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2" r:id="rId1"/>
    <p:sldMasterId id="2147483699" r:id="rId2"/>
    <p:sldMasterId id="2147483714" r:id="rId3"/>
  </p:sldMasterIdLst>
  <p:notesMasterIdLst>
    <p:notesMasterId r:id="rId51"/>
  </p:notesMasterIdLst>
  <p:handoutMasterIdLst>
    <p:handoutMasterId r:id="rId52"/>
  </p:handoutMasterIdLst>
  <p:sldIdLst>
    <p:sldId id="261" r:id="rId4"/>
    <p:sldId id="299" r:id="rId5"/>
    <p:sldId id="257" r:id="rId6"/>
    <p:sldId id="258" r:id="rId7"/>
    <p:sldId id="301" r:id="rId8"/>
    <p:sldId id="339" r:id="rId9"/>
    <p:sldId id="340" r:id="rId10"/>
    <p:sldId id="300" r:id="rId11"/>
    <p:sldId id="344" r:id="rId12"/>
    <p:sldId id="345" r:id="rId13"/>
    <p:sldId id="346" r:id="rId14"/>
    <p:sldId id="347" r:id="rId15"/>
    <p:sldId id="348" r:id="rId16"/>
    <p:sldId id="349" r:id="rId17"/>
    <p:sldId id="350" r:id="rId18"/>
    <p:sldId id="351" r:id="rId19"/>
    <p:sldId id="352" r:id="rId20"/>
    <p:sldId id="353" r:id="rId21"/>
    <p:sldId id="354" r:id="rId22"/>
    <p:sldId id="355" r:id="rId23"/>
    <p:sldId id="356" r:id="rId24"/>
    <p:sldId id="357" r:id="rId25"/>
    <p:sldId id="358" r:id="rId26"/>
    <p:sldId id="359" r:id="rId27"/>
    <p:sldId id="360" r:id="rId28"/>
    <p:sldId id="361" r:id="rId29"/>
    <p:sldId id="362" r:id="rId30"/>
    <p:sldId id="363" r:id="rId31"/>
    <p:sldId id="364" r:id="rId32"/>
    <p:sldId id="365" r:id="rId33"/>
    <p:sldId id="366" r:id="rId34"/>
    <p:sldId id="367" r:id="rId35"/>
    <p:sldId id="368" r:id="rId36"/>
    <p:sldId id="369" r:id="rId37"/>
    <p:sldId id="370" r:id="rId38"/>
    <p:sldId id="371" r:id="rId39"/>
    <p:sldId id="372" r:id="rId40"/>
    <p:sldId id="373" r:id="rId41"/>
    <p:sldId id="374" r:id="rId42"/>
    <p:sldId id="375" r:id="rId43"/>
    <p:sldId id="376" r:id="rId44"/>
    <p:sldId id="377" r:id="rId45"/>
    <p:sldId id="378" r:id="rId46"/>
    <p:sldId id="379" r:id="rId47"/>
    <p:sldId id="341" r:id="rId48"/>
    <p:sldId id="342" r:id="rId49"/>
    <p:sldId id="343" r:id="rId50"/>
  </p:sldIdLst>
  <p:sldSz cx="12192000" cy="6858000"/>
  <p:notesSz cx="6858000" cy="9144000"/>
  <p:embeddedFontLst>
    <p:embeddedFont>
      <p:font typeface="Calibri" panose="020F0502020204030204" pitchFamily="34" charset="0"/>
      <p:regular r:id="rId53"/>
      <p:bold r:id="rId54"/>
      <p:italic r:id="rId55"/>
      <p:boldItalic r:id="rId56"/>
    </p:embeddedFont>
    <p:embeddedFont>
      <p:font typeface="Century Gothic" panose="020B0502020202020204" pitchFamily="34" charset="0"/>
      <p:regular r:id="rId57"/>
      <p:bold r:id="rId58"/>
      <p:italic r:id="rId59"/>
      <p:boldItalic r:id="rId60"/>
    </p:embeddedFont>
    <p:embeddedFont>
      <p:font typeface="Arial Narrow" panose="020B0606020202030204" pitchFamily="34" charset="0"/>
      <p:regular r:id="rId61"/>
      <p:bold r:id="rId62"/>
      <p:italic r:id="rId63"/>
      <p:boldItalic r:id="rId64"/>
    </p:embeddedFont>
    <p:embeddedFont>
      <p:font typeface="Prometo Medium" panose="020B0604020202020204" charset="0"/>
      <p:regular r:id="rId65"/>
      <p: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llano, Chris" initials="VC" lastIdx="70" clrIdx="0">
    <p:extLst>
      <p:ext uri="{19B8F6BF-5375-455C-9EA6-DF929625EA0E}">
        <p15:presenceInfo xmlns:p15="http://schemas.microsoft.com/office/powerpoint/2012/main" userId="S::cvillano@himss.org::8a6140e9-0020-4fcb-84f3-9c920b9e87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29" autoAdjust="0"/>
    <p:restoredTop sz="67791" autoAdjust="0"/>
  </p:normalViewPr>
  <p:slideViewPr>
    <p:cSldViewPr snapToGrid="0">
      <p:cViewPr varScale="1">
        <p:scale>
          <a:sx n="78" d="100"/>
          <a:sy n="78" d="100"/>
        </p:scale>
        <p:origin x="2094"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handoutMaster" Target="handoutMasters/handoutMaster1.xml"/><Relationship Id="rId60" Type="http://schemas.openxmlformats.org/officeDocument/2006/relationships/font" Target="fonts/font8.fntdata"/><Relationship Id="rId65"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7.fntdata"/><Relationship Id="rId67"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1D3CBC1-74E8-46C1-9A54-E8018312BBFF}" type="datetimeFigureOut">
              <a:rPr lang="en-US" smtClean="0"/>
              <a:t>12/2/2020</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CD9436B-6147-4F81-91D3-A275C688F2E8}" type="slidenum">
              <a:rPr lang="en-US" smtClean="0"/>
              <a:t>‹#›</a:t>
            </a:fld>
            <a:endParaRPr lang="en-US" dirty="0"/>
          </a:p>
        </p:txBody>
      </p:sp>
    </p:spTree>
    <p:extLst>
      <p:ext uri="{BB962C8B-B14F-4D97-AF65-F5344CB8AC3E}">
        <p14:creationId xmlns:p14="http://schemas.microsoft.com/office/powerpoint/2010/main" val="5423720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entury Gothic" panose="020B0502020202020204" pitchFamily="34" charset="0"/>
              </a:defRPr>
            </a:lvl1pPr>
          </a:lstStyle>
          <a:p>
            <a:fld id="{C14AB680-645A-4C41-AF99-A6C070810F36}" type="datetimeFigureOut">
              <a:rPr lang="en-US" smtClean="0"/>
              <a:pPr/>
              <a:t>12/2/2020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F7DF604D-C3B7-41B7-992A-9AD867AC1F65}" type="slidenum">
              <a:rPr lang="en-US" smtClean="0"/>
              <a:pPr/>
              <a:t>‹#›</a:t>
            </a:fld>
            <a:endParaRPr lang="en-US" dirty="0"/>
          </a:p>
        </p:txBody>
      </p:sp>
    </p:spTree>
    <p:extLst>
      <p:ext uri="{BB962C8B-B14F-4D97-AF65-F5344CB8AC3E}">
        <p14:creationId xmlns:p14="http://schemas.microsoft.com/office/powerpoint/2010/main" val="1279778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1</a:t>
            </a:fld>
            <a:endParaRPr lang="en-US" dirty="0"/>
          </a:p>
        </p:txBody>
      </p:sp>
    </p:spTree>
    <p:extLst>
      <p:ext uri="{BB962C8B-B14F-4D97-AF65-F5344CB8AC3E}">
        <p14:creationId xmlns:p14="http://schemas.microsoft.com/office/powerpoint/2010/main" val="398593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ade22cb9aa_4_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ade22cb9aa_4_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Does Disease Y impair course?</a:t>
            </a:r>
            <a:endParaRPr/>
          </a:p>
          <a:p>
            <a:pPr marL="0" lvl="0" indent="0" algn="l" rtl="0">
              <a:spcBef>
                <a:spcPts val="0"/>
              </a:spcBef>
              <a:spcAft>
                <a:spcPts val="0"/>
              </a:spcAft>
              <a:buNone/>
            </a:pPr>
            <a:r>
              <a:rPr lang="en"/>
              <a:t>Does an income &gt; $50,000 per year improve outcomes?</a:t>
            </a:r>
            <a:endParaRPr/>
          </a:p>
          <a:p>
            <a:pPr marL="0" lvl="0" indent="0" algn="l" rtl="0">
              <a:spcBef>
                <a:spcPts val="0"/>
              </a:spcBef>
              <a:spcAft>
                <a:spcPts val="0"/>
              </a:spcAft>
              <a:buNone/>
            </a:pPr>
            <a:endParaRPr/>
          </a:p>
          <a:p>
            <a:pPr marL="0" lvl="0" indent="0" algn="l" rtl="0">
              <a:spcBef>
                <a:spcPts val="0"/>
              </a:spcBef>
              <a:spcAft>
                <a:spcPts val="0"/>
              </a:spcAft>
              <a:buNone/>
            </a:pPr>
            <a:r>
              <a:rPr lang="en"/>
              <a:t>What Drugs help covid-19 patients, and which hinder?</a:t>
            </a:r>
            <a:endParaRPr/>
          </a:p>
          <a:p>
            <a:pPr marL="0" lvl="0" indent="0" algn="l" rtl="0">
              <a:spcBef>
                <a:spcPts val="0"/>
              </a:spcBef>
              <a:spcAft>
                <a:spcPts val="0"/>
              </a:spcAft>
              <a:buNone/>
            </a:pPr>
            <a:r>
              <a:rPr lang="en"/>
              <a:t>What Diagnoses impact outcome?</a:t>
            </a:r>
            <a:endParaRPr/>
          </a:p>
          <a:p>
            <a:pPr marL="0" lvl="0" indent="0" algn="l" rtl="0">
              <a:spcBef>
                <a:spcPts val="0"/>
              </a:spcBef>
              <a:spcAft>
                <a:spcPts val="0"/>
              </a:spcAft>
              <a:buNone/>
            </a:pPr>
            <a:r>
              <a:rPr lang="en"/>
              <a:t>What Social Determinants impact course and outcome?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91324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a1238038f6_0_313:notes"/>
          <p:cNvSpPr txBox="1">
            <a:spLocks noGrp="1"/>
          </p:cNvSpPr>
          <p:nvPr>
            <p:ph type="body" idx="1"/>
          </p:nvPr>
        </p:nvSpPr>
        <p:spPr>
          <a:xfrm>
            <a:off x="685800" y="4400550"/>
            <a:ext cx="5486400" cy="3600600"/>
          </a:xfrm>
          <a:prstGeom prst="rect">
            <a:avLst/>
          </a:prstGeom>
          <a:noFill/>
          <a:ln>
            <a:noFill/>
          </a:ln>
        </p:spPr>
        <p:txBody>
          <a:bodyPr spcFirstLastPara="1" wrap="square" lIns="89600" tIns="89600" rIns="89600" bIns="89600" anchor="t" anchorCtr="0">
            <a:noAutofit/>
          </a:bodyPr>
          <a:lstStyle/>
          <a:p>
            <a:pPr marL="0" lvl="0" indent="0" algn="l" rtl="0">
              <a:lnSpc>
                <a:spcPct val="115000"/>
              </a:lnSpc>
              <a:spcBef>
                <a:spcPts val="0"/>
              </a:spcBef>
              <a:spcAft>
                <a:spcPts val="0"/>
              </a:spcAft>
              <a:buSzPts val="1100"/>
              <a:buNone/>
            </a:pPr>
            <a:endParaRPr sz="14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140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endParaRPr sz="1400">
              <a:solidFill>
                <a:schemeClr val="dk1"/>
              </a:solidFill>
              <a:latin typeface="Courier New"/>
              <a:ea typeface="Courier New"/>
              <a:cs typeface="Courier New"/>
              <a:sym typeface="Courier New"/>
            </a:endParaRPr>
          </a:p>
        </p:txBody>
      </p:sp>
      <p:sp>
        <p:nvSpPr>
          <p:cNvPr id="272" name="Google Shape;272;ga1238038f6_0_3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95593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9ffa2089ef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9ffa2089ef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Anita</a:t>
            </a:r>
            <a:endParaRPr/>
          </a:p>
        </p:txBody>
      </p:sp>
    </p:spTree>
    <p:extLst>
      <p:ext uri="{BB962C8B-B14F-4D97-AF65-F5344CB8AC3E}">
        <p14:creationId xmlns:p14="http://schemas.microsoft.com/office/powerpoint/2010/main" val="3651434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a9ed6134e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 name="Google Shape;293;ga9ed6134e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900"/>
          </a:p>
        </p:txBody>
      </p:sp>
    </p:spTree>
    <p:extLst>
      <p:ext uri="{BB962C8B-B14F-4D97-AF65-F5344CB8AC3E}">
        <p14:creationId xmlns:p14="http://schemas.microsoft.com/office/powerpoint/2010/main" val="3956146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a9ed6134e5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ga9ed6134e5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Nicole Garbarini</a:t>
            </a:r>
            <a:endParaRPr/>
          </a:p>
        </p:txBody>
      </p:sp>
    </p:spTree>
    <p:extLst>
      <p:ext uri="{BB962C8B-B14F-4D97-AF65-F5344CB8AC3E}">
        <p14:creationId xmlns:p14="http://schemas.microsoft.com/office/powerpoint/2010/main" val="2404982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ade22cb9aa_4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ade22cb9aa_4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6539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a9ed6134e5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5" name="Google Shape;325;ga9ed6134e5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Nicole Garbarini</a:t>
            </a:r>
            <a:endParaRPr/>
          </a:p>
        </p:txBody>
      </p:sp>
    </p:spTree>
    <p:extLst>
      <p:ext uri="{BB962C8B-B14F-4D97-AF65-F5344CB8AC3E}">
        <p14:creationId xmlns:p14="http://schemas.microsoft.com/office/powerpoint/2010/main" val="2793876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ade22cb9aa_0_225:notes"/>
          <p:cNvSpPr txBox="1">
            <a:spLocks noGrp="1"/>
          </p:cNvSpPr>
          <p:nvPr>
            <p:ph type="body" idx="1"/>
          </p:nvPr>
        </p:nvSpPr>
        <p:spPr>
          <a:xfrm>
            <a:off x="685800" y="4400550"/>
            <a:ext cx="5486400" cy="3600600"/>
          </a:xfrm>
          <a:prstGeom prst="rect">
            <a:avLst/>
          </a:prstGeom>
          <a:noFill/>
          <a:ln>
            <a:noFill/>
          </a:ln>
        </p:spPr>
        <p:txBody>
          <a:bodyPr spcFirstLastPara="1" wrap="square" lIns="89600" tIns="89600" rIns="89600" bIns="89600" anchor="t" anchorCtr="0">
            <a:noAutofit/>
          </a:bodyPr>
          <a:lstStyle/>
          <a:p>
            <a:pPr marL="0" lvl="0" indent="0" algn="l" rtl="0">
              <a:spcBef>
                <a:spcPts val="0"/>
              </a:spcBef>
              <a:spcAft>
                <a:spcPts val="0"/>
              </a:spcAft>
              <a:buSzPts val="1100"/>
              <a:buNone/>
            </a:pPr>
            <a:r>
              <a:rPr lang="en">
                <a:latin typeface="Proxima Nova"/>
                <a:ea typeface="Proxima Nova"/>
                <a:cs typeface="Proxima Nova"/>
                <a:sym typeface="Proxima Nova"/>
              </a:rPr>
              <a:t>The N3C Collaborative analytics platform will support robust tracking of provenance and attribution; the DUA will require attribution of all scientific outcomes to everyone who contributed.</a:t>
            </a:r>
            <a:endParaRPr>
              <a:latin typeface="Proxima Nova"/>
              <a:ea typeface="Proxima Nova"/>
              <a:cs typeface="Proxima Nova"/>
              <a:sym typeface="Proxima Nova"/>
            </a:endParaRPr>
          </a:p>
          <a:p>
            <a:pPr marL="0" lvl="0" indent="0" algn="l" rtl="0">
              <a:spcBef>
                <a:spcPts val="0"/>
              </a:spcBef>
              <a:spcAft>
                <a:spcPts val="0"/>
              </a:spcAft>
              <a:buSzPts val="1100"/>
              <a:buNone/>
            </a:pPr>
            <a:endParaRPr>
              <a:latin typeface="Proxima Nova"/>
              <a:ea typeface="Proxima Nova"/>
              <a:cs typeface="Proxima Nova"/>
              <a:sym typeface="Proxima Nova"/>
            </a:endParaRPr>
          </a:p>
          <a:p>
            <a:pPr marL="0" lvl="0" indent="0" algn="l" rtl="0">
              <a:spcBef>
                <a:spcPts val="0"/>
              </a:spcBef>
              <a:spcAft>
                <a:spcPts val="0"/>
              </a:spcAft>
              <a:buClr>
                <a:schemeClr val="dk1"/>
              </a:buClr>
              <a:buSzPts val="1600"/>
              <a:buFont typeface="Arial"/>
              <a:buNone/>
            </a:pPr>
            <a:r>
              <a:rPr lang="en">
                <a:latin typeface="Lato"/>
                <a:ea typeface="Lato"/>
                <a:cs typeface="Lato"/>
                <a:sym typeface="Lato"/>
              </a:rPr>
              <a:t>cd2h.org/attribution</a:t>
            </a:r>
            <a:endParaRPr>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a:latin typeface="Proxima Nova"/>
              <a:ea typeface="Proxima Nova"/>
              <a:cs typeface="Proxima Nova"/>
              <a:sym typeface="Proxima Nova"/>
            </a:endParaRPr>
          </a:p>
          <a:p>
            <a:pPr marL="0" lvl="0" indent="0" algn="l" rtl="0">
              <a:lnSpc>
                <a:spcPct val="115000"/>
              </a:lnSpc>
              <a:spcBef>
                <a:spcPts val="0"/>
              </a:spcBef>
              <a:spcAft>
                <a:spcPts val="0"/>
              </a:spcAft>
              <a:buSzPts val="1100"/>
              <a:buNone/>
            </a:pPr>
            <a:endParaRPr>
              <a:latin typeface="Calibri"/>
              <a:ea typeface="Calibri"/>
              <a:cs typeface="Calibri"/>
              <a:sym typeface="Calibri"/>
            </a:endParaRPr>
          </a:p>
          <a:p>
            <a:pPr marL="0" lvl="0" indent="0" algn="l" rtl="0">
              <a:lnSpc>
                <a:spcPct val="100000"/>
              </a:lnSpc>
              <a:spcBef>
                <a:spcPts val="0"/>
              </a:spcBef>
              <a:spcAft>
                <a:spcPts val="0"/>
              </a:spcAft>
              <a:buSzPts val="1100"/>
              <a:buNone/>
            </a:pPr>
            <a:endParaRPr>
              <a:latin typeface="Calibri"/>
              <a:ea typeface="Calibri"/>
              <a:cs typeface="Calibri"/>
              <a:sym typeface="Calibri"/>
            </a:endParaRPr>
          </a:p>
          <a:p>
            <a:pPr marL="0" lvl="0" indent="0" algn="l" rtl="0">
              <a:lnSpc>
                <a:spcPct val="115000"/>
              </a:lnSpc>
              <a:spcBef>
                <a:spcPts val="0"/>
              </a:spcBef>
              <a:spcAft>
                <a:spcPts val="0"/>
              </a:spcAft>
              <a:buSzPts val="1100"/>
              <a:buNone/>
            </a:pPr>
            <a:endParaRPr>
              <a:latin typeface="Courier New"/>
              <a:ea typeface="Courier New"/>
              <a:cs typeface="Courier New"/>
              <a:sym typeface="Courier New"/>
            </a:endParaRPr>
          </a:p>
        </p:txBody>
      </p:sp>
      <p:sp>
        <p:nvSpPr>
          <p:cNvPr id="333" name="Google Shape;333;gade22cb9aa_0_2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0082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a9ed6134e5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4" name="Google Shape;344;ga9ed6134e5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46404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ade22cb9a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ade22cb9a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0705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everyone to our webinar</a:t>
            </a:r>
            <a:r>
              <a:rPr lang="en-US" baseline="0" dirty="0" smtClean="0"/>
              <a:t> event, I am Ian Hoffberg, a manager on our thought advisory team here at HIMSS and I will be our moderator today. I first want to </a:t>
            </a:r>
            <a:r>
              <a:rPr lang="en-US" dirty="0" smtClean="0"/>
              <a:t>thank our HIMSS20 Artificial Intelligence &amp; Machine Learning Circle sponsor Palantir. Who foc</a:t>
            </a:r>
            <a:r>
              <a:rPr lang="en-US" sz="1200" b="0" i="0" kern="1200" dirty="0" smtClean="0">
                <a:solidFill>
                  <a:schemeClr val="tx1"/>
                </a:solidFill>
                <a:effectLst/>
                <a:latin typeface="Century Gothic" panose="020B0502020202020204" pitchFamily="34" charset="0"/>
                <a:ea typeface="+mn-ea"/>
                <a:cs typeface="+mn-cs"/>
              </a:rPr>
              <a:t>us</a:t>
            </a:r>
            <a:r>
              <a:rPr lang="en-US" sz="1200" b="0" i="0" kern="1200" baseline="0" dirty="0" smtClean="0">
                <a:solidFill>
                  <a:schemeClr val="tx1"/>
                </a:solidFill>
                <a:effectLst/>
                <a:latin typeface="Century Gothic" panose="020B0502020202020204" pitchFamily="34" charset="0"/>
                <a:ea typeface="+mn-ea"/>
                <a:cs typeface="+mn-cs"/>
              </a:rPr>
              <a:t> </a:t>
            </a:r>
            <a:r>
              <a:rPr lang="en-US" sz="1200" b="0" i="0" kern="1200" dirty="0" smtClean="0">
                <a:solidFill>
                  <a:schemeClr val="tx1"/>
                </a:solidFill>
                <a:effectLst/>
                <a:latin typeface="Century Gothic" panose="020B0502020202020204" pitchFamily="34" charset="0"/>
                <a:ea typeface="+mn-ea"/>
                <a:cs typeface="+mn-cs"/>
              </a:rPr>
              <a:t>on creating the world’s best user experience for working with data, one that empowers people to ask and answer complex questions without requiring them to master querying languages, statistical modeling, or the command line. They achieve this by building platforms for integrating, managing, and securing data on top of which we layer applications for fully interactive human-driven, machine-assisted analysis.</a:t>
            </a:r>
          </a:p>
          <a:p>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2</a:t>
            </a:fld>
            <a:endParaRPr lang="en-US" dirty="0"/>
          </a:p>
        </p:txBody>
      </p:sp>
    </p:spTree>
    <p:extLst>
      <p:ext uri="{BB962C8B-B14F-4D97-AF65-F5344CB8AC3E}">
        <p14:creationId xmlns:p14="http://schemas.microsoft.com/office/powerpoint/2010/main" val="1950035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ade22cb9a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ade22cb9a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7537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ade22cb9aa_1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ade22cb9aa_1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6286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ade22cb9aa_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ade22cb9aa_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4453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ade22cb9a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8" name="Google Shape;438;gade22cb9a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0407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ade22cb9aa_4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ade22cb9aa_4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6468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ade22cb9aa_4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ade22cb9aa_4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0749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ade22cb9aa_4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ade22cb9aa_4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1851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ade22cb9aa_5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ade22cb9aa_5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24150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ade22cb9aa_5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ade22cb9aa_5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6918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ade22cb9aa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ade22cb9aa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1235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DF604D-C3B7-41B7-992A-9AD867AC1F65}" type="slidenum">
              <a:rPr lang="en-US" smtClean="0"/>
              <a:pPr/>
              <a:t>3</a:t>
            </a:fld>
            <a:endParaRPr lang="en-US" dirty="0"/>
          </a:p>
        </p:txBody>
      </p:sp>
    </p:spTree>
    <p:extLst>
      <p:ext uri="{BB962C8B-B14F-4D97-AF65-F5344CB8AC3E}">
        <p14:creationId xmlns:p14="http://schemas.microsoft.com/office/powerpoint/2010/main" val="18834525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ade22cb9aa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ade22cb9aa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https://www.123rf.com/photo_134343806_team-thinking-together-as-a-diverse-group-of-people-coming-together-joining-hands-into-the-shape-of-.html</a:t>
            </a:r>
            <a:endParaRPr/>
          </a:p>
        </p:txBody>
      </p:sp>
    </p:spTree>
    <p:extLst>
      <p:ext uri="{BB962C8B-B14F-4D97-AF65-F5344CB8AC3E}">
        <p14:creationId xmlns:p14="http://schemas.microsoft.com/office/powerpoint/2010/main" val="1517962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ade22cb9aa_1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ade22cb9aa_1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https://beasleydirect.com/boost-regional-results-local-search-marketing/</a:t>
            </a:r>
            <a:endParaRPr/>
          </a:p>
        </p:txBody>
      </p:sp>
    </p:spTree>
    <p:extLst>
      <p:ext uri="{BB962C8B-B14F-4D97-AF65-F5344CB8AC3E}">
        <p14:creationId xmlns:p14="http://schemas.microsoft.com/office/powerpoint/2010/main" val="40566599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ade22cb9aa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ade22cb9aa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Team (Academia &amp; Industry Collaborators): Clinician,    biostatistics, pharmacoepidemiology, programmer, clinical informatician, trainee(s)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
              <a:t>Approach: Active comparator design, total maximum likelihood estimators and propensity score matching</a:t>
            </a:r>
            <a:endParaRPr/>
          </a:p>
        </p:txBody>
      </p:sp>
    </p:spTree>
    <p:extLst>
      <p:ext uri="{BB962C8B-B14F-4D97-AF65-F5344CB8AC3E}">
        <p14:creationId xmlns:p14="http://schemas.microsoft.com/office/powerpoint/2010/main" val="13798421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9ffc56ba08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9ffc56ba08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Charisse Madlock-Brown</a:t>
            </a:r>
            <a:endParaRPr/>
          </a:p>
        </p:txBody>
      </p:sp>
    </p:spTree>
    <p:extLst>
      <p:ext uri="{BB962C8B-B14F-4D97-AF65-F5344CB8AC3E}">
        <p14:creationId xmlns:p14="http://schemas.microsoft.com/office/powerpoint/2010/main" val="1988275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ade22cb9aa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ade22cb9aa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39563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a27c3ec296_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a27c3ec296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84911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a52ce53fd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a52ce53fd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8348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a9ed6134e5_0_64:notes"/>
          <p:cNvSpPr txBox="1">
            <a:spLocks noGrp="1"/>
          </p:cNvSpPr>
          <p:nvPr>
            <p:ph type="body" idx="1"/>
          </p:nvPr>
        </p:nvSpPr>
        <p:spPr>
          <a:xfrm>
            <a:off x="685800" y="4400550"/>
            <a:ext cx="5486400" cy="3600600"/>
          </a:xfrm>
          <a:prstGeom prst="rect">
            <a:avLst/>
          </a:prstGeom>
          <a:noFill/>
          <a:ln>
            <a:noFill/>
          </a:ln>
        </p:spPr>
        <p:txBody>
          <a:bodyPr spcFirstLastPara="1" wrap="square" lIns="89600" tIns="89600" rIns="89600" bIns="89600" anchor="t" anchorCtr="0">
            <a:noAutofit/>
          </a:bodyPr>
          <a:lstStyle/>
          <a:p>
            <a:pPr marL="0" lvl="0" indent="0" algn="l" rtl="0">
              <a:lnSpc>
                <a:spcPct val="115000"/>
              </a:lnSpc>
              <a:spcBef>
                <a:spcPts val="0"/>
              </a:spcBef>
              <a:spcAft>
                <a:spcPts val="0"/>
              </a:spcAft>
              <a:buClr>
                <a:schemeClr val="dk1"/>
              </a:buClr>
              <a:buSzPts val="1100"/>
              <a:buFont typeface="Arial"/>
              <a:buNone/>
            </a:pPr>
            <a:endParaRPr sz="1400">
              <a:solidFill>
                <a:schemeClr val="dk1"/>
              </a:solidFill>
              <a:latin typeface="Courier New"/>
              <a:ea typeface="Courier New"/>
              <a:cs typeface="Courier New"/>
              <a:sym typeface="Courier New"/>
            </a:endParaRPr>
          </a:p>
        </p:txBody>
      </p:sp>
      <p:sp>
        <p:nvSpPr>
          <p:cNvPr id="638" name="Google Shape;638;ga9ed6134e5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895150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a27c3ec296_2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a27c3ec296_2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8432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9b7775e575_1_1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9b7775e575_1_1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5931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Century Gothic" panose="020B0502020202020204" pitchFamily="34" charset="0"/>
                <a:ea typeface="+mn-ea"/>
                <a:cs typeface="+mn-cs"/>
              </a:rPr>
              <a:t>HIMSS Global Health Conference &amp; Exhibition brings you the world-class education, cutting-edge products and solutions, and unique networking opportunities you need to solve your biggest health information and technology challenges – all at one time, all in one place.</a:t>
            </a:r>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6</a:t>
            </a:fld>
            <a:endParaRPr lang="en-US" dirty="0"/>
          </a:p>
        </p:txBody>
      </p:sp>
    </p:spTree>
    <p:extLst>
      <p:ext uri="{BB962C8B-B14F-4D97-AF65-F5344CB8AC3E}">
        <p14:creationId xmlns:p14="http://schemas.microsoft.com/office/powerpoint/2010/main" val="6946838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a27c3ec296_2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a27c3ec296_2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24327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9b7775e575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9b7775e575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Dr. Ken </a:t>
            </a:r>
            <a:r>
              <a:rPr lang="en-US" dirty="0" err="1" smtClean="0"/>
              <a:t>Gersing</a:t>
            </a:r>
            <a:r>
              <a:rPr lang="en-US" dirty="0" smtClean="0"/>
              <a:t> - Director of Informatics NCATS DCI</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err="1" smtClean="0"/>
              <a:t>Nabeel</a:t>
            </a:r>
            <a:r>
              <a:rPr lang="en-US" dirty="0" smtClean="0"/>
              <a:t> Qureshi is the Healthcare Lead for Palantir Technologies</a:t>
            </a: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069256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9b7775e575_1_1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9b7775e575_1_1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84175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46</a:t>
            </a:fld>
            <a:endParaRPr lang="en-US" dirty="0"/>
          </a:p>
        </p:txBody>
      </p:sp>
    </p:spTree>
    <p:extLst>
      <p:ext uri="{BB962C8B-B14F-4D97-AF65-F5344CB8AC3E}">
        <p14:creationId xmlns:p14="http://schemas.microsoft.com/office/powerpoint/2010/main" val="40769895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47</a:t>
            </a:fld>
            <a:endParaRPr lang="en-US" dirty="0"/>
          </a:p>
        </p:txBody>
      </p:sp>
    </p:spTree>
    <p:extLst>
      <p:ext uri="{BB962C8B-B14F-4D97-AF65-F5344CB8AC3E}">
        <p14:creationId xmlns:p14="http://schemas.microsoft.com/office/powerpoint/2010/main" val="673424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smtClean="0">
              <a:solidFill>
                <a:schemeClr val="tx1"/>
              </a:solidFill>
              <a:effectLst/>
              <a:latin typeface="Century Gothic" panose="020B0502020202020204" pitchFamily="34" charset="0"/>
              <a:ea typeface="+mn-ea"/>
              <a:cs typeface="+mn-cs"/>
            </a:endParaRPr>
          </a:p>
          <a:p>
            <a:r>
              <a:rPr lang="en-US" dirty="0" smtClean="0">
                <a:latin typeface="Century Gothic" panose="020B0502020202020204" pitchFamily="34" charset="0"/>
              </a:rPr>
              <a:t>Healthcare organizations face a barrage of significant security incidents such as phishing, ransomware, and social engineering attacks, in addition to the challenges faced by dealing with the COVID-19 pandemic.</a:t>
            </a:r>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F7DF604D-C3B7-41B7-992A-9AD867AC1F65}" type="slidenum">
              <a:rPr lang="en-US" smtClean="0"/>
              <a:pPr/>
              <a:t>7</a:t>
            </a:fld>
            <a:endParaRPr lang="en-US" dirty="0"/>
          </a:p>
        </p:txBody>
      </p:sp>
    </p:spTree>
    <p:extLst>
      <p:ext uri="{BB962C8B-B14F-4D97-AF65-F5344CB8AC3E}">
        <p14:creationId xmlns:p14="http://schemas.microsoft.com/office/powerpoint/2010/main" val="3676467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Century Gothic" panose="020B0502020202020204" pitchFamily="34" charset="0"/>
                <a:ea typeface="+mn-ea"/>
                <a:cs typeface="+mn-cs"/>
              </a:rPr>
              <a:t>Dr. Melissa Haendel</a:t>
            </a:r>
            <a:r>
              <a:rPr lang="en-US" sz="1200" kern="1200" dirty="0" smtClean="0">
                <a:solidFill>
                  <a:schemeClr val="tx1"/>
                </a:solidFill>
                <a:effectLst/>
                <a:latin typeface="Century Gothic" panose="020B0502020202020204" pitchFamily="34" charset="0"/>
                <a:ea typeface="+mn-ea"/>
                <a:cs typeface="+mn-cs"/>
              </a:rPr>
              <a:t> - </a:t>
            </a:r>
            <a:r>
              <a:rPr lang="en-US" sz="1200" b="1" kern="1200" dirty="0" smtClean="0">
                <a:solidFill>
                  <a:schemeClr val="tx1"/>
                </a:solidFill>
                <a:effectLst/>
                <a:latin typeface="Century Gothic" panose="020B0502020202020204" pitchFamily="34" charset="0"/>
                <a:ea typeface="+mn-ea"/>
                <a:cs typeface="+mn-cs"/>
              </a:rPr>
              <a:t>is the Director of the Center for Data to Health (CD2H) at Oregon Health &amp; Science University, the Director of Translational Data Science at Oregon State University, and an elected Fellow of the American Medical Informatics Association. </a:t>
            </a:r>
            <a:r>
              <a:rPr lang="en-US" sz="1200" kern="1200" dirty="0" smtClean="0">
                <a:solidFill>
                  <a:schemeClr val="tx1"/>
                </a:solidFill>
                <a:effectLst/>
                <a:latin typeface="Century Gothic" panose="020B0502020202020204" pitchFamily="34" charset="0"/>
                <a:ea typeface="+mn-ea"/>
                <a:cs typeface="+mn-cs"/>
              </a:rPr>
              <a:t>Her background is in translational science, with a focus over the past decade on the development of ontologies, semantic engineering technologies, and open science infrastructure programs. Dr. Haendel’s vision is to weave together healthcare systems, basic science research, and patient generated data through development of data integration technologies and innovative data capture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Century Gothic" panose="020B0502020202020204" pitchFamily="34" charset="0"/>
                <a:ea typeface="+mn-ea"/>
                <a:cs typeface="+mn-cs"/>
              </a:rPr>
              <a:t>Dr. Christopher Chute </a:t>
            </a:r>
            <a:r>
              <a:rPr lang="en-US" sz="1200" kern="1200" dirty="0" smtClean="0">
                <a:solidFill>
                  <a:schemeClr val="tx1"/>
                </a:solidFill>
                <a:effectLst/>
                <a:latin typeface="Century Gothic" panose="020B0502020202020204" pitchFamily="34" charset="0"/>
                <a:ea typeface="+mn-ea"/>
                <a:cs typeface="+mn-cs"/>
              </a:rPr>
              <a:t>- </a:t>
            </a:r>
            <a:r>
              <a:rPr lang="en-US" sz="1200" b="1" kern="1200" dirty="0" smtClean="0">
                <a:solidFill>
                  <a:schemeClr val="tx1"/>
                </a:solidFill>
                <a:effectLst/>
                <a:latin typeface="Century Gothic" panose="020B0502020202020204" pitchFamily="34" charset="0"/>
                <a:ea typeface="+mn-ea"/>
                <a:cs typeface="+mn-cs"/>
              </a:rPr>
              <a:t>is the Bloomberg Distinguished Professor of Health Informatics, Professor of Medicine, Public Health, and Nursing at Johns Hopkins University, and Chief Research Information Officer for Johns Hopkins Medicine. </a:t>
            </a:r>
            <a:r>
              <a:rPr lang="en-US" sz="1200" kern="1200" dirty="0" smtClean="0">
                <a:solidFill>
                  <a:schemeClr val="tx1"/>
                </a:solidFill>
                <a:effectLst/>
                <a:latin typeface="Century Gothic" panose="020B0502020202020204" pitchFamily="34" charset="0"/>
                <a:ea typeface="+mn-ea"/>
                <a:cs typeface="+mn-cs"/>
              </a:rPr>
              <a:t>Board Certified in Internal Medicine and Clinical Informatics, and an elected Fellow of the American College of Physicians, the American College of Epidemiology, HL7, the American Medical Informatics Association, and the American College of Medical Informatics (ACMI), as well as a Founding Fellow of the International Academy of Health Sciences Informatics. His career has focused on how we can represent clinical information to support analyses and inferencing, including comparative effectiveness analyses, decision support, best evidence discovery, and translational research.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Century Gothic" panose="020B0502020202020204" pitchFamily="34" charset="0"/>
                <a:ea typeface="+mn-ea"/>
                <a:cs typeface="+mn-cs"/>
              </a:rPr>
              <a:t>Ms. Anita Walden</a:t>
            </a:r>
            <a:r>
              <a:rPr lang="en-US" sz="1200" kern="1200" baseline="0" dirty="0" smtClean="0">
                <a:solidFill>
                  <a:schemeClr val="tx1"/>
                </a:solidFill>
                <a:effectLst/>
                <a:latin typeface="Century Gothic" panose="020B0502020202020204" pitchFamily="34" charset="0"/>
                <a:ea typeface="+mn-ea"/>
                <a:cs typeface="+mn-cs"/>
              </a:rPr>
              <a:t> -</a:t>
            </a:r>
            <a:r>
              <a:rPr lang="en-US" sz="1200" kern="1200" dirty="0" smtClean="0">
                <a:solidFill>
                  <a:schemeClr val="tx1"/>
                </a:solidFill>
                <a:effectLst/>
                <a:latin typeface="Century Gothic" panose="020B0502020202020204" pitchFamily="34" charset="0"/>
                <a:ea typeface="+mn-ea"/>
                <a:cs typeface="+mn-cs"/>
              </a:rPr>
              <a:t> </a:t>
            </a:r>
            <a:r>
              <a:rPr lang="en-US" sz="1200" b="1" kern="1200" dirty="0" smtClean="0">
                <a:solidFill>
                  <a:schemeClr val="tx1"/>
                </a:solidFill>
                <a:effectLst/>
                <a:latin typeface="Century Gothic" panose="020B0502020202020204" pitchFamily="34" charset="0"/>
                <a:ea typeface="+mn-ea"/>
                <a:cs typeface="+mn-cs"/>
              </a:rPr>
              <a:t>Assistant Director of the National Center for Data to Health at Oregon Health &amp; Science University</a:t>
            </a:r>
            <a:r>
              <a:rPr lang="en-US" sz="1200" kern="1200" dirty="0" smtClean="0">
                <a:solidFill>
                  <a:schemeClr val="tx1"/>
                </a:solidFill>
                <a:effectLst/>
                <a:latin typeface="Century Gothic" panose="020B0502020202020204" pitchFamily="34" charset="0"/>
                <a:ea typeface="+mn-ea"/>
                <a:cs typeface="+mn-cs"/>
              </a:rPr>
              <a:t>, has a background in biomedical informatics and clinical trials. She has managed community and global data operations for large scale trials conducted in over 25 countries and with a focus on streamlining research activities, patient-centered engagement, and access to clinical trials. Her informatics background is diverse, with experience in digital health technology, international data standards development, data integration, usability evaluation, and electronic health record interoperability. She has held leadership roles in Health Level Seven (HL7) and the Critical Path Institute, and has a strong relationship with the Clinical Data Interchange Consortium (CDISC), collaborating on standards methodology activities. She is also an industry educator and trainer in clinical research informatics, and mobile health technologies with the Society of Clinical Data Management (SCDM).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8</a:t>
            </a:fld>
            <a:endParaRPr lang="en-US" dirty="0"/>
          </a:p>
        </p:txBody>
      </p:sp>
    </p:spTree>
    <p:extLst>
      <p:ext uri="{BB962C8B-B14F-4D97-AF65-F5344CB8AC3E}">
        <p14:creationId xmlns:p14="http://schemas.microsoft.com/office/powerpoint/2010/main" val="3439904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9b7775e575_1_10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Anita</a:t>
            </a:r>
            <a:endParaRPr/>
          </a:p>
        </p:txBody>
      </p:sp>
      <p:sp>
        <p:nvSpPr>
          <p:cNvPr id="210" name="Google Shape;210;g9b7775e575_1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4698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9b7775e575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9b7775e575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Understand the informatics and regulatory challenges of establishing a large-scale collection of centralized EHR data.</a:t>
            </a:r>
            <a:endParaRPr/>
          </a:p>
          <a:p>
            <a:pPr marL="0" lvl="0" indent="0" algn="l" rtl="0">
              <a:spcBef>
                <a:spcPts val="0"/>
              </a:spcBef>
              <a:spcAft>
                <a:spcPts val="0"/>
              </a:spcAft>
              <a:buClr>
                <a:schemeClr val="dk1"/>
              </a:buClr>
              <a:buSzPts val="1100"/>
              <a:buFont typeface="Arial"/>
              <a:buNone/>
            </a:pPr>
            <a:r>
              <a:rPr lang="en"/>
              <a:t>Articulate the common data models used as source data for N3C integration and how they are harmonized in the project.</a:t>
            </a:r>
            <a:endParaRPr/>
          </a:p>
          <a:p>
            <a:pPr marL="0" lvl="0" indent="0" algn="l" rtl="0">
              <a:spcBef>
                <a:spcPts val="0"/>
              </a:spcBef>
              <a:spcAft>
                <a:spcPts val="0"/>
              </a:spcAft>
              <a:buClr>
                <a:schemeClr val="dk1"/>
              </a:buClr>
              <a:buSzPts val="1100"/>
              <a:buFont typeface="Arial"/>
              <a:buNone/>
            </a:pPr>
            <a:r>
              <a:rPr lang="en"/>
              <a:t>Describe the N3C data enclave—both from a security/confidentially projection perspective and as an  analytics-driven environment.</a:t>
            </a:r>
            <a:endParaRPr/>
          </a:p>
          <a:p>
            <a:pPr marL="0" lvl="0" indent="0" algn="l" rtl="0">
              <a:spcBef>
                <a:spcPts val="0"/>
              </a:spcBef>
              <a:spcAft>
                <a:spcPts val="0"/>
              </a:spcAft>
              <a:buNone/>
            </a:pPr>
            <a:r>
              <a:rPr lang="en"/>
              <a:t>Understand the scope of questions answerable with the N3C data and machine learning methods.</a:t>
            </a:r>
            <a:endParaRPr/>
          </a:p>
        </p:txBody>
      </p:sp>
    </p:spTree>
    <p:extLst>
      <p:ext uri="{BB962C8B-B14F-4D97-AF65-F5344CB8AC3E}">
        <p14:creationId xmlns:p14="http://schemas.microsoft.com/office/powerpoint/2010/main" val="494899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a1238038f6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a1238038f6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1467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3433" y="2339984"/>
            <a:ext cx="4187371" cy="1783443"/>
          </a:xfrm>
        </p:spPr>
        <p:txBody>
          <a:bodyPr wrap="square" anchor="ctr" anchorCtr="0"/>
          <a:lstStyle>
            <a:lvl1pPr>
              <a:lnSpc>
                <a:spcPct val="100000"/>
              </a:lnSpc>
              <a:defRPr sz="4000" b="0" i="1">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9567901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6" name="Picture Placeholder 4">
            <a:extLst>
              <a:ext uri="{FF2B5EF4-FFF2-40B4-BE49-F238E27FC236}">
                <a16:creationId xmlns:a16="http://schemas.microsoft.com/office/drawing/2014/main" id="{3CB26DEB-9258-F842-8984-237859FC89C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4087166"/>
            <a:ext cx="2331719" cy="2770834"/>
          </a:xfrm>
          <a:prstGeom prst="rect">
            <a:avLst/>
          </a:prstGeom>
          <a:noFill/>
        </p:spPr>
      </p:pic>
      <p:pic>
        <p:nvPicPr>
          <p:cNvPr id="9" name="Picture Placeholder 4">
            <a:extLst>
              <a:ext uri="{FF2B5EF4-FFF2-40B4-BE49-F238E27FC236}">
                <a16:creationId xmlns:a16="http://schemas.microsoft.com/office/drawing/2014/main" id="{85CAB737-5A33-3341-93BA-CB3E607FCB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1334822"/>
            <a:ext cx="2331719" cy="2770834"/>
          </a:xfrm>
          <a:prstGeom prst="rect">
            <a:avLst/>
          </a:prstGeom>
          <a:noFill/>
        </p:spPr>
      </p:pic>
      <p:pic>
        <p:nvPicPr>
          <p:cNvPr id="10" name="Picture Placeholder 4">
            <a:extLst>
              <a:ext uri="{FF2B5EF4-FFF2-40B4-BE49-F238E27FC236}">
                <a16:creationId xmlns:a16="http://schemas.microsoft.com/office/drawing/2014/main" id="{7E081F6A-6EBD-3D4A-9D66-E06E6CAC78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68147" r="37010"/>
          <a:stretch/>
        </p:blipFill>
        <p:spPr>
          <a:xfrm>
            <a:off x="6277809" y="0"/>
            <a:ext cx="2331719" cy="1349350"/>
          </a:xfrm>
          <a:prstGeom prst="rect">
            <a:avLst/>
          </a:prstGeom>
          <a:noFill/>
        </p:spPr>
      </p:pic>
      <p:sp>
        <p:nvSpPr>
          <p:cNvPr id="8" name="Picture Placeholder 7"/>
          <p:cNvSpPr>
            <a:spLocks noGrp="1"/>
          </p:cNvSpPr>
          <p:nvPr>
            <p:ph type="pic" sz="quarter" idx="12"/>
          </p:nvPr>
        </p:nvSpPr>
        <p:spPr>
          <a:xfrm>
            <a:off x="7074639" y="0"/>
            <a:ext cx="5117361" cy="6858000"/>
          </a:xfrm>
          <a:custGeom>
            <a:avLst/>
            <a:gdLst>
              <a:gd name="connsiteX0" fmla="*/ 1551265 w 5117361"/>
              <a:gd name="connsiteY0" fmla="*/ 0 h 6858000"/>
              <a:gd name="connsiteX1" fmla="*/ 5117361 w 5117361"/>
              <a:gd name="connsiteY1" fmla="*/ 0 h 6858000"/>
              <a:gd name="connsiteX2" fmla="*/ 5117361 w 5117361"/>
              <a:gd name="connsiteY2" fmla="*/ 6858000 h 6858000"/>
              <a:gd name="connsiteX3" fmla="*/ 1551265 w 5117361"/>
              <a:gd name="connsiteY3" fmla="*/ 6858000 h 6858000"/>
              <a:gd name="connsiteX4" fmla="*/ 1496804 w 5117361"/>
              <a:gd name="connsiteY4" fmla="*/ 6810825 h 6858000"/>
              <a:gd name="connsiteX5" fmla="*/ 0 w 5117361"/>
              <a:gd name="connsiteY5" fmla="*/ 3429000 h 6858000"/>
              <a:gd name="connsiteX6" fmla="*/ 1496804 w 5117361"/>
              <a:gd name="connsiteY6" fmla="*/ 471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61" h="6858000">
                <a:moveTo>
                  <a:pt x="1551265" y="0"/>
                </a:moveTo>
                <a:lnTo>
                  <a:pt x="5117361" y="0"/>
                </a:lnTo>
                <a:lnTo>
                  <a:pt x="5117361" y="6858000"/>
                </a:lnTo>
                <a:lnTo>
                  <a:pt x="1551265" y="6858000"/>
                </a:lnTo>
                <a:lnTo>
                  <a:pt x="1496804" y="6810825"/>
                </a:lnTo>
                <a:cubicBezTo>
                  <a:pt x="577286" y="5975085"/>
                  <a:pt x="0" y="4769459"/>
                  <a:pt x="0" y="3429000"/>
                </a:cubicBezTo>
                <a:cubicBezTo>
                  <a:pt x="0" y="2088542"/>
                  <a:pt x="577286" y="882916"/>
                  <a:pt x="1496804" y="47175"/>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4737405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2040835" y="-626165"/>
            <a:ext cx="8110330" cy="811033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4611405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700" y="2307034"/>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640735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3"/>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6078133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9" name="Picture Placeholder 7"/>
          <p:cNvSpPr>
            <a:spLocks noGrp="1"/>
          </p:cNvSpPr>
          <p:nvPr>
            <p:ph type="pic" sz="quarter" idx="14"/>
          </p:nvPr>
        </p:nvSpPr>
        <p:spPr>
          <a:xfrm>
            <a:off x="6277272" y="1629074"/>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0" name="Picture Placeholder 7"/>
          <p:cNvSpPr>
            <a:spLocks noGrp="1"/>
          </p:cNvSpPr>
          <p:nvPr>
            <p:ph type="pic" sz="quarter" idx="15"/>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96570635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0" name="Picture Placeholder 7"/>
          <p:cNvSpPr>
            <a:spLocks noGrp="1"/>
          </p:cNvSpPr>
          <p:nvPr>
            <p:ph type="pic" sz="quarter" idx="15"/>
          </p:nvPr>
        </p:nvSpPr>
        <p:spPr>
          <a:xfrm>
            <a:off x="6122502"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74432134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2"/>
          </p:nvPr>
        </p:nvSpPr>
        <p:spPr>
          <a:xfrm>
            <a:off x="1596572"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85150070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755598"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Picture Placeholder 7"/>
          <p:cNvSpPr>
            <a:spLocks noGrp="1"/>
          </p:cNvSpPr>
          <p:nvPr>
            <p:ph type="pic" sz="quarter" idx="14"/>
          </p:nvPr>
        </p:nvSpPr>
        <p:spPr>
          <a:xfrm>
            <a:off x="4057059"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5"/>
          </p:nvPr>
        </p:nvSpPr>
        <p:spPr>
          <a:xfrm>
            <a:off x="635852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9" name="Picture Placeholder 7"/>
          <p:cNvSpPr>
            <a:spLocks noGrp="1"/>
          </p:cNvSpPr>
          <p:nvPr>
            <p:ph type="pic" sz="quarter" idx="16"/>
          </p:nvPr>
        </p:nvSpPr>
        <p:spPr>
          <a:xfrm>
            <a:off x="865998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11374750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2"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0" name="Oval 9"/>
          <p:cNvSpPr/>
          <p:nvPr userDrawn="1"/>
        </p:nvSpPr>
        <p:spPr>
          <a:xfrm>
            <a:off x="5883284" y="1060173"/>
            <a:ext cx="7261609" cy="7261609"/>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Picture Placeholder 7"/>
          <p:cNvSpPr>
            <a:spLocks noGrp="1"/>
          </p:cNvSpPr>
          <p:nvPr>
            <p:ph type="pic" sz="quarter" idx="14"/>
          </p:nvPr>
        </p:nvSpPr>
        <p:spPr>
          <a:xfrm>
            <a:off x="4736930"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2" name="Picture Placeholder 7"/>
          <p:cNvSpPr>
            <a:spLocks noGrp="1"/>
          </p:cNvSpPr>
          <p:nvPr>
            <p:ph type="pic" sz="quarter" idx="15"/>
          </p:nvPr>
        </p:nvSpPr>
        <p:spPr>
          <a:xfrm>
            <a:off x="7877287"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223455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3"/>
          </p:nvPr>
        </p:nvSpPr>
        <p:spPr>
          <a:xfrm>
            <a:off x="-246506" y="2506570"/>
            <a:ext cx="2222106" cy="222210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6" name="Picture Placeholder 7"/>
          <p:cNvSpPr>
            <a:spLocks noGrp="1"/>
          </p:cNvSpPr>
          <p:nvPr>
            <p:ph type="pic" sz="quarter" idx="12"/>
          </p:nvPr>
        </p:nvSpPr>
        <p:spPr>
          <a:xfrm>
            <a:off x="1729094"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Oval 7"/>
          <p:cNvSpPr/>
          <p:nvPr userDrawn="1"/>
        </p:nvSpPr>
        <p:spPr>
          <a:xfrm>
            <a:off x="4610912" y="-340575"/>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3792222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D26AAE-1113-4B4E-915B-C360D35D8537}"/>
              </a:ext>
            </a:extLst>
          </p:cNvPr>
          <p:cNvSpPr/>
          <p:nvPr userDrawn="1"/>
        </p:nvSpPr>
        <p:spPr>
          <a:xfrm>
            <a:off x="712381" y="361507"/>
            <a:ext cx="2574516" cy="467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Oval 9"/>
          <p:cNvSpPr/>
          <p:nvPr userDrawn="1"/>
        </p:nvSpPr>
        <p:spPr>
          <a:xfrm>
            <a:off x="2675390"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4034972" y="1355682"/>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6" name="Picture Placeholder 7"/>
          <p:cNvSpPr>
            <a:spLocks noGrp="1"/>
          </p:cNvSpPr>
          <p:nvPr>
            <p:ph type="pic" sz="quarter" idx="13"/>
          </p:nvPr>
        </p:nvSpPr>
        <p:spPr>
          <a:xfrm>
            <a:off x="1729093" y="606879"/>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Picture Placeholder 7"/>
          <p:cNvSpPr>
            <a:spLocks noGrp="1"/>
          </p:cNvSpPr>
          <p:nvPr>
            <p:ph type="pic" sz="quarter" idx="14"/>
          </p:nvPr>
        </p:nvSpPr>
        <p:spPr>
          <a:xfrm>
            <a:off x="8161288" y="3924922"/>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262519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lstStyle>
            <a:lvl1pPr>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51713432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854697" y="2298794"/>
            <a:ext cx="4187371" cy="1783443"/>
          </a:xfrm>
        </p:spPr>
        <p:txBody>
          <a:bodyPr wrap="square" anchor="ctr" anchorCtr="0"/>
          <a:lstStyle>
            <a:lvl1pPr>
              <a:lnSpc>
                <a:spcPct val="100000"/>
              </a:lnSpc>
              <a:defRPr sz="4000" b="0" i="1" spc="0">
                <a:solidFill>
                  <a:schemeClr val="bg1"/>
                </a:solidFill>
                <a:latin typeface="Prometo Medium" panose="020B0704030203060203" pitchFamily="34" charset="0"/>
              </a:defRPr>
            </a:lvl1pPr>
          </a:lstStyle>
          <a:p>
            <a:r>
              <a:rPr lang="en-US" dirty="0"/>
              <a:t>Click to edit Master title style</a:t>
            </a:r>
          </a:p>
        </p:txBody>
      </p:sp>
      <p:sp>
        <p:nvSpPr>
          <p:cNvPr id="8" name="Picture Placeholder 7"/>
          <p:cNvSpPr>
            <a:spLocks noGrp="1"/>
          </p:cNvSpPr>
          <p:nvPr>
            <p:ph type="pic" sz="quarter" idx="12"/>
          </p:nvPr>
        </p:nvSpPr>
        <p:spPr>
          <a:xfrm>
            <a:off x="9500097" y="1285773"/>
            <a:ext cx="4286454" cy="42864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pic>
        <p:nvPicPr>
          <p:cNvPr id="9" name="Picture 8">
            <a:extLst>
              <a:ext uri="{FF2B5EF4-FFF2-40B4-BE49-F238E27FC236}">
                <a16:creationId xmlns:a16="http://schemas.microsoft.com/office/drawing/2014/main" id="{5A8A8D22-515C-AA4A-B312-CDAD2323D27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26" name="Picture Placeholder 25">
            <a:extLst>
              <a:ext uri="{FF2B5EF4-FFF2-40B4-BE49-F238E27FC236}">
                <a16:creationId xmlns:a16="http://schemas.microsoft.com/office/drawing/2014/main" id="{949844E0-98A1-1D44-87EC-127C1B229E53}"/>
              </a:ext>
            </a:extLst>
          </p:cNvPr>
          <p:cNvSpPr>
            <a:spLocks noGrp="1"/>
          </p:cNvSpPr>
          <p:nvPr>
            <p:ph type="pic" sz="quarter" idx="13"/>
          </p:nvPr>
        </p:nvSpPr>
        <p:spPr>
          <a:xfrm>
            <a:off x="4599369" y="1285774"/>
            <a:ext cx="4370387" cy="4286453"/>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dirty="0"/>
          </a:p>
        </p:txBody>
      </p:sp>
      <p:sp>
        <p:nvSpPr>
          <p:cNvPr id="7" name="Oval 6"/>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39263080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1E22AA"/>
        </a:solidFill>
        <a:effectLst/>
      </p:bgPr>
    </p:bg>
    <p:spTree>
      <p:nvGrpSpPr>
        <p:cNvPr id="1" name=""/>
        <p:cNvGrpSpPr/>
        <p:nvPr/>
      </p:nvGrpSpPr>
      <p:grpSpPr>
        <a:xfrm>
          <a:off x="0" y="0"/>
          <a:ext cx="0" cy="0"/>
          <a:chOff x="0" y="0"/>
          <a:chExt cx="0" cy="0"/>
        </a:xfrm>
      </p:grpSpPr>
      <p:pic>
        <p:nvPicPr>
          <p:cNvPr id="13" name="Picture Placeholder 4">
            <a:extLst>
              <a:ext uri="{FF2B5EF4-FFF2-40B4-BE49-F238E27FC236}">
                <a16:creationId xmlns:a16="http://schemas.microsoft.com/office/drawing/2014/main" id="{95BB23AD-A3FC-0744-B471-3A03C4FF9A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23095" r="27906" b="13962"/>
          <a:stretch/>
        </p:blipFill>
        <p:spPr>
          <a:xfrm>
            <a:off x="10284984" y="512060"/>
            <a:ext cx="2716679" cy="2666394"/>
          </a:xfrm>
          <a:prstGeom prst="rect">
            <a:avLst/>
          </a:prstGeom>
          <a:noFill/>
        </p:spPr>
      </p:pic>
      <p:sp>
        <p:nvSpPr>
          <p:cNvPr id="5" name="Title 1"/>
          <p:cNvSpPr>
            <a:spLocks noGrp="1"/>
          </p:cNvSpPr>
          <p:nvPr>
            <p:ph type="title"/>
          </p:nvPr>
        </p:nvSpPr>
        <p:spPr>
          <a:xfrm>
            <a:off x="810882" y="2335945"/>
            <a:ext cx="4187371" cy="1783443"/>
          </a:xfrm>
        </p:spPr>
        <p:txBody>
          <a:bodyPr/>
          <a:lstStyle>
            <a:lvl1pPr>
              <a:lnSpc>
                <a:spcPct val="100000"/>
              </a:lnSpc>
              <a:defRPr sz="4000">
                <a:solidFill>
                  <a:schemeClr val="bg1"/>
                </a:solidFill>
                <a:latin typeface="Prometo Medium" panose="020B0704030203060203" pitchFamily="34" charset="0"/>
              </a:defRPr>
            </a:lvl1pPr>
          </a:lstStyle>
          <a:p>
            <a:r>
              <a:rPr lang="en-US" dirty="0"/>
              <a:t>Click to edit Master title style</a:t>
            </a:r>
          </a:p>
        </p:txBody>
      </p:sp>
      <p:sp>
        <p:nvSpPr>
          <p:cNvPr id="7" name="Picture Placeholder 7"/>
          <p:cNvSpPr>
            <a:spLocks noGrp="1"/>
          </p:cNvSpPr>
          <p:nvPr>
            <p:ph type="pic" sz="quarter" idx="12"/>
          </p:nvPr>
        </p:nvSpPr>
        <p:spPr>
          <a:xfrm>
            <a:off x="4983440"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3"/>
          </p:nvPr>
        </p:nvSpPr>
        <p:spPr>
          <a:xfrm>
            <a:off x="8998848"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pic>
        <p:nvPicPr>
          <p:cNvPr id="10" name="Picture 9">
            <a:extLst>
              <a:ext uri="{FF2B5EF4-FFF2-40B4-BE49-F238E27FC236}">
                <a16:creationId xmlns:a16="http://schemas.microsoft.com/office/drawing/2014/main" id="{052C5D15-A821-3B44-86EC-A97D6D6376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9" name="Oval 8"/>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8346015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 Custom Layout">
    <p:bg>
      <p:bgPr>
        <a:solidFill>
          <a:srgbClr val="1E22AA"/>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15" name="Picture Placeholder 6">
            <a:extLst>
              <a:ext uri="{FF2B5EF4-FFF2-40B4-BE49-F238E27FC236}">
                <a16:creationId xmlns:a16="http://schemas.microsoft.com/office/drawing/2014/main" id="{AAD6EEF9-E311-244B-B02A-B96F631DAC4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927" t="32270" r="25074" b="731"/>
          <a:stretch/>
        </p:blipFill>
        <p:spPr>
          <a:xfrm rot="6494833">
            <a:off x="5655107" y="4394355"/>
            <a:ext cx="3369983" cy="3374798"/>
          </a:xfrm>
          <a:prstGeom prst="ellipse">
            <a:avLst/>
          </a:prstGeom>
          <a:noFill/>
          <a:ln>
            <a:noFill/>
          </a:ln>
        </p:spPr>
      </p:pic>
      <p:pic>
        <p:nvPicPr>
          <p:cNvPr id="16" name="Picture Placeholder 6">
            <a:extLst>
              <a:ext uri="{FF2B5EF4-FFF2-40B4-BE49-F238E27FC236}">
                <a16:creationId xmlns:a16="http://schemas.microsoft.com/office/drawing/2014/main" id="{85AF8291-D8AA-4E49-9676-7FAE8A9972B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1905" t="8701" r="13093" b="66296"/>
          <a:stretch/>
        </p:blipFill>
        <p:spPr>
          <a:xfrm>
            <a:off x="4101399" y="354496"/>
            <a:ext cx="1714398" cy="1716847"/>
          </a:xfrm>
          <a:prstGeom prst="ellipse">
            <a:avLst/>
          </a:prstGeom>
          <a:noFill/>
          <a:ln>
            <a:noFill/>
          </a:ln>
        </p:spPr>
      </p:pic>
      <p:pic>
        <p:nvPicPr>
          <p:cNvPr id="17" name="Picture Placeholder 6">
            <a:extLst>
              <a:ext uri="{FF2B5EF4-FFF2-40B4-BE49-F238E27FC236}">
                <a16:creationId xmlns:a16="http://schemas.microsoft.com/office/drawing/2014/main" id="{9F89A836-C596-8C45-ACEE-24B7F5A5170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3852" t="13974" r="16054" b="35931"/>
          <a:stretch/>
        </p:blipFill>
        <p:spPr>
          <a:xfrm rot="5400000">
            <a:off x="7088050" y="-1544331"/>
            <a:ext cx="2612092" cy="2615824"/>
          </a:xfrm>
          <a:prstGeom prst="ellipse">
            <a:avLst/>
          </a:prstGeom>
          <a:noFill/>
          <a:ln>
            <a:noFill/>
          </a:ln>
        </p:spPr>
      </p:pic>
      <p:pic>
        <p:nvPicPr>
          <p:cNvPr id="19" name="Picture Placeholder 6">
            <a:extLst>
              <a:ext uri="{FF2B5EF4-FFF2-40B4-BE49-F238E27FC236}">
                <a16:creationId xmlns:a16="http://schemas.microsoft.com/office/drawing/2014/main" id="{AD8883EE-92E5-7F4D-8E79-60436087CB6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0875" r="20875"/>
          <a:stretch/>
        </p:blipFill>
        <p:spPr>
          <a:xfrm rot="2700000">
            <a:off x="-1290358" y="-1242955"/>
            <a:ext cx="3878838" cy="3884379"/>
          </a:xfrm>
          <a:prstGeom prst="ellipse">
            <a:avLst/>
          </a:prstGeom>
          <a:noFill/>
          <a:ln>
            <a:noFill/>
          </a:ln>
        </p:spPr>
      </p:pic>
      <p:pic>
        <p:nvPicPr>
          <p:cNvPr id="20" name="Picture Placeholder 6">
            <a:extLst>
              <a:ext uri="{FF2B5EF4-FFF2-40B4-BE49-F238E27FC236}">
                <a16:creationId xmlns:a16="http://schemas.microsoft.com/office/drawing/2014/main" id="{F1E3399B-E354-5A4A-B609-586F0639F98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28178" t="28178"/>
          <a:stretch/>
        </p:blipFill>
        <p:spPr>
          <a:xfrm rot="20179082">
            <a:off x="10124394" y="835410"/>
            <a:ext cx="3878838" cy="3884380"/>
          </a:xfrm>
          <a:prstGeom prst="ellipse">
            <a:avLst/>
          </a:prstGeom>
          <a:noFill/>
          <a:ln>
            <a:noFill/>
          </a:ln>
        </p:spPr>
      </p:pic>
    </p:spTree>
    <p:extLst>
      <p:ext uri="{BB962C8B-B14F-4D97-AF65-F5344CB8AC3E}">
        <p14:creationId xmlns:p14="http://schemas.microsoft.com/office/powerpoint/2010/main" val="311706088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5 Custom Layout">
    <p:bg>
      <p:bgPr>
        <a:solidFill>
          <a:srgbClr val="1E22AA"/>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70877723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5 Custom Layout">
    <p:bg>
      <p:bgPr>
        <a:solidFill>
          <a:srgbClr val="1E22AA"/>
        </a:solidFill>
        <a:effectLst/>
      </p:bgPr>
    </p:bg>
    <p:spTree>
      <p:nvGrpSpPr>
        <p:cNvPr id="1" name=""/>
        <p:cNvGrpSpPr/>
        <p:nvPr/>
      </p:nvGrpSpPr>
      <p:grpSpPr>
        <a:xfrm>
          <a:off x="0" y="0"/>
          <a:ext cx="0" cy="0"/>
          <a:chOff x="0" y="0"/>
          <a:chExt cx="0" cy="0"/>
        </a:xfrm>
      </p:grpSpPr>
      <p:pic>
        <p:nvPicPr>
          <p:cNvPr id="18" name="Picture Placeholder 6">
            <a:extLst>
              <a:ext uri="{FF2B5EF4-FFF2-40B4-BE49-F238E27FC236}">
                <a16:creationId xmlns:a16="http://schemas.microsoft.com/office/drawing/2014/main" id="{91D1851B-4A72-D147-AC0E-C10A50EF8D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499" t="25172" r="-1321" b="3006"/>
          <a:stretch/>
        </p:blipFill>
        <p:spPr>
          <a:xfrm rot="20179082">
            <a:off x="1663253" y="1709168"/>
            <a:ext cx="3878838" cy="3884380"/>
          </a:xfrm>
          <a:prstGeom prst="ellipse">
            <a:avLst/>
          </a:prstGeom>
          <a:noFill/>
          <a:ln>
            <a:noFill/>
          </a:ln>
        </p:spPr>
      </p:pic>
      <p:sp>
        <p:nvSpPr>
          <p:cNvPr id="5" name="Picture Placeholder 7"/>
          <p:cNvSpPr>
            <a:spLocks noGrp="1"/>
          </p:cNvSpPr>
          <p:nvPr>
            <p:ph type="pic" sz="quarter" idx="12"/>
          </p:nvPr>
        </p:nvSpPr>
        <p:spPr>
          <a:xfrm>
            <a:off x="-2504116"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6" name="Oval 5"/>
          <p:cNvSpPr/>
          <p:nvPr userDrawn="1"/>
        </p:nvSpPr>
        <p:spPr>
          <a:xfrm>
            <a:off x="2001636" y="1427057"/>
            <a:ext cx="3887718" cy="38877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rometo Medium" panose="020B0704030203060203" pitchFamily="34" charset="0"/>
            </a:endParaRPr>
          </a:p>
        </p:txBody>
      </p:sp>
      <p:sp>
        <p:nvSpPr>
          <p:cNvPr id="10" name="Text Placeholder 9"/>
          <p:cNvSpPr>
            <a:spLocks noGrp="1"/>
          </p:cNvSpPr>
          <p:nvPr>
            <p:ph type="body" sz="quarter" idx="13"/>
          </p:nvPr>
        </p:nvSpPr>
        <p:spPr>
          <a:xfrm>
            <a:off x="2226712" y="3141041"/>
            <a:ext cx="3406166" cy="914400"/>
          </a:xfrm>
          <a:prstGeom prst="rect">
            <a:avLst/>
          </a:prstGeom>
        </p:spPr>
        <p:txBody>
          <a:bodyPr>
            <a:normAutofit/>
          </a:bodyPr>
          <a:lstStyle>
            <a:lvl1pPr algn="ctr">
              <a:lnSpc>
                <a:spcPct val="100000"/>
              </a:lnSpc>
              <a:defRPr sz="1800" b="0" i="1" u="none">
                <a:solidFill>
                  <a:srgbClr val="1E22AA"/>
                </a:solidFill>
                <a:latin typeface="Prometo Medium" panose="020B0704030203060203" pitchFamily="34" charset="0"/>
                <a:ea typeface="Prometo Medium" panose="020B0704030203060203" pitchFamily="34" charset="0"/>
                <a:cs typeface="Prometo Medium" panose="020B0704030203060203" pitchFamily="34" charset="0"/>
              </a:defRPr>
            </a:lvl1pPr>
          </a:lstStyle>
          <a:p>
            <a:pPr lvl="0"/>
            <a:r>
              <a:rPr lang="en-US" dirty="0"/>
              <a:t>Click to edit Master text styles</a:t>
            </a:r>
          </a:p>
        </p:txBody>
      </p:sp>
      <p:sp>
        <p:nvSpPr>
          <p:cNvPr id="11" name="TextBox 10"/>
          <p:cNvSpPr txBox="1"/>
          <p:nvPr userDrawn="1"/>
        </p:nvSpPr>
        <p:spPr>
          <a:xfrm>
            <a:off x="3611796" y="4299112"/>
            <a:ext cx="538930" cy="1015663"/>
          </a:xfrm>
          <a:prstGeom prst="rect">
            <a:avLst/>
          </a:prstGeom>
          <a:noFill/>
        </p:spPr>
        <p:txBody>
          <a:bodyPr wrap="none" rtlCol="0">
            <a:spAutoFit/>
          </a:bodyPr>
          <a:lstStyle/>
          <a:p>
            <a:pPr algn="ctr"/>
            <a:r>
              <a:rPr lang="en-US" sz="6000" b="0" i="1" dirty="0">
                <a:solidFill>
                  <a:schemeClr val="accent3"/>
                </a:solidFill>
                <a:latin typeface="Prometo Medium" panose="020B0704030203060203" pitchFamily="34" charset="0"/>
              </a:rPr>
              <a:t>“</a:t>
            </a:r>
          </a:p>
        </p:txBody>
      </p:sp>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3" name="Picture Placeholder 7">
            <a:extLst>
              <a:ext uri="{FF2B5EF4-FFF2-40B4-BE49-F238E27FC236}">
                <a16:creationId xmlns:a16="http://schemas.microsoft.com/office/drawing/2014/main" id="{E24E9FB1-80D9-E24B-8D32-3AB86CC50EDC}"/>
              </a:ext>
            </a:extLst>
          </p:cNvPr>
          <p:cNvSpPr>
            <a:spLocks noGrp="1"/>
          </p:cNvSpPr>
          <p:nvPr>
            <p:ph type="pic" sz="quarter" idx="15"/>
          </p:nvPr>
        </p:nvSpPr>
        <p:spPr>
          <a:xfrm>
            <a:off x="11100544"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4" name="Picture Placeholder 3">
            <a:extLst>
              <a:ext uri="{FF2B5EF4-FFF2-40B4-BE49-F238E27FC236}">
                <a16:creationId xmlns:a16="http://schemas.microsoft.com/office/drawing/2014/main" id="{BF7053BB-1F93-3F4C-8EB7-1D03DFC39531}"/>
              </a:ext>
            </a:extLst>
          </p:cNvPr>
          <p:cNvSpPr>
            <a:spLocks noGrp="1"/>
          </p:cNvSpPr>
          <p:nvPr>
            <p:ph type="pic" sz="quarter" idx="16"/>
          </p:nvPr>
        </p:nvSpPr>
        <p:spPr>
          <a:xfrm>
            <a:off x="6509636" y="1427057"/>
            <a:ext cx="3970625" cy="3887718"/>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dirty="0"/>
          </a:p>
        </p:txBody>
      </p:sp>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90908305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rgbClr val="1E22AA"/>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2"/>
          </p:nvPr>
        </p:nvSpPr>
        <p:spPr>
          <a:xfrm>
            <a:off x="948068" y="-1924878"/>
            <a:ext cx="10707756" cy="1070775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4" name="Title 1"/>
          <p:cNvSpPr>
            <a:spLocks noGrp="1"/>
          </p:cNvSpPr>
          <p:nvPr>
            <p:ph type="title"/>
          </p:nvPr>
        </p:nvSpPr>
        <p:spPr>
          <a:xfrm>
            <a:off x="1802517" y="2389412"/>
            <a:ext cx="4187371" cy="1783443"/>
          </a:xfrm>
        </p:spPr>
        <p:txBody>
          <a:bodyPr/>
          <a:lstStyle>
            <a:lvl1pPr>
              <a:lnSpc>
                <a:spcPct val="100000"/>
              </a:lnSpc>
              <a:defRPr sz="4000">
                <a:solidFill>
                  <a:srgbClr val="FFFFFF"/>
                </a:solidFill>
                <a:latin typeface="Prometo Medium" panose="020B0704030203060203"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FA086156-E11E-AF46-8F88-7B60B00053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6" name="Oval 5"/>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98092482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1E22AA"/>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4117702" y="-2038880"/>
            <a:ext cx="9089318" cy="9089318"/>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Title 1"/>
          <p:cNvSpPr>
            <a:spLocks noGrp="1"/>
          </p:cNvSpPr>
          <p:nvPr>
            <p:ph type="title" hasCustomPrompt="1"/>
          </p:nvPr>
        </p:nvSpPr>
        <p:spPr>
          <a:xfrm>
            <a:off x="863324" y="2142277"/>
            <a:ext cx="4187371" cy="1783443"/>
          </a:xfrm>
        </p:spPr>
        <p:txBody>
          <a:bodyPr/>
          <a:lstStyle>
            <a:lvl1pPr>
              <a:lnSpc>
                <a:spcPct val="100000"/>
              </a:lnSpc>
              <a:defRPr sz="5400">
                <a:solidFill>
                  <a:srgbClr val="FFFFFF"/>
                </a:solidFill>
                <a:latin typeface="Prometo Medium" panose="020B0704030203060203"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C5A3D5D4-954C-9140-83B8-C4B4857889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5" name="Oval 4"/>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63803028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Oval 12"/>
          <p:cNvSpPr/>
          <p:nvPr userDrawn="1"/>
        </p:nvSpPr>
        <p:spPr>
          <a:xfrm>
            <a:off x="2139931"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6"/>
          </p:nvPr>
        </p:nvSpPr>
        <p:spPr>
          <a:xfrm>
            <a:off x="1846312"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6" name="Picture Placeholder 7"/>
          <p:cNvSpPr>
            <a:spLocks noGrp="1"/>
          </p:cNvSpPr>
          <p:nvPr>
            <p:ph type="pic" sz="quarter" idx="17"/>
          </p:nvPr>
        </p:nvSpPr>
        <p:spPr>
          <a:xfrm>
            <a:off x="4152190"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Picture Placeholder 7"/>
          <p:cNvSpPr>
            <a:spLocks noGrp="1"/>
          </p:cNvSpPr>
          <p:nvPr>
            <p:ph type="pic" sz="quarter" idx="18"/>
          </p:nvPr>
        </p:nvSpPr>
        <p:spPr>
          <a:xfrm>
            <a:off x="6458068"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9"/>
          </p:nvPr>
        </p:nvSpPr>
        <p:spPr>
          <a:xfrm>
            <a:off x="8763946"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9" name="Picture Placeholder 7"/>
          <p:cNvSpPr>
            <a:spLocks noGrp="1"/>
          </p:cNvSpPr>
          <p:nvPr>
            <p:ph type="pic" sz="quarter" idx="20"/>
          </p:nvPr>
        </p:nvSpPr>
        <p:spPr>
          <a:xfrm>
            <a:off x="1846312"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0" name="Picture Placeholder 7"/>
          <p:cNvSpPr>
            <a:spLocks noGrp="1"/>
          </p:cNvSpPr>
          <p:nvPr>
            <p:ph type="pic" sz="quarter" idx="21"/>
          </p:nvPr>
        </p:nvSpPr>
        <p:spPr>
          <a:xfrm>
            <a:off x="4152190"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1" name="Picture Placeholder 7"/>
          <p:cNvSpPr>
            <a:spLocks noGrp="1"/>
          </p:cNvSpPr>
          <p:nvPr>
            <p:ph type="pic" sz="quarter" idx="22"/>
          </p:nvPr>
        </p:nvSpPr>
        <p:spPr>
          <a:xfrm>
            <a:off x="6458068"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2" name="Picture Placeholder 7"/>
          <p:cNvSpPr>
            <a:spLocks noGrp="1"/>
          </p:cNvSpPr>
          <p:nvPr>
            <p:ph type="pic" sz="quarter" idx="23"/>
          </p:nvPr>
        </p:nvSpPr>
        <p:spPr>
          <a:xfrm>
            <a:off x="8763946"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84224830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80579" y="4388424"/>
            <a:ext cx="9833429" cy="1028700"/>
          </a:xfrm>
        </p:spPr>
        <p:txBody>
          <a:bodyPr/>
          <a:lstStyle>
            <a:lvl1pPr>
              <a:lnSpc>
                <a:spcPct val="100000"/>
              </a:lnSpc>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1"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Picture Placeholder 7"/>
          <p:cNvSpPr>
            <a:spLocks noGrp="1"/>
          </p:cNvSpPr>
          <p:nvPr>
            <p:ph type="pic" sz="quarter" idx="14"/>
          </p:nvPr>
        </p:nvSpPr>
        <p:spPr>
          <a:xfrm>
            <a:off x="4846824"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5"/>
          </p:nvPr>
        </p:nvSpPr>
        <p:spPr>
          <a:xfrm>
            <a:off x="8097077"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67630400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5566" y="2216418"/>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9" name="Picture Placeholder 8"/>
          <p:cNvSpPr>
            <a:spLocks noGrp="1"/>
          </p:cNvSpPr>
          <p:nvPr>
            <p:ph type="pic" sz="quarter" idx="12"/>
          </p:nvPr>
        </p:nvSpPr>
        <p:spPr>
          <a:xfrm>
            <a:off x="5000496" y="3429000"/>
            <a:ext cx="7191504" cy="3429000"/>
          </a:xfrm>
          <a:custGeom>
            <a:avLst/>
            <a:gdLst>
              <a:gd name="connsiteX0" fmla="*/ 4106744 w 7191504"/>
              <a:gd name="connsiteY0" fmla="*/ 0 h 3429000"/>
              <a:gd name="connsiteX1" fmla="*/ 7058515 w 7191504"/>
              <a:gd name="connsiteY1" fmla="*/ 1222664 h 3429000"/>
              <a:gd name="connsiteX2" fmla="*/ 7191504 w 7191504"/>
              <a:gd name="connsiteY2" fmla="*/ 1368988 h 3429000"/>
              <a:gd name="connsiteX3" fmla="*/ 7191504 w 7191504"/>
              <a:gd name="connsiteY3" fmla="*/ 3429000 h 3429000"/>
              <a:gd name="connsiteX4" fmla="*/ 0 w 7191504"/>
              <a:gd name="connsiteY4" fmla="*/ 3429000 h 3429000"/>
              <a:gd name="connsiteX5" fmla="*/ 17119 w 7191504"/>
              <a:gd name="connsiteY5" fmla="*/ 3333141 h 3429000"/>
              <a:gd name="connsiteX6" fmla="*/ 4106744 w 7191504"/>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504" h="3429000">
                <a:moveTo>
                  <a:pt x="4106744" y="0"/>
                </a:moveTo>
                <a:cubicBezTo>
                  <a:pt x="5259482" y="0"/>
                  <a:pt x="6303091" y="467240"/>
                  <a:pt x="7058515" y="1222664"/>
                </a:cubicBezTo>
                <a:lnTo>
                  <a:pt x="7191504" y="1368988"/>
                </a:lnTo>
                <a:lnTo>
                  <a:pt x="7191504" y="3429000"/>
                </a:lnTo>
                <a:lnTo>
                  <a:pt x="0" y="3429000"/>
                </a:lnTo>
                <a:lnTo>
                  <a:pt x="17119" y="3333141"/>
                </a:lnTo>
                <a:cubicBezTo>
                  <a:pt x="406370" y="1430921"/>
                  <a:pt x="2089452" y="0"/>
                  <a:pt x="4106744" y="0"/>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248389483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8B709-FAB3-FC4D-8C28-31CDE8076FFA}"/>
              </a:ext>
            </a:extLst>
          </p:cNvPr>
          <p:cNvSpPr>
            <a:spLocks noGrp="1"/>
          </p:cNvSpPr>
          <p:nvPr>
            <p:ph type="title"/>
          </p:nvPr>
        </p:nvSpPr>
        <p:spPr>
          <a:xfrm>
            <a:off x="854699" y="1162796"/>
            <a:ext cx="9833429" cy="1028700"/>
          </a:xfrm>
        </p:spPr>
        <p:txBody>
          <a:bodyPr/>
          <a:lstStyle>
            <a:lvl1pPr>
              <a:defRPr>
                <a:latin typeface="Prometo Medium" panose="020B070403020306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B8D4806-3DB5-6142-AB3F-0CFC82A34357}"/>
              </a:ext>
            </a:extLst>
          </p:cNvPr>
          <p:cNvSpPr>
            <a:spLocks noGrp="1"/>
          </p:cNvSpPr>
          <p:nvPr>
            <p:ph idx="1"/>
          </p:nvPr>
        </p:nvSpPr>
        <p:spPr>
          <a:xfrm>
            <a:off x="854699" y="2017946"/>
            <a:ext cx="9833429" cy="3429000"/>
          </a:xfrm>
          <a:prstGeom prst="rect">
            <a:avLst/>
          </a:prstGeom>
        </p:spPr>
        <p:txBody>
          <a:bodyPr wrap="square"/>
          <a:lstStyle>
            <a:lvl1pPr marL="295275" indent="-295275">
              <a:buClr>
                <a:srgbClr val="FF5A5A"/>
              </a:buClr>
              <a:buFont typeface="Arial" panose="020B0604020202020204" pitchFamily="34" charset="0"/>
              <a:buChar char="•"/>
              <a:tabLst/>
              <a:defRPr sz="2000" b="1">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737283B-E040-3A45-A872-FBF3D45B805A}"/>
              </a:ext>
            </a:extLst>
          </p:cNvPr>
          <p:cNvSpPr>
            <a:spLocks noGrp="1"/>
          </p:cNvSpPr>
          <p:nvPr>
            <p:ph type="sldNum" sz="quarter" idx="12"/>
          </p:nvPr>
        </p:nvSpPr>
        <p:spPr/>
        <p:txBody>
          <a:bodyPr/>
          <a:lstStyle>
            <a:lvl1pPr>
              <a:defRPr>
                <a:latin typeface="Century Gothic" panose="020B0502020202020204" pitchFamily="34" charset="0"/>
              </a:defRPr>
            </a:lvl1pPr>
          </a:lstStyle>
          <a:p>
            <a:fld id="{2F8AF2E6-64A8-0F46-AF27-0A96D82A033B}" type="slidenum">
              <a:rPr lang="en-US" smtClean="0"/>
              <a:pPr/>
              <a:t>‹#›</a:t>
            </a:fld>
            <a:endParaRPr lang="en-US" dirty="0"/>
          </a:p>
        </p:txBody>
      </p:sp>
    </p:spTree>
    <p:extLst>
      <p:ext uri="{BB962C8B-B14F-4D97-AF65-F5344CB8AC3E}">
        <p14:creationId xmlns:p14="http://schemas.microsoft.com/office/powerpoint/2010/main" val="112790955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8" y="2230840"/>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4"/>
          </p:nvPr>
        </p:nvSpPr>
        <p:spPr>
          <a:xfrm>
            <a:off x="6096000" y="524535"/>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5"/>
          </p:nvPr>
        </p:nvSpPr>
        <p:spPr>
          <a:xfrm>
            <a:off x="6096000" y="2553237"/>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0" name="Picture Placeholder 7"/>
          <p:cNvSpPr>
            <a:spLocks noGrp="1"/>
          </p:cNvSpPr>
          <p:nvPr>
            <p:ph type="pic" sz="quarter" idx="16"/>
          </p:nvPr>
        </p:nvSpPr>
        <p:spPr>
          <a:xfrm>
            <a:off x="6096000" y="4581940"/>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25563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2478157" y="-188843"/>
            <a:ext cx="7235686" cy="723568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0409309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583" y="1171169"/>
            <a:ext cx="9833429" cy="1028700"/>
          </a:xfrm>
        </p:spPr>
        <p:txBody>
          <a:bodyPr/>
          <a:lstStyle>
            <a:lvl1pPr>
              <a:defRPr sz="32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1"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1" name="Picture Placeholder 7"/>
          <p:cNvSpPr>
            <a:spLocks noGrp="1"/>
          </p:cNvSpPr>
          <p:nvPr>
            <p:ph type="pic" sz="quarter" idx="14"/>
          </p:nvPr>
        </p:nvSpPr>
        <p:spPr>
          <a:xfrm>
            <a:off x="4959468"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2" name="Picture Placeholder 7"/>
          <p:cNvSpPr>
            <a:spLocks noGrp="1"/>
          </p:cNvSpPr>
          <p:nvPr>
            <p:ph type="pic" sz="quarter" idx="15"/>
          </p:nvPr>
        </p:nvSpPr>
        <p:spPr>
          <a:xfrm>
            <a:off x="8322365"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2654852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4"/>
          </p:nvPr>
        </p:nvSpPr>
        <p:spPr>
          <a:xfrm>
            <a:off x="0" y="0"/>
            <a:ext cx="12192000"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359798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4"/>
          </p:nvPr>
        </p:nvSpPr>
        <p:spPr>
          <a:xfrm>
            <a:off x="-1"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6" name="Picture Placeholder 4"/>
          <p:cNvSpPr>
            <a:spLocks noGrp="1"/>
          </p:cNvSpPr>
          <p:nvPr>
            <p:ph type="pic" sz="quarter" idx="15"/>
          </p:nvPr>
        </p:nvSpPr>
        <p:spPr>
          <a:xfrm>
            <a:off x="6057207"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513721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9"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514600" y="-412387"/>
            <a:ext cx="5359399" cy="9161367"/>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4302" y="1633719"/>
            <a:ext cx="2064897" cy="4209756"/>
          </a:xfrm>
          <a:prstGeom prst="rect">
            <a:avLst/>
          </a:prstGeom>
        </p:spPr>
      </p:pic>
      <p:sp>
        <p:nvSpPr>
          <p:cNvPr id="8" name="Picture Placeholder 4"/>
          <p:cNvSpPr>
            <a:spLocks noGrp="1"/>
          </p:cNvSpPr>
          <p:nvPr>
            <p:ph type="pic" sz="quarter" idx="14"/>
          </p:nvPr>
        </p:nvSpPr>
        <p:spPr>
          <a:xfrm>
            <a:off x="4368800" y="2171700"/>
            <a:ext cx="1790700" cy="31623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401012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2997" y="465318"/>
            <a:ext cx="2915798" cy="5944509"/>
          </a:xfrm>
          <a:prstGeom prst="rect">
            <a:avLst/>
          </a:prstGeom>
        </p:spPr>
      </p:pic>
      <p:sp>
        <p:nvSpPr>
          <p:cNvPr id="8" name="Picture Placeholder 4"/>
          <p:cNvSpPr>
            <a:spLocks noGrp="1"/>
          </p:cNvSpPr>
          <p:nvPr>
            <p:ph type="pic" sz="quarter" idx="14"/>
          </p:nvPr>
        </p:nvSpPr>
        <p:spPr>
          <a:xfrm>
            <a:off x="4796591"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9" name="Picture Placeholder 4"/>
          <p:cNvSpPr>
            <a:spLocks noGrp="1"/>
          </p:cNvSpPr>
          <p:nvPr>
            <p:ph type="pic" sz="quarter" idx="15"/>
          </p:nvPr>
        </p:nvSpPr>
        <p:spPr>
          <a:xfrm>
            <a:off x="7641391"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2" name="Picture Placeholder 4"/>
          <p:cNvSpPr>
            <a:spLocks noGrp="1"/>
          </p:cNvSpPr>
          <p:nvPr>
            <p:ph type="pic" sz="quarter" idx="18"/>
          </p:nvPr>
        </p:nvSpPr>
        <p:spPr>
          <a:xfrm>
            <a:off x="1918893"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2076646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6523" y="-7716539"/>
            <a:ext cx="2935516" cy="22532368"/>
          </a:xfrm>
          <a:prstGeom prst="rect">
            <a:avLst/>
          </a:prstGeom>
        </p:spPr>
      </p:pic>
      <p:sp>
        <p:nvSpPr>
          <p:cNvPr id="11" name="Picture Placeholder 4"/>
          <p:cNvSpPr>
            <a:spLocks noGrp="1"/>
          </p:cNvSpPr>
          <p:nvPr>
            <p:ph type="pic" sz="quarter" idx="14"/>
          </p:nvPr>
        </p:nvSpPr>
        <p:spPr>
          <a:xfrm>
            <a:off x="4683531" y="2389412"/>
            <a:ext cx="1829708" cy="2286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2" name="Title 1"/>
          <p:cNvSpPr>
            <a:spLocks noGrp="1"/>
          </p:cNvSpPr>
          <p:nvPr>
            <p:ph type="title"/>
          </p:nvPr>
        </p:nvSpPr>
        <p:spPr>
          <a:xfrm>
            <a:off x="859827"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0643791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4264" y="1551026"/>
            <a:ext cx="5189635" cy="4363312"/>
          </a:xfrm>
          <a:prstGeom prst="rect">
            <a:avLst/>
          </a:prstGeom>
        </p:spPr>
      </p:pic>
      <p:sp>
        <p:nvSpPr>
          <p:cNvPr id="11" name="Picture Placeholder 4"/>
          <p:cNvSpPr>
            <a:spLocks noGrp="1"/>
          </p:cNvSpPr>
          <p:nvPr>
            <p:ph type="pic" sz="quarter" idx="14"/>
          </p:nvPr>
        </p:nvSpPr>
        <p:spPr>
          <a:xfrm>
            <a:off x="5884154" y="1805212"/>
            <a:ext cx="4809245" cy="2703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2" name="Title 1"/>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6435245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5240" y="1277828"/>
            <a:ext cx="7470157" cy="4386036"/>
          </a:xfrm>
          <a:prstGeom prst="rect">
            <a:avLst/>
          </a:prstGeom>
        </p:spPr>
      </p:pic>
      <p:sp>
        <p:nvSpPr>
          <p:cNvPr id="11" name="Picture Placeholder 4"/>
          <p:cNvSpPr>
            <a:spLocks noGrp="1"/>
          </p:cNvSpPr>
          <p:nvPr>
            <p:ph type="pic" sz="quarter" idx="14"/>
          </p:nvPr>
        </p:nvSpPr>
        <p:spPr>
          <a:xfrm>
            <a:off x="5200072" y="1602012"/>
            <a:ext cx="5641445" cy="3537119"/>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Title 1">
            <a:extLst>
              <a:ext uri="{FF2B5EF4-FFF2-40B4-BE49-F238E27FC236}">
                <a16:creationId xmlns:a16="http://schemas.microsoft.com/office/drawing/2014/main" id="{2AC6E2F5-516F-A44D-B464-9D7A095798B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2223670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F3037B-1C48-8541-B535-58A0D84084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5" name="Oval 4">
            <a:extLst>
              <a:ext uri="{FF2B5EF4-FFF2-40B4-BE49-F238E27FC236}">
                <a16:creationId xmlns:a16="http://schemas.microsoft.com/office/drawing/2014/main" id="{F1BC835E-1FDE-6041-8926-84031BDA9C3E}"/>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Номер слайда 21">
            <a:extLst>
              <a:ext uri="{FF2B5EF4-FFF2-40B4-BE49-F238E27FC236}">
                <a16:creationId xmlns:a16="http://schemas.microsoft.com/office/drawing/2014/main" id="{BB676755-0E40-6F4B-AD9C-FFCD5A442711}"/>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043602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09454" y="913305"/>
            <a:ext cx="5343632" cy="7508718"/>
          </a:xfrm>
          <a:prstGeom prst="rect">
            <a:avLst/>
          </a:prstGeom>
        </p:spPr>
      </p:pic>
      <p:sp>
        <p:nvSpPr>
          <p:cNvPr id="11" name="Picture Placeholder 4"/>
          <p:cNvSpPr>
            <a:spLocks noGrp="1"/>
          </p:cNvSpPr>
          <p:nvPr>
            <p:ph type="pic" sz="quarter" idx="14"/>
          </p:nvPr>
        </p:nvSpPr>
        <p:spPr>
          <a:xfrm>
            <a:off x="5553954" y="1690912"/>
            <a:ext cx="4453646" cy="59417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Title 1">
            <a:extLst>
              <a:ext uri="{FF2B5EF4-FFF2-40B4-BE49-F238E27FC236}">
                <a16:creationId xmlns:a16="http://schemas.microsoft.com/office/drawing/2014/main" id="{23AC0103-C813-EA42-943D-A7EB9354902F}"/>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21052720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42839" y="1106866"/>
            <a:ext cx="2408238" cy="4909739"/>
          </a:xfrm>
          <a:prstGeom prst="rect">
            <a:avLst/>
          </a:prstGeom>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6761" y="1106866"/>
            <a:ext cx="2408238" cy="4909739"/>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0683" y="1106866"/>
            <a:ext cx="2408238" cy="4909739"/>
          </a:xfrm>
          <a:prstGeom prst="rect">
            <a:avLst/>
          </a:prstGeom>
        </p:spPr>
      </p:pic>
      <p:sp>
        <p:nvSpPr>
          <p:cNvPr id="11" name="Picture Placeholder 4"/>
          <p:cNvSpPr>
            <a:spLocks noGrp="1"/>
          </p:cNvSpPr>
          <p:nvPr>
            <p:ph type="pic" sz="quarter" idx="14"/>
          </p:nvPr>
        </p:nvSpPr>
        <p:spPr>
          <a:xfrm>
            <a:off x="509885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12" name="Picture Placeholder 4"/>
          <p:cNvSpPr>
            <a:spLocks noGrp="1"/>
          </p:cNvSpPr>
          <p:nvPr>
            <p:ph type="pic" sz="quarter" idx="15"/>
          </p:nvPr>
        </p:nvSpPr>
        <p:spPr>
          <a:xfrm>
            <a:off x="7690919"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3" name="Picture Placeholder 4"/>
          <p:cNvSpPr>
            <a:spLocks noGrp="1"/>
          </p:cNvSpPr>
          <p:nvPr>
            <p:ph type="pic" sz="quarter" idx="16"/>
          </p:nvPr>
        </p:nvSpPr>
        <p:spPr>
          <a:xfrm>
            <a:off x="1029098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4" name="Title 1">
            <a:extLst>
              <a:ext uri="{FF2B5EF4-FFF2-40B4-BE49-F238E27FC236}">
                <a16:creationId xmlns:a16="http://schemas.microsoft.com/office/drawing/2014/main" id="{CCE815C3-EA89-EF43-83E5-6BC3E05D4F7A}"/>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1374956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4" name="Rectangle 3"/>
          <p:cNvSpPr/>
          <p:nvPr userDrawn="1"/>
        </p:nvSpPr>
        <p:spPr>
          <a:xfrm>
            <a:off x="-23434" y="0"/>
            <a:ext cx="4023933" cy="685800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5839" y="1271626"/>
            <a:ext cx="2408238" cy="4909739"/>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8083" y="1271626"/>
            <a:ext cx="2408238" cy="4909739"/>
          </a:xfrm>
          <a:prstGeom prst="rect">
            <a:avLst/>
          </a:prstGeom>
        </p:spPr>
      </p:pic>
      <p:sp>
        <p:nvSpPr>
          <p:cNvPr id="16" name="Picture Placeholder 4"/>
          <p:cNvSpPr>
            <a:spLocks noGrp="1"/>
          </p:cNvSpPr>
          <p:nvPr>
            <p:ph type="pic" sz="quarter" idx="15"/>
          </p:nvPr>
        </p:nvSpPr>
        <p:spPr>
          <a:xfrm>
            <a:off x="-411681"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7" name="Picture Placeholder 4"/>
          <p:cNvSpPr>
            <a:spLocks noGrp="1"/>
          </p:cNvSpPr>
          <p:nvPr>
            <p:ph type="pic" sz="quarter" idx="16"/>
          </p:nvPr>
        </p:nvSpPr>
        <p:spPr>
          <a:xfrm>
            <a:off x="2188384"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20" name="Title 1"/>
          <p:cNvSpPr>
            <a:spLocks noGrp="1"/>
          </p:cNvSpPr>
          <p:nvPr>
            <p:ph type="title"/>
          </p:nvPr>
        </p:nvSpPr>
        <p:spPr>
          <a:xfrm>
            <a:off x="5101771" y="1171169"/>
            <a:ext cx="5401129" cy="1028700"/>
          </a:xfrm>
        </p:spPr>
        <p:txBody>
          <a:bodyPr/>
          <a:lstStyle>
            <a:lvl1pPr>
              <a:lnSpc>
                <a:spcPct val="100000"/>
              </a:lnSpc>
              <a:defRPr sz="32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2104814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15" name="Picture Placeholder 4"/>
          <p:cNvSpPr>
            <a:spLocks noGrp="1"/>
          </p:cNvSpPr>
          <p:nvPr>
            <p:ph type="pic" sz="quarter" idx="15"/>
          </p:nvPr>
        </p:nvSpPr>
        <p:spPr>
          <a:xfrm>
            <a:off x="5544619" y="3316697"/>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6" name="Picture Placeholder 4"/>
          <p:cNvSpPr>
            <a:spLocks noGrp="1"/>
          </p:cNvSpPr>
          <p:nvPr>
            <p:ph type="pic" sz="quarter" idx="16"/>
          </p:nvPr>
        </p:nvSpPr>
        <p:spPr>
          <a:xfrm>
            <a:off x="7195619" y="2313211"/>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7" name="Picture Placeholder 4"/>
          <p:cNvSpPr>
            <a:spLocks noGrp="1"/>
          </p:cNvSpPr>
          <p:nvPr>
            <p:ph type="pic" sz="quarter" idx="17"/>
          </p:nvPr>
        </p:nvSpPr>
        <p:spPr>
          <a:xfrm>
            <a:off x="8833919" y="136052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8" name="Picture Placeholder 4"/>
          <p:cNvSpPr>
            <a:spLocks noGrp="1"/>
          </p:cNvSpPr>
          <p:nvPr>
            <p:ph type="pic" sz="quarter" idx="18"/>
          </p:nvPr>
        </p:nvSpPr>
        <p:spPr>
          <a:xfrm>
            <a:off x="10473840" y="4051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9" name="Picture Placeholder 4"/>
          <p:cNvSpPr>
            <a:spLocks noGrp="1"/>
          </p:cNvSpPr>
          <p:nvPr>
            <p:ph type="pic" sz="quarter" idx="19"/>
          </p:nvPr>
        </p:nvSpPr>
        <p:spPr>
          <a:xfrm>
            <a:off x="9959945" y="39103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20" name="Picture Placeholder 4"/>
          <p:cNvSpPr>
            <a:spLocks noGrp="1"/>
          </p:cNvSpPr>
          <p:nvPr>
            <p:ph type="pic" sz="quarter" idx="20"/>
          </p:nvPr>
        </p:nvSpPr>
        <p:spPr>
          <a:xfrm>
            <a:off x="6056893" y="-243022"/>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0" name="Title 1">
            <a:extLst>
              <a:ext uri="{FF2B5EF4-FFF2-40B4-BE49-F238E27FC236}">
                <a16:creationId xmlns:a16="http://schemas.microsoft.com/office/drawing/2014/main" id="{A81C6300-5826-004E-AE7F-E062A3C4E04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6286934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
        <p:nvSpPr>
          <p:cNvPr id="5" name="Номер слайда 21">
            <a:extLst>
              <a:ext uri="{FF2B5EF4-FFF2-40B4-BE49-F238E27FC236}">
                <a16:creationId xmlns:a16="http://schemas.microsoft.com/office/drawing/2014/main" id="{BD80ABFB-92CE-9A48-ABAC-163856957F6E}"/>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8" name="Title 1">
            <a:extLst>
              <a:ext uri="{FF2B5EF4-FFF2-40B4-BE49-F238E27FC236}">
                <a16:creationId xmlns:a16="http://schemas.microsoft.com/office/drawing/2014/main" id="{19D354AA-690E-A840-BB35-89E92223EFE8}"/>
              </a:ext>
            </a:extLst>
          </p:cNvPr>
          <p:cNvSpPr>
            <a:spLocks noGrp="1"/>
          </p:cNvSpPr>
          <p:nvPr>
            <p:ph type="title" hasCustomPrompt="1"/>
          </p:nvPr>
        </p:nvSpPr>
        <p:spPr>
          <a:xfrm>
            <a:off x="854583" y="1171169"/>
            <a:ext cx="9833429" cy="1028700"/>
          </a:xfrm>
        </p:spPr>
        <p:txBody>
          <a:bodyPr/>
          <a:lstStyle>
            <a:lvl1pPr>
              <a:defRPr sz="36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3952237809"/>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2"/>
        <p:cNvGrpSpPr/>
        <p:nvPr/>
      </p:nvGrpSpPr>
      <p:grpSpPr>
        <a:xfrm>
          <a:off x="0" y="0"/>
          <a:ext cx="0" cy="0"/>
          <a:chOff x="0" y="0"/>
          <a:chExt cx="0" cy="0"/>
        </a:xfrm>
      </p:grpSpPr>
      <p:sp>
        <p:nvSpPr>
          <p:cNvPr id="123" name="Google Shape;123;p29"/>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Calibri"/>
              <a:buNone/>
              <a:defRPr sz="80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
        <p:nvSpPr>
          <p:cNvPr id="124" name="Google Shape;124;p29"/>
          <p:cNvSpPr txBox="1">
            <a:spLocks noGrp="1"/>
          </p:cNvSpPr>
          <p:nvPr>
            <p:ph type="subTitle" idx="1"/>
          </p:nvPr>
        </p:nvSpPr>
        <p:spPr>
          <a:xfrm>
            <a:off x="1524000" y="3602037"/>
            <a:ext cx="9144000" cy="16556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333"/>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1pPr>
            <a:lvl2pPr marR="0" lvl="1" algn="ctr"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2pPr>
            <a:lvl3pPr marR="0" lvl="2" algn="ctr" rtl="0">
              <a:lnSpc>
                <a:spcPct val="90000"/>
              </a:lnSpc>
              <a:spcBef>
                <a:spcPts val="667"/>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R="0" lvl="3" algn="ctr" rtl="0">
              <a:lnSpc>
                <a:spcPct val="90000"/>
              </a:lnSpc>
              <a:spcBef>
                <a:spcPts val="667"/>
              </a:spcBef>
              <a:spcAft>
                <a:spcPts val="0"/>
              </a:spcAft>
              <a:buClr>
                <a:schemeClr val="dk1"/>
              </a:buClr>
              <a:buSzPts val="1600"/>
              <a:buFont typeface="Arial"/>
              <a:buNone/>
              <a:defRPr sz="2133" b="0" i="0" u="none" strike="noStrike" cap="none">
                <a:solidFill>
                  <a:schemeClr val="dk1"/>
                </a:solidFill>
                <a:latin typeface="Calibri"/>
                <a:ea typeface="Calibri"/>
                <a:cs typeface="Calibri"/>
                <a:sym typeface="Calibri"/>
              </a:defRPr>
            </a:lvl4pPr>
            <a:lvl5pPr marR="0" lvl="4" algn="ctr" rtl="0">
              <a:lnSpc>
                <a:spcPct val="90000"/>
              </a:lnSpc>
              <a:spcBef>
                <a:spcPts val="667"/>
              </a:spcBef>
              <a:spcAft>
                <a:spcPts val="0"/>
              </a:spcAft>
              <a:buClr>
                <a:schemeClr val="dk1"/>
              </a:buClr>
              <a:buSzPts val="1600"/>
              <a:buFont typeface="Arial"/>
              <a:buNone/>
              <a:defRPr sz="2133" b="0" i="0" u="none" strike="noStrike" cap="none">
                <a:solidFill>
                  <a:schemeClr val="dk1"/>
                </a:solidFill>
                <a:latin typeface="Calibri"/>
                <a:ea typeface="Calibri"/>
                <a:cs typeface="Calibri"/>
                <a:sym typeface="Calibri"/>
              </a:defRPr>
            </a:lvl5pPr>
            <a:lvl6pPr marR="0" lvl="5" algn="ctr" rtl="0">
              <a:lnSpc>
                <a:spcPct val="90000"/>
              </a:lnSpc>
              <a:spcBef>
                <a:spcPts val="667"/>
              </a:spcBef>
              <a:spcAft>
                <a:spcPts val="0"/>
              </a:spcAft>
              <a:buClr>
                <a:schemeClr val="dk1"/>
              </a:buClr>
              <a:buSzPts val="1600"/>
              <a:buFont typeface="Arial"/>
              <a:buNone/>
              <a:defRPr sz="2133" b="0" i="0" u="none" strike="noStrike" cap="none">
                <a:solidFill>
                  <a:schemeClr val="dk1"/>
                </a:solidFill>
                <a:latin typeface="Calibri"/>
                <a:ea typeface="Calibri"/>
                <a:cs typeface="Calibri"/>
                <a:sym typeface="Calibri"/>
              </a:defRPr>
            </a:lvl6pPr>
            <a:lvl7pPr marR="0" lvl="6" algn="ctr" rtl="0">
              <a:lnSpc>
                <a:spcPct val="90000"/>
              </a:lnSpc>
              <a:spcBef>
                <a:spcPts val="667"/>
              </a:spcBef>
              <a:spcAft>
                <a:spcPts val="0"/>
              </a:spcAft>
              <a:buClr>
                <a:schemeClr val="dk1"/>
              </a:buClr>
              <a:buSzPts val="1600"/>
              <a:buFont typeface="Arial"/>
              <a:buNone/>
              <a:defRPr sz="2133" b="0" i="0" u="none" strike="noStrike" cap="none">
                <a:solidFill>
                  <a:schemeClr val="dk1"/>
                </a:solidFill>
                <a:latin typeface="Calibri"/>
                <a:ea typeface="Calibri"/>
                <a:cs typeface="Calibri"/>
                <a:sym typeface="Calibri"/>
              </a:defRPr>
            </a:lvl7pPr>
            <a:lvl8pPr marR="0" lvl="7" algn="ctr" rtl="0">
              <a:lnSpc>
                <a:spcPct val="90000"/>
              </a:lnSpc>
              <a:spcBef>
                <a:spcPts val="667"/>
              </a:spcBef>
              <a:spcAft>
                <a:spcPts val="0"/>
              </a:spcAft>
              <a:buClr>
                <a:schemeClr val="dk1"/>
              </a:buClr>
              <a:buSzPts val="1600"/>
              <a:buFont typeface="Arial"/>
              <a:buNone/>
              <a:defRPr sz="2133" b="0" i="0" u="none" strike="noStrike" cap="none">
                <a:solidFill>
                  <a:schemeClr val="dk1"/>
                </a:solidFill>
                <a:latin typeface="Calibri"/>
                <a:ea typeface="Calibri"/>
                <a:cs typeface="Calibri"/>
                <a:sym typeface="Calibri"/>
              </a:defRPr>
            </a:lvl8pPr>
            <a:lvl9pPr marR="0" lvl="8" algn="ctr" rtl="0">
              <a:lnSpc>
                <a:spcPct val="90000"/>
              </a:lnSpc>
              <a:spcBef>
                <a:spcPts val="667"/>
              </a:spcBef>
              <a:spcAft>
                <a:spcPts val="0"/>
              </a:spcAft>
              <a:buClr>
                <a:schemeClr val="dk1"/>
              </a:buClr>
              <a:buSzPts val="1600"/>
              <a:buFont typeface="Arial"/>
              <a:buNone/>
              <a:defRPr sz="2133" b="0" i="0" u="none" strike="noStrike" cap="none">
                <a:solidFill>
                  <a:schemeClr val="dk1"/>
                </a:solidFill>
                <a:latin typeface="Calibri"/>
                <a:ea typeface="Calibri"/>
                <a:cs typeface="Calibri"/>
                <a:sym typeface="Calibri"/>
              </a:defRPr>
            </a:lvl9pPr>
          </a:lstStyle>
          <a:p>
            <a:endParaRPr/>
          </a:p>
        </p:txBody>
      </p:sp>
      <p:sp>
        <p:nvSpPr>
          <p:cNvPr id="125" name="Google Shape;125;p29"/>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26" name="Google Shape;126;p29"/>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27" name="Google Shape;127;p29"/>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261305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8"/>
        <p:cNvGrpSpPr/>
        <p:nvPr/>
      </p:nvGrpSpPr>
      <p:grpSpPr>
        <a:xfrm>
          <a:off x="0" y="0"/>
          <a:ext cx="0" cy="0"/>
          <a:chOff x="0" y="0"/>
          <a:chExt cx="0" cy="0"/>
        </a:xfrm>
      </p:grpSpPr>
      <p:sp>
        <p:nvSpPr>
          <p:cNvPr id="129" name="Google Shape;129;p30"/>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5867"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
        <p:nvSpPr>
          <p:cNvPr id="130" name="Google Shape;130;p3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609585" marR="0" lvl="0" indent="-541853" algn="l" rtl="0">
              <a:lnSpc>
                <a:spcPct val="90000"/>
              </a:lnSpc>
              <a:spcBef>
                <a:spcPts val="1333"/>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1pPr>
            <a:lvl2pPr marL="1219170" marR="0" lvl="1" indent="-507987" algn="l" rtl="0">
              <a:lnSpc>
                <a:spcPct val="90000"/>
              </a:lnSpc>
              <a:spcBef>
                <a:spcPts val="667"/>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2pPr>
            <a:lvl3pPr marL="1828754" marR="0" lvl="2" indent="-474121" algn="l" rtl="0">
              <a:lnSpc>
                <a:spcPct val="90000"/>
              </a:lnSpc>
              <a:spcBef>
                <a:spcPts val="667"/>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3pPr>
            <a:lvl4pPr marL="2438339" marR="0" lvl="3"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4pPr>
            <a:lvl5pPr marL="3047924" marR="0" lvl="4"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31" name="Google Shape;131;p30"/>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32" name="Google Shape;132;p30"/>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33" name="Google Shape;133;p30"/>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a:solidFill>
                  <a:srgbClr val="888888"/>
                </a:solidFill>
                <a:latin typeface="Calibri"/>
                <a:ea typeface="Calibri"/>
                <a:cs typeface="Calibri"/>
                <a:sym typeface="Calibri"/>
              </a:defRPr>
            </a:lvl1pPr>
            <a:lvl2pPr marL="0" marR="0" lvl="1" indent="0" algn="r" rtl="0">
              <a:spcBef>
                <a:spcPts val="0"/>
              </a:spcBef>
              <a:buNone/>
              <a:defRPr sz="1600">
                <a:solidFill>
                  <a:srgbClr val="888888"/>
                </a:solidFill>
                <a:latin typeface="Calibri"/>
                <a:ea typeface="Calibri"/>
                <a:cs typeface="Calibri"/>
                <a:sym typeface="Calibri"/>
              </a:defRPr>
            </a:lvl2pPr>
            <a:lvl3pPr marL="0" marR="0" lvl="2" indent="0" algn="r" rtl="0">
              <a:spcBef>
                <a:spcPts val="0"/>
              </a:spcBef>
              <a:buNone/>
              <a:defRPr sz="1600">
                <a:solidFill>
                  <a:srgbClr val="888888"/>
                </a:solidFill>
                <a:latin typeface="Calibri"/>
                <a:ea typeface="Calibri"/>
                <a:cs typeface="Calibri"/>
                <a:sym typeface="Calibri"/>
              </a:defRPr>
            </a:lvl3pPr>
            <a:lvl4pPr marL="0" marR="0" lvl="3" indent="0" algn="r" rtl="0">
              <a:spcBef>
                <a:spcPts val="0"/>
              </a:spcBef>
              <a:buNone/>
              <a:defRPr sz="1600">
                <a:solidFill>
                  <a:srgbClr val="888888"/>
                </a:solidFill>
                <a:latin typeface="Calibri"/>
                <a:ea typeface="Calibri"/>
                <a:cs typeface="Calibri"/>
                <a:sym typeface="Calibri"/>
              </a:defRPr>
            </a:lvl4pPr>
            <a:lvl5pPr marL="0" marR="0" lvl="4" indent="0" algn="r" rtl="0">
              <a:spcBef>
                <a:spcPts val="0"/>
              </a:spcBef>
              <a:buNone/>
              <a:defRPr sz="1600">
                <a:solidFill>
                  <a:srgbClr val="888888"/>
                </a:solidFill>
                <a:latin typeface="Calibri"/>
                <a:ea typeface="Calibri"/>
                <a:cs typeface="Calibri"/>
                <a:sym typeface="Calibri"/>
              </a:defRPr>
            </a:lvl5pPr>
            <a:lvl6pPr marL="0" marR="0" lvl="5" indent="0" algn="r" rtl="0">
              <a:spcBef>
                <a:spcPts val="0"/>
              </a:spcBef>
              <a:buNone/>
              <a:defRPr sz="1600">
                <a:solidFill>
                  <a:srgbClr val="888888"/>
                </a:solidFill>
                <a:latin typeface="Calibri"/>
                <a:ea typeface="Calibri"/>
                <a:cs typeface="Calibri"/>
                <a:sym typeface="Calibri"/>
              </a:defRPr>
            </a:lvl6pPr>
            <a:lvl7pPr marL="0" marR="0" lvl="6" indent="0" algn="r" rtl="0">
              <a:spcBef>
                <a:spcPts val="0"/>
              </a:spcBef>
              <a:buNone/>
              <a:defRPr sz="1600">
                <a:solidFill>
                  <a:srgbClr val="888888"/>
                </a:solidFill>
                <a:latin typeface="Calibri"/>
                <a:ea typeface="Calibri"/>
                <a:cs typeface="Calibri"/>
                <a:sym typeface="Calibri"/>
              </a:defRPr>
            </a:lvl7pPr>
            <a:lvl8pPr marL="0" marR="0" lvl="7" indent="0" algn="r" rtl="0">
              <a:spcBef>
                <a:spcPts val="0"/>
              </a:spcBef>
              <a:buNone/>
              <a:defRPr sz="1600">
                <a:solidFill>
                  <a:srgbClr val="888888"/>
                </a:solidFill>
                <a:latin typeface="Calibri"/>
                <a:ea typeface="Calibri"/>
                <a:cs typeface="Calibri"/>
                <a:sym typeface="Calibri"/>
              </a:defRPr>
            </a:lvl8pPr>
            <a:lvl9pPr marL="0" marR="0" lvl="8" indent="0" algn="r" rtl="0">
              <a:spcBef>
                <a:spcPts val="0"/>
              </a:spcBef>
              <a:buNone/>
              <a:defRPr sz="16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705929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4"/>
        <p:cNvGrpSpPr/>
        <p:nvPr/>
      </p:nvGrpSpPr>
      <p:grpSpPr>
        <a:xfrm>
          <a:off x="0" y="0"/>
          <a:ext cx="0" cy="0"/>
          <a:chOff x="0" y="0"/>
          <a:chExt cx="0" cy="0"/>
        </a:xfrm>
      </p:grpSpPr>
      <p:sp>
        <p:nvSpPr>
          <p:cNvPr id="135" name="Google Shape;135;p31"/>
          <p:cNvSpPr txBox="1">
            <a:spLocks noGrp="1"/>
          </p:cNvSpPr>
          <p:nvPr>
            <p:ph type="title"/>
          </p:nvPr>
        </p:nvSpPr>
        <p:spPr>
          <a:xfrm>
            <a:off x="831851" y="1709739"/>
            <a:ext cx="10515600" cy="28528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Calibri"/>
              <a:buNone/>
              <a:defRPr sz="80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
        <p:nvSpPr>
          <p:cNvPr id="136" name="Google Shape;136;p31"/>
          <p:cNvSpPr txBox="1">
            <a:spLocks noGrp="1"/>
          </p:cNvSpPr>
          <p:nvPr>
            <p:ph type="body" idx="1"/>
          </p:nvPr>
        </p:nvSpPr>
        <p:spPr>
          <a:xfrm>
            <a:off x="831851" y="4589464"/>
            <a:ext cx="10515600" cy="15004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90000"/>
              </a:lnSpc>
              <a:spcBef>
                <a:spcPts val="1333"/>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1pPr>
            <a:lvl2pPr marL="1219170" marR="0" lvl="1" indent="-304792" algn="l" rtl="0">
              <a:lnSpc>
                <a:spcPct val="90000"/>
              </a:lnSpc>
              <a:spcBef>
                <a:spcPts val="667"/>
              </a:spcBef>
              <a:spcAft>
                <a:spcPts val="0"/>
              </a:spcAft>
              <a:buClr>
                <a:srgbClr val="888888"/>
              </a:buClr>
              <a:buSzPts val="2000"/>
              <a:buFont typeface="Arial"/>
              <a:buNone/>
              <a:defRPr sz="2667" b="0" i="0" u="none" strike="noStrike" cap="none">
                <a:solidFill>
                  <a:srgbClr val="888888"/>
                </a:solidFill>
                <a:latin typeface="Calibri"/>
                <a:ea typeface="Calibri"/>
                <a:cs typeface="Calibri"/>
                <a:sym typeface="Calibri"/>
              </a:defRPr>
            </a:lvl2pPr>
            <a:lvl3pPr marL="1828754" marR="0" lvl="2" indent="-304792" algn="l" rtl="0">
              <a:lnSpc>
                <a:spcPct val="90000"/>
              </a:lnSpc>
              <a:spcBef>
                <a:spcPts val="667"/>
              </a:spcBef>
              <a:spcAft>
                <a:spcPts val="0"/>
              </a:spcAft>
              <a:buClr>
                <a:srgbClr val="888888"/>
              </a:buClr>
              <a:buSzPts val="1800"/>
              <a:buFont typeface="Arial"/>
              <a:buNone/>
              <a:defRPr sz="2400" b="0" i="0" u="none" strike="noStrike" cap="none">
                <a:solidFill>
                  <a:srgbClr val="888888"/>
                </a:solidFill>
                <a:latin typeface="Calibri"/>
                <a:ea typeface="Calibri"/>
                <a:cs typeface="Calibri"/>
                <a:sym typeface="Calibri"/>
              </a:defRPr>
            </a:lvl3pPr>
            <a:lvl4pPr marL="2438339" marR="0" lvl="3" indent="-304792" algn="l" rtl="0">
              <a:lnSpc>
                <a:spcPct val="90000"/>
              </a:lnSpc>
              <a:spcBef>
                <a:spcPts val="667"/>
              </a:spcBef>
              <a:spcAft>
                <a:spcPts val="0"/>
              </a:spcAft>
              <a:buClr>
                <a:srgbClr val="888888"/>
              </a:buClr>
              <a:buSzPts val="1600"/>
              <a:buFont typeface="Arial"/>
              <a:buNone/>
              <a:defRPr sz="2133" b="0" i="0" u="none" strike="noStrike" cap="none">
                <a:solidFill>
                  <a:srgbClr val="888888"/>
                </a:solidFill>
                <a:latin typeface="Calibri"/>
                <a:ea typeface="Calibri"/>
                <a:cs typeface="Calibri"/>
                <a:sym typeface="Calibri"/>
              </a:defRPr>
            </a:lvl4pPr>
            <a:lvl5pPr marL="3047924" marR="0" lvl="4" indent="-304792" algn="l" rtl="0">
              <a:lnSpc>
                <a:spcPct val="90000"/>
              </a:lnSpc>
              <a:spcBef>
                <a:spcPts val="667"/>
              </a:spcBef>
              <a:spcAft>
                <a:spcPts val="0"/>
              </a:spcAft>
              <a:buClr>
                <a:srgbClr val="888888"/>
              </a:buClr>
              <a:buSzPts val="1600"/>
              <a:buFont typeface="Arial"/>
              <a:buNone/>
              <a:defRPr sz="2133" b="0" i="0" u="none" strike="noStrike" cap="none">
                <a:solidFill>
                  <a:srgbClr val="888888"/>
                </a:solidFill>
                <a:latin typeface="Calibri"/>
                <a:ea typeface="Calibri"/>
                <a:cs typeface="Calibri"/>
                <a:sym typeface="Calibri"/>
              </a:defRPr>
            </a:lvl5pPr>
            <a:lvl6pPr marL="3657509" marR="0" lvl="5" indent="-304792" algn="l" rtl="0">
              <a:lnSpc>
                <a:spcPct val="90000"/>
              </a:lnSpc>
              <a:spcBef>
                <a:spcPts val="667"/>
              </a:spcBef>
              <a:spcAft>
                <a:spcPts val="0"/>
              </a:spcAft>
              <a:buClr>
                <a:srgbClr val="888888"/>
              </a:buClr>
              <a:buSzPts val="1600"/>
              <a:buFont typeface="Arial"/>
              <a:buNone/>
              <a:defRPr sz="2133" b="0" i="0" u="none" strike="noStrike" cap="none">
                <a:solidFill>
                  <a:srgbClr val="888888"/>
                </a:solidFill>
                <a:latin typeface="Calibri"/>
                <a:ea typeface="Calibri"/>
                <a:cs typeface="Calibri"/>
                <a:sym typeface="Calibri"/>
              </a:defRPr>
            </a:lvl6pPr>
            <a:lvl7pPr marL="4267093" marR="0" lvl="6" indent="-304792" algn="l" rtl="0">
              <a:lnSpc>
                <a:spcPct val="90000"/>
              </a:lnSpc>
              <a:spcBef>
                <a:spcPts val="667"/>
              </a:spcBef>
              <a:spcAft>
                <a:spcPts val="0"/>
              </a:spcAft>
              <a:buClr>
                <a:srgbClr val="888888"/>
              </a:buClr>
              <a:buSzPts val="1600"/>
              <a:buFont typeface="Arial"/>
              <a:buNone/>
              <a:defRPr sz="2133" b="0" i="0" u="none" strike="noStrike" cap="none">
                <a:solidFill>
                  <a:srgbClr val="888888"/>
                </a:solidFill>
                <a:latin typeface="Calibri"/>
                <a:ea typeface="Calibri"/>
                <a:cs typeface="Calibri"/>
                <a:sym typeface="Calibri"/>
              </a:defRPr>
            </a:lvl7pPr>
            <a:lvl8pPr marL="4876678" marR="0" lvl="7" indent="-304792" algn="l" rtl="0">
              <a:lnSpc>
                <a:spcPct val="90000"/>
              </a:lnSpc>
              <a:spcBef>
                <a:spcPts val="667"/>
              </a:spcBef>
              <a:spcAft>
                <a:spcPts val="0"/>
              </a:spcAft>
              <a:buClr>
                <a:srgbClr val="888888"/>
              </a:buClr>
              <a:buSzPts val="1600"/>
              <a:buFont typeface="Arial"/>
              <a:buNone/>
              <a:defRPr sz="2133" b="0" i="0" u="none" strike="noStrike" cap="none">
                <a:solidFill>
                  <a:srgbClr val="888888"/>
                </a:solidFill>
                <a:latin typeface="Calibri"/>
                <a:ea typeface="Calibri"/>
                <a:cs typeface="Calibri"/>
                <a:sym typeface="Calibri"/>
              </a:defRPr>
            </a:lvl8pPr>
            <a:lvl9pPr marL="5486263" marR="0" lvl="8" indent="-304792" algn="l" rtl="0">
              <a:lnSpc>
                <a:spcPct val="90000"/>
              </a:lnSpc>
              <a:spcBef>
                <a:spcPts val="667"/>
              </a:spcBef>
              <a:spcAft>
                <a:spcPts val="0"/>
              </a:spcAft>
              <a:buClr>
                <a:srgbClr val="888888"/>
              </a:buClr>
              <a:buSzPts val="1600"/>
              <a:buFont typeface="Arial"/>
              <a:buNone/>
              <a:defRPr sz="2133" b="0" i="0" u="none" strike="noStrike" cap="none">
                <a:solidFill>
                  <a:srgbClr val="888888"/>
                </a:solidFill>
                <a:latin typeface="Calibri"/>
                <a:ea typeface="Calibri"/>
                <a:cs typeface="Calibri"/>
                <a:sym typeface="Calibri"/>
              </a:defRPr>
            </a:lvl9pPr>
          </a:lstStyle>
          <a:p>
            <a:endParaRPr/>
          </a:p>
        </p:txBody>
      </p:sp>
      <p:sp>
        <p:nvSpPr>
          <p:cNvPr id="137" name="Google Shape;137;p31"/>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38" name="Google Shape;138;p31"/>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39" name="Google Shape;139;p31"/>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a:solidFill>
                  <a:srgbClr val="888888"/>
                </a:solidFill>
                <a:latin typeface="Calibri"/>
                <a:ea typeface="Calibri"/>
                <a:cs typeface="Calibri"/>
                <a:sym typeface="Calibri"/>
              </a:defRPr>
            </a:lvl1pPr>
            <a:lvl2pPr marL="0" marR="0" lvl="1" indent="0" algn="r" rtl="0">
              <a:spcBef>
                <a:spcPts val="0"/>
              </a:spcBef>
              <a:buNone/>
              <a:defRPr sz="1600">
                <a:solidFill>
                  <a:srgbClr val="888888"/>
                </a:solidFill>
                <a:latin typeface="Calibri"/>
                <a:ea typeface="Calibri"/>
                <a:cs typeface="Calibri"/>
                <a:sym typeface="Calibri"/>
              </a:defRPr>
            </a:lvl2pPr>
            <a:lvl3pPr marL="0" marR="0" lvl="2" indent="0" algn="r" rtl="0">
              <a:spcBef>
                <a:spcPts val="0"/>
              </a:spcBef>
              <a:buNone/>
              <a:defRPr sz="1600">
                <a:solidFill>
                  <a:srgbClr val="888888"/>
                </a:solidFill>
                <a:latin typeface="Calibri"/>
                <a:ea typeface="Calibri"/>
                <a:cs typeface="Calibri"/>
                <a:sym typeface="Calibri"/>
              </a:defRPr>
            </a:lvl3pPr>
            <a:lvl4pPr marL="0" marR="0" lvl="3" indent="0" algn="r" rtl="0">
              <a:spcBef>
                <a:spcPts val="0"/>
              </a:spcBef>
              <a:buNone/>
              <a:defRPr sz="1600">
                <a:solidFill>
                  <a:srgbClr val="888888"/>
                </a:solidFill>
                <a:latin typeface="Calibri"/>
                <a:ea typeface="Calibri"/>
                <a:cs typeface="Calibri"/>
                <a:sym typeface="Calibri"/>
              </a:defRPr>
            </a:lvl4pPr>
            <a:lvl5pPr marL="0" marR="0" lvl="4" indent="0" algn="r" rtl="0">
              <a:spcBef>
                <a:spcPts val="0"/>
              </a:spcBef>
              <a:buNone/>
              <a:defRPr sz="1600">
                <a:solidFill>
                  <a:srgbClr val="888888"/>
                </a:solidFill>
                <a:latin typeface="Calibri"/>
                <a:ea typeface="Calibri"/>
                <a:cs typeface="Calibri"/>
                <a:sym typeface="Calibri"/>
              </a:defRPr>
            </a:lvl5pPr>
            <a:lvl6pPr marL="0" marR="0" lvl="5" indent="0" algn="r" rtl="0">
              <a:spcBef>
                <a:spcPts val="0"/>
              </a:spcBef>
              <a:buNone/>
              <a:defRPr sz="1600">
                <a:solidFill>
                  <a:srgbClr val="888888"/>
                </a:solidFill>
                <a:latin typeface="Calibri"/>
                <a:ea typeface="Calibri"/>
                <a:cs typeface="Calibri"/>
                <a:sym typeface="Calibri"/>
              </a:defRPr>
            </a:lvl6pPr>
            <a:lvl7pPr marL="0" marR="0" lvl="6" indent="0" algn="r" rtl="0">
              <a:spcBef>
                <a:spcPts val="0"/>
              </a:spcBef>
              <a:buNone/>
              <a:defRPr sz="1600">
                <a:solidFill>
                  <a:srgbClr val="888888"/>
                </a:solidFill>
                <a:latin typeface="Calibri"/>
                <a:ea typeface="Calibri"/>
                <a:cs typeface="Calibri"/>
                <a:sym typeface="Calibri"/>
              </a:defRPr>
            </a:lvl7pPr>
            <a:lvl8pPr marL="0" marR="0" lvl="7" indent="0" algn="r" rtl="0">
              <a:spcBef>
                <a:spcPts val="0"/>
              </a:spcBef>
              <a:buNone/>
              <a:defRPr sz="1600">
                <a:solidFill>
                  <a:srgbClr val="888888"/>
                </a:solidFill>
                <a:latin typeface="Calibri"/>
                <a:ea typeface="Calibri"/>
                <a:cs typeface="Calibri"/>
                <a:sym typeface="Calibri"/>
              </a:defRPr>
            </a:lvl8pPr>
            <a:lvl9pPr marL="0" marR="0" lvl="8" indent="0" algn="r" rtl="0">
              <a:spcBef>
                <a:spcPts val="0"/>
              </a:spcBef>
              <a:buNone/>
              <a:defRPr sz="16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384336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40"/>
        <p:cNvGrpSpPr/>
        <p:nvPr/>
      </p:nvGrpSpPr>
      <p:grpSpPr>
        <a:xfrm>
          <a:off x="0" y="0"/>
          <a:ext cx="0" cy="0"/>
          <a:chOff x="0" y="0"/>
          <a:chExt cx="0" cy="0"/>
        </a:xfrm>
      </p:grpSpPr>
      <p:sp>
        <p:nvSpPr>
          <p:cNvPr id="141" name="Google Shape;141;p32"/>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5867"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
        <p:nvSpPr>
          <p:cNvPr id="142" name="Google Shape;142;p3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609585" marR="0" lvl="0" indent="-541853" algn="l" rtl="0">
              <a:lnSpc>
                <a:spcPct val="90000"/>
              </a:lnSpc>
              <a:spcBef>
                <a:spcPts val="1333"/>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1pPr>
            <a:lvl2pPr marL="1219170" marR="0" lvl="1" indent="-507987" algn="l" rtl="0">
              <a:lnSpc>
                <a:spcPct val="90000"/>
              </a:lnSpc>
              <a:spcBef>
                <a:spcPts val="667"/>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2pPr>
            <a:lvl3pPr marL="1828754" marR="0" lvl="2" indent="-474121" algn="l" rtl="0">
              <a:lnSpc>
                <a:spcPct val="90000"/>
              </a:lnSpc>
              <a:spcBef>
                <a:spcPts val="667"/>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3pPr>
            <a:lvl4pPr marL="2438339" marR="0" lvl="3"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4pPr>
            <a:lvl5pPr marL="3047924" marR="0" lvl="4"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43" name="Google Shape;143;p3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609585" marR="0" lvl="0" indent="-541853" algn="l" rtl="0">
              <a:lnSpc>
                <a:spcPct val="90000"/>
              </a:lnSpc>
              <a:spcBef>
                <a:spcPts val="1333"/>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1pPr>
            <a:lvl2pPr marL="1219170" marR="0" lvl="1" indent="-507987" algn="l" rtl="0">
              <a:lnSpc>
                <a:spcPct val="90000"/>
              </a:lnSpc>
              <a:spcBef>
                <a:spcPts val="667"/>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2pPr>
            <a:lvl3pPr marL="1828754" marR="0" lvl="2" indent="-474121" algn="l" rtl="0">
              <a:lnSpc>
                <a:spcPct val="90000"/>
              </a:lnSpc>
              <a:spcBef>
                <a:spcPts val="667"/>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3pPr>
            <a:lvl4pPr marL="2438339" marR="0" lvl="3"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4pPr>
            <a:lvl5pPr marL="3047924" marR="0" lvl="4"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44" name="Google Shape;144;p32"/>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45" name="Google Shape;145;p32"/>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46" name="Google Shape;146;p32"/>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a:solidFill>
                  <a:srgbClr val="888888"/>
                </a:solidFill>
                <a:latin typeface="Calibri"/>
                <a:ea typeface="Calibri"/>
                <a:cs typeface="Calibri"/>
                <a:sym typeface="Calibri"/>
              </a:defRPr>
            </a:lvl1pPr>
            <a:lvl2pPr marL="0" marR="0" lvl="1" indent="0" algn="r" rtl="0">
              <a:spcBef>
                <a:spcPts val="0"/>
              </a:spcBef>
              <a:buNone/>
              <a:defRPr sz="1600">
                <a:solidFill>
                  <a:srgbClr val="888888"/>
                </a:solidFill>
                <a:latin typeface="Calibri"/>
                <a:ea typeface="Calibri"/>
                <a:cs typeface="Calibri"/>
                <a:sym typeface="Calibri"/>
              </a:defRPr>
            </a:lvl2pPr>
            <a:lvl3pPr marL="0" marR="0" lvl="2" indent="0" algn="r" rtl="0">
              <a:spcBef>
                <a:spcPts val="0"/>
              </a:spcBef>
              <a:buNone/>
              <a:defRPr sz="1600">
                <a:solidFill>
                  <a:srgbClr val="888888"/>
                </a:solidFill>
                <a:latin typeface="Calibri"/>
                <a:ea typeface="Calibri"/>
                <a:cs typeface="Calibri"/>
                <a:sym typeface="Calibri"/>
              </a:defRPr>
            </a:lvl3pPr>
            <a:lvl4pPr marL="0" marR="0" lvl="3" indent="0" algn="r" rtl="0">
              <a:spcBef>
                <a:spcPts val="0"/>
              </a:spcBef>
              <a:buNone/>
              <a:defRPr sz="1600">
                <a:solidFill>
                  <a:srgbClr val="888888"/>
                </a:solidFill>
                <a:latin typeface="Calibri"/>
                <a:ea typeface="Calibri"/>
                <a:cs typeface="Calibri"/>
                <a:sym typeface="Calibri"/>
              </a:defRPr>
            </a:lvl4pPr>
            <a:lvl5pPr marL="0" marR="0" lvl="4" indent="0" algn="r" rtl="0">
              <a:spcBef>
                <a:spcPts val="0"/>
              </a:spcBef>
              <a:buNone/>
              <a:defRPr sz="1600">
                <a:solidFill>
                  <a:srgbClr val="888888"/>
                </a:solidFill>
                <a:latin typeface="Calibri"/>
                <a:ea typeface="Calibri"/>
                <a:cs typeface="Calibri"/>
                <a:sym typeface="Calibri"/>
              </a:defRPr>
            </a:lvl5pPr>
            <a:lvl6pPr marL="0" marR="0" lvl="5" indent="0" algn="r" rtl="0">
              <a:spcBef>
                <a:spcPts val="0"/>
              </a:spcBef>
              <a:buNone/>
              <a:defRPr sz="1600">
                <a:solidFill>
                  <a:srgbClr val="888888"/>
                </a:solidFill>
                <a:latin typeface="Calibri"/>
                <a:ea typeface="Calibri"/>
                <a:cs typeface="Calibri"/>
                <a:sym typeface="Calibri"/>
              </a:defRPr>
            </a:lvl6pPr>
            <a:lvl7pPr marL="0" marR="0" lvl="6" indent="0" algn="r" rtl="0">
              <a:spcBef>
                <a:spcPts val="0"/>
              </a:spcBef>
              <a:buNone/>
              <a:defRPr sz="1600">
                <a:solidFill>
                  <a:srgbClr val="888888"/>
                </a:solidFill>
                <a:latin typeface="Calibri"/>
                <a:ea typeface="Calibri"/>
                <a:cs typeface="Calibri"/>
                <a:sym typeface="Calibri"/>
              </a:defRPr>
            </a:lvl7pPr>
            <a:lvl8pPr marL="0" marR="0" lvl="7" indent="0" algn="r" rtl="0">
              <a:spcBef>
                <a:spcPts val="0"/>
              </a:spcBef>
              <a:buNone/>
              <a:defRPr sz="1600">
                <a:solidFill>
                  <a:srgbClr val="888888"/>
                </a:solidFill>
                <a:latin typeface="Calibri"/>
                <a:ea typeface="Calibri"/>
                <a:cs typeface="Calibri"/>
                <a:sym typeface="Calibri"/>
              </a:defRPr>
            </a:lvl8pPr>
            <a:lvl9pPr marL="0" marR="0" lvl="8" indent="0" algn="r" rtl="0">
              <a:spcBef>
                <a:spcPts val="0"/>
              </a:spcBef>
              <a:buNone/>
              <a:defRPr sz="16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835867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47"/>
        <p:cNvGrpSpPr/>
        <p:nvPr/>
      </p:nvGrpSpPr>
      <p:grpSpPr>
        <a:xfrm>
          <a:off x="0" y="0"/>
          <a:ext cx="0" cy="0"/>
          <a:chOff x="0" y="0"/>
          <a:chExt cx="0" cy="0"/>
        </a:xfrm>
      </p:grpSpPr>
      <p:sp>
        <p:nvSpPr>
          <p:cNvPr id="148" name="Google Shape;148;p33"/>
          <p:cNvSpPr txBox="1">
            <a:spLocks noGrp="1"/>
          </p:cNvSpPr>
          <p:nvPr>
            <p:ph type="title"/>
          </p:nvPr>
        </p:nvSpPr>
        <p:spPr>
          <a:xfrm>
            <a:off x="839788" y="365125"/>
            <a:ext cx="10515600" cy="13256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5867"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
        <p:nvSpPr>
          <p:cNvPr id="149" name="Google Shape;149;p33"/>
          <p:cNvSpPr txBox="1">
            <a:spLocks noGrp="1"/>
          </p:cNvSpPr>
          <p:nvPr>
            <p:ph type="body" idx="1"/>
          </p:nvPr>
        </p:nvSpPr>
        <p:spPr>
          <a:xfrm>
            <a:off x="839789" y="1681163"/>
            <a:ext cx="5157600" cy="824000"/>
          </a:xfrm>
          <a:prstGeom prst="rect">
            <a:avLst/>
          </a:prstGeom>
          <a:noFill/>
          <a:ln>
            <a:noFill/>
          </a:ln>
        </p:spPr>
        <p:txBody>
          <a:bodyPr spcFirstLastPara="1" wrap="square" lIns="91425" tIns="45700" rIns="91425" bIns="45700" anchor="b" anchorCtr="0">
            <a:noAutofit/>
          </a:bodyPr>
          <a:lstStyle>
            <a:lvl1pPr marL="609585" marR="0" lvl="0" indent="-304792" algn="l" rtl="0">
              <a:lnSpc>
                <a:spcPct val="90000"/>
              </a:lnSpc>
              <a:spcBef>
                <a:spcPts val="1333"/>
              </a:spcBef>
              <a:spcAft>
                <a:spcPts val="0"/>
              </a:spcAft>
              <a:buClr>
                <a:schemeClr val="dk1"/>
              </a:buClr>
              <a:buSzPts val="2400"/>
              <a:buFont typeface="Arial"/>
              <a:buNone/>
              <a:defRPr sz="3200" b="1" i="0" u="none" strike="noStrike" cap="none">
                <a:solidFill>
                  <a:schemeClr val="dk1"/>
                </a:solidFill>
                <a:latin typeface="Calibri"/>
                <a:ea typeface="Calibri"/>
                <a:cs typeface="Calibri"/>
                <a:sym typeface="Calibri"/>
              </a:defRPr>
            </a:lvl1pPr>
            <a:lvl2pPr marL="1219170" marR="0" lvl="1" indent="-304792" algn="l" rtl="0">
              <a:lnSpc>
                <a:spcPct val="90000"/>
              </a:lnSpc>
              <a:spcBef>
                <a:spcPts val="667"/>
              </a:spcBef>
              <a:spcAft>
                <a:spcPts val="0"/>
              </a:spcAft>
              <a:buClr>
                <a:schemeClr val="dk1"/>
              </a:buClr>
              <a:buSzPts val="2000"/>
              <a:buFont typeface="Arial"/>
              <a:buNone/>
              <a:defRPr sz="2667" b="1" i="0" u="none" strike="noStrike" cap="none">
                <a:solidFill>
                  <a:schemeClr val="dk1"/>
                </a:solidFill>
                <a:latin typeface="Calibri"/>
                <a:ea typeface="Calibri"/>
                <a:cs typeface="Calibri"/>
                <a:sym typeface="Calibri"/>
              </a:defRPr>
            </a:lvl2pPr>
            <a:lvl3pPr marL="1828754" marR="0" lvl="2" indent="-304792" algn="l" rtl="0">
              <a:lnSpc>
                <a:spcPct val="90000"/>
              </a:lnSpc>
              <a:spcBef>
                <a:spcPts val="667"/>
              </a:spcBef>
              <a:spcAft>
                <a:spcPts val="0"/>
              </a:spcAft>
              <a:buClr>
                <a:schemeClr val="dk1"/>
              </a:buClr>
              <a:buSzPts val="1800"/>
              <a:buFont typeface="Arial"/>
              <a:buNone/>
              <a:defRPr sz="2400" b="1" i="0" u="none" strike="noStrike" cap="none">
                <a:solidFill>
                  <a:schemeClr val="dk1"/>
                </a:solidFill>
                <a:latin typeface="Calibri"/>
                <a:ea typeface="Calibri"/>
                <a:cs typeface="Calibri"/>
                <a:sym typeface="Calibri"/>
              </a:defRPr>
            </a:lvl3pPr>
            <a:lvl4pPr marL="2438339" marR="0" lvl="3" indent="-304792" algn="l" rtl="0">
              <a:lnSpc>
                <a:spcPct val="90000"/>
              </a:lnSpc>
              <a:spcBef>
                <a:spcPts val="667"/>
              </a:spcBef>
              <a:spcAft>
                <a:spcPts val="0"/>
              </a:spcAft>
              <a:buClr>
                <a:schemeClr val="dk1"/>
              </a:buClr>
              <a:buSzPts val="1600"/>
              <a:buFont typeface="Arial"/>
              <a:buNone/>
              <a:defRPr sz="2133" b="1" i="0" u="none" strike="noStrike" cap="none">
                <a:solidFill>
                  <a:schemeClr val="dk1"/>
                </a:solidFill>
                <a:latin typeface="Calibri"/>
                <a:ea typeface="Calibri"/>
                <a:cs typeface="Calibri"/>
                <a:sym typeface="Calibri"/>
              </a:defRPr>
            </a:lvl4pPr>
            <a:lvl5pPr marL="3047924" marR="0" lvl="4" indent="-304792" algn="l" rtl="0">
              <a:lnSpc>
                <a:spcPct val="90000"/>
              </a:lnSpc>
              <a:spcBef>
                <a:spcPts val="667"/>
              </a:spcBef>
              <a:spcAft>
                <a:spcPts val="0"/>
              </a:spcAft>
              <a:buClr>
                <a:schemeClr val="dk1"/>
              </a:buClr>
              <a:buSzPts val="1600"/>
              <a:buFont typeface="Arial"/>
              <a:buNone/>
              <a:defRPr sz="2133" b="1" i="0" u="none" strike="noStrike" cap="none">
                <a:solidFill>
                  <a:schemeClr val="dk1"/>
                </a:solidFill>
                <a:latin typeface="Calibri"/>
                <a:ea typeface="Calibri"/>
                <a:cs typeface="Calibri"/>
                <a:sym typeface="Calibri"/>
              </a:defRPr>
            </a:lvl5pPr>
            <a:lvl6pPr marL="3657509" marR="0" lvl="5" indent="-304792" algn="l" rtl="0">
              <a:lnSpc>
                <a:spcPct val="90000"/>
              </a:lnSpc>
              <a:spcBef>
                <a:spcPts val="667"/>
              </a:spcBef>
              <a:spcAft>
                <a:spcPts val="0"/>
              </a:spcAft>
              <a:buClr>
                <a:schemeClr val="dk1"/>
              </a:buClr>
              <a:buSzPts val="1600"/>
              <a:buFont typeface="Arial"/>
              <a:buNone/>
              <a:defRPr sz="2133" b="1" i="0" u="none" strike="noStrike" cap="none">
                <a:solidFill>
                  <a:schemeClr val="dk1"/>
                </a:solidFill>
                <a:latin typeface="Calibri"/>
                <a:ea typeface="Calibri"/>
                <a:cs typeface="Calibri"/>
                <a:sym typeface="Calibri"/>
              </a:defRPr>
            </a:lvl6pPr>
            <a:lvl7pPr marL="4267093" marR="0" lvl="6" indent="-304792" algn="l" rtl="0">
              <a:lnSpc>
                <a:spcPct val="90000"/>
              </a:lnSpc>
              <a:spcBef>
                <a:spcPts val="667"/>
              </a:spcBef>
              <a:spcAft>
                <a:spcPts val="0"/>
              </a:spcAft>
              <a:buClr>
                <a:schemeClr val="dk1"/>
              </a:buClr>
              <a:buSzPts val="1600"/>
              <a:buFont typeface="Arial"/>
              <a:buNone/>
              <a:defRPr sz="2133" b="1" i="0" u="none" strike="noStrike" cap="none">
                <a:solidFill>
                  <a:schemeClr val="dk1"/>
                </a:solidFill>
                <a:latin typeface="Calibri"/>
                <a:ea typeface="Calibri"/>
                <a:cs typeface="Calibri"/>
                <a:sym typeface="Calibri"/>
              </a:defRPr>
            </a:lvl7pPr>
            <a:lvl8pPr marL="4876678" marR="0" lvl="7" indent="-304792" algn="l" rtl="0">
              <a:lnSpc>
                <a:spcPct val="90000"/>
              </a:lnSpc>
              <a:spcBef>
                <a:spcPts val="667"/>
              </a:spcBef>
              <a:spcAft>
                <a:spcPts val="0"/>
              </a:spcAft>
              <a:buClr>
                <a:schemeClr val="dk1"/>
              </a:buClr>
              <a:buSzPts val="1600"/>
              <a:buFont typeface="Arial"/>
              <a:buNone/>
              <a:defRPr sz="2133" b="1" i="0" u="none" strike="noStrike" cap="none">
                <a:solidFill>
                  <a:schemeClr val="dk1"/>
                </a:solidFill>
                <a:latin typeface="Calibri"/>
                <a:ea typeface="Calibri"/>
                <a:cs typeface="Calibri"/>
                <a:sym typeface="Calibri"/>
              </a:defRPr>
            </a:lvl8pPr>
            <a:lvl9pPr marL="5486263" marR="0" lvl="8" indent="-304792" algn="l" rtl="0">
              <a:lnSpc>
                <a:spcPct val="90000"/>
              </a:lnSpc>
              <a:spcBef>
                <a:spcPts val="667"/>
              </a:spcBef>
              <a:spcAft>
                <a:spcPts val="0"/>
              </a:spcAft>
              <a:buClr>
                <a:schemeClr val="dk1"/>
              </a:buClr>
              <a:buSzPts val="1600"/>
              <a:buFont typeface="Arial"/>
              <a:buNone/>
              <a:defRPr sz="2133" b="1" i="0" u="none" strike="noStrike" cap="none">
                <a:solidFill>
                  <a:schemeClr val="dk1"/>
                </a:solidFill>
                <a:latin typeface="Calibri"/>
                <a:ea typeface="Calibri"/>
                <a:cs typeface="Calibri"/>
                <a:sym typeface="Calibri"/>
              </a:defRPr>
            </a:lvl9pPr>
          </a:lstStyle>
          <a:p>
            <a:endParaRPr/>
          </a:p>
        </p:txBody>
      </p:sp>
      <p:sp>
        <p:nvSpPr>
          <p:cNvPr id="150" name="Google Shape;150;p33"/>
          <p:cNvSpPr txBox="1">
            <a:spLocks noGrp="1"/>
          </p:cNvSpPr>
          <p:nvPr>
            <p:ph type="body" idx="2"/>
          </p:nvPr>
        </p:nvSpPr>
        <p:spPr>
          <a:xfrm>
            <a:off x="839789" y="2505075"/>
            <a:ext cx="5157600" cy="3684400"/>
          </a:xfrm>
          <a:prstGeom prst="rect">
            <a:avLst/>
          </a:prstGeom>
          <a:noFill/>
          <a:ln>
            <a:noFill/>
          </a:ln>
        </p:spPr>
        <p:txBody>
          <a:bodyPr spcFirstLastPara="1" wrap="square" lIns="91425" tIns="45700" rIns="91425" bIns="45700" anchor="t" anchorCtr="0">
            <a:noAutofit/>
          </a:bodyPr>
          <a:lstStyle>
            <a:lvl1pPr marL="609585" marR="0" lvl="0" indent="-541853" algn="l" rtl="0">
              <a:lnSpc>
                <a:spcPct val="90000"/>
              </a:lnSpc>
              <a:spcBef>
                <a:spcPts val="1333"/>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1pPr>
            <a:lvl2pPr marL="1219170" marR="0" lvl="1" indent="-507987" algn="l" rtl="0">
              <a:lnSpc>
                <a:spcPct val="90000"/>
              </a:lnSpc>
              <a:spcBef>
                <a:spcPts val="667"/>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2pPr>
            <a:lvl3pPr marL="1828754" marR="0" lvl="2" indent="-474121" algn="l" rtl="0">
              <a:lnSpc>
                <a:spcPct val="90000"/>
              </a:lnSpc>
              <a:spcBef>
                <a:spcPts val="667"/>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3pPr>
            <a:lvl4pPr marL="2438339" marR="0" lvl="3"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4pPr>
            <a:lvl5pPr marL="3047924" marR="0" lvl="4"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51" name="Google Shape;151;p33"/>
          <p:cNvSpPr txBox="1">
            <a:spLocks noGrp="1"/>
          </p:cNvSpPr>
          <p:nvPr>
            <p:ph type="body" idx="3"/>
          </p:nvPr>
        </p:nvSpPr>
        <p:spPr>
          <a:xfrm>
            <a:off x="6172200" y="1681163"/>
            <a:ext cx="5183200" cy="824000"/>
          </a:xfrm>
          <a:prstGeom prst="rect">
            <a:avLst/>
          </a:prstGeom>
          <a:noFill/>
          <a:ln>
            <a:noFill/>
          </a:ln>
        </p:spPr>
        <p:txBody>
          <a:bodyPr spcFirstLastPara="1" wrap="square" lIns="91425" tIns="45700" rIns="91425" bIns="45700" anchor="b" anchorCtr="0">
            <a:noAutofit/>
          </a:bodyPr>
          <a:lstStyle>
            <a:lvl1pPr marL="609585" marR="0" lvl="0" indent="-304792" algn="l" rtl="0">
              <a:lnSpc>
                <a:spcPct val="90000"/>
              </a:lnSpc>
              <a:spcBef>
                <a:spcPts val="1333"/>
              </a:spcBef>
              <a:spcAft>
                <a:spcPts val="0"/>
              </a:spcAft>
              <a:buClr>
                <a:schemeClr val="dk1"/>
              </a:buClr>
              <a:buSzPts val="2400"/>
              <a:buFont typeface="Arial"/>
              <a:buNone/>
              <a:defRPr sz="3200" b="1" i="0" u="none" strike="noStrike" cap="none">
                <a:solidFill>
                  <a:schemeClr val="dk1"/>
                </a:solidFill>
                <a:latin typeface="Calibri"/>
                <a:ea typeface="Calibri"/>
                <a:cs typeface="Calibri"/>
                <a:sym typeface="Calibri"/>
              </a:defRPr>
            </a:lvl1pPr>
            <a:lvl2pPr marL="1219170" marR="0" lvl="1" indent="-304792" algn="l" rtl="0">
              <a:lnSpc>
                <a:spcPct val="90000"/>
              </a:lnSpc>
              <a:spcBef>
                <a:spcPts val="667"/>
              </a:spcBef>
              <a:spcAft>
                <a:spcPts val="0"/>
              </a:spcAft>
              <a:buClr>
                <a:schemeClr val="dk1"/>
              </a:buClr>
              <a:buSzPts val="2000"/>
              <a:buFont typeface="Arial"/>
              <a:buNone/>
              <a:defRPr sz="2667" b="1" i="0" u="none" strike="noStrike" cap="none">
                <a:solidFill>
                  <a:schemeClr val="dk1"/>
                </a:solidFill>
                <a:latin typeface="Calibri"/>
                <a:ea typeface="Calibri"/>
                <a:cs typeface="Calibri"/>
                <a:sym typeface="Calibri"/>
              </a:defRPr>
            </a:lvl2pPr>
            <a:lvl3pPr marL="1828754" marR="0" lvl="2" indent="-304792" algn="l" rtl="0">
              <a:lnSpc>
                <a:spcPct val="90000"/>
              </a:lnSpc>
              <a:spcBef>
                <a:spcPts val="667"/>
              </a:spcBef>
              <a:spcAft>
                <a:spcPts val="0"/>
              </a:spcAft>
              <a:buClr>
                <a:schemeClr val="dk1"/>
              </a:buClr>
              <a:buSzPts val="1800"/>
              <a:buFont typeface="Arial"/>
              <a:buNone/>
              <a:defRPr sz="2400" b="1" i="0" u="none" strike="noStrike" cap="none">
                <a:solidFill>
                  <a:schemeClr val="dk1"/>
                </a:solidFill>
                <a:latin typeface="Calibri"/>
                <a:ea typeface="Calibri"/>
                <a:cs typeface="Calibri"/>
                <a:sym typeface="Calibri"/>
              </a:defRPr>
            </a:lvl3pPr>
            <a:lvl4pPr marL="2438339" marR="0" lvl="3" indent="-304792" algn="l" rtl="0">
              <a:lnSpc>
                <a:spcPct val="90000"/>
              </a:lnSpc>
              <a:spcBef>
                <a:spcPts val="667"/>
              </a:spcBef>
              <a:spcAft>
                <a:spcPts val="0"/>
              </a:spcAft>
              <a:buClr>
                <a:schemeClr val="dk1"/>
              </a:buClr>
              <a:buSzPts val="1600"/>
              <a:buFont typeface="Arial"/>
              <a:buNone/>
              <a:defRPr sz="2133" b="1" i="0" u="none" strike="noStrike" cap="none">
                <a:solidFill>
                  <a:schemeClr val="dk1"/>
                </a:solidFill>
                <a:latin typeface="Calibri"/>
                <a:ea typeface="Calibri"/>
                <a:cs typeface="Calibri"/>
                <a:sym typeface="Calibri"/>
              </a:defRPr>
            </a:lvl4pPr>
            <a:lvl5pPr marL="3047924" marR="0" lvl="4" indent="-304792" algn="l" rtl="0">
              <a:lnSpc>
                <a:spcPct val="90000"/>
              </a:lnSpc>
              <a:spcBef>
                <a:spcPts val="667"/>
              </a:spcBef>
              <a:spcAft>
                <a:spcPts val="0"/>
              </a:spcAft>
              <a:buClr>
                <a:schemeClr val="dk1"/>
              </a:buClr>
              <a:buSzPts val="1600"/>
              <a:buFont typeface="Arial"/>
              <a:buNone/>
              <a:defRPr sz="2133" b="1" i="0" u="none" strike="noStrike" cap="none">
                <a:solidFill>
                  <a:schemeClr val="dk1"/>
                </a:solidFill>
                <a:latin typeface="Calibri"/>
                <a:ea typeface="Calibri"/>
                <a:cs typeface="Calibri"/>
                <a:sym typeface="Calibri"/>
              </a:defRPr>
            </a:lvl5pPr>
            <a:lvl6pPr marL="3657509" marR="0" lvl="5" indent="-304792" algn="l" rtl="0">
              <a:lnSpc>
                <a:spcPct val="90000"/>
              </a:lnSpc>
              <a:spcBef>
                <a:spcPts val="667"/>
              </a:spcBef>
              <a:spcAft>
                <a:spcPts val="0"/>
              </a:spcAft>
              <a:buClr>
                <a:schemeClr val="dk1"/>
              </a:buClr>
              <a:buSzPts val="1600"/>
              <a:buFont typeface="Arial"/>
              <a:buNone/>
              <a:defRPr sz="2133" b="1" i="0" u="none" strike="noStrike" cap="none">
                <a:solidFill>
                  <a:schemeClr val="dk1"/>
                </a:solidFill>
                <a:latin typeface="Calibri"/>
                <a:ea typeface="Calibri"/>
                <a:cs typeface="Calibri"/>
                <a:sym typeface="Calibri"/>
              </a:defRPr>
            </a:lvl6pPr>
            <a:lvl7pPr marL="4267093" marR="0" lvl="6" indent="-304792" algn="l" rtl="0">
              <a:lnSpc>
                <a:spcPct val="90000"/>
              </a:lnSpc>
              <a:spcBef>
                <a:spcPts val="667"/>
              </a:spcBef>
              <a:spcAft>
                <a:spcPts val="0"/>
              </a:spcAft>
              <a:buClr>
                <a:schemeClr val="dk1"/>
              </a:buClr>
              <a:buSzPts val="1600"/>
              <a:buFont typeface="Arial"/>
              <a:buNone/>
              <a:defRPr sz="2133" b="1" i="0" u="none" strike="noStrike" cap="none">
                <a:solidFill>
                  <a:schemeClr val="dk1"/>
                </a:solidFill>
                <a:latin typeface="Calibri"/>
                <a:ea typeface="Calibri"/>
                <a:cs typeface="Calibri"/>
                <a:sym typeface="Calibri"/>
              </a:defRPr>
            </a:lvl7pPr>
            <a:lvl8pPr marL="4876678" marR="0" lvl="7" indent="-304792" algn="l" rtl="0">
              <a:lnSpc>
                <a:spcPct val="90000"/>
              </a:lnSpc>
              <a:spcBef>
                <a:spcPts val="667"/>
              </a:spcBef>
              <a:spcAft>
                <a:spcPts val="0"/>
              </a:spcAft>
              <a:buClr>
                <a:schemeClr val="dk1"/>
              </a:buClr>
              <a:buSzPts val="1600"/>
              <a:buFont typeface="Arial"/>
              <a:buNone/>
              <a:defRPr sz="2133" b="1" i="0" u="none" strike="noStrike" cap="none">
                <a:solidFill>
                  <a:schemeClr val="dk1"/>
                </a:solidFill>
                <a:latin typeface="Calibri"/>
                <a:ea typeface="Calibri"/>
                <a:cs typeface="Calibri"/>
                <a:sym typeface="Calibri"/>
              </a:defRPr>
            </a:lvl8pPr>
            <a:lvl9pPr marL="5486263" marR="0" lvl="8" indent="-304792" algn="l" rtl="0">
              <a:lnSpc>
                <a:spcPct val="90000"/>
              </a:lnSpc>
              <a:spcBef>
                <a:spcPts val="667"/>
              </a:spcBef>
              <a:spcAft>
                <a:spcPts val="0"/>
              </a:spcAft>
              <a:buClr>
                <a:schemeClr val="dk1"/>
              </a:buClr>
              <a:buSzPts val="1600"/>
              <a:buFont typeface="Arial"/>
              <a:buNone/>
              <a:defRPr sz="2133" b="1" i="0" u="none" strike="noStrike" cap="none">
                <a:solidFill>
                  <a:schemeClr val="dk1"/>
                </a:solidFill>
                <a:latin typeface="Calibri"/>
                <a:ea typeface="Calibri"/>
                <a:cs typeface="Calibri"/>
                <a:sym typeface="Calibri"/>
              </a:defRPr>
            </a:lvl9pPr>
          </a:lstStyle>
          <a:p>
            <a:endParaRPr/>
          </a:p>
        </p:txBody>
      </p:sp>
      <p:sp>
        <p:nvSpPr>
          <p:cNvPr id="152" name="Google Shape;152;p33"/>
          <p:cNvSpPr txBox="1">
            <a:spLocks noGrp="1"/>
          </p:cNvSpPr>
          <p:nvPr>
            <p:ph type="body" idx="4"/>
          </p:nvPr>
        </p:nvSpPr>
        <p:spPr>
          <a:xfrm>
            <a:off x="6172200" y="2505075"/>
            <a:ext cx="5183200" cy="3684400"/>
          </a:xfrm>
          <a:prstGeom prst="rect">
            <a:avLst/>
          </a:prstGeom>
          <a:noFill/>
          <a:ln>
            <a:noFill/>
          </a:ln>
        </p:spPr>
        <p:txBody>
          <a:bodyPr spcFirstLastPara="1" wrap="square" lIns="91425" tIns="45700" rIns="91425" bIns="45700" anchor="t" anchorCtr="0">
            <a:noAutofit/>
          </a:bodyPr>
          <a:lstStyle>
            <a:lvl1pPr marL="609585" marR="0" lvl="0" indent="-541853" algn="l" rtl="0">
              <a:lnSpc>
                <a:spcPct val="90000"/>
              </a:lnSpc>
              <a:spcBef>
                <a:spcPts val="1333"/>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1pPr>
            <a:lvl2pPr marL="1219170" marR="0" lvl="1" indent="-507987" algn="l" rtl="0">
              <a:lnSpc>
                <a:spcPct val="90000"/>
              </a:lnSpc>
              <a:spcBef>
                <a:spcPts val="667"/>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2pPr>
            <a:lvl3pPr marL="1828754" marR="0" lvl="2" indent="-474121" algn="l" rtl="0">
              <a:lnSpc>
                <a:spcPct val="90000"/>
              </a:lnSpc>
              <a:spcBef>
                <a:spcPts val="667"/>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3pPr>
            <a:lvl4pPr marL="2438339" marR="0" lvl="3"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4pPr>
            <a:lvl5pPr marL="3047924" marR="0" lvl="4"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53" name="Google Shape;153;p33"/>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54" name="Google Shape;154;p33"/>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55" name="Google Shape;155;p33"/>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a:solidFill>
                  <a:srgbClr val="888888"/>
                </a:solidFill>
                <a:latin typeface="Calibri"/>
                <a:ea typeface="Calibri"/>
                <a:cs typeface="Calibri"/>
                <a:sym typeface="Calibri"/>
              </a:defRPr>
            </a:lvl1pPr>
            <a:lvl2pPr marL="0" marR="0" lvl="1" indent="0" algn="r" rtl="0">
              <a:spcBef>
                <a:spcPts val="0"/>
              </a:spcBef>
              <a:buNone/>
              <a:defRPr sz="1600">
                <a:solidFill>
                  <a:srgbClr val="888888"/>
                </a:solidFill>
                <a:latin typeface="Calibri"/>
                <a:ea typeface="Calibri"/>
                <a:cs typeface="Calibri"/>
                <a:sym typeface="Calibri"/>
              </a:defRPr>
            </a:lvl2pPr>
            <a:lvl3pPr marL="0" marR="0" lvl="2" indent="0" algn="r" rtl="0">
              <a:spcBef>
                <a:spcPts val="0"/>
              </a:spcBef>
              <a:buNone/>
              <a:defRPr sz="1600">
                <a:solidFill>
                  <a:srgbClr val="888888"/>
                </a:solidFill>
                <a:latin typeface="Calibri"/>
                <a:ea typeface="Calibri"/>
                <a:cs typeface="Calibri"/>
                <a:sym typeface="Calibri"/>
              </a:defRPr>
            </a:lvl3pPr>
            <a:lvl4pPr marL="0" marR="0" lvl="3" indent="0" algn="r" rtl="0">
              <a:spcBef>
                <a:spcPts val="0"/>
              </a:spcBef>
              <a:buNone/>
              <a:defRPr sz="1600">
                <a:solidFill>
                  <a:srgbClr val="888888"/>
                </a:solidFill>
                <a:latin typeface="Calibri"/>
                <a:ea typeface="Calibri"/>
                <a:cs typeface="Calibri"/>
                <a:sym typeface="Calibri"/>
              </a:defRPr>
            </a:lvl4pPr>
            <a:lvl5pPr marL="0" marR="0" lvl="4" indent="0" algn="r" rtl="0">
              <a:spcBef>
                <a:spcPts val="0"/>
              </a:spcBef>
              <a:buNone/>
              <a:defRPr sz="1600">
                <a:solidFill>
                  <a:srgbClr val="888888"/>
                </a:solidFill>
                <a:latin typeface="Calibri"/>
                <a:ea typeface="Calibri"/>
                <a:cs typeface="Calibri"/>
                <a:sym typeface="Calibri"/>
              </a:defRPr>
            </a:lvl5pPr>
            <a:lvl6pPr marL="0" marR="0" lvl="5" indent="0" algn="r" rtl="0">
              <a:spcBef>
                <a:spcPts val="0"/>
              </a:spcBef>
              <a:buNone/>
              <a:defRPr sz="1600">
                <a:solidFill>
                  <a:srgbClr val="888888"/>
                </a:solidFill>
                <a:latin typeface="Calibri"/>
                <a:ea typeface="Calibri"/>
                <a:cs typeface="Calibri"/>
                <a:sym typeface="Calibri"/>
              </a:defRPr>
            </a:lvl6pPr>
            <a:lvl7pPr marL="0" marR="0" lvl="6" indent="0" algn="r" rtl="0">
              <a:spcBef>
                <a:spcPts val="0"/>
              </a:spcBef>
              <a:buNone/>
              <a:defRPr sz="1600">
                <a:solidFill>
                  <a:srgbClr val="888888"/>
                </a:solidFill>
                <a:latin typeface="Calibri"/>
                <a:ea typeface="Calibri"/>
                <a:cs typeface="Calibri"/>
                <a:sym typeface="Calibri"/>
              </a:defRPr>
            </a:lvl7pPr>
            <a:lvl8pPr marL="0" marR="0" lvl="7" indent="0" algn="r" rtl="0">
              <a:spcBef>
                <a:spcPts val="0"/>
              </a:spcBef>
              <a:buNone/>
              <a:defRPr sz="1600">
                <a:solidFill>
                  <a:srgbClr val="888888"/>
                </a:solidFill>
                <a:latin typeface="Calibri"/>
                <a:ea typeface="Calibri"/>
                <a:cs typeface="Calibri"/>
                <a:sym typeface="Calibri"/>
              </a:defRPr>
            </a:lvl8pPr>
            <a:lvl9pPr marL="0" marR="0" lvl="8" indent="0" algn="r" rtl="0">
              <a:spcBef>
                <a:spcPts val="0"/>
              </a:spcBef>
              <a:buNone/>
              <a:defRPr sz="16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73692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0178935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6"/>
        <p:cNvGrpSpPr/>
        <p:nvPr/>
      </p:nvGrpSpPr>
      <p:grpSpPr>
        <a:xfrm>
          <a:off x="0" y="0"/>
          <a:ext cx="0" cy="0"/>
          <a:chOff x="0" y="0"/>
          <a:chExt cx="0" cy="0"/>
        </a:xfrm>
      </p:grpSpPr>
      <p:sp>
        <p:nvSpPr>
          <p:cNvPr id="157" name="Google Shape;157;p34"/>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5867"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
        <p:nvSpPr>
          <p:cNvPr id="158" name="Google Shape;158;p34"/>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59" name="Google Shape;159;p34"/>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60" name="Google Shape;160;p34"/>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a:solidFill>
                  <a:srgbClr val="888888"/>
                </a:solidFill>
                <a:latin typeface="Calibri"/>
                <a:ea typeface="Calibri"/>
                <a:cs typeface="Calibri"/>
                <a:sym typeface="Calibri"/>
              </a:defRPr>
            </a:lvl1pPr>
            <a:lvl2pPr marL="0" marR="0" lvl="1" indent="0" algn="r" rtl="0">
              <a:spcBef>
                <a:spcPts val="0"/>
              </a:spcBef>
              <a:buNone/>
              <a:defRPr sz="1600">
                <a:solidFill>
                  <a:srgbClr val="888888"/>
                </a:solidFill>
                <a:latin typeface="Calibri"/>
                <a:ea typeface="Calibri"/>
                <a:cs typeface="Calibri"/>
                <a:sym typeface="Calibri"/>
              </a:defRPr>
            </a:lvl2pPr>
            <a:lvl3pPr marL="0" marR="0" lvl="2" indent="0" algn="r" rtl="0">
              <a:spcBef>
                <a:spcPts val="0"/>
              </a:spcBef>
              <a:buNone/>
              <a:defRPr sz="1600">
                <a:solidFill>
                  <a:srgbClr val="888888"/>
                </a:solidFill>
                <a:latin typeface="Calibri"/>
                <a:ea typeface="Calibri"/>
                <a:cs typeface="Calibri"/>
                <a:sym typeface="Calibri"/>
              </a:defRPr>
            </a:lvl3pPr>
            <a:lvl4pPr marL="0" marR="0" lvl="3" indent="0" algn="r" rtl="0">
              <a:spcBef>
                <a:spcPts val="0"/>
              </a:spcBef>
              <a:buNone/>
              <a:defRPr sz="1600">
                <a:solidFill>
                  <a:srgbClr val="888888"/>
                </a:solidFill>
                <a:latin typeface="Calibri"/>
                <a:ea typeface="Calibri"/>
                <a:cs typeface="Calibri"/>
                <a:sym typeface="Calibri"/>
              </a:defRPr>
            </a:lvl4pPr>
            <a:lvl5pPr marL="0" marR="0" lvl="4" indent="0" algn="r" rtl="0">
              <a:spcBef>
                <a:spcPts val="0"/>
              </a:spcBef>
              <a:buNone/>
              <a:defRPr sz="1600">
                <a:solidFill>
                  <a:srgbClr val="888888"/>
                </a:solidFill>
                <a:latin typeface="Calibri"/>
                <a:ea typeface="Calibri"/>
                <a:cs typeface="Calibri"/>
                <a:sym typeface="Calibri"/>
              </a:defRPr>
            </a:lvl5pPr>
            <a:lvl6pPr marL="0" marR="0" lvl="5" indent="0" algn="r" rtl="0">
              <a:spcBef>
                <a:spcPts val="0"/>
              </a:spcBef>
              <a:buNone/>
              <a:defRPr sz="1600">
                <a:solidFill>
                  <a:srgbClr val="888888"/>
                </a:solidFill>
                <a:latin typeface="Calibri"/>
                <a:ea typeface="Calibri"/>
                <a:cs typeface="Calibri"/>
                <a:sym typeface="Calibri"/>
              </a:defRPr>
            </a:lvl6pPr>
            <a:lvl7pPr marL="0" marR="0" lvl="6" indent="0" algn="r" rtl="0">
              <a:spcBef>
                <a:spcPts val="0"/>
              </a:spcBef>
              <a:buNone/>
              <a:defRPr sz="1600">
                <a:solidFill>
                  <a:srgbClr val="888888"/>
                </a:solidFill>
                <a:latin typeface="Calibri"/>
                <a:ea typeface="Calibri"/>
                <a:cs typeface="Calibri"/>
                <a:sym typeface="Calibri"/>
              </a:defRPr>
            </a:lvl7pPr>
            <a:lvl8pPr marL="0" marR="0" lvl="7" indent="0" algn="r" rtl="0">
              <a:spcBef>
                <a:spcPts val="0"/>
              </a:spcBef>
              <a:buNone/>
              <a:defRPr sz="1600">
                <a:solidFill>
                  <a:srgbClr val="888888"/>
                </a:solidFill>
                <a:latin typeface="Calibri"/>
                <a:ea typeface="Calibri"/>
                <a:cs typeface="Calibri"/>
                <a:sym typeface="Calibri"/>
              </a:defRPr>
            </a:lvl8pPr>
            <a:lvl9pPr marL="0" marR="0" lvl="8" indent="0" algn="r" rtl="0">
              <a:spcBef>
                <a:spcPts val="0"/>
              </a:spcBef>
              <a:buNone/>
              <a:defRPr sz="16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085764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1"/>
        <p:cNvGrpSpPr/>
        <p:nvPr/>
      </p:nvGrpSpPr>
      <p:grpSpPr>
        <a:xfrm>
          <a:off x="0" y="0"/>
          <a:ext cx="0" cy="0"/>
          <a:chOff x="0" y="0"/>
          <a:chExt cx="0" cy="0"/>
        </a:xfrm>
      </p:grpSpPr>
      <p:sp>
        <p:nvSpPr>
          <p:cNvPr id="162" name="Google Shape;162;p35"/>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63" name="Google Shape;163;p35"/>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64" name="Google Shape;164;p35"/>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a:solidFill>
                  <a:srgbClr val="888888"/>
                </a:solidFill>
                <a:latin typeface="Calibri"/>
                <a:ea typeface="Calibri"/>
                <a:cs typeface="Calibri"/>
                <a:sym typeface="Calibri"/>
              </a:defRPr>
            </a:lvl1pPr>
            <a:lvl2pPr marL="0" marR="0" lvl="1" indent="0" algn="r" rtl="0">
              <a:spcBef>
                <a:spcPts val="0"/>
              </a:spcBef>
              <a:buNone/>
              <a:defRPr sz="1600">
                <a:solidFill>
                  <a:srgbClr val="888888"/>
                </a:solidFill>
                <a:latin typeface="Calibri"/>
                <a:ea typeface="Calibri"/>
                <a:cs typeface="Calibri"/>
                <a:sym typeface="Calibri"/>
              </a:defRPr>
            </a:lvl2pPr>
            <a:lvl3pPr marL="0" marR="0" lvl="2" indent="0" algn="r" rtl="0">
              <a:spcBef>
                <a:spcPts val="0"/>
              </a:spcBef>
              <a:buNone/>
              <a:defRPr sz="1600">
                <a:solidFill>
                  <a:srgbClr val="888888"/>
                </a:solidFill>
                <a:latin typeface="Calibri"/>
                <a:ea typeface="Calibri"/>
                <a:cs typeface="Calibri"/>
                <a:sym typeface="Calibri"/>
              </a:defRPr>
            </a:lvl3pPr>
            <a:lvl4pPr marL="0" marR="0" lvl="3" indent="0" algn="r" rtl="0">
              <a:spcBef>
                <a:spcPts val="0"/>
              </a:spcBef>
              <a:buNone/>
              <a:defRPr sz="1600">
                <a:solidFill>
                  <a:srgbClr val="888888"/>
                </a:solidFill>
                <a:latin typeface="Calibri"/>
                <a:ea typeface="Calibri"/>
                <a:cs typeface="Calibri"/>
                <a:sym typeface="Calibri"/>
              </a:defRPr>
            </a:lvl4pPr>
            <a:lvl5pPr marL="0" marR="0" lvl="4" indent="0" algn="r" rtl="0">
              <a:spcBef>
                <a:spcPts val="0"/>
              </a:spcBef>
              <a:buNone/>
              <a:defRPr sz="1600">
                <a:solidFill>
                  <a:srgbClr val="888888"/>
                </a:solidFill>
                <a:latin typeface="Calibri"/>
                <a:ea typeface="Calibri"/>
                <a:cs typeface="Calibri"/>
                <a:sym typeface="Calibri"/>
              </a:defRPr>
            </a:lvl5pPr>
            <a:lvl6pPr marL="0" marR="0" lvl="5" indent="0" algn="r" rtl="0">
              <a:spcBef>
                <a:spcPts val="0"/>
              </a:spcBef>
              <a:buNone/>
              <a:defRPr sz="1600">
                <a:solidFill>
                  <a:srgbClr val="888888"/>
                </a:solidFill>
                <a:latin typeface="Calibri"/>
                <a:ea typeface="Calibri"/>
                <a:cs typeface="Calibri"/>
                <a:sym typeface="Calibri"/>
              </a:defRPr>
            </a:lvl6pPr>
            <a:lvl7pPr marL="0" marR="0" lvl="6" indent="0" algn="r" rtl="0">
              <a:spcBef>
                <a:spcPts val="0"/>
              </a:spcBef>
              <a:buNone/>
              <a:defRPr sz="1600">
                <a:solidFill>
                  <a:srgbClr val="888888"/>
                </a:solidFill>
                <a:latin typeface="Calibri"/>
                <a:ea typeface="Calibri"/>
                <a:cs typeface="Calibri"/>
                <a:sym typeface="Calibri"/>
              </a:defRPr>
            </a:lvl7pPr>
            <a:lvl8pPr marL="0" marR="0" lvl="7" indent="0" algn="r" rtl="0">
              <a:spcBef>
                <a:spcPts val="0"/>
              </a:spcBef>
              <a:buNone/>
              <a:defRPr sz="1600">
                <a:solidFill>
                  <a:srgbClr val="888888"/>
                </a:solidFill>
                <a:latin typeface="Calibri"/>
                <a:ea typeface="Calibri"/>
                <a:cs typeface="Calibri"/>
                <a:sym typeface="Calibri"/>
              </a:defRPr>
            </a:lvl8pPr>
            <a:lvl9pPr marL="0" marR="0" lvl="8" indent="0" algn="r" rtl="0">
              <a:spcBef>
                <a:spcPts val="0"/>
              </a:spcBef>
              <a:buNone/>
              <a:defRPr sz="16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551300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65"/>
        <p:cNvGrpSpPr/>
        <p:nvPr/>
      </p:nvGrpSpPr>
      <p:grpSpPr>
        <a:xfrm>
          <a:off x="0" y="0"/>
          <a:ext cx="0" cy="0"/>
          <a:chOff x="0" y="0"/>
          <a:chExt cx="0" cy="0"/>
        </a:xfrm>
      </p:grpSpPr>
      <p:sp>
        <p:nvSpPr>
          <p:cNvPr id="166" name="Google Shape;166;p36"/>
          <p:cNvSpPr txBox="1">
            <a:spLocks noGrp="1"/>
          </p:cNvSpPr>
          <p:nvPr>
            <p:ph type="title"/>
          </p:nvPr>
        </p:nvSpPr>
        <p:spPr>
          <a:xfrm>
            <a:off x="839788" y="457200"/>
            <a:ext cx="3932400" cy="16004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4267"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
        <p:nvSpPr>
          <p:cNvPr id="167" name="Google Shape;167;p36"/>
          <p:cNvSpPr txBox="1">
            <a:spLocks noGrp="1"/>
          </p:cNvSpPr>
          <p:nvPr>
            <p:ph type="body" idx="1"/>
          </p:nvPr>
        </p:nvSpPr>
        <p:spPr>
          <a:xfrm>
            <a:off x="5183188" y="987425"/>
            <a:ext cx="6172400" cy="4873600"/>
          </a:xfrm>
          <a:prstGeom prst="rect">
            <a:avLst/>
          </a:prstGeom>
          <a:noFill/>
          <a:ln>
            <a:noFill/>
          </a:ln>
        </p:spPr>
        <p:txBody>
          <a:bodyPr spcFirstLastPara="1" wrap="square" lIns="91425" tIns="45700" rIns="91425" bIns="45700" anchor="t" anchorCtr="0">
            <a:noAutofit/>
          </a:bodyPr>
          <a:lstStyle>
            <a:lvl1pPr marL="609585" marR="0" lvl="0" indent="-575719" algn="l" rtl="0">
              <a:lnSpc>
                <a:spcPct val="90000"/>
              </a:lnSpc>
              <a:spcBef>
                <a:spcPts val="1333"/>
              </a:spcBef>
              <a:spcAft>
                <a:spcPts val="0"/>
              </a:spcAft>
              <a:buClr>
                <a:schemeClr val="dk1"/>
              </a:buClr>
              <a:buSzPts val="3200"/>
              <a:buFont typeface="Arial"/>
              <a:buChar char="•"/>
              <a:defRPr sz="4267" b="0" i="0" u="none" strike="noStrike" cap="none">
                <a:solidFill>
                  <a:schemeClr val="dk1"/>
                </a:solidFill>
                <a:latin typeface="Calibri"/>
                <a:ea typeface="Calibri"/>
                <a:cs typeface="Calibri"/>
                <a:sym typeface="Calibri"/>
              </a:defRPr>
            </a:lvl1pPr>
            <a:lvl2pPr marL="1219170" marR="0" lvl="1" indent="-541853" algn="l" rtl="0">
              <a:lnSpc>
                <a:spcPct val="90000"/>
              </a:lnSpc>
              <a:spcBef>
                <a:spcPts val="667"/>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2pPr>
            <a:lvl3pPr marL="1828754" marR="0" lvl="2" indent="-507987" algn="l" rtl="0">
              <a:lnSpc>
                <a:spcPct val="90000"/>
              </a:lnSpc>
              <a:spcBef>
                <a:spcPts val="667"/>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L="2438339" marR="0" lvl="3" indent="-474121" algn="l" rtl="0">
              <a:lnSpc>
                <a:spcPct val="90000"/>
              </a:lnSpc>
              <a:spcBef>
                <a:spcPts val="667"/>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L="3047924" marR="0" lvl="4" indent="-474121" algn="l" rtl="0">
              <a:lnSpc>
                <a:spcPct val="90000"/>
              </a:lnSpc>
              <a:spcBef>
                <a:spcPts val="667"/>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L="3657509" marR="0" lvl="5" indent="-474121" algn="l" rtl="0">
              <a:lnSpc>
                <a:spcPct val="90000"/>
              </a:lnSpc>
              <a:spcBef>
                <a:spcPts val="667"/>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lnSpc>
                <a:spcPct val="90000"/>
              </a:lnSpc>
              <a:spcBef>
                <a:spcPts val="667"/>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lnSpc>
                <a:spcPct val="90000"/>
              </a:lnSpc>
              <a:spcBef>
                <a:spcPts val="667"/>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lnSpc>
                <a:spcPct val="90000"/>
              </a:lnSpc>
              <a:spcBef>
                <a:spcPts val="667"/>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68" name="Google Shape;168;p36"/>
          <p:cNvSpPr txBox="1">
            <a:spLocks noGrp="1"/>
          </p:cNvSpPr>
          <p:nvPr>
            <p:ph type="body" idx="2"/>
          </p:nvPr>
        </p:nvSpPr>
        <p:spPr>
          <a:xfrm>
            <a:off x="839788" y="2057400"/>
            <a:ext cx="3932400" cy="38116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90000"/>
              </a:lnSpc>
              <a:spcBef>
                <a:spcPts val="1333"/>
              </a:spcBef>
              <a:spcAft>
                <a:spcPts val="0"/>
              </a:spcAft>
              <a:buClr>
                <a:schemeClr val="dk1"/>
              </a:buClr>
              <a:buSzPts val="1600"/>
              <a:buFont typeface="Arial"/>
              <a:buNone/>
              <a:defRPr sz="2133" b="0" i="0" u="none" strike="noStrike" cap="none">
                <a:solidFill>
                  <a:schemeClr val="dk1"/>
                </a:solidFill>
                <a:latin typeface="Calibri"/>
                <a:ea typeface="Calibri"/>
                <a:cs typeface="Calibri"/>
                <a:sym typeface="Calibri"/>
              </a:defRPr>
            </a:lvl1pPr>
            <a:lvl2pPr marL="1219170" marR="0" lvl="1" indent="-304792" algn="l" rtl="0">
              <a:lnSpc>
                <a:spcPct val="90000"/>
              </a:lnSpc>
              <a:spcBef>
                <a:spcPts val="667"/>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2pPr>
            <a:lvl3pPr marL="1828754" marR="0" lvl="2" indent="-304792" algn="l" rtl="0">
              <a:lnSpc>
                <a:spcPct val="90000"/>
              </a:lnSpc>
              <a:spcBef>
                <a:spcPts val="667"/>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3pPr>
            <a:lvl4pPr marL="2438339" marR="0" lvl="3" indent="-304792" algn="l" rtl="0">
              <a:lnSpc>
                <a:spcPct val="90000"/>
              </a:lnSpc>
              <a:spcBef>
                <a:spcPts val="667"/>
              </a:spcBef>
              <a:spcAft>
                <a:spcPts val="0"/>
              </a:spcAft>
              <a:buClr>
                <a:schemeClr val="dk1"/>
              </a:buClr>
              <a:buSzPts val="1000"/>
              <a:buFont typeface="Arial"/>
              <a:buNone/>
              <a:defRPr sz="1333" b="0" i="0" u="none" strike="noStrike" cap="none">
                <a:solidFill>
                  <a:schemeClr val="dk1"/>
                </a:solidFill>
                <a:latin typeface="Calibri"/>
                <a:ea typeface="Calibri"/>
                <a:cs typeface="Calibri"/>
                <a:sym typeface="Calibri"/>
              </a:defRPr>
            </a:lvl4pPr>
            <a:lvl5pPr marL="3047924" marR="0" lvl="4" indent="-304792" algn="l" rtl="0">
              <a:lnSpc>
                <a:spcPct val="90000"/>
              </a:lnSpc>
              <a:spcBef>
                <a:spcPts val="667"/>
              </a:spcBef>
              <a:spcAft>
                <a:spcPts val="0"/>
              </a:spcAft>
              <a:buClr>
                <a:schemeClr val="dk1"/>
              </a:buClr>
              <a:buSzPts val="1000"/>
              <a:buFont typeface="Arial"/>
              <a:buNone/>
              <a:defRPr sz="1333" b="0" i="0" u="none" strike="noStrike" cap="none">
                <a:solidFill>
                  <a:schemeClr val="dk1"/>
                </a:solidFill>
                <a:latin typeface="Calibri"/>
                <a:ea typeface="Calibri"/>
                <a:cs typeface="Calibri"/>
                <a:sym typeface="Calibri"/>
              </a:defRPr>
            </a:lvl5pPr>
            <a:lvl6pPr marL="3657509" marR="0" lvl="5" indent="-304792" algn="l" rtl="0">
              <a:lnSpc>
                <a:spcPct val="90000"/>
              </a:lnSpc>
              <a:spcBef>
                <a:spcPts val="667"/>
              </a:spcBef>
              <a:spcAft>
                <a:spcPts val="0"/>
              </a:spcAft>
              <a:buClr>
                <a:schemeClr val="dk1"/>
              </a:buClr>
              <a:buSzPts val="1000"/>
              <a:buFont typeface="Arial"/>
              <a:buNone/>
              <a:defRPr sz="1333" b="0" i="0" u="none" strike="noStrike" cap="none">
                <a:solidFill>
                  <a:schemeClr val="dk1"/>
                </a:solidFill>
                <a:latin typeface="Calibri"/>
                <a:ea typeface="Calibri"/>
                <a:cs typeface="Calibri"/>
                <a:sym typeface="Calibri"/>
              </a:defRPr>
            </a:lvl6pPr>
            <a:lvl7pPr marL="4267093" marR="0" lvl="6" indent="-304792" algn="l" rtl="0">
              <a:lnSpc>
                <a:spcPct val="90000"/>
              </a:lnSpc>
              <a:spcBef>
                <a:spcPts val="667"/>
              </a:spcBef>
              <a:spcAft>
                <a:spcPts val="0"/>
              </a:spcAft>
              <a:buClr>
                <a:schemeClr val="dk1"/>
              </a:buClr>
              <a:buSzPts val="1000"/>
              <a:buFont typeface="Arial"/>
              <a:buNone/>
              <a:defRPr sz="1333" b="0" i="0" u="none" strike="noStrike" cap="none">
                <a:solidFill>
                  <a:schemeClr val="dk1"/>
                </a:solidFill>
                <a:latin typeface="Calibri"/>
                <a:ea typeface="Calibri"/>
                <a:cs typeface="Calibri"/>
                <a:sym typeface="Calibri"/>
              </a:defRPr>
            </a:lvl7pPr>
            <a:lvl8pPr marL="4876678" marR="0" lvl="7" indent="-304792" algn="l" rtl="0">
              <a:lnSpc>
                <a:spcPct val="90000"/>
              </a:lnSpc>
              <a:spcBef>
                <a:spcPts val="667"/>
              </a:spcBef>
              <a:spcAft>
                <a:spcPts val="0"/>
              </a:spcAft>
              <a:buClr>
                <a:schemeClr val="dk1"/>
              </a:buClr>
              <a:buSzPts val="1000"/>
              <a:buFont typeface="Arial"/>
              <a:buNone/>
              <a:defRPr sz="1333" b="0" i="0" u="none" strike="noStrike" cap="none">
                <a:solidFill>
                  <a:schemeClr val="dk1"/>
                </a:solidFill>
                <a:latin typeface="Calibri"/>
                <a:ea typeface="Calibri"/>
                <a:cs typeface="Calibri"/>
                <a:sym typeface="Calibri"/>
              </a:defRPr>
            </a:lvl8pPr>
            <a:lvl9pPr marL="5486263" marR="0" lvl="8" indent="-304792" algn="l" rtl="0">
              <a:lnSpc>
                <a:spcPct val="90000"/>
              </a:lnSpc>
              <a:spcBef>
                <a:spcPts val="667"/>
              </a:spcBef>
              <a:spcAft>
                <a:spcPts val="0"/>
              </a:spcAft>
              <a:buClr>
                <a:schemeClr val="dk1"/>
              </a:buClr>
              <a:buSzPts val="1000"/>
              <a:buFont typeface="Arial"/>
              <a:buNone/>
              <a:defRPr sz="1333" b="0" i="0" u="none" strike="noStrike" cap="none">
                <a:solidFill>
                  <a:schemeClr val="dk1"/>
                </a:solidFill>
                <a:latin typeface="Calibri"/>
                <a:ea typeface="Calibri"/>
                <a:cs typeface="Calibri"/>
                <a:sym typeface="Calibri"/>
              </a:defRPr>
            </a:lvl9pPr>
          </a:lstStyle>
          <a:p>
            <a:endParaRPr/>
          </a:p>
        </p:txBody>
      </p:sp>
      <p:sp>
        <p:nvSpPr>
          <p:cNvPr id="169" name="Google Shape;169;p36"/>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70" name="Google Shape;170;p36"/>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71" name="Google Shape;171;p36"/>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a:solidFill>
                  <a:srgbClr val="888888"/>
                </a:solidFill>
                <a:latin typeface="Calibri"/>
                <a:ea typeface="Calibri"/>
                <a:cs typeface="Calibri"/>
                <a:sym typeface="Calibri"/>
              </a:defRPr>
            </a:lvl1pPr>
            <a:lvl2pPr marL="0" marR="0" lvl="1" indent="0" algn="r" rtl="0">
              <a:spcBef>
                <a:spcPts val="0"/>
              </a:spcBef>
              <a:buNone/>
              <a:defRPr sz="1600">
                <a:solidFill>
                  <a:srgbClr val="888888"/>
                </a:solidFill>
                <a:latin typeface="Calibri"/>
                <a:ea typeface="Calibri"/>
                <a:cs typeface="Calibri"/>
                <a:sym typeface="Calibri"/>
              </a:defRPr>
            </a:lvl2pPr>
            <a:lvl3pPr marL="0" marR="0" lvl="2" indent="0" algn="r" rtl="0">
              <a:spcBef>
                <a:spcPts val="0"/>
              </a:spcBef>
              <a:buNone/>
              <a:defRPr sz="1600">
                <a:solidFill>
                  <a:srgbClr val="888888"/>
                </a:solidFill>
                <a:latin typeface="Calibri"/>
                <a:ea typeface="Calibri"/>
                <a:cs typeface="Calibri"/>
                <a:sym typeface="Calibri"/>
              </a:defRPr>
            </a:lvl3pPr>
            <a:lvl4pPr marL="0" marR="0" lvl="3" indent="0" algn="r" rtl="0">
              <a:spcBef>
                <a:spcPts val="0"/>
              </a:spcBef>
              <a:buNone/>
              <a:defRPr sz="1600">
                <a:solidFill>
                  <a:srgbClr val="888888"/>
                </a:solidFill>
                <a:latin typeface="Calibri"/>
                <a:ea typeface="Calibri"/>
                <a:cs typeface="Calibri"/>
                <a:sym typeface="Calibri"/>
              </a:defRPr>
            </a:lvl4pPr>
            <a:lvl5pPr marL="0" marR="0" lvl="4" indent="0" algn="r" rtl="0">
              <a:spcBef>
                <a:spcPts val="0"/>
              </a:spcBef>
              <a:buNone/>
              <a:defRPr sz="1600">
                <a:solidFill>
                  <a:srgbClr val="888888"/>
                </a:solidFill>
                <a:latin typeface="Calibri"/>
                <a:ea typeface="Calibri"/>
                <a:cs typeface="Calibri"/>
                <a:sym typeface="Calibri"/>
              </a:defRPr>
            </a:lvl5pPr>
            <a:lvl6pPr marL="0" marR="0" lvl="5" indent="0" algn="r" rtl="0">
              <a:spcBef>
                <a:spcPts val="0"/>
              </a:spcBef>
              <a:buNone/>
              <a:defRPr sz="1600">
                <a:solidFill>
                  <a:srgbClr val="888888"/>
                </a:solidFill>
                <a:latin typeface="Calibri"/>
                <a:ea typeface="Calibri"/>
                <a:cs typeface="Calibri"/>
                <a:sym typeface="Calibri"/>
              </a:defRPr>
            </a:lvl6pPr>
            <a:lvl7pPr marL="0" marR="0" lvl="6" indent="0" algn="r" rtl="0">
              <a:spcBef>
                <a:spcPts val="0"/>
              </a:spcBef>
              <a:buNone/>
              <a:defRPr sz="1600">
                <a:solidFill>
                  <a:srgbClr val="888888"/>
                </a:solidFill>
                <a:latin typeface="Calibri"/>
                <a:ea typeface="Calibri"/>
                <a:cs typeface="Calibri"/>
                <a:sym typeface="Calibri"/>
              </a:defRPr>
            </a:lvl7pPr>
            <a:lvl8pPr marL="0" marR="0" lvl="7" indent="0" algn="r" rtl="0">
              <a:spcBef>
                <a:spcPts val="0"/>
              </a:spcBef>
              <a:buNone/>
              <a:defRPr sz="1600">
                <a:solidFill>
                  <a:srgbClr val="888888"/>
                </a:solidFill>
                <a:latin typeface="Calibri"/>
                <a:ea typeface="Calibri"/>
                <a:cs typeface="Calibri"/>
                <a:sym typeface="Calibri"/>
              </a:defRPr>
            </a:lvl8pPr>
            <a:lvl9pPr marL="0" marR="0" lvl="8" indent="0" algn="r" rtl="0">
              <a:spcBef>
                <a:spcPts val="0"/>
              </a:spcBef>
              <a:buNone/>
              <a:defRPr sz="16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637929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72"/>
        <p:cNvGrpSpPr/>
        <p:nvPr/>
      </p:nvGrpSpPr>
      <p:grpSpPr>
        <a:xfrm>
          <a:off x="0" y="0"/>
          <a:ext cx="0" cy="0"/>
          <a:chOff x="0" y="0"/>
          <a:chExt cx="0" cy="0"/>
        </a:xfrm>
      </p:grpSpPr>
      <p:sp>
        <p:nvSpPr>
          <p:cNvPr id="173" name="Google Shape;173;p37"/>
          <p:cNvSpPr txBox="1">
            <a:spLocks noGrp="1"/>
          </p:cNvSpPr>
          <p:nvPr>
            <p:ph type="title"/>
          </p:nvPr>
        </p:nvSpPr>
        <p:spPr>
          <a:xfrm>
            <a:off x="839788" y="457200"/>
            <a:ext cx="3932400" cy="16004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4267"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
        <p:nvSpPr>
          <p:cNvPr id="174" name="Google Shape;174;p37"/>
          <p:cNvSpPr>
            <a:spLocks noGrp="1"/>
          </p:cNvSpPr>
          <p:nvPr>
            <p:ph type="pic" idx="2"/>
          </p:nvPr>
        </p:nvSpPr>
        <p:spPr>
          <a:xfrm>
            <a:off x="5183188" y="987425"/>
            <a:ext cx="6172400" cy="48736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333"/>
              </a:spcBef>
              <a:spcAft>
                <a:spcPts val="0"/>
              </a:spcAft>
              <a:buClr>
                <a:schemeClr val="dk1"/>
              </a:buClr>
              <a:buSzPts val="3200"/>
              <a:buFont typeface="Arial"/>
              <a:buNone/>
              <a:defRPr sz="4267" b="0" i="0" u="none" strike="noStrike" cap="none">
                <a:solidFill>
                  <a:schemeClr val="dk1"/>
                </a:solidFill>
                <a:latin typeface="Calibri"/>
                <a:ea typeface="Calibri"/>
                <a:cs typeface="Calibri"/>
                <a:sym typeface="Calibri"/>
              </a:defRPr>
            </a:lvl1pPr>
            <a:lvl2pPr marR="0" lvl="1" algn="l" rtl="0">
              <a:lnSpc>
                <a:spcPct val="90000"/>
              </a:lnSpc>
              <a:spcBef>
                <a:spcPts val="667"/>
              </a:spcBef>
              <a:spcAft>
                <a:spcPts val="0"/>
              </a:spcAft>
              <a:buClr>
                <a:schemeClr val="dk1"/>
              </a:buClr>
              <a:buSzPts val="2800"/>
              <a:buFont typeface="Arial"/>
              <a:buNone/>
              <a:defRPr sz="3733" b="0" i="0" u="none" strike="noStrike" cap="none">
                <a:solidFill>
                  <a:schemeClr val="dk1"/>
                </a:solidFill>
                <a:latin typeface="Calibri"/>
                <a:ea typeface="Calibri"/>
                <a:cs typeface="Calibri"/>
                <a:sym typeface="Calibri"/>
              </a:defRPr>
            </a:lvl2pPr>
            <a:lvl3pPr marR="0" lvl="2" algn="l" rtl="0">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R="0" lvl="4"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R="0" lvl="5"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175" name="Google Shape;175;p37"/>
          <p:cNvSpPr txBox="1">
            <a:spLocks noGrp="1"/>
          </p:cNvSpPr>
          <p:nvPr>
            <p:ph type="body" idx="1"/>
          </p:nvPr>
        </p:nvSpPr>
        <p:spPr>
          <a:xfrm>
            <a:off x="839788" y="2057400"/>
            <a:ext cx="3932400" cy="38116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90000"/>
              </a:lnSpc>
              <a:spcBef>
                <a:spcPts val="1333"/>
              </a:spcBef>
              <a:spcAft>
                <a:spcPts val="0"/>
              </a:spcAft>
              <a:buClr>
                <a:schemeClr val="dk1"/>
              </a:buClr>
              <a:buSzPts val="1600"/>
              <a:buFont typeface="Arial"/>
              <a:buNone/>
              <a:defRPr sz="2133" b="0" i="0" u="none" strike="noStrike" cap="none">
                <a:solidFill>
                  <a:schemeClr val="dk1"/>
                </a:solidFill>
                <a:latin typeface="Calibri"/>
                <a:ea typeface="Calibri"/>
                <a:cs typeface="Calibri"/>
                <a:sym typeface="Calibri"/>
              </a:defRPr>
            </a:lvl1pPr>
            <a:lvl2pPr marL="1219170" marR="0" lvl="1" indent="-304792" algn="l" rtl="0">
              <a:lnSpc>
                <a:spcPct val="90000"/>
              </a:lnSpc>
              <a:spcBef>
                <a:spcPts val="667"/>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2pPr>
            <a:lvl3pPr marL="1828754" marR="0" lvl="2" indent="-304792" algn="l" rtl="0">
              <a:lnSpc>
                <a:spcPct val="90000"/>
              </a:lnSpc>
              <a:spcBef>
                <a:spcPts val="667"/>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3pPr>
            <a:lvl4pPr marL="2438339" marR="0" lvl="3" indent="-304792" algn="l" rtl="0">
              <a:lnSpc>
                <a:spcPct val="90000"/>
              </a:lnSpc>
              <a:spcBef>
                <a:spcPts val="667"/>
              </a:spcBef>
              <a:spcAft>
                <a:spcPts val="0"/>
              </a:spcAft>
              <a:buClr>
                <a:schemeClr val="dk1"/>
              </a:buClr>
              <a:buSzPts val="1000"/>
              <a:buFont typeface="Arial"/>
              <a:buNone/>
              <a:defRPr sz="1333" b="0" i="0" u="none" strike="noStrike" cap="none">
                <a:solidFill>
                  <a:schemeClr val="dk1"/>
                </a:solidFill>
                <a:latin typeface="Calibri"/>
                <a:ea typeface="Calibri"/>
                <a:cs typeface="Calibri"/>
                <a:sym typeface="Calibri"/>
              </a:defRPr>
            </a:lvl4pPr>
            <a:lvl5pPr marL="3047924" marR="0" lvl="4" indent="-304792" algn="l" rtl="0">
              <a:lnSpc>
                <a:spcPct val="90000"/>
              </a:lnSpc>
              <a:spcBef>
                <a:spcPts val="667"/>
              </a:spcBef>
              <a:spcAft>
                <a:spcPts val="0"/>
              </a:spcAft>
              <a:buClr>
                <a:schemeClr val="dk1"/>
              </a:buClr>
              <a:buSzPts val="1000"/>
              <a:buFont typeface="Arial"/>
              <a:buNone/>
              <a:defRPr sz="1333" b="0" i="0" u="none" strike="noStrike" cap="none">
                <a:solidFill>
                  <a:schemeClr val="dk1"/>
                </a:solidFill>
                <a:latin typeface="Calibri"/>
                <a:ea typeface="Calibri"/>
                <a:cs typeface="Calibri"/>
                <a:sym typeface="Calibri"/>
              </a:defRPr>
            </a:lvl5pPr>
            <a:lvl6pPr marL="3657509" marR="0" lvl="5" indent="-304792" algn="l" rtl="0">
              <a:lnSpc>
                <a:spcPct val="90000"/>
              </a:lnSpc>
              <a:spcBef>
                <a:spcPts val="667"/>
              </a:spcBef>
              <a:spcAft>
                <a:spcPts val="0"/>
              </a:spcAft>
              <a:buClr>
                <a:schemeClr val="dk1"/>
              </a:buClr>
              <a:buSzPts val="1000"/>
              <a:buFont typeface="Arial"/>
              <a:buNone/>
              <a:defRPr sz="1333" b="0" i="0" u="none" strike="noStrike" cap="none">
                <a:solidFill>
                  <a:schemeClr val="dk1"/>
                </a:solidFill>
                <a:latin typeface="Calibri"/>
                <a:ea typeface="Calibri"/>
                <a:cs typeface="Calibri"/>
                <a:sym typeface="Calibri"/>
              </a:defRPr>
            </a:lvl6pPr>
            <a:lvl7pPr marL="4267093" marR="0" lvl="6" indent="-304792" algn="l" rtl="0">
              <a:lnSpc>
                <a:spcPct val="90000"/>
              </a:lnSpc>
              <a:spcBef>
                <a:spcPts val="667"/>
              </a:spcBef>
              <a:spcAft>
                <a:spcPts val="0"/>
              </a:spcAft>
              <a:buClr>
                <a:schemeClr val="dk1"/>
              </a:buClr>
              <a:buSzPts val="1000"/>
              <a:buFont typeface="Arial"/>
              <a:buNone/>
              <a:defRPr sz="1333" b="0" i="0" u="none" strike="noStrike" cap="none">
                <a:solidFill>
                  <a:schemeClr val="dk1"/>
                </a:solidFill>
                <a:latin typeface="Calibri"/>
                <a:ea typeface="Calibri"/>
                <a:cs typeface="Calibri"/>
                <a:sym typeface="Calibri"/>
              </a:defRPr>
            </a:lvl7pPr>
            <a:lvl8pPr marL="4876678" marR="0" lvl="7" indent="-304792" algn="l" rtl="0">
              <a:lnSpc>
                <a:spcPct val="90000"/>
              </a:lnSpc>
              <a:spcBef>
                <a:spcPts val="667"/>
              </a:spcBef>
              <a:spcAft>
                <a:spcPts val="0"/>
              </a:spcAft>
              <a:buClr>
                <a:schemeClr val="dk1"/>
              </a:buClr>
              <a:buSzPts val="1000"/>
              <a:buFont typeface="Arial"/>
              <a:buNone/>
              <a:defRPr sz="1333" b="0" i="0" u="none" strike="noStrike" cap="none">
                <a:solidFill>
                  <a:schemeClr val="dk1"/>
                </a:solidFill>
                <a:latin typeface="Calibri"/>
                <a:ea typeface="Calibri"/>
                <a:cs typeface="Calibri"/>
                <a:sym typeface="Calibri"/>
              </a:defRPr>
            </a:lvl8pPr>
            <a:lvl9pPr marL="5486263" marR="0" lvl="8" indent="-304792" algn="l" rtl="0">
              <a:lnSpc>
                <a:spcPct val="90000"/>
              </a:lnSpc>
              <a:spcBef>
                <a:spcPts val="667"/>
              </a:spcBef>
              <a:spcAft>
                <a:spcPts val="0"/>
              </a:spcAft>
              <a:buClr>
                <a:schemeClr val="dk1"/>
              </a:buClr>
              <a:buSzPts val="1000"/>
              <a:buFont typeface="Arial"/>
              <a:buNone/>
              <a:defRPr sz="1333" b="0" i="0" u="none" strike="noStrike" cap="none">
                <a:solidFill>
                  <a:schemeClr val="dk1"/>
                </a:solidFill>
                <a:latin typeface="Calibri"/>
                <a:ea typeface="Calibri"/>
                <a:cs typeface="Calibri"/>
                <a:sym typeface="Calibri"/>
              </a:defRPr>
            </a:lvl9pPr>
          </a:lstStyle>
          <a:p>
            <a:endParaRPr/>
          </a:p>
        </p:txBody>
      </p:sp>
      <p:sp>
        <p:nvSpPr>
          <p:cNvPr id="176" name="Google Shape;176;p37"/>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77" name="Google Shape;177;p37"/>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78" name="Google Shape;178;p37"/>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a:solidFill>
                  <a:srgbClr val="888888"/>
                </a:solidFill>
                <a:latin typeface="Calibri"/>
                <a:ea typeface="Calibri"/>
                <a:cs typeface="Calibri"/>
                <a:sym typeface="Calibri"/>
              </a:defRPr>
            </a:lvl1pPr>
            <a:lvl2pPr marL="0" marR="0" lvl="1" indent="0" algn="r" rtl="0">
              <a:spcBef>
                <a:spcPts val="0"/>
              </a:spcBef>
              <a:buNone/>
              <a:defRPr sz="1600">
                <a:solidFill>
                  <a:srgbClr val="888888"/>
                </a:solidFill>
                <a:latin typeface="Calibri"/>
                <a:ea typeface="Calibri"/>
                <a:cs typeface="Calibri"/>
                <a:sym typeface="Calibri"/>
              </a:defRPr>
            </a:lvl2pPr>
            <a:lvl3pPr marL="0" marR="0" lvl="2" indent="0" algn="r" rtl="0">
              <a:spcBef>
                <a:spcPts val="0"/>
              </a:spcBef>
              <a:buNone/>
              <a:defRPr sz="1600">
                <a:solidFill>
                  <a:srgbClr val="888888"/>
                </a:solidFill>
                <a:latin typeface="Calibri"/>
                <a:ea typeface="Calibri"/>
                <a:cs typeface="Calibri"/>
                <a:sym typeface="Calibri"/>
              </a:defRPr>
            </a:lvl3pPr>
            <a:lvl4pPr marL="0" marR="0" lvl="3" indent="0" algn="r" rtl="0">
              <a:spcBef>
                <a:spcPts val="0"/>
              </a:spcBef>
              <a:buNone/>
              <a:defRPr sz="1600">
                <a:solidFill>
                  <a:srgbClr val="888888"/>
                </a:solidFill>
                <a:latin typeface="Calibri"/>
                <a:ea typeface="Calibri"/>
                <a:cs typeface="Calibri"/>
                <a:sym typeface="Calibri"/>
              </a:defRPr>
            </a:lvl4pPr>
            <a:lvl5pPr marL="0" marR="0" lvl="4" indent="0" algn="r" rtl="0">
              <a:spcBef>
                <a:spcPts val="0"/>
              </a:spcBef>
              <a:buNone/>
              <a:defRPr sz="1600">
                <a:solidFill>
                  <a:srgbClr val="888888"/>
                </a:solidFill>
                <a:latin typeface="Calibri"/>
                <a:ea typeface="Calibri"/>
                <a:cs typeface="Calibri"/>
                <a:sym typeface="Calibri"/>
              </a:defRPr>
            </a:lvl5pPr>
            <a:lvl6pPr marL="0" marR="0" lvl="5" indent="0" algn="r" rtl="0">
              <a:spcBef>
                <a:spcPts val="0"/>
              </a:spcBef>
              <a:buNone/>
              <a:defRPr sz="1600">
                <a:solidFill>
                  <a:srgbClr val="888888"/>
                </a:solidFill>
                <a:latin typeface="Calibri"/>
                <a:ea typeface="Calibri"/>
                <a:cs typeface="Calibri"/>
                <a:sym typeface="Calibri"/>
              </a:defRPr>
            </a:lvl6pPr>
            <a:lvl7pPr marL="0" marR="0" lvl="6" indent="0" algn="r" rtl="0">
              <a:spcBef>
                <a:spcPts val="0"/>
              </a:spcBef>
              <a:buNone/>
              <a:defRPr sz="1600">
                <a:solidFill>
                  <a:srgbClr val="888888"/>
                </a:solidFill>
                <a:latin typeface="Calibri"/>
                <a:ea typeface="Calibri"/>
                <a:cs typeface="Calibri"/>
                <a:sym typeface="Calibri"/>
              </a:defRPr>
            </a:lvl7pPr>
            <a:lvl8pPr marL="0" marR="0" lvl="7" indent="0" algn="r" rtl="0">
              <a:spcBef>
                <a:spcPts val="0"/>
              </a:spcBef>
              <a:buNone/>
              <a:defRPr sz="1600">
                <a:solidFill>
                  <a:srgbClr val="888888"/>
                </a:solidFill>
                <a:latin typeface="Calibri"/>
                <a:ea typeface="Calibri"/>
                <a:cs typeface="Calibri"/>
                <a:sym typeface="Calibri"/>
              </a:defRPr>
            </a:lvl8pPr>
            <a:lvl9pPr marL="0" marR="0" lvl="8" indent="0" algn="r" rtl="0">
              <a:spcBef>
                <a:spcPts val="0"/>
              </a:spcBef>
              <a:buNone/>
              <a:defRPr sz="16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729010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79"/>
        <p:cNvGrpSpPr/>
        <p:nvPr/>
      </p:nvGrpSpPr>
      <p:grpSpPr>
        <a:xfrm>
          <a:off x="0" y="0"/>
          <a:ext cx="0" cy="0"/>
          <a:chOff x="0" y="0"/>
          <a:chExt cx="0" cy="0"/>
        </a:xfrm>
      </p:grpSpPr>
      <p:sp>
        <p:nvSpPr>
          <p:cNvPr id="180" name="Google Shape;180;p38"/>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5867"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
        <p:nvSpPr>
          <p:cNvPr id="181" name="Google Shape;181;p38"/>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609585" marR="0" lvl="0" indent="-541853" algn="l" rtl="0">
              <a:lnSpc>
                <a:spcPct val="90000"/>
              </a:lnSpc>
              <a:spcBef>
                <a:spcPts val="1333"/>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1pPr>
            <a:lvl2pPr marL="1219170" marR="0" lvl="1" indent="-507987" algn="l" rtl="0">
              <a:lnSpc>
                <a:spcPct val="90000"/>
              </a:lnSpc>
              <a:spcBef>
                <a:spcPts val="667"/>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2pPr>
            <a:lvl3pPr marL="1828754" marR="0" lvl="2" indent="-474121" algn="l" rtl="0">
              <a:lnSpc>
                <a:spcPct val="90000"/>
              </a:lnSpc>
              <a:spcBef>
                <a:spcPts val="667"/>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3pPr>
            <a:lvl4pPr marL="2438339" marR="0" lvl="3"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4pPr>
            <a:lvl5pPr marL="3047924" marR="0" lvl="4"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82" name="Google Shape;182;p38"/>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83" name="Google Shape;183;p38"/>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84" name="Google Shape;184;p38"/>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a:solidFill>
                  <a:srgbClr val="888888"/>
                </a:solidFill>
                <a:latin typeface="Calibri"/>
                <a:ea typeface="Calibri"/>
                <a:cs typeface="Calibri"/>
                <a:sym typeface="Calibri"/>
              </a:defRPr>
            </a:lvl1pPr>
            <a:lvl2pPr marL="0" marR="0" lvl="1" indent="0" algn="r" rtl="0">
              <a:spcBef>
                <a:spcPts val="0"/>
              </a:spcBef>
              <a:buNone/>
              <a:defRPr sz="1600">
                <a:solidFill>
                  <a:srgbClr val="888888"/>
                </a:solidFill>
                <a:latin typeface="Calibri"/>
                <a:ea typeface="Calibri"/>
                <a:cs typeface="Calibri"/>
                <a:sym typeface="Calibri"/>
              </a:defRPr>
            </a:lvl2pPr>
            <a:lvl3pPr marL="0" marR="0" lvl="2" indent="0" algn="r" rtl="0">
              <a:spcBef>
                <a:spcPts val="0"/>
              </a:spcBef>
              <a:buNone/>
              <a:defRPr sz="1600">
                <a:solidFill>
                  <a:srgbClr val="888888"/>
                </a:solidFill>
                <a:latin typeface="Calibri"/>
                <a:ea typeface="Calibri"/>
                <a:cs typeface="Calibri"/>
                <a:sym typeface="Calibri"/>
              </a:defRPr>
            </a:lvl3pPr>
            <a:lvl4pPr marL="0" marR="0" lvl="3" indent="0" algn="r" rtl="0">
              <a:spcBef>
                <a:spcPts val="0"/>
              </a:spcBef>
              <a:buNone/>
              <a:defRPr sz="1600">
                <a:solidFill>
                  <a:srgbClr val="888888"/>
                </a:solidFill>
                <a:latin typeface="Calibri"/>
                <a:ea typeface="Calibri"/>
                <a:cs typeface="Calibri"/>
                <a:sym typeface="Calibri"/>
              </a:defRPr>
            </a:lvl4pPr>
            <a:lvl5pPr marL="0" marR="0" lvl="4" indent="0" algn="r" rtl="0">
              <a:spcBef>
                <a:spcPts val="0"/>
              </a:spcBef>
              <a:buNone/>
              <a:defRPr sz="1600">
                <a:solidFill>
                  <a:srgbClr val="888888"/>
                </a:solidFill>
                <a:latin typeface="Calibri"/>
                <a:ea typeface="Calibri"/>
                <a:cs typeface="Calibri"/>
                <a:sym typeface="Calibri"/>
              </a:defRPr>
            </a:lvl5pPr>
            <a:lvl6pPr marL="0" marR="0" lvl="5" indent="0" algn="r" rtl="0">
              <a:spcBef>
                <a:spcPts val="0"/>
              </a:spcBef>
              <a:buNone/>
              <a:defRPr sz="1600">
                <a:solidFill>
                  <a:srgbClr val="888888"/>
                </a:solidFill>
                <a:latin typeface="Calibri"/>
                <a:ea typeface="Calibri"/>
                <a:cs typeface="Calibri"/>
                <a:sym typeface="Calibri"/>
              </a:defRPr>
            </a:lvl6pPr>
            <a:lvl7pPr marL="0" marR="0" lvl="6" indent="0" algn="r" rtl="0">
              <a:spcBef>
                <a:spcPts val="0"/>
              </a:spcBef>
              <a:buNone/>
              <a:defRPr sz="1600">
                <a:solidFill>
                  <a:srgbClr val="888888"/>
                </a:solidFill>
                <a:latin typeface="Calibri"/>
                <a:ea typeface="Calibri"/>
                <a:cs typeface="Calibri"/>
                <a:sym typeface="Calibri"/>
              </a:defRPr>
            </a:lvl7pPr>
            <a:lvl8pPr marL="0" marR="0" lvl="7" indent="0" algn="r" rtl="0">
              <a:spcBef>
                <a:spcPts val="0"/>
              </a:spcBef>
              <a:buNone/>
              <a:defRPr sz="1600">
                <a:solidFill>
                  <a:srgbClr val="888888"/>
                </a:solidFill>
                <a:latin typeface="Calibri"/>
                <a:ea typeface="Calibri"/>
                <a:cs typeface="Calibri"/>
                <a:sym typeface="Calibri"/>
              </a:defRPr>
            </a:lvl8pPr>
            <a:lvl9pPr marL="0" marR="0" lvl="8" indent="0" algn="r" rtl="0">
              <a:spcBef>
                <a:spcPts val="0"/>
              </a:spcBef>
              <a:buNone/>
              <a:defRPr sz="16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069358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85"/>
        <p:cNvGrpSpPr/>
        <p:nvPr/>
      </p:nvGrpSpPr>
      <p:grpSpPr>
        <a:xfrm>
          <a:off x="0" y="0"/>
          <a:ext cx="0" cy="0"/>
          <a:chOff x="0" y="0"/>
          <a:chExt cx="0" cy="0"/>
        </a:xfrm>
      </p:grpSpPr>
      <p:sp>
        <p:nvSpPr>
          <p:cNvPr id="186" name="Google Shape;186;p39"/>
          <p:cNvSpPr txBox="1">
            <a:spLocks noGrp="1"/>
          </p:cNvSpPr>
          <p:nvPr>
            <p:ph type="title"/>
          </p:nvPr>
        </p:nvSpPr>
        <p:spPr>
          <a:xfrm rot="5400000">
            <a:off x="7133400" y="1956725"/>
            <a:ext cx="5812000" cy="26288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5867"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
        <p:nvSpPr>
          <p:cNvPr id="187" name="Google Shape;187;p39"/>
          <p:cNvSpPr txBox="1">
            <a:spLocks noGrp="1"/>
          </p:cNvSpPr>
          <p:nvPr>
            <p:ph type="body" idx="1"/>
          </p:nvPr>
        </p:nvSpPr>
        <p:spPr>
          <a:xfrm rot="5400000">
            <a:off x="1799300" y="-596075"/>
            <a:ext cx="5812000" cy="7734400"/>
          </a:xfrm>
          <a:prstGeom prst="rect">
            <a:avLst/>
          </a:prstGeom>
          <a:noFill/>
          <a:ln>
            <a:noFill/>
          </a:ln>
        </p:spPr>
        <p:txBody>
          <a:bodyPr spcFirstLastPara="1" wrap="square" lIns="91425" tIns="45700" rIns="91425" bIns="45700" anchor="t" anchorCtr="0">
            <a:noAutofit/>
          </a:bodyPr>
          <a:lstStyle>
            <a:lvl1pPr marL="609585" marR="0" lvl="0" indent="-541853" algn="l" rtl="0">
              <a:lnSpc>
                <a:spcPct val="90000"/>
              </a:lnSpc>
              <a:spcBef>
                <a:spcPts val="1333"/>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1pPr>
            <a:lvl2pPr marL="1219170" marR="0" lvl="1" indent="-507987" algn="l" rtl="0">
              <a:lnSpc>
                <a:spcPct val="90000"/>
              </a:lnSpc>
              <a:spcBef>
                <a:spcPts val="667"/>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2pPr>
            <a:lvl3pPr marL="1828754" marR="0" lvl="2" indent="-474121" algn="l" rtl="0">
              <a:lnSpc>
                <a:spcPct val="90000"/>
              </a:lnSpc>
              <a:spcBef>
                <a:spcPts val="667"/>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3pPr>
            <a:lvl4pPr marL="2438339" marR="0" lvl="3"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4pPr>
            <a:lvl5pPr marL="3047924" marR="0" lvl="4"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88" name="Google Shape;188;p39"/>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89" name="Google Shape;189;p39"/>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90" name="Google Shape;190;p39"/>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a:solidFill>
                  <a:srgbClr val="888888"/>
                </a:solidFill>
                <a:latin typeface="Calibri"/>
                <a:ea typeface="Calibri"/>
                <a:cs typeface="Calibri"/>
                <a:sym typeface="Calibri"/>
              </a:defRPr>
            </a:lvl1pPr>
            <a:lvl2pPr marL="0" marR="0" lvl="1" indent="0" algn="r" rtl="0">
              <a:spcBef>
                <a:spcPts val="0"/>
              </a:spcBef>
              <a:buNone/>
              <a:defRPr sz="1600">
                <a:solidFill>
                  <a:srgbClr val="888888"/>
                </a:solidFill>
                <a:latin typeface="Calibri"/>
                <a:ea typeface="Calibri"/>
                <a:cs typeface="Calibri"/>
                <a:sym typeface="Calibri"/>
              </a:defRPr>
            </a:lvl2pPr>
            <a:lvl3pPr marL="0" marR="0" lvl="2" indent="0" algn="r" rtl="0">
              <a:spcBef>
                <a:spcPts val="0"/>
              </a:spcBef>
              <a:buNone/>
              <a:defRPr sz="1600">
                <a:solidFill>
                  <a:srgbClr val="888888"/>
                </a:solidFill>
                <a:latin typeface="Calibri"/>
                <a:ea typeface="Calibri"/>
                <a:cs typeface="Calibri"/>
                <a:sym typeface="Calibri"/>
              </a:defRPr>
            </a:lvl3pPr>
            <a:lvl4pPr marL="0" marR="0" lvl="3" indent="0" algn="r" rtl="0">
              <a:spcBef>
                <a:spcPts val="0"/>
              </a:spcBef>
              <a:buNone/>
              <a:defRPr sz="1600">
                <a:solidFill>
                  <a:srgbClr val="888888"/>
                </a:solidFill>
                <a:latin typeface="Calibri"/>
                <a:ea typeface="Calibri"/>
                <a:cs typeface="Calibri"/>
                <a:sym typeface="Calibri"/>
              </a:defRPr>
            </a:lvl4pPr>
            <a:lvl5pPr marL="0" marR="0" lvl="4" indent="0" algn="r" rtl="0">
              <a:spcBef>
                <a:spcPts val="0"/>
              </a:spcBef>
              <a:buNone/>
              <a:defRPr sz="1600">
                <a:solidFill>
                  <a:srgbClr val="888888"/>
                </a:solidFill>
                <a:latin typeface="Calibri"/>
                <a:ea typeface="Calibri"/>
                <a:cs typeface="Calibri"/>
                <a:sym typeface="Calibri"/>
              </a:defRPr>
            </a:lvl5pPr>
            <a:lvl6pPr marL="0" marR="0" lvl="5" indent="0" algn="r" rtl="0">
              <a:spcBef>
                <a:spcPts val="0"/>
              </a:spcBef>
              <a:buNone/>
              <a:defRPr sz="1600">
                <a:solidFill>
                  <a:srgbClr val="888888"/>
                </a:solidFill>
                <a:latin typeface="Calibri"/>
                <a:ea typeface="Calibri"/>
                <a:cs typeface="Calibri"/>
                <a:sym typeface="Calibri"/>
              </a:defRPr>
            </a:lvl6pPr>
            <a:lvl7pPr marL="0" marR="0" lvl="6" indent="0" algn="r" rtl="0">
              <a:spcBef>
                <a:spcPts val="0"/>
              </a:spcBef>
              <a:buNone/>
              <a:defRPr sz="1600">
                <a:solidFill>
                  <a:srgbClr val="888888"/>
                </a:solidFill>
                <a:latin typeface="Calibri"/>
                <a:ea typeface="Calibri"/>
                <a:cs typeface="Calibri"/>
                <a:sym typeface="Calibri"/>
              </a:defRPr>
            </a:lvl7pPr>
            <a:lvl8pPr marL="0" marR="0" lvl="7" indent="0" algn="r" rtl="0">
              <a:spcBef>
                <a:spcPts val="0"/>
              </a:spcBef>
              <a:buNone/>
              <a:defRPr sz="1600">
                <a:solidFill>
                  <a:srgbClr val="888888"/>
                </a:solidFill>
                <a:latin typeface="Calibri"/>
                <a:ea typeface="Calibri"/>
                <a:cs typeface="Calibri"/>
                <a:sym typeface="Calibri"/>
              </a:defRPr>
            </a:lvl8pPr>
            <a:lvl9pPr marL="0" marR="0" lvl="8" indent="0" algn="r" rtl="0">
              <a:spcBef>
                <a:spcPts val="0"/>
              </a:spcBef>
              <a:buNone/>
              <a:defRPr sz="16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244939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1"/>
        <p:cNvGrpSpPr/>
        <p:nvPr/>
      </p:nvGrpSpPr>
      <p:grpSpPr>
        <a:xfrm>
          <a:off x="0" y="0"/>
          <a:ext cx="0" cy="0"/>
          <a:chOff x="0" y="0"/>
          <a:chExt cx="0" cy="0"/>
        </a:xfrm>
      </p:grpSpPr>
      <p:sp>
        <p:nvSpPr>
          <p:cNvPr id="192" name="Google Shape;192;p40"/>
          <p:cNvSpPr txBox="1">
            <a:spLocks noGrp="1"/>
          </p:cNvSpPr>
          <p:nvPr>
            <p:ph type="title"/>
          </p:nvPr>
        </p:nvSpPr>
        <p:spPr>
          <a:xfrm>
            <a:off x="415600" y="593367"/>
            <a:ext cx="11360800" cy="763600"/>
          </a:xfrm>
          <a:prstGeom prst="rect">
            <a:avLst/>
          </a:prstGeom>
        </p:spPr>
        <p:txBody>
          <a:bodyPr spcFirstLastPara="1" wrap="square" lIns="91425" tIns="45700" rIns="91425" bIns="45700" anchor="ctr" anchorCtr="0">
            <a:no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3" name="Google Shape;193;p40"/>
          <p:cNvSpPr txBox="1">
            <a:spLocks noGrp="1"/>
          </p:cNvSpPr>
          <p:nvPr>
            <p:ph type="body" idx="1"/>
          </p:nvPr>
        </p:nvSpPr>
        <p:spPr>
          <a:xfrm>
            <a:off x="415600" y="1536633"/>
            <a:ext cx="11360800" cy="4555200"/>
          </a:xfrm>
          <a:prstGeom prst="rect">
            <a:avLst/>
          </a:prstGeom>
        </p:spPr>
        <p:txBody>
          <a:bodyPr spcFirstLastPara="1" wrap="square" lIns="91425" tIns="45700" rIns="91425" bIns="45700" anchor="t" anchorCtr="0">
            <a:noAutofit/>
          </a:bodyPr>
          <a:lstStyle>
            <a:lvl1pPr marL="609585" lvl="0" indent="-541853" rtl="0">
              <a:spcBef>
                <a:spcPts val="1333"/>
              </a:spcBef>
              <a:spcAft>
                <a:spcPts val="0"/>
              </a:spcAft>
              <a:buSzPts val="2800"/>
              <a:buChar char="•"/>
              <a:defRPr/>
            </a:lvl1pPr>
            <a:lvl2pPr marL="1219170" lvl="1" indent="-507987" rtl="0">
              <a:spcBef>
                <a:spcPts val="667"/>
              </a:spcBef>
              <a:spcAft>
                <a:spcPts val="0"/>
              </a:spcAft>
              <a:buSzPts val="2400"/>
              <a:buChar char="•"/>
              <a:defRPr/>
            </a:lvl2pPr>
            <a:lvl3pPr marL="1828754" lvl="2" indent="-474121" rtl="0">
              <a:spcBef>
                <a:spcPts val="667"/>
              </a:spcBef>
              <a:spcAft>
                <a:spcPts val="0"/>
              </a:spcAft>
              <a:buSzPts val="2000"/>
              <a:buChar char="•"/>
              <a:defRPr/>
            </a:lvl3pPr>
            <a:lvl4pPr marL="2438339" lvl="3" indent="-457189" rtl="0">
              <a:spcBef>
                <a:spcPts val="667"/>
              </a:spcBef>
              <a:spcAft>
                <a:spcPts val="0"/>
              </a:spcAft>
              <a:buSzPts val="1800"/>
              <a:buChar char="•"/>
              <a:defRPr/>
            </a:lvl4pPr>
            <a:lvl5pPr marL="3047924" lvl="4" indent="-457189" rtl="0">
              <a:spcBef>
                <a:spcPts val="667"/>
              </a:spcBef>
              <a:spcAft>
                <a:spcPts val="0"/>
              </a:spcAft>
              <a:buSzPts val="1800"/>
              <a:buChar char="•"/>
              <a:defRPr/>
            </a:lvl5pPr>
            <a:lvl6pPr marL="3657509" lvl="5" indent="-457189" rtl="0">
              <a:spcBef>
                <a:spcPts val="667"/>
              </a:spcBef>
              <a:spcAft>
                <a:spcPts val="0"/>
              </a:spcAft>
              <a:buSzPts val="1800"/>
              <a:buChar char="•"/>
              <a:defRPr/>
            </a:lvl6pPr>
            <a:lvl7pPr marL="4267093" lvl="6" indent="-457189" rtl="0">
              <a:spcBef>
                <a:spcPts val="667"/>
              </a:spcBef>
              <a:spcAft>
                <a:spcPts val="0"/>
              </a:spcAft>
              <a:buSzPts val="1800"/>
              <a:buChar char="•"/>
              <a:defRPr/>
            </a:lvl7pPr>
            <a:lvl8pPr marL="4876678" lvl="7" indent="-457189" rtl="0">
              <a:spcBef>
                <a:spcPts val="667"/>
              </a:spcBef>
              <a:spcAft>
                <a:spcPts val="0"/>
              </a:spcAft>
              <a:buSzPts val="1800"/>
              <a:buChar char="•"/>
              <a:defRPr/>
            </a:lvl8pPr>
            <a:lvl9pPr marL="5486263" lvl="8" indent="-457189" rtl="0">
              <a:spcBef>
                <a:spcPts val="667"/>
              </a:spcBef>
              <a:spcAft>
                <a:spcPts val="0"/>
              </a:spcAft>
              <a:buSzPts val="1800"/>
              <a:buChar char="•"/>
              <a:defRPr/>
            </a:lvl9pPr>
          </a:lstStyle>
          <a:p>
            <a:endParaRPr/>
          </a:p>
        </p:txBody>
      </p:sp>
      <p:sp>
        <p:nvSpPr>
          <p:cNvPr id="194" name="Google Shape;194;p40"/>
          <p:cNvSpPr txBox="1">
            <a:spLocks noGrp="1"/>
          </p:cNvSpPr>
          <p:nvPr>
            <p:ph type="sldNum" idx="12"/>
          </p:nvPr>
        </p:nvSpPr>
        <p:spPr>
          <a:xfrm>
            <a:off x="11296611" y="6217623"/>
            <a:ext cx="731600" cy="5248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430125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_Bulletpoint / Text Slide">
  <p:cSld name="2_Bulletpoint / Text Slide">
    <p:spTree>
      <p:nvGrpSpPr>
        <p:cNvPr id="1" name="Shape 195"/>
        <p:cNvGrpSpPr/>
        <p:nvPr/>
      </p:nvGrpSpPr>
      <p:grpSpPr>
        <a:xfrm>
          <a:off x="0" y="0"/>
          <a:ext cx="0" cy="0"/>
          <a:chOff x="0" y="0"/>
          <a:chExt cx="0" cy="0"/>
        </a:xfrm>
      </p:grpSpPr>
      <p:sp>
        <p:nvSpPr>
          <p:cNvPr id="196" name="Google Shape;196;p41"/>
          <p:cNvSpPr txBox="1">
            <a:spLocks noGrp="1"/>
          </p:cNvSpPr>
          <p:nvPr>
            <p:ph type="body" idx="1"/>
          </p:nvPr>
        </p:nvSpPr>
        <p:spPr>
          <a:xfrm>
            <a:off x="631009" y="912963"/>
            <a:ext cx="7692400" cy="4064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2200"/>
              <a:buNone/>
              <a:defRPr sz="2933">
                <a:solidFill>
                  <a:schemeClr val="dk1"/>
                </a:solidFill>
                <a:latin typeface="Arial"/>
                <a:ea typeface="Arial"/>
                <a:cs typeface="Arial"/>
                <a:sym typeface="Arial"/>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97" name="Google Shape;197;p41"/>
          <p:cNvSpPr txBox="1">
            <a:spLocks noGrp="1"/>
          </p:cNvSpPr>
          <p:nvPr>
            <p:ph type="body" idx="2"/>
          </p:nvPr>
        </p:nvSpPr>
        <p:spPr>
          <a:xfrm>
            <a:off x="631009" y="1686683"/>
            <a:ext cx="7692400" cy="644400"/>
          </a:xfrm>
          <a:prstGeom prst="rect">
            <a:avLst/>
          </a:prstGeom>
          <a:noFill/>
          <a:ln>
            <a:noFill/>
          </a:ln>
        </p:spPr>
        <p:txBody>
          <a:bodyPr spcFirstLastPara="1" wrap="square" lIns="0" tIns="0" rIns="0" bIns="0" anchor="t" anchorCtr="0">
            <a:noAutofit/>
          </a:bodyPr>
          <a:lstStyle>
            <a:lvl1pPr marL="609585" lvl="0" indent="-397923" algn="l" rtl="0">
              <a:lnSpc>
                <a:spcPct val="120000"/>
              </a:lnSpc>
              <a:spcBef>
                <a:spcPts val="400"/>
              </a:spcBef>
              <a:spcAft>
                <a:spcPts val="0"/>
              </a:spcAft>
              <a:buClr>
                <a:schemeClr val="dk1"/>
              </a:buClr>
              <a:buSzPts val="1100"/>
              <a:buFont typeface="Arial"/>
              <a:buChar char="-"/>
              <a:defRPr sz="1467" b="0" i="0">
                <a:solidFill>
                  <a:schemeClr val="dk1"/>
                </a:solidFill>
                <a:latin typeface="Arial"/>
                <a:ea typeface="Arial"/>
                <a:cs typeface="Arial"/>
                <a:sym typeface="Arial"/>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98" name="Google Shape;198;p41"/>
          <p:cNvSpPr txBox="1">
            <a:spLocks noGrp="1"/>
          </p:cNvSpPr>
          <p:nvPr>
            <p:ph type="body" idx="3"/>
          </p:nvPr>
        </p:nvSpPr>
        <p:spPr>
          <a:xfrm>
            <a:off x="6710868" y="453044"/>
            <a:ext cx="1484800" cy="1848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accent6"/>
              </a:buClr>
              <a:buSzPts val="1000"/>
              <a:buNone/>
              <a:defRPr sz="1333">
                <a:solidFill>
                  <a:schemeClr val="accent6"/>
                </a:solidFill>
                <a:latin typeface="Arial"/>
                <a:ea typeface="Arial"/>
                <a:cs typeface="Arial"/>
                <a:sym typeface="Arial"/>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99" name="Google Shape;199;p41"/>
          <p:cNvSpPr txBox="1">
            <a:spLocks noGrp="1"/>
          </p:cNvSpPr>
          <p:nvPr>
            <p:ph type="body" idx="4"/>
          </p:nvPr>
        </p:nvSpPr>
        <p:spPr>
          <a:xfrm>
            <a:off x="8549275" y="453044"/>
            <a:ext cx="564800" cy="1848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accent6"/>
              </a:buClr>
              <a:buSzPts val="1000"/>
              <a:buNone/>
              <a:defRPr sz="1333">
                <a:solidFill>
                  <a:schemeClr val="accent6"/>
                </a:solidFill>
                <a:latin typeface="Arial"/>
                <a:ea typeface="Arial"/>
                <a:cs typeface="Arial"/>
                <a:sym typeface="Arial"/>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00" name="Google Shape;200;p41"/>
          <p:cNvSpPr txBox="1">
            <a:spLocks noGrp="1"/>
          </p:cNvSpPr>
          <p:nvPr>
            <p:ph type="body" idx="5"/>
          </p:nvPr>
        </p:nvSpPr>
        <p:spPr>
          <a:xfrm>
            <a:off x="9467857" y="453044"/>
            <a:ext cx="564800" cy="1848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accent6"/>
              </a:buClr>
              <a:buSzPts val="1000"/>
              <a:buNone/>
              <a:defRPr sz="1333">
                <a:solidFill>
                  <a:schemeClr val="accent6"/>
                </a:solidFill>
                <a:latin typeface="Arial"/>
                <a:ea typeface="Arial"/>
                <a:cs typeface="Arial"/>
                <a:sym typeface="Arial"/>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01" name="Google Shape;201;p41"/>
          <p:cNvSpPr txBox="1">
            <a:spLocks noGrp="1"/>
          </p:cNvSpPr>
          <p:nvPr>
            <p:ph type="body" idx="6"/>
          </p:nvPr>
        </p:nvSpPr>
        <p:spPr>
          <a:xfrm>
            <a:off x="10386439" y="453044"/>
            <a:ext cx="564800" cy="1848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accent6"/>
              </a:buClr>
              <a:buSzPts val="1000"/>
              <a:buNone/>
              <a:defRPr sz="1333">
                <a:solidFill>
                  <a:schemeClr val="accent6"/>
                </a:solidFill>
                <a:latin typeface="Arial"/>
                <a:ea typeface="Arial"/>
                <a:cs typeface="Arial"/>
                <a:sym typeface="Arial"/>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919511215"/>
      </p:ext>
    </p:extLst>
  </p:cSld>
  <p:clrMapOvr>
    <a:masterClrMapping/>
  </p:clrMapOvr>
  <p:extLst>
    <p:ext uri="{DCECCB84-F9BA-43D5-87BE-67443E8EF086}">
      <p15:sldGuideLst xmlns:p15="http://schemas.microsoft.com/office/powerpoint/2012/main">
        <p15:guide id="1" orient="horz" pos="135">
          <p15:clr>
            <a:srgbClr val="FBAE40"/>
          </p15:clr>
        </p15:guide>
        <p15:guide id="2" pos="126">
          <p15:clr>
            <a:srgbClr val="FBAE40"/>
          </p15:clr>
        </p15:guide>
        <p15:guide id="3" orient="horz" pos="207">
          <p15:clr>
            <a:srgbClr val="FBAE40"/>
          </p15:clr>
        </p15:guide>
        <p15:guide id="4" pos="21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_Slide_White_GIF">
  <p:cSld name="Title_Slide_White_GIF">
    <p:spTree>
      <p:nvGrpSpPr>
        <p:cNvPr id="1" name="Shape 202"/>
        <p:cNvGrpSpPr/>
        <p:nvPr/>
      </p:nvGrpSpPr>
      <p:grpSpPr>
        <a:xfrm>
          <a:off x="0" y="0"/>
          <a:ext cx="0" cy="0"/>
          <a:chOff x="0" y="0"/>
          <a:chExt cx="0" cy="0"/>
        </a:xfrm>
      </p:grpSpPr>
      <p:pic>
        <p:nvPicPr>
          <p:cNvPr id="203" name="Google Shape;203;p42"/>
          <p:cNvPicPr preferRelativeResize="0"/>
          <p:nvPr/>
        </p:nvPicPr>
        <p:blipFill rotWithShape="1">
          <a:blip r:embed="rId2">
            <a:alphaModFix/>
          </a:blip>
          <a:srcRect/>
          <a:stretch/>
        </p:blipFill>
        <p:spPr>
          <a:xfrm>
            <a:off x="3049" y="858"/>
            <a:ext cx="12185900" cy="6856284"/>
          </a:xfrm>
          <a:prstGeom prst="rect">
            <a:avLst/>
          </a:prstGeom>
          <a:noFill/>
          <a:ln>
            <a:noFill/>
          </a:ln>
        </p:spPr>
      </p:pic>
      <p:sp>
        <p:nvSpPr>
          <p:cNvPr id="204" name="Google Shape;204;p42"/>
          <p:cNvSpPr txBox="1">
            <a:spLocks noGrp="1"/>
          </p:cNvSpPr>
          <p:nvPr>
            <p:ph type="ctrTitle"/>
          </p:nvPr>
        </p:nvSpPr>
        <p:spPr>
          <a:xfrm>
            <a:off x="270933" y="1409836"/>
            <a:ext cx="11667200" cy="17144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rgbClr val="642F6C"/>
              </a:buClr>
              <a:buSzPts val="3000"/>
              <a:buFont typeface="Calibri"/>
              <a:buNone/>
              <a:defRPr sz="4000" b="0">
                <a:solidFill>
                  <a:srgbClr val="642F6C"/>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5" name="Google Shape;205;p42"/>
          <p:cNvSpPr txBox="1">
            <a:spLocks noGrp="1"/>
          </p:cNvSpPr>
          <p:nvPr>
            <p:ph type="subTitle" idx="1"/>
          </p:nvPr>
        </p:nvSpPr>
        <p:spPr>
          <a:xfrm>
            <a:off x="270933" y="3428731"/>
            <a:ext cx="11514800" cy="6364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1067"/>
              </a:spcBef>
              <a:spcAft>
                <a:spcPts val="0"/>
              </a:spcAft>
              <a:buSzPts val="2000"/>
              <a:buNone/>
              <a:defRPr sz="2667" b="0" i="0">
                <a:solidFill>
                  <a:srgbClr val="636669"/>
                </a:solidFill>
              </a:defRPr>
            </a:lvl1pPr>
            <a:lvl2pPr lvl="1" algn="ctr" rtl="0">
              <a:lnSpc>
                <a:spcPct val="90000"/>
              </a:lnSpc>
              <a:spcBef>
                <a:spcPts val="533"/>
              </a:spcBef>
              <a:spcAft>
                <a:spcPts val="0"/>
              </a:spcAft>
              <a:buSzPts val="1500"/>
              <a:buNone/>
              <a:defRPr sz="2000"/>
            </a:lvl2pPr>
            <a:lvl3pPr lvl="2" algn="ctr" rtl="0">
              <a:lnSpc>
                <a:spcPct val="90000"/>
              </a:lnSpc>
              <a:spcBef>
                <a:spcPts val="533"/>
              </a:spcBef>
              <a:spcAft>
                <a:spcPts val="0"/>
              </a:spcAft>
              <a:buSzPts val="1400"/>
              <a:buNone/>
              <a:defRPr sz="1867"/>
            </a:lvl3pPr>
            <a:lvl4pPr lvl="3" algn="ctr" rtl="0">
              <a:lnSpc>
                <a:spcPct val="90000"/>
              </a:lnSpc>
              <a:spcBef>
                <a:spcPts val="533"/>
              </a:spcBef>
              <a:spcAft>
                <a:spcPts val="0"/>
              </a:spcAft>
              <a:buSzPts val="1200"/>
              <a:buNone/>
              <a:defRPr sz="1600"/>
            </a:lvl4pPr>
            <a:lvl5pPr lvl="4" algn="ctr" rtl="0">
              <a:lnSpc>
                <a:spcPct val="90000"/>
              </a:lnSpc>
              <a:spcBef>
                <a:spcPts val="533"/>
              </a:spcBef>
              <a:spcAft>
                <a:spcPts val="0"/>
              </a:spcAft>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sp>
        <p:nvSpPr>
          <p:cNvPr id="206" name="Google Shape;206;p42"/>
          <p:cNvSpPr txBox="1">
            <a:spLocks noGrp="1"/>
          </p:cNvSpPr>
          <p:nvPr>
            <p:ph type="body" idx="2"/>
          </p:nvPr>
        </p:nvSpPr>
        <p:spPr>
          <a:xfrm>
            <a:off x="270933" y="4065001"/>
            <a:ext cx="11514800" cy="672000"/>
          </a:xfrm>
          <a:prstGeom prst="rect">
            <a:avLst/>
          </a:prstGeom>
          <a:noFill/>
          <a:ln>
            <a:noFill/>
          </a:ln>
        </p:spPr>
        <p:txBody>
          <a:bodyPr spcFirstLastPara="1" wrap="square" lIns="68575" tIns="34275" rIns="68575" bIns="34275" anchor="t" anchorCtr="0">
            <a:noAutofit/>
          </a:bodyPr>
          <a:lstStyle>
            <a:lvl1pPr marL="609585" lvl="0" indent="-304792" algn="ctr" rtl="0">
              <a:lnSpc>
                <a:spcPct val="90000"/>
              </a:lnSpc>
              <a:spcBef>
                <a:spcPts val="1067"/>
              </a:spcBef>
              <a:spcAft>
                <a:spcPts val="0"/>
              </a:spcAft>
              <a:buSzPts val="1700"/>
              <a:buFont typeface="Arial"/>
              <a:buNone/>
              <a:defRPr sz="2267" b="0" i="1">
                <a:solidFill>
                  <a:srgbClr val="636669"/>
                </a:solidFill>
                <a:latin typeface="Arial"/>
                <a:ea typeface="Arial"/>
                <a:cs typeface="Arial"/>
                <a:sym typeface="Arial"/>
              </a:defRPr>
            </a:lvl1pPr>
            <a:lvl2pPr marL="1219170" lvl="1" indent="-423323" algn="l" rtl="0">
              <a:lnSpc>
                <a:spcPct val="90000"/>
              </a:lnSpc>
              <a:spcBef>
                <a:spcPts val="533"/>
              </a:spcBef>
              <a:spcAft>
                <a:spcPts val="0"/>
              </a:spcAft>
              <a:buSzPts val="1400"/>
              <a:buChar char="•"/>
              <a:defRPr/>
            </a:lvl2pPr>
            <a:lvl3pPr marL="1828754" lvl="2" indent="-423323" algn="l" rtl="0">
              <a:lnSpc>
                <a:spcPct val="90000"/>
              </a:lnSpc>
              <a:spcBef>
                <a:spcPts val="533"/>
              </a:spcBef>
              <a:spcAft>
                <a:spcPts val="0"/>
              </a:spcAft>
              <a:buSzPts val="1400"/>
              <a:buChar char="•"/>
              <a:defRPr/>
            </a:lvl3pPr>
            <a:lvl4pPr marL="2438339" lvl="3" indent="-423323" algn="l" rtl="0">
              <a:lnSpc>
                <a:spcPct val="90000"/>
              </a:lnSpc>
              <a:spcBef>
                <a:spcPts val="533"/>
              </a:spcBef>
              <a:spcAft>
                <a:spcPts val="0"/>
              </a:spcAft>
              <a:buSzPts val="1400"/>
              <a:buChar char="•"/>
              <a:defRPr/>
            </a:lvl4pPr>
            <a:lvl5pPr marL="3047924" lvl="4" indent="-423323" algn="l" rtl="0">
              <a:lnSpc>
                <a:spcPct val="90000"/>
              </a:lnSpc>
              <a:spcBef>
                <a:spcPts val="533"/>
              </a:spcBef>
              <a:spcAft>
                <a:spcPts val="0"/>
              </a:spcAft>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pic>
        <p:nvPicPr>
          <p:cNvPr id="207" name="Google Shape;207;p42"/>
          <p:cNvPicPr preferRelativeResize="0"/>
          <p:nvPr/>
        </p:nvPicPr>
        <p:blipFill rotWithShape="1">
          <a:blip r:embed="rId3">
            <a:alphaModFix/>
          </a:blip>
          <a:srcRect/>
          <a:stretch/>
        </p:blipFill>
        <p:spPr>
          <a:xfrm>
            <a:off x="537633" y="294681"/>
            <a:ext cx="3468688" cy="795931"/>
          </a:xfrm>
          <a:prstGeom prst="rect">
            <a:avLst/>
          </a:prstGeom>
          <a:noFill/>
          <a:ln>
            <a:noFill/>
          </a:ln>
        </p:spPr>
      </p:pic>
    </p:spTree>
    <p:extLst>
      <p:ext uri="{BB962C8B-B14F-4D97-AF65-F5344CB8AC3E}">
        <p14:creationId xmlns:p14="http://schemas.microsoft.com/office/powerpoint/2010/main" val="3881037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0"/>
        <p:cNvGrpSpPr/>
        <p:nvPr/>
      </p:nvGrpSpPr>
      <p:grpSpPr>
        <a:xfrm>
          <a:off x="0" y="0"/>
          <a:ext cx="0" cy="0"/>
          <a:chOff x="0" y="0"/>
          <a:chExt cx="0" cy="0"/>
        </a:xfrm>
      </p:grpSpPr>
      <p:sp>
        <p:nvSpPr>
          <p:cNvPr id="61" name="Google Shape;61;p15"/>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6933"/>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62" name="Google Shape;62;p15"/>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3" name="Google Shape;63;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77227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631FDD3D-8ED8-CE46-BAA2-72A8866A94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2409957" y="4437954"/>
            <a:ext cx="2331719" cy="2179388"/>
          </a:xfrm>
          <a:prstGeom prst="rect">
            <a:avLst/>
          </a:prstGeom>
          <a:noFill/>
        </p:spPr>
      </p:pic>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8" name="Oval 7">
            <a:extLst>
              <a:ext uri="{FF2B5EF4-FFF2-40B4-BE49-F238E27FC236}">
                <a16:creationId xmlns:a16="http://schemas.microsoft.com/office/drawing/2014/main" id="{DC1CD14E-4A4D-B744-99A0-27C09CA41F71}"/>
              </a:ext>
            </a:extLst>
          </p:cNvPr>
          <p:cNvSpPr/>
          <p:nvPr userDrawn="1"/>
        </p:nvSpPr>
        <p:spPr>
          <a:xfrm>
            <a:off x="-370703" y="985696"/>
            <a:ext cx="4795509" cy="4795509"/>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itle 2">
            <a:extLst>
              <a:ext uri="{FF2B5EF4-FFF2-40B4-BE49-F238E27FC236}">
                <a16:creationId xmlns:a16="http://schemas.microsoft.com/office/drawing/2014/main" id="{6D03C6C9-AEF7-7D4A-A337-2DA1DC1A6360}"/>
              </a:ext>
            </a:extLst>
          </p:cNvPr>
          <p:cNvSpPr>
            <a:spLocks noGrp="1"/>
          </p:cNvSpPr>
          <p:nvPr>
            <p:ph type="title"/>
          </p:nvPr>
        </p:nvSpPr>
        <p:spPr>
          <a:xfrm>
            <a:off x="871176" y="2389412"/>
            <a:ext cx="4187371" cy="1783443"/>
          </a:xfrm>
        </p:spPr>
        <p:txBody>
          <a:bodyPr wrap="square" anchor="ctr" anchorCtr="0"/>
          <a:lstStyle>
            <a:lvl1pPr>
              <a:lnSpc>
                <a:spcPct val="100000"/>
              </a:lnSpc>
              <a:defRPr>
                <a:latin typeface="Prometo Medium" panose="020B0704030203060203" pitchFamily="34" charset="0"/>
              </a:defRPr>
            </a:lvl1pPr>
          </a:lstStyle>
          <a:p>
            <a:endParaRPr lang="en-US" dirty="0">
              <a:solidFill>
                <a:schemeClr val="bg1"/>
              </a:solidFill>
            </a:endParaRPr>
          </a:p>
        </p:txBody>
      </p:sp>
    </p:spTree>
    <p:extLst>
      <p:ext uri="{BB962C8B-B14F-4D97-AF65-F5344CB8AC3E}">
        <p14:creationId xmlns:p14="http://schemas.microsoft.com/office/powerpoint/2010/main" val="41576175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6" name="Google Shape;66;p1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rtl="0">
              <a:lnSpc>
                <a:spcPct val="115000"/>
              </a:lnSpc>
              <a:spcBef>
                <a:spcPts val="0"/>
              </a:spcBef>
              <a:spcAft>
                <a:spcPts val="0"/>
              </a:spcAft>
              <a:buSzPts val="1800"/>
              <a:buChar char="●"/>
              <a:defRPr/>
            </a:lvl1pPr>
            <a:lvl2pPr marL="1219170" lvl="1" indent="-423323" algn="l" rtl="0">
              <a:lnSpc>
                <a:spcPct val="115000"/>
              </a:lnSpc>
              <a:spcBef>
                <a:spcPts val="2133"/>
              </a:spcBef>
              <a:spcAft>
                <a:spcPts val="0"/>
              </a:spcAft>
              <a:buSzPts val="1400"/>
              <a:buChar char="○"/>
              <a:defRPr/>
            </a:lvl2pPr>
            <a:lvl3pPr marL="1828754" lvl="2" indent="-423323" algn="l" rtl="0">
              <a:lnSpc>
                <a:spcPct val="115000"/>
              </a:lnSpc>
              <a:spcBef>
                <a:spcPts val="2133"/>
              </a:spcBef>
              <a:spcAft>
                <a:spcPts val="0"/>
              </a:spcAft>
              <a:buSzPts val="1400"/>
              <a:buChar char="■"/>
              <a:defRPr/>
            </a:lvl3pPr>
            <a:lvl4pPr marL="2438339" lvl="3" indent="-423323" algn="l" rtl="0">
              <a:lnSpc>
                <a:spcPct val="115000"/>
              </a:lnSpc>
              <a:spcBef>
                <a:spcPts val="2133"/>
              </a:spcBef>
              <a:spcAft>
                <a:spcPts val="0"/>
              </a:spcAft>
              <a:buSzPts val="1400"/>
              <a:buChar char="●"/>
              <a:defRPr/>
            </a:lvl4pPr>
            <a:lvl5pPr marL="3047924" lvl="4" indent="-423323" algn="l" rtl="0">
              <a:lnSpc>
                <a:spcPct val="115000"/>
              </a:lnSpc>
              <a:spcBef>
                <a:spcPts val="2133"/>
              </a:spcBef>
              <a:spcAft>
                <a:spcPts val="0"/>
              </a:spcAft>
              <a:buSzPts val="1400"/>
              <a:buChar char="○"/>
              <a:defRPr/>
            </a:lvl5pPr>
            <a:lvl6pPr marL="3657509" lvl="5" indent="-423323" algn="l" rtl="0">
              <a:lnSpc>
                <a:spcPct val="115000"/>
              </a:lnSpc>
              <a:spcBef>
                <a:spcPts val="2133"/>
              </a:spcBef>
              <a:spcAft>
                <a:spcPts val="0"/>
              </a:spcAft>
              <a:buSzPts val="1400"/>
              <a:buChar char="■"/>
              <a:defRPr/>
            </a:lvl6pPr>
            <a:lvl7pPr marL="4267093" lvl="6" indent="-423323" algn="l" rtl="0">
              <a:lnSpc>
                <a:spcPct val="115000"/>
              </a:lnSpc>
              <a:spcBef>
                <a:spcPts val="2133"/>
              </a:spcBef>
              <a:spcAft>
                <a:spcPts val="0"/>
              </a:spcAft>
              <a:buSzPts val="1400"/>
              <a:buChar char="●"/>
              <a:defRPr/>
            </a:lvl7pPr>
            <a:lvl8pPr marL="4876678" lvl="7" indent="-423323" algn="l" rtl="0">
              <a:lnSpc>
                <a:spcPct val="115000"/>
              </a:lnSpc>
              <a:spcBef>
                <a:spcPts val="2133"/>
              </a:spcBef>
              <a:spcAft>
                <a:spcPts val="0"/>
              </a:spcAft>
              <a:buSzPts val="1400"/>
              <a:buChar char="○"/>
              <a:defRPr/>
            </a:lvl8pPr>
            <a:lvl9pPr marL="5486263" lvl="8" indent="-423323" algn="l" rtl="0">
              <a:lnSpc>
                <a:spcPct val="115000"/>
              </a:lnSpc>
              <a:spcBef>
                <a:spcPts val="2133"/>
              </a:spcBef>
              <a:spcAft>
                <a:spcPts val="2133"/>
              </a:spcAft>
              <a:buSzPts val="1400"/>
              <a:buChar char="■"/>
              <a:defRPr/>
            </a:lvl9pPr>
          </a:lstStyle>
          <a:p>
            <a:endParaRPr/>
          </a:p>
        </p:txBody>
      </p:sp>
      <p:sp>
        <p:nvSpPr>
          <p:cNvPr id="67" name="Google Shape;67;p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038317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4800"/>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sp>
        <p:nvSpPr>
          <p:cNvPr id="70" name="Google Shape;70;p1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818267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1"/>
        <p:cNvGrpSpPr/>
        <p:nvPr/>
      </p:nvGrpSpPr>
      <p:grpSpPr>
        <a:xfrm>
          <a:off x="0" y="0"/>
          <a:ext cx="0" cy="0"/>
          <a:chOff x="0" y="0"/>
          <a:chExt cx="0" cy="0"/>
        </a:xfrm>
      </p:grpSpPr>
      <p:sp>
        <p:nvSpPr>
          <p:cNvPr id="72" name="Google Shape;72;p1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3" name="Google Shape;73;p18"/>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rtl="0">
              <a:lnSpc>
                <a:spcPct val="115000"/>
              </a:lnSpc>
              <a:spcBef>
                <a:spcPts val="0"/>
              </a:spcBef>
              <a:spcAft>
                <a:spcPts val="0"/>
              </a:spcAft>
              <a:buSzPts val="1400"/>
              <a:buChar char="●"/>
              <a:defRPr sz="1867"/>
            </a:lvl1pPr>
            <a:lvl2pPr marL="1219170" lvl="1" indent="-406390" algn="l" rtl="0">
              <a:lnSpc>
                <a:spcPct val="115000"/>
              </a:lnSpc>
              <a:spcBef>
                <a:spcPts val="2133"/>
              </a:spcBef>
              <a:spcAft>
                <a:spcPts val="0"/>
              </a:spcAft>
              <a:buSzPts val="1200"/>
              <a:buChar char="○"/>
              <a:defRPr sz="1600"/>
            </a:lvl2pPr>
            <a:lvl3pPr marL="1828754" lvl="2" indent="-406390" algn="l" rtl="0">
              <a:lnSpc>
                <a:spcPct val="115000"/>
              </a:lnSpc>
              <a:spcBef>
                <a:spcPts val="2133"/>
              </a:spcBef>
              <a:spcAft>
                <a:spcPts val="0"/>
              </a:spcAft>
              <a:buSzPts val="1200"/>
              <a:buChar char="■"/>
              <a:defRPr sz="1600"/>
            </a:lvl3pPr>
            <a:lvl4pPr marL="2438339" lvl="3" indent="-406390" algn="l" rtl="0">
              <a:lnSpc>
                <a:spcPct val="115000"/>
              </a:lnSpc>
              <a:spcBef>
                <a:spcPts val="2133"/>
              </a:spcBef>
              <a:spcAft>
                <a:spcPts val="0"/>
              </a:spcAft>
              <a:buSzPts val="1200"/>
              <a:buChar char="●"/>
              <a:defRPr sz="1600"/>
            </a:lvl4pPr>
            <a:lvl5pPr marL="3047924" lvl="4" indent="-406390" algn="l" rtl="0">
              <a:lnSpc>
                <a:spcPct val="115000"/>
              </a:lnSpc>
              <a:spcBef>
                <a:spcPts val="2133"/>
              </a:spcBef>
              <a:spcAft>
                <a:spcPts val="0"/>
              </a:spcAft>
              <a:buSzPts val="1200"/>
              <a:buChar char="○"/>
              <a:defRPr sz="1600"/>
            </a:lvl5pPr>
            <a:lvl6pPr marL="3657509" lvl="5" indent="-406390" algn="l" rtl="0">
              <a:lnSpc>
                <a:spcPct val="115000"/>
              </a:lnSpc>
              <a:spcBef>
                <a:spcPts val="2133"/>
              </a:spcBef>
              <a:spcAft>
                <a:spcPts val="0"/>
              </a:spcAft>
              <a:buSzPts val="1200"/>
              <a:buChar char="■"/>
              <a:defRPr sz="1600"/>
            </a:lvl6pPr>
            <a:lvl7pPr marL="4267093" lvl="6" indent="-406390" algn="l" rtl="0">
              <a:lnSpc>
                <a:spcPct val="115000"/>
              </a:lnSpc>
              <a:spcBef>
                <a:spcPts val="2133"/>
              </a:spcBef>
              <a:spcAft>
                <a:spcPts val="0"/>
              </a:spcAft>
              <a:buSzPts val="1200"/>
              <a:buChar char="●"/>
              <a:defRPr sz="1600"/>
            </a:lvl7pPr>
            <a:lvl8pPr marL="4876678" lvl="7" indent="-406390" algn="l" rtl="0">
              <a:lnSpc>
                <a:spcPct val="115000"/>
              </a:lnSpc>
              <a:spcBef>
                <a:spcPts val="2133"/>
              </a:spcBef>
              <a:spcAft>
                <a:spcPts val="0"/>
              </a:spcAft>
              <a:buSzPts val="1200"/>
              <a:buChar char="○"/>
              <a:defRPr sz="1600"/>
            </a:lvl8pPr>
            <a:lvl9pPr marL="5486263" lvl="8" indent="-406390" algn="l" rtl="0">
              <a:lnSpc>
                <a:spcPct val="115000"/>
              </a:lnSpc>
              <a:spcBef>
                <a:spcPts val="2133"/>
              </a:spcBef>
              <a:spcAft>
                <a:spcPts val="2133"/>
              </a:spcAft>
              <a:buSzPts val="1200"/>
              <a:buChar char="■"/>
              <a:defRPr sz="1600"/>
            </a:lvl9pPr>
          </a:lstStyle>
          <a:p>
            <a:endParaRPr/>
          </a:p>
        </p:txBody>
      </p:sp>
      <p:sp>
        <p:nvSpPr>
          <p:cNvPr id="74" name="Google Shape;74;p18"/>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rtl="0">
              <a:lnSpc>
                <a:spcPct val="115000"/>
              </a:lnSpc>
              <a:spcBef>
                <a:spcPts val="0"/>
              </a:spcBef>
              <a:spcAft>
                <a:spcPts val="0"/>
              </a:spcAft>
              <a:buSzPts val="1400"/>
              <a:buChar char="●"/>
              <a:defRPr sz="1867"/>
            </a:lvl1pPr>
            <a:lvl2pPr marL="1219170" lvl="1" indent="-406390" algn="l" rtl="0">
              <a:lnSpc>
                <a:spcPct val="115000"/>
              </a:lnSpc>
              <a:spcBef>
                <a:spcPts val="2133"/>
              </a:spcBef>
              <a:spcAft>
                <a:spcPts val="0"/>
              </a:spcAft>
              <a:buSzPts val="1200"/>
              <a:buChar char="○"/>
              <a:defRPr sz="1600"/>
            </a:lvl2pPr>
            <a:lvl3pPr marL="1828754" lvl="2" indent="-406390" algn="l" rtl="0">
              <a:lnSpc>
                <a:spcPct val="115000"/>
              </a:lnSpc>
              <a:spcBef>
                <a:spcPts val="2133"/>
              </a:spcBef>
              <a:spcAft>
                <a:spcPts val="0"/>
              </a:spcAft>
              <a:buSzPts val="1200"/>
              <a:buChar char="■"/>
              <a:defRPr sz="1600"/>
            </a:lvl3pPr>
            <a:lvl4pPr marL="2438339" lvl="3" indent="-406390" algn="l" rtl="0">
              <a:lnSpc>
                <a:spcPct val="115000"/>
              </a:lnSpc>
              <a:spcBef>
                <a:spcPts val="2133"/>
              </a:spcBef>
              <a:spcAft>
                <a:spcPts val="0"/>
              </a:spcAft>
              <a:buSzPts val="1200"/>
              <a:buChar char="●"/>
              <a:defRPr sz="1600"/>
            </a:lvl4pPr>
            <a:lvl5pPr marL="3047924" lvl="4" indent="-406390" algn="l" rtl="0">
              <a:lnSpc>
                <a:spcPct val="115000"/>
              </a:lnSpc>
              <a:spcBef>
                <a:spcPts val="2133"/>
              </a:spcBef>
              <a:spcAft>
                <a:spcPts val="0"/>
              </a:spcAft>
              <a:buSzPts val="1200"/>
              <a:buChar char="○"/>
              <a:defRPr sz="1600"/>
            </a:lvl5pPr>
            <a:lvl6pPr marL="3657509" lvl="5" indent="-406390" algn="l" rtl="0">
              <a:lnSpc>
                <a:spcPct val="115000"/>
              </a:lnSpc>
              <a:spcBef>
                <a:spcPts val="2133"/>
              </a:spcBef>
              <a:spcAft>
                <a:spcPts val="0"/>
              </a:spcAft>
              <a:buSzPts val="1200"/>
              <a:buChar char="■"/>
              <a:defRPr sz="1600"/>
            </a:lvl6pPr>
            <a:lvl7pPr marL="4267093" lvl="6" indent="-406390" algn="l" rtl="0">
              <a:lnSpc>
                <a:spcPct val="115000"/>
              </a:lnSpc>
              <a:spcBef>
                <a:spcPts val="2133"/>
              </a:spcBef>
              <a:spcAft>
                <a:spcPts val="0"/>
              </a:spcAft>
              <a:buSzPts val="1200"/>
              <a:buChar char="●"/>
              <a:defRPr sz="1600"/>
            </a:lvl7pPr>
            <a:lvl8pPr marL="4876678" lvl="7" indent="-406390" algn="l" rtl="0">
              <a:lnSpc>
                <a:spcPct val="115000"/>
              </a:lnSpc>
              <a:spcBef>
                <a:spcPts val="2133"/>
              </a:spcBef>
              <a:spcAft>
                <a:spcPts val="0"/>
              </a:spcAft>
              <a:buSzPts val="1200"/>
              <a:buChar char="○"/>
              <a:defRPr sz="1600"/>
            </a:lvl8pPr>
            <a:lvl9pPr marL="5486263" lvl="8" indent="-406390" algn="l" rtl="0">
              <a:lnSpc>
                <a:spcPct val="115000"/>
              </a:lnSpc>
              <a:spcBef>
                <a:spcPts val="2133"/>
              </a:spcBef>
              <a:spcAft>
                <a:spcPts val="2133"/>
              </a:spcAft>
              <a:buSzPts val="1200"/>
              <a:buChar char="■"/>
              <a:defRPr sz="1600"/>
            </a:lvl9pPr>
          </a:lstStyle>
          <a:p>
            <a:endParaRPr/>
          </a:p>
        </p:txBody>
      </p:sp>
      <p:sp>
        <p:nvSpPr>
          <p:cNvPr id="75" name="Google Shape;75;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478635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8" name="Google Shape;78;p1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564151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3200"/>
            </a:lvl1pPr>
            <a:lvl2pPr lvl="1" algn="l" rtl="0">
              <a:lnSpc>
                <a:spcPct val="100000"/>
              </a:lnSpc>
              <a:spcBef>
                <a:spcPts val="0"/>
              </a:spcBef>
              <a:spcAft>
                <a:spcPts val="0"/>
              </a:spcAft>
              <a:buSzPts val="2400"/>
              <a:buNone/>
              <a:defRPr sz="3200"/>
            </a:lvl2pPr>
            <a:lvl3pPr lvl="2" algn="l" rtl="0">
              <a:lnSpc>
                <a:spcPct val="100000"/>
              </a:lnSpc>
              <a:spcBef>
                <a:spcPts val="0"/>
              </a:spcBef>
              <a:spcAft>
                <a:spcPts val="0"/>
              </a:spcAft>
              <a:buSzPts val="2400"/>
              <a:buNone/>
              <a:defRPr sz="3200"/>
            </a:lvl3pPr>
            <a:lvl4pPr lvl="3" algn="l" rtl="0">
              <a:lnSpc>
                <a:spcPct val="100000"/>
              </a:lnSpc>
              <a:spcBef>
                <a:spcPts val="0"/>
              </a:spcBef>
              <a:spcAft>
                <a:spcPts val="0"/>
              </a:spcAft>
              <a:buSzPts val="2400"/>
              <a:buNone/>
              <a:defRPr sz="3200"/>
            </a:lvl4pPr>
            <a:lvl5pPr lvl="4" algn="l" rtl="0">
              <a:lnSpc>
                <a:spcPct val="100000"/>
              </a:lnSpc>
              <a:spcBef>
                <a:spcPts val="0"/>
              </a:spcBef>
              <a:spcAft>
                <a:spcPts val="0"/>
              </a:spcAft>
              <a:buSzPts val="2400"/>
              <a:buNone/>
              <a:defRPr sz="3200"/>
            </a:lvl5pPr>
            <a:lvl6pPr lvl="5" algn="l" rtl="0">
              <a:lnSpc>
                <a:spcPct val="100000"/>
              </a:lnSpc>
              <a:spcBef>
                <a:spcPts val="0"/>
              </a:spcBef>
              <a:spcAft>
                <a:spcPts val="0"/>
              </a:spcAft>
              <a:buSzPts val="2400"/>
              <a:buNone/>
              <a:defRPr sz="3200"/>
            </a:lvl6pPr>
            <a:lvl7pPr lvl="6" algn="l" rtl="0">
              <a:lnSpc>
                <a:spcPct val="100000"/>
              </a:lnSpc>
              <a:spcBef>
                <a:spcPts val="0"/>
              </a:spcBef>
              <a:spcAft>
                <a:spcPts val="0"/>
              </a:spcAft>
              <a:buSzPts val="2400"/>
              <a:buNone/>
              <a:defRPr sz="3200"/>
            </a:lvl7pPr>
            <a:lvl8pPr lvl="7" algn="l" rtl="0">
              <a:lnSpc>
                <a:spcPct val="100000"/>
              </a:lnSpc>
              <a:spcBef>
                <a:spcPts val="0"/>
              </a:spcBef>
              <a:spcAft>
                <a:spcPts val="0"/>
              </a:spcAft>
              <a:buSzPts val="2400"/>
              <a:buNone/>
              <a:defRPr sz="3200"/>
            </a:lvl8pPr>
            <a:lvl9pPr lvl="8" algn="l" rtl="0">
              <a:lnSpc>
                <a:spcPct val="100000"/>
              </a:lnSpc>
              <a:spcBef>
                <a:spcPts val="0"/>
              </a:spcBef>
              <a:spcAft>
                <a:spcPts val="0"/>
              </a:spcAft>
              <a:buSzPts val="2400"/>
              <a:buNone/>
              <a:defRPr sz="3200"/>
            </a:lvl9pPr>
          </a:lstStyle>
          <a:p>
            <a:endParaRPr/>
          </a:p>
        </p:txBody>
      </p:sp>
      <p:sp>
        <p:nvSpPr>
          <p:cNvPr id="81" name="Google Shape;81;p20"/>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609585" lvl="0" indent="-406390" algn="l" rtl="0">
              <a:lnSpc>
                <a:spcPct val="115000"/>
              </a:lnSpc>
              <a:spcBef>
                <a:spcPts val="0"/>
              </a:spcBef>
              <a:spcAft>
                <a:spcPts val="0"/>
              </a:spcAft>
              <a:buSzPts val="1200"/>
              <a:buChar char="●"/>
              <a:defRPr sz="1600"/>
            </a:lvl1pPr>
            <a:lvl2pPr marL="1219170" lvl="1" indent="-406390" algn="l" rtl="0">
              <a:lnSpc>
                <a:spcPct val="115000"/>
              </a:lnSpc>
              <a:spcBef>
                <a:spcPts val="2133"/>
              </a:spcBef>
              <a:spcAft>
                <a:spcPts val="0"/>
              </a:spcAft>
              <a:buSzPts val="1200"/>
              <a:buChar char="○"/>
              <a:defRPr sz="1600"/>
            </a:lvl2pPr>
            <a:lvl3pPr marL="1828754" lvl="2" indent="-406390" algn="l" rtl="0">
              <a:lnSpc>
                <a:spcPct val="115000"/>
              </a:lnSpc>
              <a:spcBef>
                <a:spcPts val="2133"/>
              </a:spcBef>
              <a:spcAft>
                <a:spcPts val="0"/>
              </a:spcAft>
              <a:buSzPts val="1200"/>
              <a:buChar char="■"/>
              <a:defRPr sz="1600"/>
            </a:lvl3pPr>
            <a:lvl4pPr marL="2438339" lvl="3" indent="-406390" algn="l" rtl="0">
              <a:lnSpc>
                <a:spcPct val="115000"/>
              </a:lnSpc>
              <a:spcBef>
                <a:spcPts val="2133"/>
              </a:spcBef>
              <a:spcAft>
                <a:spcPts val="0"/>
              </a:spcAft>
              <a:buSzPts val="1200"/>
              <a:buChar char="●"/>
              <a:defRPr sz="1600"/>
            </a:lvl4pPr>
            <a:lvl5pPr marL="3047924" lvl="4" indent="-406390" algn="l" rtl="0">
              <a:lnSpc>
                <a:spcPct val="115000"/>
              </a:lnSpc>
              <a:spcBef>
                <a:spcPts val="2133"/>
              </a:spcBef>
              <a:spcAft>
                <a:spcPts val="0"/>
              </a:spcAft>
              <a:buSzPts val="1200"/>
              <a:buChar char="○"/>
              <a:defRPr sz="1600"/>
            </a:lvl5pPr>
            <a:lvl6pPr marL="3657509" lvl="5" indent="-406390" algn="l" rtl="0">
              <a:lnSpc>
                <a:spcPct val="115000"/>
              </a:lnSpc>
              <a:spcBef>
                <a:spcPts val="2133"/>
              </a:spcBef>
              <a:spcAft>
                <a:spcPts val="0"/>
              </a:spcAft>
              <a:buSzPts val="1200"/>
              <a:buChar char="■"/>
              <a:defRPr sz="1600"/>
            </a:lvl6pPr>
            <a:lvl7pPr marL="4267093" lvl="6" indent="-406390" algn="l" rtl="0">
              <a:lnSpc>
                <a:spcPct val="115000"/>
              </a:lnSpc>
              <a:spcBef>
                <a:spcPts val="2133"/>
              </a:spcBef>
              <a:spcAft>
                <a:spcPts val="0"/>
              </a:spcAft>
              <a:buSzPts val="1200"/>
              <a:buChar char="●"/>
              <a:defRPr sz="1600"/>
            </a:lvl7pPr>
            <a:lvl8pPr marL="4876678" lvl="7" indent="-406390" algn="l" rtl="0">
              <a:lnSpc>
                <a:spcPct val="115000"/>
              </a:lnSpc>
              <a:spcBef>
                <a:spcPts val="2133"/>
              </a:spcBef>
              <a:spcAft>
                <a:spcPts val="0"/>
              </a:spcAft>
              <a:buSzPts val="1200"/>
              <a:buChar char="○"/>
              <a:defRPr sz="1600"/>
            </a:lvl8pPr>
            <a:lvl9pPr marL="5486263" lvl="8" indent="-406390" algn="l" rtl="0">
              <a:lnSpc>
                <a:spcPct val="115000"/>
              </a:lnSpc>
              <a:spcBef>
                <a:spcPts val="2133"/>
              </a:spcBef>
              <a:spcAft>
                <a:spcPts val="2133"/>
              </a:spcAft>
              <a:buSzPts val="1200"/>
              <a:buChar char="■"/>
              <a:defRPr sz="1600"/>
            </a:lvl9pPr>
          </a:lstStyle>
          <a:p>
            <a:endParaRPr/>
          </a:p>
        </p:txBody>
      </p:sp>
      <p:sp>
        <p:nvSpPr>
          <p:cNvPr id="82" name="Google Shape;82;p2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901382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3"/>
        <p:cNvGrpSpPr/>
        <p:nvPr/>
      </p:nvGrpSpPr>
      <p:grpSpPr>
        <a:xfrm>
          <a:off x="0" y="0"/>
          <a:ext cx="0" cy="0"/>
          <a:chOff x="0" y="0"/>
          <a:chExt cx="0" cy="0"/>
        </a:xfrm>
      </p:grpSpPr>
      <p:sp>
        <p:nvSpPr>
          <p:cNvPr id="84" name="Google Shape;84;p21"/>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6400"/>
            </a:lvl1pPr>
            <a:lvl2pPr lvl="1" algn="l" rtl="0">
              <a:lnSpc>
                <a:spcPct val="100000"/>
              </a:lnSpc>
              <a:spcBef>
                <a:spcPts val="0"/>
              </a:spcBef>
              <a:spcAft>
                <a:spcPts val="0"/>
              </a:spcAft>
              <a:buSzPts val="4800"/>
              <a:buNone/>
              <a:defRPr sz="6400"/>
            </a:lvl2pPr>
            <a:lvl3pPr lvl="2" algn="l" rtl="0">
              <a:lnSpc>
                <a:spcPct val="100000"/>
              </a:lnSpc>
              <a:spcBef>
                <a:spcPts val="0"/>
              </a:spcBef>
              <a:spcAft>
                <a:spcPts val="0"/>
              </a:spcAft>
              <a:buSzPts val="4800"/>
              <a:buNone/>
              <a:defRPr sz="6400"/>
            </a:lvl3pPr>
            <a:lvl4pPr lvl="3" algn="l" rtl="0">
              <a:lnSpc>
                <a:spcPct val="100000"/>
              </a:lnSpc>
              <a:spcBef>
                <a:spcPts val="0"/>
              </a:spcBef>
              <a:spcAft>
                <a:spcPts val="0"/>
              </a:spcAft>
              <a:buSzPts val="4800"/>
              <a:buNone/>
              <a:defRPr sz="6400"/>
            </a:lvl4pPr>
            <a:lvl5pPr lvl="4" algn="l" rtl="0">
              <a:lnSpc>
                <a:spcPct val="100000"/>
              </a:lnSpc>
              <a:spcBef>
                <a:spcPts val="0"/>
              </a:spcBef>
              <a:spcAft>
                <a:spcPts val="0"/>
              </a:spcAft>
              <a:buSzPts val="4800"/>
              <a:buNone/>
              <a:defRPr sz="6400"/>
            </a:lvl5pPr>
            <a:lvl6pPr lvl="5" algn="l" rtl="0">
              <a:lnSpc>
                <a:spcPct val="100000"/>
              </a:lnSpc>
              <a:spcBef>
                <a:spcPts val="0"/>
              </a:spcBef>
              <a:spcAft>
                <a:spcPts val="0"/>
              </a:spcAft>
              <a:buSzPts val="4800"/>
              <a:buNone/>
              <a:defRPr sz="6400"/>
            </a:lvl6pPr>
            <a:lvl7pPr lvl="6" algn="l" rtl="0">
              <a:lnSpc>
                <a:spcPct val="100000"/>
              </a:lnSpc>
              <a:spcBef>
                <a:spcPts val="0"/>
              </a:spcBef>
              <a:spcAft>
                <a:spcPts val="0"/>
              </a:spcAft>
              <a:buSzPts val="4800"/>
              <a:buNone/>
              <a:defRPr sz="6400"/>
            </a:lvl7pPr>
            <a:lvl8pPr lvl="7" algn="l" rtl="0">
              <a:lnSpc>
                <a:spcPct val="100000"/>
              </a:lnSpc>
              <a:spcBef>
                <a:spcPts val="0"/>
              </a:spcBef>
              <a:spcAft>
                <a:spcPts val="0"/>
              </a:spcAft>
              <a:buSzPts val="4800"/>
              <a:buNone/>
              <a:defRPr sz="6400"/>
            </a:lvl8pPr>
            <a:lvl9pPr lvl="8" algn="l" rtl="0">
              <a:lnSpc>
                <a:spcPct val="100000"/>
              </a:lnSpc>
              <a:spcBef>
                <a:spcPts val="0"/>
              </a:spcBef>
              <a:spcAft>
                <a:spcPts val="0"/>
              </a:spcAft>
              <a:buSzPts val="4800"/>
              <a:buNone/>
              <a:defRPr sz="6400"/>
            </a:lvl9pPr>
          </a:lstStyle>
          <a:p>
            <a:endParaRPr/>
          </a:p>
        </p:txBody>
      </p:sp>
      <p:sp>
        <p:nvSpPr>
          <p:cNvPr id="85" name="Google Shape;85;p2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133052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6"/>
        <p:cNvGrpSpPr/>
        <p:nvPr/>
      </p:nvGrpSpPr>
      <p:grpSpPr>
        <a:xfrm>
          <a:off x="0" y="0"/>
          <a:ext cx="0" cy="0"/>
          <a:chOff x="0" y="0"/>
          <a:chExt cx="0" cy="0"/>
        </a:xfrm>
      </p:grpSpPr>
      <p:sp>
        <p:nvSpPr>
          <p:cNvPr id="87" name="Google Shape;87;p22"/>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8" name="Google Shape;88;p22"/>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5600"/>
            </a:lvl1pPr>
            <a:lvl2pPr lvl="1" algn="ctr" rtl="0">
              <a:lnSpc>
                <a:spcPct val="100000"/>
              </a:lnSpc>
              <a:spcBef>
                <a:spcPts val="0"/>
              </a:spcBef>
              <a:spcAft>
                <a:spcPts val="0"/>
              </a:spcAft>
              <a:buSzPts val="4200"/>
              <a:buNone/>
              <a:defRPr sz="5600"/>
            </a:lvl2pPr>
            <a:lvl3pPr lvl="2" algn="ctr" rtl="0">
              <a:lnSpc>
                <a:spcPct val="100000"/>
              </a:lnSpc>
              <a:spcBef>
                <a:spcPts val="0"/>
              </a:spcBef>
              <a:spcAft>
                <a:spcPts val="0"/>
              </a:spcAft>
              <a:buSzPts val="4200"/>
              <a:buNone/>
              <a:defRPr sz="5600"/>
            </a:lvl3pPr>
            <a:lvl4pPr lvl="3" algn="ctr" rtl="0">
              <a:lnSpc>
                <a:spcPct val="100000"/>
              </a:lnSpc>
              <a:spcBef>
                <a:spcPts val="0"/>
              </a:spcBef>
              <a:spcAft>
                <a:spcPts val="0"/>
              </a:spcAft>
              <a:buSzPts val="4200"/>
              <a:buNone/>
              <a:defRPr sz="5600"/>
            </a:lvl4pPr>
            <a:lvl5pPr lvl="4" algn="ctr" rtl="0">
              <a:lnSpc>
                <a:spcPct val="100000"/>
              </a:lnSpc>
              <a:spcBef>
                <a:spcPts val="0"/>
              </a:spcBef>
              <a:spcAft>
                <a:spcPts val="0"/>
              </a:spcAft>
              <a:buSzPts val="4200"/>
              <a:buNone/>
              <a:defRPr sz="5600"/>
            </a:lvl5pPr>
            <a:lvl6pPr lvl="5" algn="ctr" rtl="0">
              <a:lnSpc>
                <a:spcPct val="100000"/>
              </a:lnSpc>
              <a:spcBef>
                <a:spcPts val="0"/>
              </a:spcBef>
              <a:spcAft>
                <a:spcPts val="0"/>
              </a:spcAft>
              <a:buSzPts val="4200"/>
              <a:buNone/>
              <a:defRPr sz="5600"/>
            </a:lvl6pPr>
            <a:lvl7pPr lvl="6" algn="ctr" rtl="0">
              <a:lnSpc>
                <a:spcPct val="100000"/>
              </a:lnSpc>
              <a:spcBef>
                <a:spcPts val="0"/>
              </a:spcBef>
              <a:spcAft>
                <a:spcPts val="0"/>
              </a:spcAft>
              <a:buSzPts val="4200"/>
              <a:buNone/>
              <a:defRPr sz="5600"/>
            </a:lvl7pPr>
            <a:lvl8pPr lvl="7" algn="ctr" rtl="0">
              <a:lnSpc>
                <a:spcPct val="100000"/>
              </a:lnSpc>
              <a:spcBef>
                <a:spcPts val="0"/>
              </a:spcBef>
              <a:spcAft>
                <a:spcPts val="0"/>
              </a:spcAft>
              <a:buSzPts val="4200"/>
              <a:buNone/>
              <a:defRPr sz="5600"/>
            </a:lvl8pPr>
            <a:lvl9pPr lvl="8" algn="ctr" rtl="0">
              <a:lnSpc>
                <a:spcPct val="100000"/>
              </a:lnSpc>
              <a:spcBef>
                <a:spcPts val="0"/>
              </a:spcBef>
              <a:spcAft>
                <a:spcPts val="0"/>
              </a:spcAft>
              <a:buSzPts val="4200"/>
              <a:buNone/>
              <a:defRPr sz="5600"/>
            </a:lvl9pPr>
          </a:lstStyle>
          <a:p>
            <a:endParaRPr/>
          </a:p>
        </p:txBody>
      </p:sp>
      <p:sp>
        <p:nvSpPr>
          <p:cNvPr id="89" name="Google Shape;89;p22"/>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0" name="Google Shape;90;p22"/>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609585" lvl="0" indent="-457189" algn="l" rtl="0">
              <a:lnSpc>
                <a:spcPct val="115000"/>
              </a:lnSpc>
              <a:spcBef>
                <a:spcPts val="0"/>
              </a:spcBef>
              <a:spcAft>
                <a:spcPts val="0"/>
              </a:spcAft>
              <a:buSzPts val="1800"/>
              <a:buChar char="●"/>
              <a:defRPr/>
            </a:lvl1pPr>
            <a:lvl2pPr marL="1219170" lvl="1" indent="-423323" algn="l" rtl="0">
              <a:lnSpc>
                <a:spcPct val="115000"/>
              </a:lnSpc>
              <a:spcBef>
                <a:spcPts val="2133"/>
              </a:spcBef>
              <a:spcAft>
                <a:spcPts val="0"/>
              </a:spcAft>
              <a:buSzPts val="1400"/>
              <a:buChar char="○"/>
              <a:defRPr/>
            </a:lvl2pPr>
            <a:lvl3pPr marL="1828754" lvl="2" indent="-423323" algn="l" rtl="0">
              <a:lnSpc>
                <a:spcPct val="115000"/>
              </a:lnSpc>
              <a:spcBef>
                <a:spcPts val="2133"/>
              </a:spcBef>
              <a:spcAft>
                <a:spcPts val="0"/>
              </a:spcAft>
              <a:buSzPts val="1400"/>
              <a:buChar char="■"/>
              <a:defRPr/>
            </a:lvl3pPr>
            <a:lvl4pPr marL="2438339" lvl="3" indent="-423323" algn="l" rtl="0">
              <a:lnSpc>
                <a:spcPct val="115000"/>
              </a:lnSpc>
              <a:spcBef>
                <a:spcPts val="2133"/>
              </a:spcBef>
              <a:spcAft>
                <a:spcPts val="0"/>
              </a:spcAft>
              <a:buSzPts val="1400"/>
              <a:buChar char="●"/>
              <a:defRPr/>
            </a:lvl4pPr>
            <a:lvl5pPr marL="3047924" lvl="4" indent="-423323" algn="l" rtl="0">
              <a:lnSpc>
                <a:spcPct val="115000"/>
              </a:lnSpc>
              <a:spcBef>
                <a:spcPts val="2133"/>
              </a:spcBef>
              <a:spcAft>
                <a:spcPts val="0"/>
              </a:spcAft>
              <a:buSzPts val="1400"/>
              <a:buChar char="○"/>
              <a:defRPr/>
            </a:lvl5pPr>
            <a:lvl6pPr marL="3657509" lvl="5" indent="-423323" algn="l" rtl="0">
              <a:lnSpc>
                <a:spcPct val="115000"/>
              </a:lnSpc>
              <a:spcBef>
                <a:spcPts val="2133"/>
              </a:spcBef>
              <a:spcAft>
                <a:spcPts val="0"/>
              </a:spcAft>
              <a:buSzPts val="1400"/>
              <a:buChar char="■"/>
              <a:defRPr/>
            </a:lvl6pPr>
            <a:lvl7pPr marL="4267093" lvl="6" indent="-423323" algn="l" rtl="0">
              <a:lnSpc>
                <a:spcPct val="115000"/>
              </a:lnSpc>
              <a:spcBef>
                <a:spcPts val="2133"/>
              </a:spcBef>
              <a:spcAft>
                <a:spcPts val="0"/>
              </a:spcAft>
              <a:buSzPts val="1400"/>
              <a:buChar char="●"/>
              <a:defRPr/>
            </a:lvl7pPr>
            <a:lvl8pPr marL="4876678" lvl="7" indent="-423323" algn="l" rtl="0">
              <a:lnSpc>
                <a:spcPct val="115000"/>
              </a:lnSpc>
              <a:spcBef>
                <a:spcPts val="2133"/>
              </a:spcBef>
              <a:spcAft>
                <a:spcPts val="0"/>
              </a:spcAft>
              <a:buSzPts val="1400"/>
              <a:buChar char="○"/>
              <a:defRPr/>
            </a:lvl8pPr>
            <a:lvl9pPr marL="5486263" lvl="8" indent="-423323" algn="l" rtl="0">
              <a:lnSpc>
                <a:spcPct val="115000"/>
              </a:lnSpc>
              <a:spcBef>
                <a:spcPts val="2133"/>
              </a:spcBef>
              <a:spcAft>
                <a:spcPts val="2133"/>
              </a:spcAft>
              <a:buSzPts val="1400"/>
              <a:buChar char="■"/>
              <a:defRPr/>
            </a:lvl9pPr>
          </a:lstStyle>
          <a:p>
            <a:endParaRPr/>
          </a:p>
        </p:txBody>
      </p:sp>
      <p:sp>
        <p:nvSpPr>
          <p:cNvPr id="91" name="Google Shape;91;p2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043850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2"/>
        <p:cNvGrpSpPr/>
        <p:nvPr/>
      </p:nvGrpSpPr>
      <p:grpSpPr>
        <a:xfrm>
          <a:off x="0" y="0"/>
          <a:ext cx="0" cy="0"/>
          <a:chOff x="0" y="0"/>
          <a:chExt cx="0" cy="0"/>
        </a:xfrm>
      </p:grpSpPr>
      <p:sp>
        <p:nvSpPr>
          <p:cNvPr id="93" name="Google Shape;93;p23"/>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609585" lvl="0" indent="-304792" algn="l" rtl="0">
              <a:lnSpc>
                <a:spcPct val="100000"/>
              </a:lnSpc>
              <a:spcBef>
                <a:spcPts val="0"/>
              </a:spcBef>
              <a:spcAft>
                <a:spcPts val="0"/>
              </a:spcAft>
              <a:buSzPts val="1800"/>
              <a:buNone/>
              <a:defRPr/>
            </a:lvl1pPr>
          </a:lstStyle>
          <a:p>
            <a:endParaRPr/>
          </a:p>
        </p:txBody>
      </p:sp>
      <p:sp>
        <p:nvSpPr>
          <p:cNvPr id="94" name="Google Shape;94;p2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998291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sp>
        <p:nvSpPr>
          <p:cNvPr id="96" name="Google Shape;96;p24"/>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6000"/>
            </a:lvl1pPr>
            <a:lvl2pPr lvl="1" algn="ctr" rtl="0">
              <a:lnSpc>
                <a:spcPct val="100000"/>
              </a:lnSpc>
              <a:spcBef>
                <a:spcPts val="0"/>
              </a:spcBef>
              <a:spcAft>
                <a:spcPts val="0"/>
              </a:spcAft>
              <a:buSzPts val="12000"/>
              <a:buNone/>
              <a:defRPr sz="16000"/>
            </a:lvl2pPr>
            <a:lvl3pPr lvl="2" algn="ctr" rtl="0">
              <a:lnSpc>
                <a:spcPct val="100000"/>
              </a:lnSpc>
              <a:spcBef>
                <a:spcPts val="0"/>
              </a:spcBef>
              <a:spcAft>
                <a:spcPts val="0"/>
              </a:spcAft>
              <a:buSzPts val="12000"/>
              <a:buNone/>
              <a:defRPr sz="16000"/>
            </a:lvl3pPr>
            <a:lvl4pPr lvl="3" algn="ctr" rtl="0">
              <a:lnSpc>
                <a:spcPct val="100000"/>
              </a:lnSpc>
              <a:spcBef>
                <a:spcPts val="0"/>
              </a:spcBef>
              <a:spcAft>
                <a:spcPts val="0"/>
              </a:spcAft>
              <a:buSzPts val="12000"/>
              <a:buNone/>
              <a:defRPr sz="16000"/>
            </a:lvl4pPr>
            <a:lvl5pPr lvl="4" algn="ctr" rtl="0">
              <a:lnSpc>
                <a:spcPct val="100000"/>
              </a:lnSpc>
              <a:spcBef>
                <a:spcPts val="0"/>
              </a:spcBef>
              <a:spcAft>
                <a:spcPts val="0"/>
              </a:spcAft>
              <a:buSzPts val="12000"/>
              <a:buNone/>
              <a:defRPr sz="16000"/>
            </a:lvl5pPr>
            <a:lvl6pPr lvl="5" algn="ctr" rtl="0">
              <a:lnSpc>
                <a:spcPct val="100000"/>
              </a:lnSpc>
              <a:spcBef>
                <a:spcPts val="0"/>
              </a:spcBef>
              <a:spcAft>
                <a:spcPts val="0"/>
              </a:spcAft>
              <a:buSzPts val="12000"/>
              <a:buNone/>
              <a:defRPr sz="16000"/>
            </a:lvl6pPr>
            <a:lvl7pPr lvl="6" algn="ctr" rtl="0">
              <a:lnSpc>
                <a:spcPct val="100000"/>
              </a:lnSpc>
              <a:spcBef>
                <a:spcPts val="0"/>
              </a:spcBef>
              <a:spcAft>
                <a:spcPts val="0"/>
              </a:spcAft>
              <a:buSzPts val="12000"/>
              <a:buNone/>
              <a:defRPr sz="16000"/>
            </a:lvl7pPr>
            <a:lvl8pPr lvl="7" algn="ctr" rtl="0">
              <a:lnSpc>
                <a:spcPct val="100000"/>
              </a:lnSpc>
              <a:spcBef>
                <a:spcPts val="0"/>
              </a:spcBef>
              <a:spcAft>
                <a:spcPts val="0"/>
              </a:spcAft>
              <a:buSzPts val="12000"/>
              <a:buNone/>
              <a:defRPr sz="16000"/>
            </a:lvl8pPr>
            <a:lvl9pPr lvl="8" algn="ctr" rtl="0">
              <a:lnSpc>
                <a:spcPct val="100000"/>
              </a:lnSpc>
              <a:spcBef>
                <a:spcPts val="0"/>
              </a:spcBef>
              <a:spcAft>
                <a:spcPts val="0"/>
              </a:spcAft>
              <a:buSzPts val="12000"/>
              <a:buNone/>
              <a:defRPr sz="16000"/>
            </a:lvl9pPr>
          </a:lstStyle>
          <a:p>
            <a:r>
              <a:t>xx%</a:t>
            </a:r>
          </a:p>
        </p:txBody>
      </p:sp>
      <p:sp>
        <p:nvSpPr>
          <p:cNvPr id="97" name="Google Shape;97;p24"/>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609585" lvl="0" indent="-457189" algn="ctr" rtl="0">
              <a:lnSpc>
                <a:spcPct val="115000"/>
              </a:lnSpc>
              <a:spcBef>
                <a:spcPts val="0"/>
              </a:spcBef>
              <a:spcAft>
                <a:spcPts val="0"/>
              </a:spcAft>
              <a:buSzPts val="1800"/>
              <a:buChar char="●"/>
              <a:defRPr/>
            </a:lvl1pPr>
            <a:lvl2pPr marL="1219170" lvl="1" indent="-423323" algn="ctr" rtl="0">
              <a:lnSpc>
                <a:spcPct val="115000"/>
              </a:lnSpc>
              <a:spcBef>
                <a:spcPts val="2133"/>
              </a:spcBef>
              <a:spcAft>
                <a:spcPts val="0"/>
              </a:spcAft>
              <a:buSzPts val="1400"/>
              <a:buChar char="○"/>
              <a:defRPr/>
            </a:lvl2pPr>
            <a:lvl3pPr marL="1828754" lvl="2" indent="-423323" algn="ctr" rtl="0">
              <a:lnSpc>
                <a:spcPct val="115000"/>
              </a:lnSpc>
              <a:spcBef>
                <a:spcPts val="2133"/>
              </a:spcBef>
              <a:spcAft>
                <a:spcPts val="0"/>
              </a:spcAft>
              <a:buSzPts val="1400"/>
              <a:buChar char="■"/>
              <a:defRPr/>
            </a:lvl3pPr>
            <a:lvl4pPr marL="2438339" lvl="3" indent="-423323" algn="ctr" rtl="0">
              <a:lnSpc>
                <a:spcPct val="115000"/>
              </a:lnSpc>
              <a:spcBef>
                <a:spcPts val="2133"/>
              </a:spcBef>
              <a:spcAft>
                <a:spcPts val="0"/>
              </a:spcAft>
              <a:buSzPts val="1400"/>
              <a:buChar char="●"/>
              <a:defRPr/>
            </a:lvl4pPr>
            <a:lvl5pPr marL="3047924" lvl="4" indent="-423323" algn="ctr" rtl="0">
              <a:lnSpc>
                <a:spcPct val="115000"/>
              </a:lnSpc>
              <a:spcBef>
                <a:spcPts val="2133"/>
              </a:spcBef>
              <a:spcAft>
                <a:spcPts val="0"/>
              </a:spcAft>
              <a:buSzPts val="1400"/>
              <a:buChar char="○"/>
              <a:defRPr/>
            </a:lvl5pPr>
            <a:lvl6pPr marL="3657509" lvl="5" indent="-423323" algn="ctr" rtl="0">
              <a:lnSpc>
                <a:spcPct val="115000"/>
              </a:lnSpc>
              <a:spcBef>
                <a:spcPts val="2133"/>
              </a:spcBef>
              <a:spcAft>
                <a:spcPts val="0"/>
              </a:spcAft>
              <a:buSzPts val="1400"/>
              <a:buChar char="■"/>
              <a:defRPr/>
            </a:lvl6pPr>
            <a:lvl7pPr marL="4267093" lvl="6" indent="-423323" algn="ctr" rtl="0">
              <a:lnSpc>
                <a:spcPct val="115000"/>
              </a:lnSpc>
              <a:spcBef>
                <a:spcPts val="2133"/>
              </a:spcBef>
              <a:spcAft>
                <a:spcPts val="0"/>
              </a:spcAft>
              <a:buSzPts val="1400"/>
              <a:buChar char="●"/>
              <a:defRPr/>
            </a:lvl7pPr>
            <a:lvl8pPr marL="4876678" lvl="7" indent="-423323" algn="ctr" rtl="0">
              <a:lnSpc>
                <a:spcPct val="115000"/>
              </a:lnSpc>
              <a:spcBef>
                <a:spcPts val="2133"/>
              </a:spcBef>
              <a:spcAft>
                <a:spcPts val="0"/>
              </a:spcAft>
              <a:buSzPts val="1400"/>
              <a:buChar char="○"/>
              <a:defRPr/>
            </a:lvl8pPr>
            <a:lvl9pPr marL="5486263" lvl="8" indent="-423323" algn="ctr" rtl="0">
              <a:lnSpc>
                <a:spcPct val="115000"/>
              </a:lnSpc>
              <a:spcBef>
                <a:spcPts val="2133"/>
              </a:spcBef>
              <a:spcAft>
                <a:spcPts val="2133"/>
              </a:spcAft>
              <a:buSzPts val="1400"/>
              <a:buChar char="■"/>
              <a:defRPr/>
            </a:lvl9pPr>
          </a:lstStyle>
          <a:p>
            <a:endParaRPr/>
          </a:p>
        </p:txBody>
      </p:sp>
      <p:sp>
        <p:nvSpPr>
          <p:cNvPr id="98" name="Google Shape;98;p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334498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9"/>
        <p:cNvGrpSpPr/>
        <p:nvPr/>
      </p:nvGrpSpPr>
      <p:grpSpPr>
        <a:xfrm>
          <a:off x="0" y="0"/>
          <a:ext cx="0" cy="0"/>
          <a:chOff x="0" y="0"/>
          <a:chExt cx="0" cy="0"/>
        </a:xfrm>
      </p:grpSpPr>
      <p:sp>
        <p:nvSpPr>
          <p:cNvPr id="100" name="Google Shape;100;p25"/>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1" name="Google Shape;101;p25"/>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2133"/>
              </a:spcAft>
              <a:buClr>
                <a:schemeClr val="dk1"/>
              </a:buClr>
              <a:buSzPts val="1400"/>
              <a:buChar char="■"/>
              <a:defRPr/>
            </a:lvl9pPr>
          </a:lstStyle>
          <a:p>
            <a:endParaRPr/>
          </a:p>
        </p:txBody>
      </p:sp>
      <p:sp>
        <p:nvSpPr>
          <p:cNvPr id="102" name="Google Shape;102;p2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103" name="Google Shape;103;p2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104" name="Google Shape;104;p2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87720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3F71052-DA50-4B4B-8DFB-1DABC7DF992D}"/>
              </a:ext>
            </a:extLst>
          </p:cNvPr>
          <p:cNvSpPr/>
          <p:nvPr userDrawn="1"/>
        </p:nvSpPr>
        <p:spPr>
          <a:xfrm>
            <a:off x="10239153" y="382772"/>
            <a:ext cx="1743740" cy="49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Oval 5">
            <a:extLst>
              <a:ext uri="{FF2B5EF4-FFF2-40B4-BE49-F238E27FC236}">
                <a16:creationId xmlns:a16="http://schemas.microsoft.com/office/drawing/2014/main" id="{DB817CDA-7B77-AB40-BB83-5A74ECA3C43C}"/>
              </a:ext>
            </a:extLst>
          </p:cNvPr>
          <p:cNvSpPr/>
          <p:nvPr userDrawn="1"/>
        </p:nvSpPr>
        <p:spPr>
          <a:xfrm>
            <a:off x="9841783" y="325400"/>
            <a:ext cx="4700433" cy="470043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7" name="Picture Placeholder 4">
            <a:extLst>
              <a:ext uri="{FF2B5EF4-FFF2-40B4-BE49-F238E27FC236}">
                <a16:creationId xmlns:a16="http://schemas.microsoft.com/office/drawing/2014/main" id="{DF4CBD03-A70F-1748-A3E3-DA22AF751C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4943790" y="4437954"/>
            <a:ext cx="2331719" cy="2179388"/>
          </a:xfrm>
          <a:prstGeom prst="rect">
            <a:avLst/>
          </a:prstGeom>
          <a:noFill/>
        </p:spPr>
      </p:pic>
      <p:sp>
        <p:nvSpPr>
          <p:cNvPr id="12" name="Content Placeholder 2">
            <a:extLst>
              <a:ext uri="{FF2B5EF4-FFF2-40B4-BE49-F238E27FC236}">
                <a16:creationId xmlns:a16="http://schemas.microsoft.com/office/drawing/2014/main" id="{D1C1B83B-3828-BC4C-8CF0-14A7E57C9618}"/>
              </a:ext>
            </a:extLst>
          </p:cNvPr>
          <p:cNvSpPr>
            <a:spLocks noGrp="1"/>
          </p:cNvSpPr>
          <p:nvPr>
            <p:ph idx="1"/>
          </p:nvPr>
        </p:nvSpPr>
        <p:spPr>
          <a:xfrm>
            <a:off x="846075" y="2302071"/>
            <a:ext cx="4892958" cy="3429000"/>
          </a:xfrm>
          <a:prstGeom prst="rect">
            <a:avLst/>
          </a:prstGeom>
        </p:spPr>
        <p:txBody>
          <a:bodyPr wrap="square"/>
          <a:lstStyle>
            <a:lvl1pPr marL="295275" indent="-295275">
              <a:lnSpc>
                <a:spcPct val="100000"/>
              </a:lnSpc>
              <a:buClr>
                <a:srgbClr val="FF5A5A"/>
              </a:buClr>
              <a:buFont typeface="Arial" panose="020B0604020202020204" pitchFamily="34" charset="0"/>
              <a:buChar char="•"/>
              <a:tabLst/>
              <a:defRPr sz="2000" b="1">
                <a:solidFill>
                  <a:schemeClr val="bg2"/>
                </a:solidFill>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3">
            <a:extLst>
              <a:ext uri="{FF2B5EF4-FFF2-40B4-BE49-F238E27FC236}">
                <a16:creationId xmlns:a16="http://schemas.microsoft.com/office/drawing/2014/main" id="{29E5534A-D5FE-9440-AE5B-B141C578A7C5}"/>
              </a:ext>
            </a:extLst>
          </p:cNvPr>
          <p:cNvSpPr>
            <a:spLocks noGrp="1"/>
          </p:cNvSpPr>
          <p:nvPr>
            <p:ph type="pic" sz="quarter" idx="11"/>
          </p:nvPr>
        </p:nvSpPr>
        <p:spPr>
          <a:xfrm>
            <a:off x="6109398" y="1432831"/>
            <a:ext cx="5687367" cy="4324874"/>
          </a:xfrm>
          <a:gradFill>
            <a:gsLst>
              <a:gs pos="0">
                <a:schemeClr val="bg1">
                  <a:lumMod val="85000"/>
                </a:schemeClr>
              </a:gs>
              <a:gs pos="99000">
                <a:schemeClr val="bg1">
                  <a:lumMod val="75000"/>
                </a:schemeClr>
              </a:gs>
            </a:gsLst>
            <a:lin ang="5400000" scaled="1"/>
          </a:gradFill>
        </p:spPr>
        <p:txBody>
          <a:bodyPr anchor="ctr">
            <a:normAutofit/>
          </a:bodyPr>
          <a:lstStyle>
            <a:lvl1pPr algn="ctr">
              <a:defRPr sz="1200">
                <a:latin typeface="Century Gothic" panose="020B0502020202020204" pitchFamily="34" charset="0"/>
              </a:defRPr>
            </a:lvl1p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2163258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5"/>
        <p:cNvGrpSpPr/>
        <p:nvPr/>
      </p:nvGrpSpPr>
      <p:grpSpPr>
        <a:xfrm>
          <a:off x="0" y="0"/>
          <a:ext cx="0" cy="0"/>
          <a:chOff x="0" y="0"/>
          <a:chExt cx="0" cy="0"/>
        </a:xfrm>
      </p:grpSpPr>
      <p:sp>
        <p:nvSpPr>
          <p:cNvPr id="106" name="Google Shape;106;p26"/>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107" name="Google Shape;107;p26"/>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108" name="Google Shape;108;p26"/>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618791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2_Bulletpoint / Text Slide">
  <p:cSld name="2_Bulletpoint / Text Slide">
    <p:spTree>
      <p:nvGrpSpPr>
        <p:cNvPr id="1" name="Shape 109"/>
        <p:cNvGrpSpPr/>
        <p:nvPr/>
      </p:nvGrpSpPr>
      <p:grpSpPr>
        <a:xfrm>
          <a:off x="0" y="0"/>
          <a:ext cx="0" cy="0"/>
          <a:chOff x="0" y="0"/>
          <a:chExt cx="0" cy="0"/>
        </a:xfrm>
      </p:grpSpPr>
      <p:sp>
        <p:nvSpPr>
          <p:cNvPr id="110" name="Google Shape;110;p27"/>
          <p:cNvSpPr txBox="1">
            <a:spLocks noGrp="1"/>
          </p:cNvSpPr>
          <p:nvPr>
            <p:ph type="body" idx="1"/>
          </p:nvPr>
        </p:nvSpPr>
        <p:spPr>
          <a:xfrm>
            <a:off x="631009" y="912963"/>
            <a:ext cx="7692400" cy="4064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dk1"/>
              </a:buClr>
              <a:buSzPts val="2200"/>
              <a:buNone/>
              <a:defRPr sz="2933">
                <a:solidFill>
                  <a:schemeClr val="dk1"/>
                </a:solidFill>
                <a:latin typeface="Arial"/>
                <a:ea typeface="Arial"/>
                <a:cs typeface="Arial"/>
                <a:sym typeface="Arial"/>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2133"/>
              </a:spcAft>
              <a:buClr>
                <a:schemeClr val="dk1"/>
              </a:buClr>
              <a:buSzPts val="1400"/>
              <a:buChar char="■"/>
              <a:defRPr/>
            </a:lvl9pPr>
          </a:lstStyle>
          <a:p>
            <a:endParaRPr/>
          </a:p>
        </p:txBody>
      </p:sp>
      <p:sp>
        <p:nvSpPr>
          <p:cNvPr id="111" name="Google Shape;111;p27"/>
          <p:cNvSpPr txBox="1">
            <a:spLocks noGrp="1"/>
          </p:cNvSpPr>
          <p:nvPr>
            <p:ph type="body" idx="2"/>
          </p:nvPr>
        </p:nvSpPr>
        <p:spPr>
          <a:xfrm>
            <a:off x="631009" y="1686683"/>
            <a:ext cx="7692400" cy="644400"/>
          </a:xfrm>
          <a:prstGeom prst="rect">
            <a:avLst/>
          </a:prstGeom>
          <a:noFill/>
          <a:ln>
            <a:noFill/>
          </a:ln>
        </p:spPr>
        <p:txBody>
          <a:bodyPr spcFirstLastPara="1" wrap="square" lIns="0" tIns="0" rIns="0" bIns="0" anchor="t" anchorCtr="0">
            <a:noAutofit/>
          </a:bodyPr>
          <a:lstStyle>
            <a:lvl1pPr marL="609585" lvl="0" indent="-397923" algn="l" rtl="0">
              <a:lnSpc>
                <a:spcPct val="120000"/>
              </a:lnSpc>
              <a:spcBef>
                <a:spcPts val="400"/>
              </a:spcBef>
              <a:spcAft>
                <a:spcPts val="0"/>
              </a:spcAft>
              <a:buClr>
                <a:schemeClr val="dk1"/>
              </a:buClr>
              <a:buSzPts val="1100"/>
              <a:buFont typeface="Arial"/>
              <a:buChar char="-"/>
              <a:defRPr sz="1467" b="0" i="0">
                <a:solidFill>
                  <a:schemeClr val="dk1"/>
                </a:solidFill>
                <a:latin typeface="Arial"/>
                <a:ea typeface="Arial"/>
                <a:cs typeface="Arial"/>
                <a:sym typeface="Arial"/>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2133"/>
              </a:spcAft>
              <a:buClr>
                <a:schemeClr val="dk1"/>
              </a:buClr>
              <a:buSzPts val="1400"/>
              <a:buChar char="■"/>
              <a:defRPr/>
            </a:lvl9pPr>
          </a:lstStyle>
          <a:p>
            <a:endParaRPr/>
          </a:p>
        </p:txBody>
      </p:sp>
      <p:sp>
        <p:nvSpPr>
          <p:cNvPr id="112" name="Google Shape;112;p27"/>
          <p:cNvSpPr txBox="1">
            <a:spLocks noGrp="1"/>
          </p:cNvSpPr>
          <p:nvPr>
            <p:ph type="body" idx="3"/>
          </p:nvPr>
        </p:nvSpPr>
        <p:spPr>
          <a:xfrm>
            <a:off x="6710868" y="453044"/>
            <a:ext cx="1484800" cy="1848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accent6"/>
              </a:buClr>
              <a:buSzPts val="1000"/>
              <a:buNone/>
              <a:defRPr sz="1333">
                <a:solidFill>
                  <a:schemeClr val="accent6"/>
                </a:solidFill>
                <a:latin typeface="Arial"/>
                <a:ea typeface="Arial"/>
                <a:cs typeface="Arial"/>
                <a:sym typeface="Arial"/>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2133"/>
              </a:spcAft>
              <a:buClr>
                <a:schemeClr val="dk1"/>
              </a:buClr>
              <a:buSzPts val="1400"/>
              <a:buChar char="■"/>
              <a:defRPr/>
            </a:lvl9pPr>
          </a:lstStyle>
          <a:p>
            <a:endParaRPr/>
          </a:p>
        </p:txBody>
      </p:sp>
      <p:sp>
        <p:nvSpPr>
          <p:cNvPr id="113" name="Google Shape;113;p27"/>
          <p:cNvSpPr txBox="1">
            <a:spLocks noGrp="1"/>
          </p:cNvSpPr>
          <p:nvPr>
            <p:ph type="body" idx="4"/>
          </p:nvPr>
        </p:nvSpPr>
        <p:spPr>
          <a:xfrm>
            <a:off x="8549275" y="453044"/>
            <a:ext cx="564800" cy="1848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accent6"/>
              </a:buClr>
              <a:buSzPts val="1000"/>
              <a:buNone/>
              <a:defRPr sz="1333">
                <a:solidFill>
                  <a:schemeClr val="accent6"/>
                </a:solidFill>
                <a:latin typeface="Arial"/>
                <a:ea typeface="Arial"/>
                <a:cs typeface="Arial"/>
                <a:sym typeface="Arial"/>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2133"/>
              </a:spcAft>
              <a:buClr>
                <a:schemeClr val="dk1"/>
              </a:buClr>
              <a:buSzPts val="1400"/>
              <a:buChar char="■"/>
              <a:defRPr/>
            </a:lvl9pPr>
          </a:lstStyle>
          <a:p>
            <a:endParaRPr/>
          </a:p>
        </p:txBody>
      </p:sp>
      <p:sp>
        <p:nvSpPr>
          <p:cNvPr id="114" name="Google Shape;114;p27"/>
          <p:cNvSpPr txBox="1">
            <a:spLocks noGrp="1"/>
          </p:cNvSpPr>
          <p:nvPr>
            <p:ph type="body" idx="5"/>
          </p:nvPr>
        </p:nvSpPr>
        <p:spPr>
          <a:xfrm>
            <a:off x="9467857" y="453044"/>
            <a:ext cx="564800" cy="1848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accent6"/>
              </a:buClr>
              <a:buSzPts val="1000"/>
              <a:buNone/>
              <a:defRPr sz="1333">
                <a:solidFill>
                  <a:schemeClr val="accent6"/>
                </a:solidFill>
                <a:latin typeface="Arial"/>
                <a:ea typeface="Arial"/>
                <a:cs typeface="Arial"/>
                <a:sym typeface="Arial"/>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2133"/>
              </a:spcAft>
              <a:buClr>
                <a:schemeClr val="dk1"/>
              </a:buClr>
              <a:buSzPts val="1400"/>
              <a:buChar char="■"/>
              <a:defRPr/>
            </a:lvl9pPr>
          </a:lstStyle>
          <a:p>
            <a:endParaRPr/>
          </a:p>
        </p:txBody>
      </p:sp>
      <p:sp>
        <p:nvSpPr>
          <p:cNvPr id="115" name="Google Shape;115;p27"/>
          <p:cNvSpPr txBox="1">
            <a:spLocks noGrp="1"/>
          </p:cNvSpPr>
          <p:nvPr>
            <p:ph type="body" idx="6"/>
          </p:nvPr>
        </p:nvSpPr>
        <p:spPr>
          <a:xfrm>
            <a:off x="10386439" y="453044"/>
            <a:ext cx="564800" cy="1848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1067"/>
              </a:spcBef>
              <a:spcAft>
                <a:spcPts val="0"/>
              </a:spcAft>
              <a:buClr>
                <a:schemeClr val="accent6"/>
              </a:buClr>
              <a:buSzPts val="1000"/>
              <a:buNone/>
              <a:defRPr sz="1333">
                <a:solidFill>
                  <a:schemeClr val="accent6"/>
                </a:solidFill>
                <a:latin typeface="Arial"/>
                <a:ea typeface="Arial"/>
                <a:cs typeface="Arial"/>
                <a:sym typeface="Arial"/>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2133"/>
              </a:spcAft>
              <a:buClr>
                <a:schemeClr val="dk1"/>
              </a:buClr>
              <a:buSzPts val="1400"/>
              <a:buChar char="■"/>
              <a:defRPr/>
            </a:lvl9pPr>
          </a:lstStyle>
          <a:p>
            <a:endParaRPr/>
          </a:p>
        </p:txBody>
      </p:sp>
    </p:spTree>
    <p:extLst>
      <p:ext uri="{BB962C8B-B14F-4D97-AF65-F5344CB8AC3E}">
        <p14:creationId xmlns:p14="http://schemas.microsoft.com/office/powerpoint/2010/main" val="210808347"/>
      </p:ext>
    </p:extLst>
  </p:cSld>
  <p:clrMapOvr>
    <a:masterClrMapping/>
  </p:clrMapOvr>
  <p:extLst>
    <p:ext uri="{DCECCB84-F9BA-43D5-87BE-67443E8EF086}">
      <p15:sldGuideLst xmlns:p15="http://schemas.microsoft.com/office/powerpoint/2012/main">
        <p15:guide id="1" orient="horz" pos="135">
          <p15:clr>
            <a:srgbClr val="FBAE40"/>
          </p15:clr>
        </p15:guide>
        <p15:guide id="2" pos="126">
          <p15:clr>
            <a:srgbClr val="FBAE40"/>
          </p15:clr>
        </p15:guide>
        <p15:guide id="3" orient="horz" pos="207">
          <p15:clr>
            <a:srgbClr val="FBAE40"/>
          </p15:clr>
        </p15:guide>
        <p15:guide id="4" pos="21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420823414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96290500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2.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4699" y="1153918"/>
            <a:ext cx="9833429" cy="1028700"/>
          </a:xfrm>
          <a:prstGeom prst="rect">
            <a:avLst/>
          </a:prstGeom>
          <a:effectLst/>
        </p:spPr>
        <p:txBody>
          <a:bodyPr vert="horz" wrap="square" lIns="0" tIns="0" rIns="0" bIns="0" rtlCol="0" anchor="t" anchorCtr="0">
            <a:noAutofit/>
          </a:bodyPr>
          <a:lstStyle/>
          <a:p>
            <a:r>
              <a:rPr lang="en-US" dirty="0"/>
              <a:t>Your Title Here</a:t>
            </a:r>
          </a:p>
        </p:txBody>
      </p:sp>
      <p:sp>
        <p:nvSpPr>
          <p:cNvPr id="3" name="Текст 2"/>
          <p:cNvSpPr>
            <a:spLocks noGrp="1"/>
          </p:cNvSpPr>
          <p:nvPr>
            <p:ph type="body" idx="1"/>
          </p:nvPr>
        </p:nvSpPr>
        <p:spPr>
          <a:xfrm>
            <a:off x="854699" y="2343436"/>
            <a:ext cx="9833429" cy="34290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endParaRPr lang="en-US" dirty="0"/>
          </a:p>
          <a:p>
            <a:pPr lvl="2"/>
            <a:r>
              <a:rPr lang="en-US" dirty="0"/>
              <a:t>Write here text</a:t>
            </a:r>
          </a:p>
          <a:p>
            <a:pPr lvl="3"/>
            <a:r>
              <a:rPr lang="en-US" dirty="0"/>
              <a:t>Write here text</a:t>
            </a:r>
          </a:p>
          <a:p>
            <a:pPr lvl="4"/>
            <a:r>
              <a:rPr lang="en-US" dirty="0"/>
              <a:t>Write here text </a:t>
            </a:r>
          </a:p>
        </p:txBody>
      </p:sp>
      <p:sp>
        <p:nvSpPr>
          <p:cNvPr id="5" name="Oval 4"/>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7" name="Picture 6">
            <a:extLst>
              <a:ext uri="{FF2B5EF4-FFF2-40B4-BE49-F238E27FC236}">
                <a16:creationId xmlns:a16="http://schemas.microsoft.com/office/drawing/2014/main" id="{963F8FBF-0CA9-7D44-9C23-E0C23578A643}"/>
              </a:ext>
            </a:extLst>
          </p:cNvPr>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9" name="Title 1">
            <a:extLst>
              <a:ext uri="{FF2B5EF4-FFF2-40B4-BE49-F238E27FC236}">
                <a16:creationId xmlns:a16="http://schemas.microsoft.com/office/drawing/2014/main" id="{E0CEF597-DB9C-6745-9BD8-58F51E22A892}"/>
              </a:ext>
            </a:extLst>
          </p:cNvPr>
          <p:cNvSpPr txBox="1">
            <a:spLocks/>
          </p:cNvSpPr>
          <p:nvPr userDrawn="1"/>
        </p:nvSpPr>
        <p:spPr>
          <a:xfrm>
            <a:off x="854699" y="589281"/>
            <a:ext cx="4807547" cy="579120"/>
          </a:xfrm>
          <a:prstGeom prst="rect">
            <a:avLst/>
          </a:prstGeom>
        </p:spPr>
        <p:txBody>
          <a:bodyPr lIns="0" tIns="0" rIns="0" bIns="0"/>
          <a:lstStyle>
            <a:lvl1pPr algn="l" defTabSz="914318" rtl="0" eaLnBrk="1" latinLnBrk="0" hangingPunct="1">
              <a:lnSpc>
                <a:spcPct val="75000"/>
              </a:lnSpc>
              <a:spcBef>
                <a:spcPct val="0"/>
              </a:spcBef>
              <a:buNone/>
              <a:defRPr sz="4000" b="0" i="1" kern="1200" spc="0" baseline="0">
                <a:solidFill>
                  <a:srgbClr val="1E22AA"/>
                </a:solidFill>
                <a:latin typeface="Prometo Medium" panose="020B0604030203060203" pitchFamily="34" charset="77"/>
                <a:ea typeface="+mj-ea"/>
                <a:cs typeface="+mj-cs"/>
              </a:defRPr>
            </a:lvl1pPr>
          </a:lstStyle>
          <a:p>
            <a:r>
              <a:rPr lang="en-US" sz="1000" b="0" i="0" dirty="0" smtClean="0">
                <a:latin typeface="Century Gothic" panose="020B0502020202020204" pitchFamily="34" charset="0"/>
              </a:rPr>
              <a:t>The National Covid Cohort Collaborative: Revealing the secrets of COVID-19</a:t>
            </a:r>
            <a:endParaRPr lang="en-US" sz="1000" b="0" i="0" dirty="0" smtClean="0">
              <a:latin typeface="Century Gothic" panose="020B0502020202020204" pitchFamily="34" charset="0"/>
            </a:endParaRPr>
          </a:p>
        </p:txBody>
      </p:sp>
    </p:spTree>
    <p:extLst>
      <p:ext uri="{BB962C8B-B14F-4D97-AF65-F5344CB8AC3E}">
        <p14:creationId xmlns:p14="http://schemas.microsoft.com/office/powerpoint/2010/main" val="3047552151"/>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98" r:id="rId8"/>
    <p:sldLayoutId id="2147483697"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89" r:id="rId20"/>
    <p:sldLayoutId id="2147483694" r:id="rId21"/>
    <p:sldLayoutId id="2147483690" r:id="rId22"/>
    <p:sldLayoutId id="2147483696" r:id="rId23"/>
    <p:sldLayoutId id="2147483695" r:id="rId24"/>
    <p:sldLayoutId id="2147483691" r:id="rId25"/>
    <p:sldLayoutId id="2147483692" r:id="rId26"/>
    <p:sldLayoutId id="2147483671" r:id="rId27"/>
    <p:sldLayoutId id="2147483672" r:id="rId28"/>
    <p:sldLayoutId id="2147483673" r:id="rId29"/>
    <p:sldLayoutId id="2147483674" r:id="rId30"/>
    <p:sldLayoutId id="2147483675" r:id="rId31"/>
    <p:sldLayoutId id="2147483676" r:id="rId32"/>
    <p:sldLayoutId id="2147483677" r:id="rId33"/>
    <p:sldLayoutId id="2147483678" r:id="rId34"/>
    <p:sldLayoutId id="2147483679" r:id="rId35"/>
    <p:sldLayoutId id="2147483680" r:id="rId36"/>
    <p:sldLayoutId id="2147483681" r:id="rId37"/>
    <p:sldLayoutId id="2147483682" r:id="rId38"/>
    <p:sldLayoutId id="2147483683" r:id="rId39"/>
    <p:sldLayoutId id="2147483684" r:id="rId40"/>
    <p:sldLayoutId id="2147483685" r:id="rId41"/>
    <p:sldLayoutId id="2147483686" r:id="rId42"/>
    <p:sldLayoutId id="2147483687" r:id="rId43"/>
    <p:sldLayoutId id="2147483688" r:id="rId44"/>
  </p:sldLayoutIdLst>
  <p:timing>
    <p:tnLst>
      <p:par>
        <p:cTn id="1" dur="indefinite" restart="never" nodeType="tmRoot"/>
      </p:par>
    </p:tnLst>
  </p:timing>
  <p:hf hdr="0" ftr="0"/>
  <p:txStyles>
    <p:title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b="0" i="0" kern="1200">
          <a:solidFill>
            <a:schemeClr val="bg2"/>
          </a:solidFill>
          <a:latin typeface="Century Gothic" panose="020B0502020202020204" pitchFamily="34"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200" kern="1200">
          <a:solidFill>
            <a:srgbClr val="FF5A5A"/>
          </a:solidFill>
          <a:latin typeface="Century Gothic" panose="020B0502020202020204" pitchFamily="34" charset="0"/>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600" b="0" i="0" kern="1200">
          <a:solidFill>
            <a:schemeClr val="bg2"/>
          </a:solidFill>
          <a:latin typeface="Century Gothic" panose="020B0502020202020204" pitchFamily="34"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400" b="0" i="0" kern="1200">
          <a:solidFill>
            <a:schemeClr val="bg2"/>
          </a:solidFill>
          <a:latin typeface="Century Gothic" panose="020B0502020202020204" pitchFamily="34"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2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pos="3840">
          <p15:clr>
            <a:srgbClr val="F26B43"/>
          </p15:clr>
        </p15:guide>
        <p15:guide id="1" orient="horz" pos="2160">
          <p15:clr>
            <a:srgbClr val="F26B43"/>
          </p15:clr>
        </p15:guide>
        <p15:guide id="29" pos="7200">
          <p15:clr>
            <a:srgbClr val="F26B43"/>
          </p15:clr>
        </p15:guide>
        <p15:guide id="48" pos="1005">
          <p15:clr>
            <a:srgbClr val="F26B43"/>
          </p15:clr>
        </p15:guide>
        <p15:guide id="51" orient="horz" pos="100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
        <p:cNvGrpSpPr/>
        <p:nvPr/>
      </p:nvGrpSpPr>
      <p:grpSpPr>
        <a:xfrm>
          <a:off x="0" y="0"/>
          <a:ext cx="0" cy="0"/>
          <a:chOff x="0" y="0"/>
          <a:chExt cx="0" cy="0"/>
        </a:xfrm>
      </p:grpSpPr>
      <p:sp>
        <p:nvSpPr>
          <p:cNvPr id="117" name="Google Shape;117;p28"/>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8" name="Google Shape;118;p2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28"/>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20" name="Google Shape;120;p28"/>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21" name="Google Shape;121;p28"/>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2982671"/>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8" name="Google Shape;58;p1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9" name="Google Shape;59;p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4603480"/>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himss.org/membership-participation/innovation"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59.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5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59.xml"/><Relationship Id="rId6" Type="http://schemas.openxmlformats.org/officeDocument/2006/relationships/image" Target="../media/image3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69.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59.xml"/><Relationship Id="rId6" Type="http://schemas.openxmlformats.org/officeDocument/2006/relationships/image" Target="../media/image28.png"/><Relationship Id="rId5" Type="http://schemas.openxmlformats.org/officeDocument/2006/relationships/image" Target="../media/image42.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5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59.xml"/><Relationship Id="rId6" Type="http://schemas.openxmlformats.org/officeDocument/2006/relationships/image" Target="../media/image28.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0.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59.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hyperlink" Target="https://docs.google.com/document/d/1TZ1oVNnfzsoHarSQE5h1IFc2wefDyZ_eObHu6ufwfRA/edit" TargetMode="External"/><Relationship Id="rId2" Type="http://schemas.openxmlformats.org/officeDocument/2006/relationships/notesSlide" Target="../notesSlides/notesSlide17.xml"/><Relationship Id="rId1" Type="http://schemas.openxmlformats.org/officeDocument/2006/relationships/slideLayout" Target="../slideLayouts/slideLayout69.xml"/><Relationship Id="rId5" Type="http://schemas.openxmlformats.org/officeDocument/2006/relationships/image" Target="../media/image28.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3.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0.xml"/><Relationship Id="rId4" Type="http://schemas.openxmlformats.org/officeDocument/2006/relationships/hyperlink" Target="https://ncats.nih.gov/n3c/resources/data-contribution/data-transfer-agreement-signatorie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59.xml"/><Relationship Id="rId6" Type="http://schemas.openxmlformats.org/officeDocument/2006/relationships/image" Target="../media/image3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59.xml"/><Relationship Id="rId6" Type="http://schemas.openxmlformats.org/officeDocument/2006/relationships/image" Target="../media/image28.png"/><Relationship Id="rId5" Type="http://schemas.openxmlformats.org/officeDocument/2006/relationships/image" Target="../media/image42.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59.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59.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70.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7.png"/><Relationship Id="rId7"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59.xml"/><Relationship Id="rId6" Type="http://schemas.openxmlformats.org/officeDocument/2006/relationships/image" Target="../media/image28.png"/><Relationship Id="rId5" Type="http://schemas.openxmlformats.org/officeDocument/2006/relationships/image" Target="../media/image42.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56.xml"/><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7.png"/><Relationship Id="rId7"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59.xml"/><Relationship Id="rId6" Type="http://schemas.openxmlformats.org/officeDocument/2006/relationships/image" Target="../media/image28.png"/><Relationship Id="rId5"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6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59.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50.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59.xml"/><Relationship Id="rId5" Type="http://schemas.openxmlformats.org/officeDocument/2006/relationships/image" Target="../media/image28.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5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hyperlink" Target="https://covid.cd2h.org/Domain_Teams"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69.jpg"/><Relationship Id="rId13" Type="http://schemas.openxmlformats.org/officeDocument/2006/relationships/image" Target="../media/image74.png"/><Relationship Id="rId3" Type="http://schemas.openxmlformats.org/officeDocument/2006/relationships/image" Target="../media/image66.png"/><Relationship Id="rId7" Type="http://schemas.openxmlformats.org/officeDocument/2006/relationships/image" Target="../media/image68.png"/><Relationship Id="rId12" Type="http://schemas.openxmlformats.org/officeDocument/2006/relationships/image" Target="../media/image73.jpg"/><Relationship Id="rId17" Type="http://schemas.openxmlformats.org/officeDocument/2006/relationships/image" Target="../media/image78.png"/><Relationship Id="rId2" Type="http://schemas.openxmlformats.org/officeDocument/2006/relationships/notesSlide" Target="../notesSlides/notesSlide32.xml"/><Relationship Id="rId16" Type="http://schemas.openxmlformats.org/officeDocument/2006/relationships/image" Target="../media/image77.png"/><Relationship Id="rId1" Type="http://schemas.openxmlformats.org/officeDocument/2006/relationships/slideLayout" Target="../slideLayouts/slideLayout59.xml"/><Relationship Id="rId6" Type="http://schemas.openxmlformats.org/officeDocument/2006/relationships/image" Target="../media/image28.png"/><Relationship Id="rId11" Type="http://schemas.openxmlformats.org/officeDocument/2006/relationships/image" Target="../media/image72.png"/><Relationship Id="rId5" Type="http://schemas.openxmlformats.org/officeDocument/2006/relationships/image" Target="../media/image60.png"/><Relationship Id="rId15" Type="http://schemas.openxmlformats.org/officeDocument/2006/relationships/image" Target="../media/image76.png"/><Relationship Id="rId10" Type="http://schemas.openxmlformats.org/officeDocument/2006/relationships/image" Target="../media/image71.jpg"/><Relationship Id="rId4" Type="http://schemas.openxmlformats.org/officeDocument/2006/relationships/image" Target="../media/image67.png"/><Relationship Id="rId9" Type="http://schemas.openxmlformats.org/officeDocument/2006/relationships/image" Target="../media/image70.jpg"/><Relationship Id="rId1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51.xml"/><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45.xml"/><Relationship Id="rId5" Type="http://schemas.openxmlformats.org/officeDocument/2006/relationships/image" Target="../media/image81.png"/><Relationship Id="rId4" Type="http://schemas.openxmlformats.org/officeDocument/2006/relationships/hyperlink" Target="https://covid.cd2h.org/Domain_Team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51.xml"/><Relationship Id="rId5" Type="http://schemas.openxmlformats.org/officeDocument/2006/relationships/image" Target="../media/image82.png"/><Relationship Id="rId4" Type="http://schemas.openxmlformats.org/officeDocument/2006/relationships/hyperlink" Target="https://covid.cd2h.org/N3C_data_enclave"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covid.cd2h.org/enclave_projects" TargetMode="External"/><Relationship Id="rId2" Type="http://schemas.openxmlformats.org/officeDocument/2006/relationships/notesSlide" Target="../notesSlides/notesSlide36.xml"/><Relationship Id="rId1" Type="http://schemas.openxmlformats.org/officeDocument/2006/relationships/slideLayout" Target="../slideLayouts/slideLayout51.xml"/><Relationship Id="rId5" Type="http://schemas.openxmlformats.org/officeDocument/2006/relationships/image" Target="../media/image83.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69.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45.xml"/><Relationship Id="rId6" Type="http://schemas.openxmlformats.org/officeDocument/2006/relationships/image" Target="../media/image42.png"/><Relationship Id="rId11" Type="http://schemas.openxmlformats.org/officeDocument/2006/relationships/hyperlink" Target="https://covid.cd2h.org/Enclave_Registration_Checklist" TargetMode="External"/><Relationship Id="rId5" Type="http://schemas.openxmlformats.org/officeDocument/2006/relationships/image" Target="../media/image39.png"/><Relationship Id="rId10" Type="http://schemas.openxmlformats.org/officeDocument/2006/relationships/image" Target="../media/image88.png"/><Relationship Id="rId4" Type="http://schemas.openxmlformats.org/officeDocument/2006/relationships/hyperlink" Target="https://covid.cd2h.org/Tutorials" TargetMode="External"/><Relationship Id="rId9" Type="http://schemas.openxmlformats.org/officeDocument/2006/relationships/hyperlink" Target="https://covid.cd2h.org/help_desk"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cd2h.slack.com/archives/C011W94FPHN" TargetMode="External"/><Relationship Id="rId13" Type="http://schemas.openxmlformats.org/officeDocument/2006/relationships/hyperlink" Target="https://groups.google.com/forum/#!forum/n3c-governance" TargetMode="External"/><Relationship Id="rId18" Type="http://schemas.openxmlformats.org/officeDocument/2006/relationships/hyperlink" Target="https://bit.ly/n3c-join-instructions" TargetMode="External"/><Relationship Id="rId3" Type="http://schemas.openxmlformats.org/officeDocument/2006/relationships/image" Target="../media/image89.png"/><Relationship Id="rId21" Type="http://schemas.openxmlformats.org/officeDocument/2006/relationships/hyperlink" Target="https://covid.cd2h.org/" TargetMode="External"/><Relationship Id="rId7" Type="http://schemas.openxmlformats.org/officeDocument/2006/relationships/hyperlink" Target="https://groups.google.com/forum/#!forum/n3c-harmonization" TargetMode="External"/><Relationship Id="rId12" Type="http://schemas.openxmlformats.org/officeDocument/2006/relationships/hyperlink" Target="https://cd2h.slack.com/archives/C011W93LF4Y" TargetMode="External"/><Relationship Id="rId17" Type="http://schemas.openxmlformats.org/officeDocument/2006/relationships/image" Target="../media/image37.png"/><Relationship Id="rId2" Type="http://schemas.openxmlformats.org/officeDocument/2006/relationships/notesSlide" Target="../notesSlides/notesSlide39.xml"/><Relationship Id="rId16" Type="http://schemas.openxmlformats.org/officeDocument/2006/relationships/image" Target="../media/image91.png"/><Relationship Id="rId20" Type="http://schemas.openxmlformats.org/officeDocument/2006/relationships/hyperlink" Target="https://ncats.nih.gov/n3c" TargetMode="External"/><Relationship Id="rId1" Type="http://schemas.openxmlformats.org/officeDocument/2006/relationships/slideLayout" Target="../slideLayouts/slideLayout56.xml"/><Relationship Id="rId6" Type="http://schemas.openxmlformats.org/officeDocument/2006/relationships/hyperlink" Target="https://cd2h.slack.com/archives/C011MFU4E92" TargetMode="External"/><Relationship Id="rId11" Type="http://schemas.openxmlformats.org/officeDocument/2006/relationships/hyperlink" Target="https://groups.google.com/forum/#!forum/n3c-analytics" TargetMode="External"/><Relationship Id="rId5" Type="http://schemas.openxmlformats.org/officeDocument/2006/relationships/hyperlink" Target="https://labs.cd2h.org/registration/" TargetMode="External"/><Relationship Id="rId15" Type="http://schemas.openxmlformats.org/officeDocument/2006/relationships/hyperlink" Target="https://groups.google.com/forum/#!forum/n3c-synthetic" TargetMode="External"/><Relationship Id="rId10" Type="http://schemas.openxmlformats.org/officeDocument/2006/relationships/hyperlink" Target="https://cd2h.slack.com/archives/C011W941TFA" TargetMode="External"/><Relationship Id="rId19" Type="http://schemas.openxmlformats.org/officeDocument/2006/relationships/hyperlink" Target="https://support.google.com/groups/answer/1067205?hl=en" TargetMode="External"/><Relationship Id="rId4" Type="http://schemas.openxmlformats.org/officeDocument/2006/relationships/image" Target="../media/image90.jpg"/><Relationship Id="rId9" Type="http://schemas.openxmlformats.org/officeDocument/2006/relationships/hyperlink" Target="https://groups.google.com/forum/#!forum/n3c-phenotype" TargetMode="External"/><Relationship Id="rId14" Type="http://schemas.openxmlformats.org/officeDocument/2006/relationships/hyperlink" Target="https://app.slack.com/client/T4SPTQGE7/C013D941H7Y" TargetMode="External"/><Relationship Id="rId22"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45.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50.xml"/><Relationship Id="rId6" Type="http://schemas.openxmlformats.org/officeDocument/2006/relationships/image" Target="../media/image47.png"/><Relationship Id="rId5" Type="http://schemas.openxmlformats.org/officeDocument/2006/relationships/image" Target="../media/image91.png"/><Relationship Id="rId4" Type="http://schemas.openxmlformats.org/officeDocument/2006/relationships/image" Target="../media/image90.jpg"/></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45.xml"/><Relationship Id="rId6" Type="http://schemas.openxmlformats.org/officeDocument/2006/relationships/image" Target="../media/image47.png"/><Relationship Id="rId5" Type="http://schemas.openxmlformats.org/officeDocument/2006/relationships/image" Target="../media/image93.png"/><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hyperlink" Target="https://www.himss.org/membership-participation/chapters"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hyperlink" Target="https://www.himss.org/resources/certification" TargetMode="External"/><Relationship Id="rId4" Type="http://schemas.openxmlformats.org/officeDocument/2006/relationships/image" Target="../media/image99.jpg"/></Relationships>
</file>

<file path=ppt/slides/_rels/slide4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hyperlink" Target="https://www.himssconference.org/"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hyperlink" Target="https://www.himss.org/resources/himss-healthcare-cybersecurity-survey"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png"/><Relationship Id="rId7" Type="http://schemas.openxmlformats.org/officeDocument/2006/relationships/hyperlink" Target="https://ncats.nih.gov/n3c" TargetMode="External"/><Relationship Id="rId2" Type="http://schemas.openxmlformats.org/officeDocument/2006/relationships/notesSlide" Target="../notesSlides/notesSlide7.xml"/><Relationship Id="rId1" Type="http://schemas.openxmlformats.org/officeDocument/2006/relationships/slideLayout" Target="../slideLayouts/slideLayout45.xml"/><Relationship Id="rId6" Type="http://schemas.openxmlformats.org/officeDocument/2006/relationships/hyperlink" Target="https://covid.cd2h.org/" TargetMode="External"/><Relationship Id="rId5" Type="http://schemas.openxmlformats.org/officeDocument/2006/relationships/hyperlink" Target="https://twitter.com/ncats_nih_gov" TargetMode="External"/><Relationship Id="rId4" Type="http://schemas.openxmlformats.org/officeDocument/2006/relationships/hyperlink" Target="https://twitter.com/data2healt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8D5EBE-76E7-8D41-A473-D3B91E84FA2D}"/>
              </a:ext>
            </a:extLst>
          </p:cNvPr>
          <p:cNvSpPr>
            <a:spLocks noGrp="1"/>
          </p:cNvSpPr>
          <p:nvPr>
            <p:ph type="sldNum" sz="quarter" idx="10"/>
          </p:nvPr>
        </p:nvSpPr>
        <p:spPr/>
        <p:txBody>
          <a:bodyPr/>
          <a:lstStyle/>
          <a:p>
            <a:fld id="{D8D877B3-D348-4611-9BDB-C5374591D951}" type="slidenum">
              <a:rPr lang="en-US" smtClean="0"/>
              <a:pPr/>
              <a:t>1</a:t>
            </a:fld>
            <a:endParaRPr lang="en-US" dirty="0"/>
          </a:p>
        </p:txBody>
      </p:sp>
      <p:sp>
        <p:nvSpPr>
          <p:cNvPr id="3" name="Content Placeholder 2">
            <a:extLst>
              <a:ext uri="{FF2B5EF4-FFF2-40B4-BE49-F238E27FC236}">
                <a16:creationId xmlns:a16="http://schemas.microsoft.com/office/drawing/2014/main" id="{4E7F5A21-D8E2-9A40-AF30-595E8B356A83}"/>
              </a:ext>
            </a:extLst>
          </p:cNvPr>
          <p:cNvSpPr>
            <a:spLocks noGrp="1"/>
          </p:cNvSpPr>
          <p:nvPr>
            <p:ph idx="1"/>
          </p:nvPr>
        </p:nvSpPr>
        <p:spPr>
          <a:xfrm>
            <a:off x="846074" y="3325173"/>
            <a:ext cx="4892958" cy="3429000"/>
          </a:xfrm>
        </p:spPr>
        <p:txBody>
          <a:bodyPr/>
          <a:lstStyle/>
          <a:p>
            <a:r>
              <a:rPr lang="en-US" dirty="0" smtClean="0"/>
              <a:t>The event will begin </a:t>
            </a:r>
            <a:r>
              <a:rPr lang="en-US" dirty="0" smtClean="0"/>
              <a:t>shortly.</a:t>
            </a:r>
            <a:endParaRPr lang="en-US" dirty="0"/>
          </a:p>
          <a:p>
            <a:r>
              <a:rPr lang="en-US" dirty="0"/>
              <a:t>Visit the HIMSS Innovation Community at </a:t>
            </a:r>
            <a:r>
              <a:rPr lang="en-US" dirty="0" smtClean="0">
                <a:hlinkClick r:id="rId3"/>
              </a:rPr>
              <a:t>https</a:t>
            </a:r>
            <a:r>
              <a:rPr lang="en-US" dirty="0">
                <a:hlinkClick r:id="rId3"/>
              </a:rPr>
              <a:t>://</a:t>
            </a:r>
            <a:r>
              <a:rPr lang="en-US" dirty="0" smtClean="0">
                <a:hlinkClick r:id="rId3"/>
              </a:rPr>
              <a:t>www.himss.org/membership-participation/innovation</a:t>
            </a:r>
            <a:r>
              <a:rPr lang="en-US" dirty="0" smtClean="0"/>
              <a:t/>
            </a:r>
            <a:br>
              <a:rPr lang="en-US" dirty="0" smtClean="0"/>
            </a:br>
            <a:r>
              <a:rPr lang="en-US" dirty="0" smtClean="0"/>
              <a:t/>
            </a:r>
            <a:br>
              <a:rPr lang="en-US" dirty="0" smtClean="0"/>
            </a:br>
            <a:r>
              <a:rPr lang="en-US" dirty="0" smtClean="0"/>
              <a:t>December 3, </a:t>
            </a:r>
            <a:r>
              <a:rPr lang="en-US" dirty="0" smtClean="0"/>
              <a:t>2020</a:t>
            </a:r>
            <a:endParaRPr lang="en-US" dirty="0"/>
          </a:p>
        </p:txBody>
      </p:sp>
      <p:pic>
        <p:nvPicPr>
          <p:cNvPr id="6" name="Picture Placeholder 5"/>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6095" r="6095"/>
          <a:stretch>
            <a:fillRect/>
          </a:stretch>
        </p:blipFill>
        <p:spPr/>
      </p:pic>
      <p:sp>
        <p:nvSpPr>
          <p:cNvPr id="5" name="Title 4">
            <a:extLst>
              <a:ext uri="{FF2B5EF4-FFF2-40B4-BE49-F238E27FC236}">
                <a16:creationId xmlns:a16="http://schemas.microsoft.com/office/drawing/2014/main" id="{480BE41C-0286-C54C-8D2C-6F974AA81AF4}"/>
              </a:ext>
            </a:extLst>
          </p:cNvPr>
          <p:cNvSpPr>
            <a:spLocks noGrp="1"/>
          </p:cNvSpPr>
          <p:nvPr>
            <p:ph type="title"/>
          </p:nvPr>
        </p:nvSpPr>
        <p:spPr>
          <a:xfrm>
            <a:off x="846074" y="1503331"/>
            <a:ext cx="5069272" cy="1028700"/>
          </a:xfrm>
        </p:spPr>
        <p:txBody>
          <a:bodyPr/>
          <a:lstStyle/>
          <a:p>
            <a:r>
              <a:rPr lang="en-US" dirty="0"/>
              <a:t>HIMSS Innovation Community </a:t>
            </a:r>
            <a:r>
              <a:rPr lang="en-US" dirty="0" smtClean="0"/>
              <a:t>Webinar</a:t>
            </a:r>
            <a:r>
              <a:rPr lang="en-US" dirty="0"/>
              <a:t/>
            </a:r>
            <a:br>
              <a:rPr lang="en-US" dirty="0"/>
            </a:br>
            <a:endParaRPr lang="en-US" dirty="0"/>
          </a:p>
        </p:txBody>
      </p:sp>
    </p:spTree>
    <p:extLst>
      <p:ext uri="{BB962C8B-B14F-4D97-AF65-F5344CB8AC3E}">
        <p14:creationId xmlns:p14="http://schemas.microsoft.com/office/powerpoint/2010/main" val="45476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44"/>
          <p:cNvSpPr/>
          <p:nvPr/>
        </p:nvSpPr>
        <p:spPr>
          <a:xfrm>
            <a:off x="10300" y="4986311"/>
            <a:ext cx="12192000" cy="1920800"/>
          </a:xfrm>
          <a:prstGeom prst="rect">
            <a:avLst/>
          </a:prstGeom>
          <a:solidFill>
            <a:srgbClr val="6329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225;p44"/>
          <p:cNvSpPr/>
          <p:nvPr/>
        </p:nvSpPr>
        <p:spPr>
          <a:xfrm>
            <a:off x="10300" y="1121467"/>
            <a:ext cx="12192000" cy="1943200"/>
          </a:xfrm>
          <a:prstGeom prst="rect">
            <a:avLst/>
          </a:prstGeom>
          <a:solidFill>
            <a:srgbClr val="4A7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sp>
        <p:nvSpPr>
          <p:cNvPr id="226" name="Google Shape;226;p44"/>
          <p:cNvSpPr/>
          <p:nvPr/>
        </p:nvSpPr>
        <p:spPr>
          <a:xfrm>
            <a:off x="10300" y="3043067"/>
            <a:ext cx="12192000" cy="1943200"/>
          </a:xfrm>
          <a:prstGeom prst="rect">
            <a:avLst/>
          </a:prstGeom>
          <a:solidFill>
            <a:srgbClr val="6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sp>
        <p:nvSpPr>
          <p:cNvPr id="227" name="Google Shape;227;p44"/>
          <p:cNvSpPr/>
          <p:nvPr/>
        </p:nvSpPr>
        <p:spPr>
          <a:xfrm>
            <a:off x="100" y="0"/>
            <a:ext cx="12192000" cy="1135600"/>
          </a:xfrm>
          <a:prstGeom prst="rect">
            <a:avLst/>
          </a:prstGeom>
          <a:solidFill>
            <a:srgbClr val="4D84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28" name="Google Shape;228;p44"/>
          <p:cNvPicPr preferRelativeResize="0"/>
          <p:nvPr/>
        </p:nvPicPr>
        <p:blipFill>
          <a:blip r:embed="rId3">
            <a:alphaModFix/>
          </a:blip>
          <a:stretch>
            <a:fillRect/>
          </a:stretch>
        </p:blipFill>
        <p:spPr>
          <a:xfrm>
            <a:off x="-5126863" y="557063"/>
            <a:ext cx="792875" cy="163533"/>
          </a:xfrm>
          <a:prstGeom prst="rect">
            <a:avLst/>
          </a:prstGeom>
          <a:noFill/>
          <a:ln>
            <a:noFill/>
          </a:ln>
        </p:spPr>
      </p:pic>
      <p:sp>
        <p:nvSpPr>
          <p:cNvPr id="229" name="Google Shape;229;p44"/>
          <p:cNvSpPr txBox="1"/>
          <p:nvPr/>
        </p:nvSpPr>
        <p:spPr>
          <a:xfrm>
            <a:off x="0" y="-1041"/>
            <a:ext cx="12192000" cy="1135600"/>
          </a:xfrm>
          <a:prstGeom prst="rect">
            <a:avLst/>
          </a:prstGeom>
          <a:solidFill>
            <a:srgbClr val="434343"/>
          </a:solidFill>
          <a:ln>
            <a:noFill/>
          </a:ln>
        </p:spPr>
        <p:txBody>
          <a:bodyPr spcFirstLastPara="1" wrap="square" lIns="121900" tIns="121900" rIns="121900" bIns="121900" anchor="ctr" anchorCtr="0">
            <a:noAutofit/>
          </a:bodyPr>
          <a:lstStyle/>
          <a:p>
            <a:pPr algn="ctr" defTabSz="1219170">
              <a:buClr>
                <a:srgbClr val="000000"/>
              </a:buClr>
            </a:pPr>
            <a:r>
              <a:rPr lang="en" sz="4000" b="1" kern="0">
                <a:solidFill>
                  <a:srgbClr val="F3F3F3"/>
                </a:solidFill>
                <a:latin typeface="Lato"/>
                <a:ea typeface="Lato"/>
                <a:cs typeface="Lato"/>
                <a:sym typeface="Lato"/>
              </a:rPr>
              <a:t>Panelist &amp; Objectives</a:t>
            </a:r>
            <a:endParaRPr sz="4000" b="1" kern="0">
              <a:solidFill>
                <a:srgbClr val="F3F3F3"/>
              </a:solidFill>
              <a:latin typeface="Lato"/>
              <a:ea typeface="Lato"/>
              <a:cs typeface="Lato"/>
              <a:sym typeface="Lato"/>
            </a:endParaRPr>
          </a:p>
        </p:txBody>
      </p:sp>
      <p:sp>
        <p:nvSpPr>
          <p:cNvPr id="230" name="Google Shape;230;p44"/>
          <p:cNvSpPr txBox="1"/>
          <p:nvPr/>
        </p:nvSpPr>
        <p:spPr>
          <a:xfrm>
            <a:off x="2163100" y="5085100"/>
            <a:ext cx="3098800" cy="13792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100"/>
            </a:pPr>
            <a:r>
              <a:rPr lang="en" sz="2133" b="1" kern="0">
                <a:solidFill>
                  <a:srgbClr val="FFFFFF"/>
                </a:solidFill>
                <a:latin typeface="Proxima Nova"/>
                <a:ea typeface="Proxima Nova"/>
                <a:cs typeface="Proxima Nova"/>
                <a:sym typeface="Proxima Nova"/>
              </a:rPr>
              <a:t>Anita Walden</a:t>
            </a:r>
            <a:endParaRPr sz="2133" b="1" kern="0">
              <a:solidFill>
                <a:srgbClr val="FFFFFF"/>
              </a:solidFill>
              <a:latin typeface="Proxima Nova"/>
              <a:ea typeface="Proxima Nova"/>
              <a:cs typeface="Proxima Nova"/>
              <a:sym typeface="Proxima Nova"/>
            </a:endParaRPr>
          </a:p>
          <a:p>
            <a:pPr defTabSz="1219170">
              <a:buClr>
                <a:srgbClr val="000000"/>
              </a:buClr>
              <a:buSzPts val="1100"/>
            </a:pPr>
            <a:r>
              <a:rPr lang="en" sz="1467" kern="0">
                <a:solidFill>
                  <a:srgbClr val="FFFFFF"/>
                </a:solidFill>
                <a:latin typeface="Proxima Nova"/>
                <a:ea typeface="Proxima Nova"/>
                <a:cs typeface="Proxima Nova"/>
                <a:sym typeface="Proxima Nova"/>
              </a:rPr>
              <a:t>Assistant Director</a:t>
            </a:r>
            <a:endParaRPr sz="1467" kern="0">
              <a:solidFill>
                <a:srgbClr val="FFFFFF"/>
              </a:solidFill>
              <a:latin typeface="Proxima Nova"/>
              <a:ea typeface="Proxima Nova"/>
              <a:cs typeface="Proxima Nova"/>
              <a:sym typeface="Proxima Nova"/>
            </a:endParaRPr>
          </a:p>
          <a:p>
            <a:pPr defTabSz="1219170">
              <a:buClr>
                <a:srgbClr val="000000"/>
              </a:buClr>
              <a:buSzPts val="1100"/>
            </a:pPr>
            <a:r>
              <a:rPr lang="en" sz="1467" kern="0">
                <a:solidFill>
                  <a:srgbClr val="FFFFFF"/>
                </a:solidFill>
                <a:latin typeface="Proxima Nova"/>
                <a:ea typeface="Proxima Nova"/>
                <a:cs typeface="Proxima Nova"/>
                <a:sym typeface="Proxima Nova"/>
              </a:rPr>
              <a:t>Center for Data to Health (CD2H/N3C)</a:t>
            </a:r>
            <a:endParaRPr sz="1467" kern="0">
              <a:solidFill>
                <a:srgbClr val="FFFFFF"/>
              </a:solidFill>
              <a:latin typeface="Proxima Nova"/>
              <a:ea typeface="Proxima Nova"/>
              <a:cs typeface="Proxima Nova"/>
              <a:sym typeface="Proxima Nova"/>
            </a:endParaRPr>
          </a:p>
          <a:p>
            <a:pPr defTabSz="1219170">
              <a:buClr>
                <a:srgbClr val="000000"/>
              </a:buClr>
              <a:buSzPts val="1100"/>
            </a:pPr>
            <a:endParaRPr sz="2133" kern="0">
              <a:solidFill>
                <a:srgbClr val="FFFFFF"/>
              </a:solidFill>
              <a:latin typeface="Proxima Nova"/>
              <a:ea typeface="Proxima Nova"/>
              <a:cs typeface="Proxima Nova"/>
              <a:sym typeface="Proxima Nova"/>
            </a:endParaRPr>
          </a:p>
        </p:txBody>
      </p:sp>
      <p:pic>
        <p:nvPicPr>
          <p:cNvPr id="231" name="Google Shape;231;p44"/>
          <p:cNvPicPr preferRelativeResize="0"/>
          <p:nvPr/>
        </p:nvPicPr>
        <p:blipFill>
          <a:blip r:embed="rId4">
            <a:alphaModFix/>
          </a:blip>
          <a:stretch>
            <a:fillRect/>
          </a:stretch>
        </p:blipFill>
        <p:spPr>
          <a:xfrm>
            <a:off x="214901" y="96599"/>
            <a:ext cx="1897700" cy="869035"/>
          </a:xfrm>
          <a:prstGeom prst="rect">
            <a:avLst/>
          </a:prstGeom>
          <a:noFill/>
          <a:ln>
            <a:noFill/>
          </a:ln>
        </p:spPr>
      </p:pic>
      <p:pic>
        <p:nvPicPr>
          <p:cNvPr id="232" name="Google Shape;232;p44"/>
          <p:cNvPicPr preferRelativeResize="0"/>
          <p:nvPr/>
        </p:nvPicPr>
        <p:blipFill rotWithShape="1">
          <a:blip r:embed="rId5">
            <a:alphaModFix/>
          </a:blip>
          <a:srcRect l="9145" r="8086"/>
          <a:stretch/>
        </p:blipFill>
        <p:spPr>
          <a:xfrm>
            <a:off x="313667" y="5189500"/>
            <a:ext cx="1444000" cy="1576800"/>
          </a:xfrm>
          <a:prstGeom prst="ellipse">
            <a:avLst/>
          </a:prstGeom>
          <a:noFill/>
          <a:ln w="38100" cap="flat" cmpd="sng">
            <a:solidFill>
              <a:srgbClr val="FFFFFF"/>
            </a:solidFill>
            <a:prstDash val="solid"/>
            <a:round/>
            <a:headEnd type="none" w="sm" len="sm"/>
            <a:tailEnd type="none" w="sm" len="sm"/>
          </a:ln>
        </p:spPr>
      </p:pic>
      <p:pic>
        <p:nvPicPr>
          <p:cNvPr id="233" name="Google Shape;233;p44"/>
          <p:cNvPicPr preferRelativeResize="0"/>
          <p:nvPr/>
        </p:nvPicPr>
        <p:blipFill rotWithShape="1">
          <a:blip r:embed="rId6">
            <a:alphaModFix/>
          </a:blip>
          <a:srcRect b="20773"/>
          <a:stretch/>
        </p:blipFill>
        <p:spPr>
          <a:xfrm>
            <a:off x="269067" y="3162601"/>
            <a:ext cx="1533200" cy="1576800"/>
          </a:xfrm>
          <a:prstGeom prst="ellipse">
            <a:avLst/>
          </a:prstGeom>
          <a:noFill/>
          <a:ln w="38100" cap="flat" cmpd="sng">
            <a:solidFill>
              <a:srgbClr val="FFFFFF"/>
            </a:solidFill>
            <a:prstDash val="solid"/>
            <a:round/>
            <a:headEnd type="none" w="sm" len="sm"/>
            <a:tailEnd type="none" w="sm" len="sm"/>
          </a:ln>
        </p:spPr>
      </p:pic>
      <p:pic>
        <p:nvPicPr>
          <p:cNvPr id="234" name="Google Shape;234;p44"/>
          <p:cNvPicPr preferRelativeResize="0"/>
          <p:nvPr/>
        </p:nvPicPr>
        <p:blipFill rotWithShape="1">
          <a:blip r:embed="rId7">
            <a:alphaModFix/>
          </a:blip>
          <a:srcRect l="5820"/>
          <a:stretch/>
        </p:blipFill>
        <p:spPr>
          <a:xfrm>
            <a:off x="313667" y="1382516"/>
            <a:ext cx="1444000" cy="1533200"/>
          </a:xfrm>
          <a:prstGeom prst="ellipse">
            <a:avLst/>
          </a:prstGeom>
          <a:noFill/>
          <a:ln w="38100" cap="flat" cmpd="sng">
            <a:solidFill>
              <a:srgbClr val="FFFFFF"/>
            </a:solidFill>
            <a:prstDash val="solid"/>
            <a:round/>
            <a:headEnd type="none" w="sm" len="sm"/>
            <a:tailEnd type="none" w="sm" len="sm"/>
          </a:ln>
        </p:spPr>
      </p:pic>
      <p:sp>
        <p:nvSpPr>
          <p:cNvPr id="235" name="Google Shape;235;p44"/>
          <p:cNvSpPr txBox="1"/>
          <p:nvPr/>
        </p:nvSpPr>
        <p:spPr>
          <a:xfrm>
            <a:off x="2163100" y="3261400"/>
            <a:ext cx="3098800" cy="13792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100"/>
            </a:pPr>
            <a:r>
              <a:rPr lang="en" sz="2133" b="1" kern="0">
                <a:solidFill>
                  <a:srgbClr val="FFFFFF"/>
                </a:solidFill>
                <a:latin typeface="Proxima Nova"/>
                <a:ea typeface="Proxima Nova"/>
                <a:cs typeface="Proxima Nova"/>
                <a:sym typeface="Proxima Nova"/>
              </a:rPr>
              <a:t>Chris Chute</a:t>
            </a:r>
            <a:endParaRPr sz="2133" b="1" kern="0">
              <a:solidFill>
                <a:srgbClr val="FFFFFF"/>
              </a:solidFill>
              <a:latin typeface="Proxima Nova"/>
              <a:ea typeface="Proxima Nova"/>
              <a:cs typeface="Proxima Nova"/>
              <a:sym typeface="Proxima Nova"/>
            </a:endParaRPr>
          </a:p>
          <a:p>
            <a:pPr defTabSz="1219170">
              <a:buClr>
                <a:srgbClr val="000000"/>
              </a:buClr>
              <a:buSzPts val="1100"/>
            </a:pPr>
            <a:r>
              <a:rPr lang="en" sz="1467" kern="0">
                <a:solidFill>
                  <a:srgbClr val="FFFFFF"/>
                </a:solidFill>
                <a:latin typeface="Proxima Nova"/>
                <a:ea typeface="Proxima Nova"/>
                <a:cs typeface="Proxima Nova"/>
                <a:sym typeface="Proxima Nova"/>
              </a:rPr>
              <a:t>CRIO Johns Hopkins</a:t>
            </a:r>
            <a:endParaRPr sz="1467" kern="0">
              <a:solidFill>
                <a:srgbClr val="FFFFFF"/>
              </a:solidFill>
              <a:latin typeface="Proxima Nova"/>
              <a:ea typeface="Proxima Nova"/>
              <a:cs typeface="Proxima Nova"/>
              <a:sym typeface="Proxima Nova"/>
            </a:endParaRPr>
          </a:p>
          <a:p>
            <a:pPr defTabSz="1219170">
              <a:buClr>
                <a:srgbClr val="000000"/>
              </a:buClr>
              <a:buSzPts val="1100"/>
            </a:pPr>
            <a:r>
              <a:rPr lang="en" sz="1467" kern="0">
                <a:solidFill>
                  <a:srgbClr val="FFFFFF"/>
                </a:solidFill>
                <a:latin typeface="Proxima Nova"/>
                <a:ea typeface="Proxima Nova"/>
                <a:cs typeface="Proxima Nova"/>
                <a:sym typeface="Proxima Nova"/>
              </a:rPr>
              <a:t>Co-lead, N3C</a:t>
            </a:r>
            <a:endParaRPr sz="1467" kern="0">
              <a:solidFill>
                <a:srgbClr val="FFFFFF"/>
              </a:solidFill>
              <a:latin typeface="Proxima Nova"/>
              <a:ea typeface="Proxima Nova"/>
              <a:cs typeface="Proxima Nova"/>
              <a:sym typeface="Proxima Nova"/>
            </a:endParaRPr>
          </a:p>
          <a:p>
            <a:pPr defTabSz="1219170">
              <a:buClr>
                <a:srgbClr val="000000"/>
              </a:buClr>
              <a:buSzPts val="1100"/>
            </a:pPr>
            <a:r>
              <a:rPr lang="en" sz="1467" kern="0">
                <a:solidFill>
                  <a:srgbClr val="FFFFFF"/>
                </a:solidFill>
                <a:latin typeface="Proxima Nova"/>
                <a:ea typeface="Proxima Nova"/>
                <a:cs typeface="Proxima Nova"/>
                <a:sym typeface="Proxima Nova"/>
              </a:rPr>
              <a:t>Co-PI, Center for Data to Health</a:t>
            </a:r>
            <a:endParaRPr sz="1467" kern="0">
              <a:solidFill>
                <a:srgbClr val="FFFFFF"/>
              </a:solidFill>
              <a:latin typeface="Proxima Nova"/>
              <a:ea typeface="Proxima Nova"/>
              <a:cs typeface="Proxima Nova"/>
              <a:sym typeface="Proxima Nova"/>
            </a:endParaRPr>
          </a:p>
          <a:p>
            <a:pPr defTabSz="1219170">
              <a:buClr>
                <a:srgbClr val="000000"/>
              </a:buClr>
              <a:buSzPts val="1100"/>
            </a:pPr>
            <a:endParaRPr sz="2133" kern="0">
              <a:solidFill>
                <a:srgbClr val="FFFFFF"/>
              </a:solidFill>
              <a:latin typeface="Proxima Nova"/>
              <a:ea typeface="Proxima Nova"/>
              <a:cs typeface="Proxima Nova"/>
              <a:sym typeface="Proxima Nova"/>
            </a:endParaRPr>
          </a:p>
        </p:txBody>
      </p:sp>
      <p:sp>
        <p:nvSpPr>
          <p:cNvPr id="236" name="Google Shape;236;p44"/>
          <p:cNvSpPr txBox="1"/>
          <p:nvPr/>
        </p:nvSpPr>
        <p:spPr>
          <a:xfrm>
            <a:off x="2163100" y="1437700"/>
            <a:ext cx="3098800" cy="13792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100"/>
            </a:pPr>
            <a:r>
              <a:rPr lang="en" sz="2133" b="1" kern="0">
                <a:solidFill>
                  <a:srgbClr val="FFFFFF"/>
                </a:solidFill>
                <a:latin typeface="Proxima Nova"/>
                <a:ea typeface="Proxima Nova"/>
                <a:cs typeface="Proxima Nova"/>
                <a:sym typeface="Proxima Nova"/>
              </a:rPr>
              <a:t>Melissa Haendel</a:t>
            </a:r>
            <a:endParaRPr sz="2133" b="1" kern="0">
              <a:solidFill>
                <a:srgbClr val="FFFFFF"/>
              </a:solidFill>
              <a:latin typeface="Proxima Nova"/>
              <a:ea typeface="Proxima Nova"/>
              <a:cs typeface="Proxima Nova"/>
              <a:sym typeface="Proxima Nova"/>
            </a:endParaRPr>
          </a:p>
          <a:p>
            <a:pPr defTabSz="1219170">
              <a:buClr>
                <a:srgbClr val="000000"/>
              </a:buClr>
              <a:buSzPts val="1100"/>
            </a:pPr>
            <a:r>
              <a:rPr lang="en" sz="1467" kern="0">
                <a:solidFill>
                  <a:srgbClr val="FFFFFF"/>
                </a:solidFill>
                <a:latin typeface="Proxima Nova"/>
                <a:ea typeface="Proxima Nova"/>
                <a:cs typeface="Proxima Nova"/>
                <a:sym typeface="Proxima Nova"/>
              </a:rPr>
              <a:t>Director Center for Data to Health</a:t>
            </a:r>
            <a:endParaRPr sz="1467" kern="0">
              <a:solidFill>
                <a:srgbClr val="FFFFFF"/>
              </a:solidFill>
              <a:latin typeface="Proxima Nova"/>
              <a:ea typeface="Proxima Nova"/>
              <a:cs typeface="Proxima Nova"/>
              <a:sym typeface="Proxima Nova"/>
            </a:endParaRPr>
          </a:p>
          <a:p>
            <a:pPr defTabSz="1219170">
              <a:buClr>
                <a:srgbClr val="000000"/>
              </a:buClr>
              <a:buSzPts val="1100"/>
            </a:pPr>
            <a:r>
              <a:rPr lang="en" sz="1467" kern="0">
                <a:solidFill>
                  <a:srgbClr val="FFFFFF"/>
                </a:solidFill>
                <a:latin typeface="Proxima Nova"/>
                <a:ea typeface="Proxima Nova"/>
                <a:cs typeface="Proxima Nova"/>
                <a:sym typeface="Proxima Nova"/>
              </a:rPr>
              <a:t>Co-lead, N3C</a:t>
            </a:r>
            <a:endParaRPr sz="2133" kern="0">
              <a:solidFill>
                <a:srgbClr val="FFFFFF"/>
              </a:solidFill>
              <a:latin typeface="Proxima Nova"/>
              <a:ea typeface="Proxima Nova"/>
              <a:cs typeface="Proxima Nova"/>
              <a:sym typeface="Proxima Nova"/>
            </a:endParaRPr>
          </a:p>
        </p:txBody>
      </p:sp>
      <p:sp>
        <p:nvSpPr>
          <p:cNvPr id="237" name="Google Shape;237;p44"/>
          <p:cNvSpPr txBox="1"/>
          <p:nvPr/>
        </p:nvSpPr>
        <p:spPr>
          <a:xfrm>
            <a:off x="5117767" y="3220500"/>
            <a:ext cx="6205600" cy="1379200"/>
          </a:xfrm>
          <a:prstGeom prst="rect">
            <a:avLst/>
          </a:prstGeom>
          <a:noFill/>
          <a:ln>
            <a:noFill/>
          </a:ln>
        </p:spPr>
        <p:txBody>
          <a:bodyPr spcFirstLastPara="1" wrap="square" lIns="121900" tIns="121900" rIns="121900" bIns="121900" anchor="t" anchorCtr="0">
            <a:noAutofit/>
          </a:bodyPr>
          <a:lstStyle/>
          <a:p>
            <a:pPr marL="609585" indent="-431789" defTabSz="1219170">
              <a:buClr>
                <a:srgbClr val="FFFFFF"/>
              </a:buClr>
              <a:buSzPts val="1500"/>
              <a:buFont typeface="Arial"/>
              <a:buChar char="●"/>
            </a:pPr>
            <a:r>
              <a:rPr lang="en" sz="2000" b="1" kern="0">
                <a:solidFill>
                  <a:srgbClr val="FFFFFF"/>
                </a:solidFill>
                <a:latin typeface="Arial"/>
                <a:cs typeface="Arial"/>
                <a:sym typeface="Arial"/>
              </a:rPr>
              <a:t>Enclave statistics</a:t>
            </a:r>
            <a:endParaRPr sz="2000" b="1" kern="0">
              <a:solidFill>
                <a:srgbClr val="FFFFFF"/>
              </a:solidFill>
              <a:latin typeface="Arial"/>
              <a:cs typeface="Arial"/>
              <a:sym typeface="Arial"/>
            </a:endParaRPr>
          </a:p>
          <a:p>
            <a:pPr marL="609585" indent="-431789" defTabSz="1219170">
              <a:buClr>
                <a:srgbClr val="FFFFFF"/>
              </a:buClr>
              <a:buSzPts val="1500"/>
              <a:buFont typeface="Arial"/>
              <a:buChar char="●"/>
            </a:pPr>
            <a:r>
              <a:rPr lang="en" sz="2000" b="1" kern="0">
                <a:solidFill>
                  <a:srgbClr val="FFFFFF"/>
                </a:solidFill>
                <a:latin typeface="Arial"/>
                <a:cs typeface="Arial"/>
                <a:sym typeface="Arial"/>
              </a:rPr>
              <a:t>How common data models and variables are harmonized</a:t>
            </a:r>
            <a:endParaRPr sz="2000" b="1" kern="0">
              <a:solidFill>
                <a:srgbClr val="FFFFFF"/>
              </a:solidFill>
              <a:latin typeface="Arial"/>
              <a:cs typeface="Arial"/>
              <a:sym typeface="Arial"/>
            </a:endParaRPr>
          </a:p>
        </p:txBody>
      </p:sp>
      <p:sp>
        <p:nvSpPr>
          <p:cNvPr id="238" name="Google Shape;238;p44"/>
          <p:cNvSpPr txBox="1"/>
          <p:nvPr/>
        </p:nvSpPr>
        <p:spPr>
          <a:xfrm>
            <a:off x="5117767" y="1266567"/>
            <a:ext cx="6353600" cy="1462400"/>
          </a:xfrm>
          <a:prstGeom prst="rect">
            <a:avLst/>
          </a:prstGeom>
          <a:noFill/>
          <a:ln>
            <a:noFill/>
          </a:ln>
        </p:spPr>
        <p:txBody>
          <a:bodyPr spcFirstLastPara="1" wrap="square" lIns="121900" tIns="121900" rIns="121900" bIns="121900" anchor="t" anchorCtr="0">
            <a:noAutofit/>
          </a:bodyPr>
          <a:lstStyle/>
          <a:p>
            <a:pPr marL="609585" indent="-431789" defTabSz="1219170">
              <a:buClr>
                <a:srgbClr val="FFFFFF"/>
              </a:buClr>
              <a:buSzPts val="1500"/>
              <a:buFont typeface="Arial"/>
              <a:buChar char="●"/>
            </a:pPr>
            <a:r>
              <a:rPr lang="en" sz="2000" b="1" kern="0">
                <a:solidFill>
                  <a:srgbClr val="FFFFFF"/>
                </a:solidFill>
                <a:latin typeface="Arial"/>
                <a:cs typeface="Arial"/>
                <a:sym typeface="Arial"/>
              </a:rPr>
              <a:t>Informatics and regulatory challenges </a:t>
            </a:r>
            <a:endParaRPr sz="2000" b="1" kern="0">
              <a:solidFill>
                <a:srgbClr val="FFFFFF"/>
              </a:solidFill>
              <a:latin typeface="Arial"/>
              <a:cs typeface="Arial"/>
              <a:sym typeface="Arial"/>
            </a:endParaRPr>
          </a:p>
          <a:p>
            <a:pPr marL="609585" indent="-431789" defTabSz="1219170">
              <a:buClr>
                <a:srgbClr val="FFFFFF"/>
              </a:buClr>
              <a:buSzPts val="1500"/>
              <a:buFont typeface="Arial"/>
              <a:buChar char="●"/>
            </a:pPr>
            <a:r>
              <a:rPr lang="en" sz="2000" b="1" kern="0">
                <a:solidFill>
                  <a:srgbClr val="FFFFFF"/>
                </a:solidFill>
                <a:latin typeface="Arial"/>
                <a:cs typeface="Arial"/>
                <a:sym typeface="Arial"/>
              </a:rPr>
              <a:t>The scope of answerable questions</a:t>
            </a:r>
            <a:endParaRPr sz="2000" b="1" kern="0">
              <a:solidFill>
                <a:srgbClr val="FFFFFF"/>
              </a:solidFill>
              <a:latin typeface="Arial"/>
              <a:cs typeface="Arial"/>
              <a:sym typeface="Arial"/>
            </a:endParaRPr>
          </a:p>
          <a:p>
            <a:pPr marL="609585" indent="-431789" defTabSz="1219170">
              <a:buClr>
                <a:srgbClr val="FFFFFF"/>
              </a:buClr>
              <a:buSzPts val="1500"/>
              <a:buFont typeface="Arial"/>
              <a:buChar char="●"/>
            </a:pPr>
            <a:r>
              <a:rPr lang="en" sz="2000" b="1" kern="0">
                <a:solidFill>
                  <a:srgbClr val="FFFFFF"/>
                </a:solidFill>
                <a:latin typeface="Arial"/>
                <a:cs typeface="Arial"/>
                <a:sym typeface="Arial"/>
              </a:rPr>
              <a:t>Data access and security</a:t>
            </a:r>
            <a:endParaRPr sz="1867" kern="0">
              <a:solidFill>
                <a:srgbClr val="FFFFFF"/>
              </a:solidFill>
              <a:latin typeface="Arial"/>
              <a:cs typeface="Arial"/>
              <a:sym typeface="Arial"/>
            </a:endParaRPr>
          </a:p>
        </p:txBody>
      </p:sp>
      <p:sp>
        <p:nvSpPr>
          <p:cNvPr id="239" name="Google Shape;239;p44"/>
          <p:cNvSpPr txBox="1"/>
          <p:nvPr/>
        </p:nvSpPr>
        <p:spPr>
          <a:xfrm>
            <a:off x="5117767" y="5091233"/>
            <a:ext cx="5993200" cy="1081600"/>
          </a:xfrm>
          <a:prstGeom prst="rect">
            <a:avLst/>
          </a:prstGeom>
          <a:noFill/>
          <a:ln>
            <a:noFill/>
          </a:ln>
        </p:spPr>
        <p:txBody>
          <a:bodyPr spcFirstLastPara="1" wrap="square" lIns="121900" tIns="121900" rIns="121900" bIns="121900" anchor="t" anchorCtr="0">
            <a:noAutofit/>
          </a:bodyPr>
          <a:lstStyle/>
          <a:p>
            <a:pPr marL="609585" indent="-431789" defTabSz="1219170">
              <a:buClr>
                <a:srgbClr val="FFFFFF"/>
              </a:buClr>
              <a:buSzPts val="1500"/>
              <a:buFont typeface="Arial"/>
              <a:buChar char="●"/>
            </a:pPr>
            <a:r>
              <a:rPr lang="en" sz="2000" b="1" kern="0">
                <a:solidFill>
                  <a:srgbClr val="FFFFFF"/>
                </a:solidFill>
                <a:latin typeface="Arial"/>
                <a:cs typeface="Arial"/>
                <a:sym typeface="Arial"/>
              </a:rPr>
              <a:t>Collaborative science in N3C </a:t>
            </a:r>
            <a:endParaRPr sz="2000" b="1" kern="0">
              <a:solidFill>
                <a:srgbClr val="FFFFFF"/>
              </a:solidFill>
              <a:latin typeface="Arial"/>
              <a:cs typeface="Arial"/>
              <a:sym typeface="Arial"/>
            </a:endParaRPr>
          </a:p>
          <a:p>
            <a:pPr marL="609585" indent="-431789" defTabSz="1219170">
              <a:buClr>
                <a:srgbClr val="FFFFFF"/>
              </a:buClr>
              <a:buSzPts val="1500"/>
              <a:buFont typeface="Arial"/>
              <a:buChar char="●"/>
            </a:pPr>
            <a:r>
              <a:rPr lang="en" sz="2000" b="1" kern="0">
                <a:solidFill>
                  <a:srgbClr val="FFFFFF"/>
                </a:solidFill>
                <a:latin typeface="Arial"/>
                <a:cs typeface="Arial"/>
                <a:sym typeface="Arial"/>
              </a:rPr>
              <a:t>User access and getting involved</a:t>
            </a:r>
            <a:endParaRPr sz="1867" kern="0">
              <a:solidFill>
                <a:srgbClr val="FFFFFF"/>
              </a:solidFill>
              <a:latin typeface="Arial"/>
              <a:cs typeface="Arial"/>
              <a:sym typeface="Arial"/>
            </a:endParaRPr>
          </a:p>
        </p:txBody>
      </p:sp>
    </p:spTree>
    <p:extLst>
      <p:ext uri="{BB962C8B-B14F-4D97-AF65-F5344CB8AC3E}">
        <p14:creationId xmlns:p14="http://schemas.microsoft.com/office/powerpoint/2010/main" val="22090080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45"/>
          <p:cNvPicPr preferRelativeResize="0"/>
          <p:nvPr/>
        </p:nvPicPr>
        <p:blipFill>
          <a:blip r:embed="rId3">
            <a:alphaModFix/>
          </a:blip>
          <a:stretch>
            <a:fillRect/>
          </a:stretch>
        </p:blipFill>
        <p:spPr>
          <a:xfrm>
            <a:off x="547084" y="1796467"/>
            <a:ext cx="10987400" cy="3578933"/>
          </a:xfrm>
          <a:prstGeom prst="rect">
            <a:avLst/>
          </a:prstGeom>
          <a:noFill/>
          <a:ln>
            <a:noFill/>
          </a:ln>
        </p:spPr>
      </p:pic>
      <p:sp>
        <p:nvSpPr>
          <p:cNvPr id="245" name="Google Shape;245;p45"/>
          <p:cNvSpPr txBox="1"/>
          <p:nvPr/>
        </p:nvSpPr>
        <p:spPr>
          <a:xfrm>
            <a:off x="0" y="-275"/>
            <a:ext cx="12192000" cy="1135600"/>
          </a:xfrm>
          <a:prstGeom prst="rect">
            <a:avLst/>
          </a:prstGeom>
          <a:solidFill>
            <a:srgbClr val="4A7D8F"/>
          </a:solidFill>
          <a:ln>
            <a:noFill/>
          </a:ln>
        </p:spPr>
        <p:txBody>
          <a:bodyPr spcFirstLastPara="1" wrap="square" lIns="121900" tIns="121900" rIns="121900" bIns="121900" anchor="ctr" anchorCtr="0">
            <a:noAutofit/>
          </a:bodyPr>
          <a:lstStyle/>
          <a:p>
            <a:pPr algn="ctr" defTabSz="1219170">
              <a:buClr>
                <a:srgbClr val="000000"/>
              </a:buClr>
            </a:pPr>
            <a:r>
              <a:rPr lang="en" sz="3200" b="1" kern="0">
                <a:solidFill>
                  <a:srgbClr val="F3F3F3"/>
                </a:solidFill>
                <a:latin typeface="Arial"/>
                <a:cs typeface="Arial"/>
                <a:sym typeface="Arial"/>
              </a:rPr>
              <a:t>              </a:t>
            </a:r>
            <a:endParaRPr sz="3200" b="1" kern="0">
              <a:solidFill>
                <a:srgbClr val="F3F3F3"/>
              </a:solidFill>
              <a:latin typeface="Arial"/>
              <a:cs typeface="Arial"/>
              <a:sym typeface="Arial"/>
            </a:endParaRPr>
          </a:p>
        </p:txBody>
      </p:sp>
      <p:pic>
        <p:nvPicPr>
          <p:cNvPr id="246" name="Google Shape;246;p45"/>
          <p:cNvPicPr preferRelativeResize="0"/>
          <p:nvPr/>
        </p:nvPicPr>
        <p:blipFill rotWithShape="1">
          <a:blip r:embed="rId4">
            <a:alphaModFix/>
          </a:blip>
          <a:srcRect/>
          <a:stretch/>
        </p:blipFill>
        <p:spPr>
          <a:xfrm>
            <a:off x="2604533" y="6134911"/>
            <a:ext cx="2652201" cy="669133"/>
          </a:xfrm>
          <a:prstGeom prst="rect">
            <a:avLst/>
          </a:prstGeom>
          <a:noFill/>
          <a:ln>
            <a:noFill/>
          </a:ln>
        </p:spPr>
      </p:pic>
      <p:pic>
        <p:nvPicPr>
          <p:cNvPr id="247" name="Google Shape;247;p45"/>
          <p:cNvPicPr preferRelativeResize="0"/>
          <p:nvPr/>
        </p:nvPicPr>
        <p:blipFill rotWithShape="1">
          <a:blip r:embed="rId5">
            <a:alphaModFix/>
          </a:blip>
          <a:srcRect/>
          <a:stretch/>
        </p:blipFill>
        <p:spPr>
          <a:xfrm>
            <a:off x="741110" y="6140414"/>
            <a:ext cx="1337500" cy="658127"/>
          </a:xfrm>
          <a:prstGeom prst="rect">
            <a:avLst/>
          </a:prstGeom>
          <a:noFill/>
          <a:ln>
            <a:noFill/>
          </a:ln>
        </p:spPr>
      </p:pic>
      <p:pic>
        <p:nvPicPr>
          <p:cNvPr id="248" name="Google Shape;248;p45"/>
          <p:cNvPicPr preferRelativeResize="0"/>
          <p:nvPr/>
        </p:nvPicPr>
        <p:blipFill rotWithShape="1">
          <a:blip r:embed="rId6">
            <a:alphaModFix/>
          </a:blip>
          <a:srcRect/>
          <a:stretch/>
        </p:blipFill>
        <p:spPr>
          <a:xfrm>
            <a:off x="5782667" y="6117411"/>
            <a:ext cx="2816533" cy="704133"/>
          </a:xfrm>
          <a:prstGeom prst="rect">
            <a:avLst/>
          </a:prstGeom>
          <a:noFill/>
          <a:ln>
            <a:noFill/>
          </a:ln>
        </p:spPr>
      </p:pic>
      <p:pic>
        <p:nvPicPr>
          <p:cNvPr id="249" name="Google Shape;249;p45"/>
          <p:cNvPicPr preferRelativeResize="0"/>
          <p:nvPr/>
        </p:nvPicPr>
        <p:blipFill rotWithShape="1">
          <a:blip r:embed="rId7">
            <a:alphaModFix/>
          </a:blip>
          <a:srcRect/>
          <a:stretch/>
        </p:blipFill>
        <p:spPr>
          <a:xfrm>
            <a:off x="9183067" y="6036524"/>
            <a:ext cx="2743200" cy="762000"/>
          </a:xfrm>
          <a:prstGeom prst="rect">
            <a:avLst/>
          </a:prstGeom>
          <a:noFill/>
          <a:ln>
            <a:noFill/>
          </a:ln>
        </p:spPr>
      </p:pic>
      <p:sp>
        <p:nvSpPr>
          <p:cNvPr id="250" name="Google Shape;250;p45"/>
          <p:cNvSpPr txBox="1"/>
          <p:nvPr/>
        </p:nvSpPr>
        <p:spPr>
          <a:xfrm>
            <a:off x="7979233" y="101333"/>
            <a:ext cx="4102400" cy="1135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b="1" kern="0">
                <a:solidFill>
                  <a:srgbClr val="FFFFFF"/>
                </a:solidFill>
                <a:latin typeface="Arial"/>
                <a:cs typeface="Arial"/>
                <a:sym typeface="Arial"/>
              </a:rPr>
              <a:t>Clinical and Translational Science Awards (CTSA) Program </a:t>
            </a:r>
            <a:endParaRPr sz="1867" b="1" kern="0">
              <a:solidFill>
                <a:srgbClr val="FFFFFF"/>
              </a:solidFill>
              <a:latin typeface="Arial"/>
              <a:cs typeface="Arial"/>
              <a:sym typeface="Arial"/>
            </a:endParaRPr>
          </a:p>
        </p:txBody>
      </p:sp>
      <p:pic>
        <p:nvPicPr>
          <p:cNvPr id="251" name="Google Shape;251;p45"/>
          <p:cNvPicPr preferRelativeResize="0"/>
          <p:nvPr/>
        </p:nvPicPr>
        <p:blipFill>
          <a:blip r:embed="rId8">
            <a:alphaModFix/>
          </a:blip>
          <a:stretch>
            <a:fillRect/>
          </a:stretch>
        </p:blipFill>
        <p:spPr>
          <a:xfrm>
            <a:off x="5125501" y="14701"/>
            <a:ext cx="1830556" cy="1039767"/>
          </a:xfrm>
          <a:prstGeom prst="rect">
            <a:avLst/>
          </a:prstGeom>
          <a:noFill/>
          <a:ln>
            <a:noFill/>
          </a:ln>
        </p:spPr>
      </p:pic>
      <p:pic>
        <p:nvPicPr>
          <p:cNvPr id="252" name="Google Shape;252;p45"/>
          <p:cNvPicPr preferRelativeResize="0"/>
          <p:nvPr/>
        </p:nvPicPr>
        <p:blipFill>
          <a:blip r:embed="rId9">
            <a:alphaModFix/>
          </a:blip>
          <a:stretch>
            <a:fillRect/>
          </a:stretch>
        </p:blipFill>
        <p:spPr>
          <a:xfrm>
            <a:off x="214901" y="96598"/>
            <a:ext cx="1770305" cy="810701"/>
          </a:xfrm>
          <a:prstGeom prst="rect">
            <a:avLst/>
          </a:prstGeom>
          <a:noFill/>
          <a:ln>
            <a:noFill/>
          </a:ln>
        </p:spPr>
      </p:pic>
    </p:spTree>
    <p:extLst>
      <p:ext uri="{BB962C8B-B14F-4D97-AF65-F5344CB8AC3E}">
        <p14:creationId xmlns:p14="http://schemas.microsoft.com/office/powerpoint/2010/main" val="26938215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46"/>
          <p:cNvPicPr preferRelativeResize="0"/>
          <p:nvPr/>
        </p:nvPicPr>
        <p:blipFill>
          <a:blip r:embed="rId3">
            <a:alphaModFix/>
          </a:blip>
          <a:stretch>
            <a:fillRect/>
          </a:stretch>
        </p:blipFill>
        <p:spPr>
          <a:xfrm>
            <a:off x="4327518" y="1032967"/>
            <a:ext cx="7360449" cy="5443163"/>
          </a:xfrm>
          <a:prstGeom prst="rect">
            <a:avLst/>
          </a:prstGeom>
          <a:noFill/>
          <a:ln>
            <a:noFill/>
          </a:ln>
        </p:spPr>
      </p:pic>
      <p:sp>
        <p:nvSpPr>
          <p:cNvPr id="258" name="Google Shape;258;p46"/>
          <p:cNvSpPr txBox="1"/>
          <p:nvPr/>
        </p:nvSpPr>
        <p:spPr>
          <a:xfrm>
            <a:off x="-67" y="-1033"/>
            <a:ext cx="3661600" cy="6858000"/>
          </a:xfrm>
          <a:prstGeom prst="rect">
            <a:avLst/>
          </a:prstGeom>
          <a:solidFill>
            <a:srgbClr val="4A7D8F"/>
          </a:solidFill>
          <a:ln>
            <a:noFill/>
          </a:ln>
        </p:spPr>
        <p:txBody>
          <a:bodyPr spcFirstLastPara="1" wrap="square" lIns="121900" tIns="121900" rIns="121900" bIns="121900" anchor="ctr" anchorCtr="0">
            <a:noAutofit/>
          </a:bodyPr>
          <a:lstStyle/>
          <a:p>
            <a:pPr marL="1219170" indent="609585" algn="ctr" defTabSz="1219170">
              <a:buClr>
                <a:srgbClr val="000000"/>
              </a:buClr>
            </a:pPr>
            <a:endParaRPr sz="2533" b="1" kern="0">
              <a:solidFill>
                <a:srgbClr val="F3F3F3"/>
              </a:solidFill>
              <a:latin typeface="Lato"/>
              <a:ea typeface="Lato"/>
              <a:cs typeface="Lato"/>
              <a:sym typeface="Lato"/>
            </a:endParaRPr>
          </a:p>
        </p:txBody>
      </p:sp>
      <p:pic>
        <p:nvPicPr>
          <p:cNvPr id="259" name="Google Shape;259;p46"/>
          <p:cNvPicPr preferRelativeResize="0"/>
          <p:nvPr/>
        </p:nvPicPr>
        <p:blipFill>
          <a:blip r:embed="rId4">
            <a:alphaModFix/>
          </a:blip>
          <a:stretch>
            <a:fillRect/>
          </a:stretch>
        </p:blipFill>
        <p:spPr>
          <a:xfrm>
            <a:off x="-5126863" y="557063"/>
            <a:ext cx="792875" cy="163533"/>
          </a:xfrm>
          <a:prstGeom prst="rect">
            <a:avLst/>
          </a:prstGeom>
          <a:noFill/>
          <a:ln>
            <a:noFill/>
          </a:ln>
        </p:spPr>
      </p:pic>
      <p:pic>
        <p:nvPicPr>
          <p:cNvPr id="260" name="Google Shape;260;p46"/>
          <p:cNvPicPr preferRelativeResize="0"/>
          <p:nvPr/>
        </p:nvPicPr>
        <p:blipFill>
          <a:blip r:embed="rId5">
            <a:alphaModFix/>
          </a:blip>
          <a:stretch>
            <a:fillRect/>
          </a:stretch>
        </p:blipFill>
        <p:spPr>
          <a:xfrm>
            <a:off x="214901" y="96584"/>
            <a:ext cx="2053439" cy="940365"/>
          </a:xfrm>
          <a:prstGeom prst="rect">
            <a:avLst/>
          </a:prstGeom>
          <a:noFill/>
          <a:ln>
            <a:noFill/>
          </a:ln>
        </p:spPr>
      </p:pic>
      <p:sp>
        <p:nvSpPr>
          <p:cNvPr id="261" name="Google Shape;261;p46"/>
          <p:cNvSpPr txBox="1"/>
          <p:nvPr/>
        </p:nvSpPr>
        <p:spPr>
          <a:xfrm>
            <a:off x="14008649" y="2979333"/>
            <a:ext cx="7582000" cy="8844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1867" kern="0">
              <a:solidFill>
                <a:srgbClr val="000000"/>
              </a:solidFill>
              <a:latin typeface="Calibri"/>
              <a:ea typeface="Calibri"/>
              <a:cs typeface="Calibri"/>
              <a:sym typeface="Calibri"/>
            </a:endParaRPr>
          </a:p>
        </p:txBody>
      </p:sp>
      <p:pic>
        <p:nvPicPr>
          <p:cNvPr id="262" name="Google Shape;262;p46"/>
          <p:cNvPicPr preferRelativeResize="0"/>
          <p:nvPr/>
        </p:nvPicPr>
        <p:blipFill>
          <a:blip r:embed="rId6">
            <a:alphaModFix/>
          </a:blip>
          <a:stretch>
            <a:fillRect/>
          </a:stretch>
        </p:blipFill>
        <p:spPr>
          <a:xfrm>
            <a:off x="12615549" y="6475895"/>
            <a:ext cx="792883" cy="187208"/>
          </a:xfrm>
          <a:prstGeom prst="rect">
            <a:avLst/>
          </a:prstGeom>
          <a:noFill/>
          <a:ln>
            <a:noFill/>
          </a:ln>
        </p:spPr>
      </p:pic>
      <p:sp>
        <p:nvSpPr>
          <p:cNvPr id="263" name="Google Shape;263;p46"/>
          <p:cNvSpPr txBox="1"/>
          <p:nvPr/>
        </p:nvSpPr>
        <p:spPr>
          <a:xfrm>
            <a:off x="4874933" y="90824"/>
            <a:ext cx="2679600" cy="1096000"/>
          </a:xfrm>
          <a:prstGeom prst="rect">
            <a:avLst/>
          </a:prstGeom>
          <a:noFill/>
          <a:ln>
            <a:noFill/>
          </a:ln>
        </p:spPr>
        <p:txBody>
          <a:bodyPr spcFirstLastPara="1" wrap="square" lIns="91433" tIns="45700" rIns="91433" bIns="45700" anchor="t" anchorCtr="0">
            <a:noAutofit/>
          </a:bodyPr>
          <a:lstStyle/>
          <a:p>
            <a:pPr algn="ctr" defTabSz="1219170">
              <a:buClr>
                <a:srgbClr val="000000"/>
              </a:buClr>
            </a:pPr>
            <a:r>
              <a:rPr lang="en" sz="2400" b="1" kern="0">
                <a:solidFill>
                  <a:srgbClr val="595959"/>
                </a:solidFill>
                <a:latin typeface="Proxima Nova"/>
                <a:ea typeface="Proxima Nova"/>
                <a:cs typeface="Proxima Nova"/>
                <a:sym typeface="Proxima Nova"/>
              </a:rPr>
              <a:t>Federated</a:t>
            </a:r>
            <a:endParaRPr sz="2400" b="1" kern="0">
              <a:solidFill>
                <a:srgbClr val="595959"/>
              </a:solidFill>
              <a:latin typeface="Proxima Nova"/>
              <a:ea typeface="Proxima Nova"/>
              <a:cs typeface="Proxima Nova"/>
              <a:sym typeface="Proxima Nova"/>
            </a:endParaRPr>
          </a:p>
          <a:p>
            <a:pPr algn="ctr" defTabSz="1219170">
              <a:buClr>
                <a:srgbClr val="000000"/>
              </a:buClr>
            </a:pPr>
            <a:r>
              <a:rPr lang="en" sz="2400" b="1" kern="0">
                <a:solidFill>
                  <a:srgbClr val="595959"/>
                </a:solidFill>
                <a:latin typeface="Proxima Nova"/>
                <a:ea typeface="Proxima Nova"/>
                <a:cs typeface="Proxima Nova"/>
                <a:sym typeface="Proxima Nova"/>
              </a:rPr>
              <a:t>querying </a:t>
            </a:r>
            <a:endParaRPr sz="2400" b="1" kern="0">
              <a:solidFill>
                <a:srgbClr val="595959"/>
              </a:solidFill>
              <a:latin typeface="Proxima Nova"/>
              <a:ea typeface="Proxima Nova"/>
              <a:cs typeface="Proxima Nova"/>
              <a:sym typeface="Proxima Nova"/>
            </a:endParaRPr>
          </a:p>
        </p:txBody>
      </p:sp>
      <p:sp>
        <p:nvSpPr>
          <p:cNvPr id="264" name="Google Shape;264;p46"/>
          <p:cNvSpPr txBox="1"/>
          <p:nvPr/>
        </p:nvSpPr>
        <p:spPr>
          <a:xfrm>
            <a:off x="3711167" y="4889633"/>
            <a:ext cx="1034000" cy="125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b="1" kern="0">
                <a:solidFill>
                  <a:srgbClr val="595959"/>
                </a:solidFill>
                <a:latin typeface="Proxima Nova"/>
                <a:ea typeface="Proxima Nova"/>
                <a:cs typeface="Proxima Nova"/>
                <a:sym typeface="Proxima Nova"/>
              </a:rPr>
              <a:t>Data resides locally</a:t>
            </a:r>
            <a:endParaRPr sz="1867" b="1" kern="0">
              <a:solidFill>
                <a:srgbClr val="000000"/>
              </a:solidFill>
              <a:latin typeface="Proxima Nova"/>
              <a:ea typeface="Proxima Nova"/>
              <a:cs typeface="Proxima Nova"/>
              <a:sym typeface="Proxima Nova"/>
            </a:endParaRPr>
          </a:p>
        </p:txBody>
      </p:sp>
      <p:sp>
        <p:nvSpPr>
          <p:cNvPr id="265" name="Google Shape;265;p46"/>
          <p:cNvSpPr txBox="1"/>
          <p:nvPr/>
        </p:nvSpPr>
        <p:spPr>
          <a:xfrm>
            <a:off x="8913583" y="90824"/>
            <a:ext cx="2472400" cy="884400"/>
          </a:xfrm>
          <a:prstGeom prst="rect">
            <a:avLst/>
          </a:prstGeom>
          <a:noFill/>
          <a:ln>
            <a:noFill/>
          </a:ln>
        </p:spPr>
        <p:txBody>
          <a:bodyPr spcFirstLastPara="1" wrap="square" lIns="91433" tIns="45700" rIns="91433" bIns="45700" anchor="t" anchorCtr="0">
            <a:noAutofit/>
          </a:bodyPr>
          <a:lstStyle/>
          <a:p>
            <a:pPr algn="ctr" defTabSz="1219170">
              <a:buClr>
                <a:srgbClr val="000000"/>
              </a:buClr>
            </a:pPr>
            <a:r>
              <a:rPr lang="en" sz="2400" b="1" kern="0">
                <a:solidFill>
                  <a:srgbClr val="595959"/>
                </a:solidFill>
                <a:latin typeface="Proxima Nova"/>
                <a:ea typeface="Proxima Nova"/>
                <a:cs typeface="Proxima Nova"/>
                <a:sym typeface="Proxima Nova"/>
              </a:rPr>
              <a:t>Centralized analytics</a:t>
            </a:r>
            <a:endParaRPr sz="2400" b="1" kern="0">
              <a:solidFill>
                <a:srgbClr val="000000"/>
              </a:solidFill>
              <a:latin typeface="Proxima Nova"/>
              <a:ea typeface="Proxima Nova"/>
              <a:cs typeface="Proxima Nova"/>
              <a:sym typeface="Proxima Nova"/>
            </a:endParaRPr>
          </a:p>
        </p:txBody>
      </p:sp>
      <p:sp>
        <p:nvSpPr>
          <p:cNvPr id="266" name="Google Shape;266;p46"/>
          <p:cNvSpPr txBox="1"/>
          <p:nvPr/>
        </p:nvSpPr>
        <p:spPr>
          <a:xfrm>
            <a:off x="10612800" y="5092817"/>
            <a:ext cx="1782400" cy="731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733" b="1" kern="0">
                <a:solidFill>
                  <a:srgbClr val="666666"/>
                </a:solidFill>
                <a:latin typeface="Proxima Nova"/>
                <a:ea typeface="Proxima Nova"/>
                <a:cs typeface="Proxima Nova"/>
                <a:sym typeface="Proxima Nova"/>
              </a:rPr>
              <a:t>N3C</a:t>
            </a:r>
            <a:endParaRPr sz="1733" b="1" kern="0">
              <a:solidFill>
                <a:srgbClr val="666666"/>
              </a:solidFill>
              <a:latin typeface="Proxima Nova"/>
              <a:ea typeface="Proxima Nova"/>
              <a:cs typeface="Proxima Nova"/>
              <a:sym typeface="Proxima Nova"/>
            </a:endParaRPr>
          </a:p>
          <a:p>
            <a:pPr algn="ctr" defTabSz="1219170">
              <a:buClr>
                <a:srgbClr val="000000"/>
              </a:buClr>
            </a:pPr>
            <a:r>
              <a:rPr lang="en" sz="1733" b="1" kern="0">
                <a:solidFill>
                  <a:srgbClr val="666666"/>
                </a:solidFill>
                <a:latin typeface="Proxima Nova"/>
                <a:ea typeface="Proxima Nova"/>
                <a:cs typeface="Proxima Nova"/>
                <a:sym typeface="Proxima Nova"/>
              </a:rPr>
              <a:t>cloud</a:t>
            </a:r>
            <a:endParaRPr sz="1733" b="1" kern="0">
              <a:solidFill>
                <a:srgbClr val="666666"/>
              </a:solidFill>
              <a:latin typeface="Proxima Nova"/>
              <a:ea typeface="Proxima Nova"/>
              <a:cs typeface="Proxima Nova"/>
              <a:sym typeface="Proxima Nova"/>
            </a:endParaRPr>
          </a:p>
        </p:txBody>
      </p:sp>
      <p:pic>
        <p:nvPicPr>
          <p:cNvPr id="267" name="Google Shape;267;p46"/>
          <p:cNvPicPr preferRelativeResize="0"/>
          <p:nvPr/>
        </p:nvPicPr>
        <p:blipFill rotWithShape="1">
          <a:blip r:embed="rId7">
            <a:alphaModFix/>
          </a:blip>
          <a:srcRect r="52812"/>
          <a:stretch/>
        </p:blipFill>
        <p:spPr>
          <a:xfrm>
            <a:off x="11091000" y="4379901"/>
            <a:ext cx="788600" cy="798951"/>
          </a:xfrm>
          <a:prstGeom prst="rect">
            <a:avLst/>
          </a:prstGeom>
          <a:noFill/>
          <a:ln>
            <a:noFill/>
          </a:ln>
        </p:spPr>
      </p:pic>
      <p:sp>
        <p:nvSpPr>
          <p:cNvPr id="268" name="Google Shape;268;p46"/>
          <p:cNvSpPr txBox="1"/>
          <p:nvPr/>
        </p:nvSpPr>
        <p:spPr>
          <a:xfrm>
            <a:off x="8181268" y="4889633"/>
            <a:ext cx="1345600" cy="1473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b="1" kern="0">
                <a:solidFill>
                  <a:srgbClr val="595959"/>
                </a:solidFill>
                <a:latin typeface="Proxima Nova"/>
                <a:ea typeface="Proxima Nova"/>
                <a:cs typeface="Proxima Nova"/>
                <a:sym typeface="Proxima Nova"/>
              </a:rPr>
              <a:t>Data resides centrally in a secure enclave</a:t>
            </a:r>
            <a:endParaRPr sz="1867" b="1" kern="0">
              <a:solidFill>
                <a:srgbClr val="000000"/>
              </a:solidFill>
              <a:latin typeface="Proxima Nova"/>
              <a:ea typeface="Proxima Nova"/>
              <a:cs typeface="Proxima Nova"/>
              <a:sym typeface="Proxima Nova"/>
            </a:endParaRPr>
          </a:p>
        </p:txBody>
      </p:sp>
      <p:sp>
        <p:nvSpPr>
          <p:cNvPr id="269" name="Google Shape;269;p46"/>
          <p:cNvSpPr txBox="1"/>
          <p:nvPr/>
        </p:nvSpPr>
        <p:spPr>
          <a:xfrm>
            <a:off x="148933" y="1102833"/>
            <a:ext cx="3366800" cy="46620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2000" kern="0">
              <a:solidFill>
                <a:srgbClr val="FFFFFF"/>
              </a:solidFill>
              <a:latin typeface="Proxima Nova"/>
              <a:ea typeface="Proxima Nova"/>
              <a:cs typeface="Proxima Nova"/>
              <a:sym typeface="Proxima Nova"/>
            </a:endParaRPr>
          </a:p>
          <a:p>
            <a:pPr defTabSz="1219170">
              <a:spcBef>
                <a:spcPts val="1333"/>
              </a:spcBef>
              <a:buClr>
                <a:srgbClr val="000000"/>
              </a:buClr>
              <a:buSzPts val="1100"/>
            </a:pPr>
            <a:r>
              <a:rPr lang="en" sz="2267" kern="0">
                <a:solidFill>
                  <a:srgbClr val="FFFFFF"/>
                </a:solidFill>
                <a:latin typeface="Proxima Nova"/>
                <a:ea typeface="Proxima Nova"/>
                <a:cs typeface="Proxima Nova"/>
                <a:sym typeface="Proxima Nova"/>
              </a:rPr>
              <a:t>Centralizing patient-level data makes it possible to ask different and more powerful questions than in federated contexts</a:t>
            </a:r>
            <a:endParaRPr sz="2267" kern="0">
              <a:solidFill>
                <a:srgbClr val="FFFFFF"/>
              </a:solidFill>
              <a:latin typeface="Proxima Nova"/>
              <a:ea typeface="Proxima Nova"/>
              <a:cs typeface="Proxima Nova"/>
              <a:sym typeface="Proxima Nova"/>
            </a:endParaRPr>
          </a:p>
          <a:p>
            <a:pPr defTabSz="1219170">
              <a:buClr>
                <a:srgbClr val="000000"/>
              </a:buClr>
              <a:buSzPts val="1100"/>
            </a:pPr>
            <a:endParaRPr sz="2267" kern="0">
              <a:solidFill>
                <a:srgbClr val="FFFFFF"/>
              </a:solidFill>
              <a:latin typeface="Proxima Nova"/>
              <a:ea typeface="Proxima Nova"/>
              <a:cs typeface="Proxima Nova"/>
              <a:sym typeface="Proxima Nova"/>
            </a:endParaRPr>
          </a:p>
          <a:p>
            <a:pPr defTabSz="1219170">
              <a:buClr>
                <a:srgbClr val="000000"/>
              </a:buClr>
              <a:buSzPts val="1100"/>
            </a:pPr>
            <a:r>
              <a:rPr lang="en" sz="2267" kern="0">
                <a:solidFill>
                  <a:srgbClr val="FFFFFF"/>
                </a:solidFill>
                <a:latin typeface="Proxima Nova"/>
                <a:ea typeface="Proxima Nova"/>
                <a:cs typeface="Proxima Nova"/>
                <a:sym typeface="Proxima Nova"/>
              </a:rPr>
              <a:t>Such networks are key to quickly build a centralized dataset</a:t>
            </a:r>
            <a:endParaRPr sz="2267" kern="0">
              <a:solidFill>
                <a:srgbClr val="FFFFFF"/>
              </a:solidFill>
              <a:latin typeface="Proxima Nova"/>
              <a:ea typeface="Proxima Nova"/>
              <a:cs typeface="Proxima Nova"/>
              <a:sym typeface="Proxima Nova"/>
            </a:endParaRPr>
          </a:p>
        </p:txBody>
      </p:sp>
    </p:spTree>
    <p:extLst>
      <p:ext uri="{BB962C8B-B14F-4D97-AF65-F5344CB8AC3E}">
        <p14:creationId xmlns:p14="http://schemas.microsoft.com/office/powerpoint/2010/main" val="32274877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7"/>
          <p:cNvSpPr txBox="1">
            <a:spLocks noGrp="1"/>
          </p:cNvSpPr>
          <p:nvPr>
            <p:ph type="title"/>
          </p:nvPr>
        </p:nvSpPr>
        <p:spPr>
          <a:xfrm>
            <a:off x="0" y="0"/>
            <a:ext cx="2696000" cy="6858000"/>
          </a:xfrm>
          <a:prstGeom prst="rect">
            <a:avLst/>
          </a:prstGeom>
          <a:solidFill>
            <a:srgbClr val="4A7D8F"/>
          </a:solidFill>
          <a:ln>
            <a:noFill/>
          </a:ln>
        </p:spPr>
        <p:txBody>
          <a:bodyPr spcFirstLastPara="1" wrap="square" lIns="91433" tIns="45700" rIns="91433" bIns="45700" anchor="ctr" anchorCtr="0">
            <a:noAutofit/>
          </a:bodyPr>
          <a:lstStyle/>
          <a:p>
            <a:pPr algn="ctr">
              <a:buClr>
                <a:schemeClr val="lt1"/>
              </a:buClr>
              <a:buSzPts val="2700"/>
            </a:pPr>
            <a:r>
              <a:rPr lang="en" sz="3467">
                <a:solidFill>
                  <a:schemeClr val="lt1"/>
                </a:solidFill>
              </a:rPr>
              <a:t> </a:t>
            </a:r>
            <a:endParaRPr sz="3467">
              <a:solidFill>
                <a:schemeClr val="lt1"/>
              </a:solidFill>
            </a:endParaRPr>
          </a:p>
        </p:txBody>
      </p:sp>
      <p:pic>
        <p:nvPicPr>
          <p:cNvPr id="275" name="Google Shape;275;p47"/>
          <p:cNvPicPr preferRelativeResize="0"/>
          <p:nvPr/>
        </p:nvPicPr>
        <p:blipFill rotWithShape="1">
          <a:blip r:embed="rId3">
            <a:alphaModFix/>
          </a:blip>
          <a:srcRect/>
          <a:stretch/>
        </p:blipFill>
        <p:spPr>
          <a:xfrm>
            <a:off x="316500" y="96597"/>
            <a:ext cx="1705059" cy="780803"/>
          </a:xfrm>
          <a:prstGeom prst="rect">
            <a:avLst/>
          </a:prstGeom>
          <a:noFill/>
          <a:ln>
            <a:noFill/>
          </a:ln>
        </p:spPr>
      </p:pic>
      <p:pic>
        <p:nvPicPr>
          <p:cNvPr id="276" name="Google Shape;276;p47"/>
          <p:cNvPicPr preferRelativeResize="0"/>
          <p:nvPr/>
        </p:nvPicPr>
        <p:blipFill>
          <a:blip r:embed="rId4">
            <a:alphaModFix/>
          </a:blip>
          <a:stretch>
            <a:fillRect/>
          </a:stretch>
        </p:blipFill>
        <p:spPr>
          <a:xfrm>
            <a:off x="2696082" y="166201"/>
            <a:ext cx="9262449" cy="5580500"/>
          </a:xfrm>
          <a:prstGeom prst="rect">
            <a:avLst/>
          </a:prstGeom>
          <a:noFill/>
          <a:ln>
            <a:noFill/>
          </a:ln>
        </p:spPr>
      </p:pic>
      <p:sp>
        <p:nvSpPr>
          <p:cNvPr id="277" name="Google Shape;277;p47"/>
          <p:cNvSpPr txBox="1"/>
          <p:nvPr/>
        </p:nvSpPr>
        <p:spPr>
          <a:xfrm>
            <a:off x="2784600" y="5820767"/>
            <a:ext cx="9174000" cy="8664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133" b="1" kern="0">
                <a:solidFill>
                  <a:srgbClr val="666666"/>
                </a:solidFill>
                <a:latin typeface="Proxima Nova"/>
                <a:ea typeface="Proxima Nova"/>
                <a:cs typeface="Proxima Nova"/>
                <a:sym typeface="Proxima Nova"/>
              </a:rPr>
              <a:t>Secure, reproducible, transparent, versioned, provenanced, attributed, and shareable analytics on patient-level EHR data</a:t>
            </a:r>
            <a:r>
              <a:rPr lang="en" sz="2000" b="1" kern="0">
                <a:solidFill>
                  <a:srgbClr val="666666"/>
                </a:solidFill>
                <a:latin typeface="Proxima Nova"/>
                <a:ea typeface="Proxima Nova"/>
                <a:cs typeface="Proxima Nova"/>
                <a:sym typeface="Proxima Nova"/>
              </a:rPr>
              <a:t> </a:t>
            </a:r>
            <a:endParaRPr sz="2000" b="1" kern="0">
              <a:solidFill>
                <a:srgbClr val="666666"/>
              </a:solidFill>
              <a:latin typeface="Proxima Nova"/>
              <a:ea typeface="Proxima Nova"/>
              <a:cs typeface="Proxima Nova"/>
              <a:sym typeface="Proxima Nova"/>
            </a:endParaRPr>
          </a:p>
        </p:txBody>
      </p:sp>
      <p:sp>
        <p:nvSpPr>
          <p:cNvPr id="278" name="Google Shape;278;p47"/>
          <p:cNvSpPr txBox="1"/>
          <p:nvPr/>
        </p:nvSpPr>
        <p:spPr>
          <a:xfrm>
            <a:off x="-80433" y="2363467"/>
            <a:ext cx="2799200" cy="2216000"/>
          </a:xfrm>
          <a:prstGeom prst="rect">
            <a:avLst/>
          </a:prstGeom>
          <a:noFill/>
          <a:ln>
            <a:noFill/>
          </a:ln>
        </p:spPr>
        <p:txBody>
          <a:bodyPr spcFirstLastPara="1" wrap="square" lIns="121900" tIns="121900" rIns="121900" bIns="121900" anchor="t" anchorCtr="0">
            <a:noAutofit/>
          </a:bodyPr>
          <a:lstStyle/>
          <a:p>
            <a:pPr algn="ctr" defTabSz="1219170">
              <a:lnSpc>
                <a:spcPct val="90000"/>
              </a:lnSpc>
              <a:buClr>
                <a:srgbClr val="000000"/>
              </a:buClr>
            </a:pPr>
            <a:r>
              <a:rPr lang="en" sz="3067" kern="0">
                <a:solidFill>
                  <a:srgbClr val="FFFFFF"/>
                </a:solidFill>
                <a:latin typeface="Lato"/>
                <a:ea typeface="Lato"/>
                <a:cs typeface="Lato"/>
                <a:sym typeface="Lato"/>
              </a:rPr>
              <a:t>Collaborative Analytics - N3C Secure Data Enclave</a:t>
            </a:r>
            <a:endParaRPr sz="1467" kern="0">
              <a:solidFill>
                <a:srgbClr val="000000"/>
              </a:solidFill>
              <a:latin typeface="Lato"/>
              <a:ea typeface="Lato"/>
              <a:cs typeface="Lato"/>
              <a:sym typeface="Lato"/>
            </a:endParaRPr>
          </a:p>
        </p:txBody>
      </p:sp>
    </p:spTree>
    <p:extLst>
      <p:ext uri="{BB962C8B-B14F-4D97-AF65-F5344CB8AC3E}">
        <p14:creationId xmlns:p14="http://schemas.microsoft.com/office/powerpoint/2010/main" val="22718260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8"/>
          <p:cNvSpPr/>
          <p:nvPr/>
        </p:nvSpPr>
        <p:spPr>
          <a:xfrm>
            <a:off x="100" y="0"/>
            <a:ext cx="12192000" cy="1135600"/>
          </a:xfrm>
          <a:prstGeom prst="rect">
            <a:avLst/>
          </a:prstGeom>
          <a:solidFill>
            <a:srgbClr val="4D84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84" name="Google Shape;284;p48"/>
          <p:cNvPicPr preferRelativeResize="0"/>
          <p:nvPr/>
        </p:nvPicPr>
        <p:blipFill>
          <a:blip r:embed="rId3">
            <a:alphaModFix/>
          </a:blip>
          <a:stretch>
            <a:fillRect/>
          </a:stretch>
        </p:blipFill>
        <p:spPr>
          <a:xfrm>
            <a:off x="-5126863" y="557063"/>
            <a:ext cx="792875" cy="163533"/>
          </a:xfrm>
          <a:prstGeom prst="rect">
            <a:avLst/>
          </a:prstGeom>
          <a:noFill/>
          <a:ln>
            <a:noFill/>
          </a:ln>
        </p:spPr>
      </p:pic>
      <p:sp>
        <p:nvSpPr>
          <p:cNvPr id="285" name="Google Shape;285;p48"/>
          <p:cNvSpPr txBox="1"/>
          <p:nvPr/>
        </p:nvSpPr>
        <p:spPr>
          <a:xfrm>
            <a:off x="0" y="-275"/>
            <a:ext cx="12192000" cy="1135600"/>
          </a:xfrm>
          <a:prstGeom prst="rect">
            <a:avLst/>
          </a:prstGeom>
          <a:solidFill>
            <a:srgbClr val="4A7D8F"/>
          </a:solidFill>
          <a:ln>
            <a:noFill/>
          </a:ln>
        </p:spPr>
        <p:txBody>
          <a:bodyPr spcFirstLastPara="1" wrap="square" lIns="121900" tIns="121900" rIns="121900" bIns="121900" anchor="ctr" anchorCtr="0">
            <a:noAutofit/>
          </a:bodyPr>
          <a:lstStyle/>
          <a:p>
            <a:pPr defTabSz="1219170">
              <a:buClr>
                <a:srgbClr val="000000"/>
              </a:buClr>
            </a:pPr>
            <a:r>
              <a:rPr lang="en" sz="3200" b="1" kern="0">
                <a:solidFill>
                  <a:srgbClr val="F3F3F3"/>
                </a:solidFill>
                <a:latin typeface="Lato"/>
                <a:ea typeface="Lato"/>
                <a:cs typeface="Lato"/>
                <a:sym typeface="Lato"/>
              </a:rPr>
              <a:t>                          </a:t>
            </a:r>
            <a:r>
              <a:rPr lang="en" sz="3200" b="1" kern="0">
                <a:solidFill>
                  <a:srgbClr val="F3F3F3"/>
                </a:solidFill>
                <a:latin typeface="Arial"/>
                <a:cs typeface="Arial"/>
                <a:sym typeface="Arial"/>
              </a:rPr>
              <a:t>What Kinds of Questions Can N3C Address?</a:t>
            </a:r>
            <a:endParaRPr sz="3200" b="1" kern="0">
              <a:solidFill>
                <a:srgbClr val="F3F3F3"/>
              </a:solidFill>
              <a:latin typeface="Arial"/>
              <a:cs typeface="Arial"/>
              <a:sym typeface="Arial"/>
            </a:endParaRPr>
          </a:p>
        </p:txBody>
      </p:sp>
      <p:pic>
        <p:nvPicPr>
          <p:cNvPr id="286" name="Google Shape;286;p48"/>
          <p:cNvPicPr preferRelativeResize="0"/>
          <p:nvPr/>
        </p:nvPicPr>
        <p:blipFill>
          <a:blip r:embed="rId4">
            <a:alphaModFix/>
          </a:blip>
          <a:stretch>
            <a:fillRect/>
          </a:stretch>
        </p:blipFill>
        <p:spPr>
          <a:xfrm>
            <a:off x="252833" y="6403095"/>
            <a:ext cx="792883" cy="187208"/>
          </a:xfrm>
          <a:prstGeom prst="rect">
            <a:avLst/>
          </a:prstGeom>
          <a:noFill/>
          <a:ln>
            <a:noFill/>
          </a:ln>
        </p:spPr>
      </p:pic>
      <p:pic>
        <p:nvPicPr>
          <p:cNvPr id="287" name="Google Shape;287;p48"/>
          <p:cNvPicPr preferRelativeResize="0"/>
          <p:nvPr/>
        </p:nvPicPr>
        <p:blipFill>
          <a:blip r:embed="rId5">
            <a:alphaModFix/>
          </a:blip>
          <a:stretch>
            <a:fillRect/>
          </a:stretch>
        </p:blipFill>
        <p:spPr>
          <a:xfrm>
            <a:off x="9893300" y="6350467"/>
            <a:ext cx="1102128" cy="246412"/>
          </a:xfrm>
          <a:prstGeom prst="rect">
            <a:avLst/>
          </a:prstGeom>
          <a:noFill/>
          <a:ln>
            <a:noFill/>
          </a:ln>
        </p:spPr>
      </p:pic>
      <p:sp>
        <p:nvSpPr>
          <p:cNvPr id="288" name="Google Shape;288;p48"/>
          <p:cNvSpPr txBox="1"/>
          <p:nvPr/>
        </p:nvSpPr>
        <p:spPr>
          <a:xfrm>
            <a:off x="63067" y="1352933"/>
            <a:ext cx="11361200" cy="1135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933" b="1" kern="0">
                <a:solidFill>
                  <a:srgbClr val="000000"/>
                </a:solidFill>
                <a:latin typeface="Proxima Nova"/>
                <a:ea typeface="Proxima Nova"/>
                <a:cs typeface="Proxima Nova"/>
                <a:sym typeface="Proxima Nova"/>
              </a:rPr>
              <a:t>The scope and scale of the information in the N3C Data Enclave will support probing questions such as:</a:t>
            </a:r>
            <a:endParaRPr sz="2933" b="1" i="1" kern="0">
              <a:solidFill>
                <a:srgbClr val="FF0000"/>
              </a:solidFill>
              <a:latin typeface="Proxima Nova"/>
              <a:ea typeface="Proxima Nova"/>
              <a:cs typeface="Proxima Nova"/>
              <a:sym typeface="Proxima Nova"/>
            </a:endParaRPr>
          </a:p>
        </p:txBody>
      </p:sp>
      <p:sp>
        <p:nvSpPr>
          <p:cNvPr id="289" name="Google Shape;289;p48"/>
          <p:cNvSpPr txBox="1"/>
          <p:nvPr/>
        </p:nvSpPr>
        <p:spPr>
          <a:xfrm>
            <a:off x="212200" y="2609867"/>
            <a:ext cx="11767600" cy="3742000"/>
          </a:xfrm>
          <a:prstGeom prst="rect">
            <a:avLst/>
          </a:prstGeom>
          <a:solidFill>
            <a:srgbClr val="45818E"/>
          </a:solidFill>
          <a:ln>
            <a:noFill/>
          </a:ln>
        </p:spPr>
        <p:txBody>
          <a:bodyPr spcFirstLastPara="1" wrap="square" lIns="121900" tIns="121900" rIns="121900" bIns="121900" anchor="t" anchorCtr="0">
            <a:noAutofit/>
          </a:bodyPr>
          <a:lstStyle/>
          <a:p>
            <a:pPr marL="609585" indent="-465655" defTabSz="1219170">
              <a:buClr>
                <a:srgbClr val="FFFFFF"/>
              </a:buClr>
              <a:buSzPts val="1900"/>
              <a:buFont typeface="Arial"/>
              <a:buChar char="●"/>
            </a:pPr>
            <a:r>
              <a:rPr lang="en" sz="2533" kern="0">
                <a:solidFill>
                  <a:srgbClr val="FFFFFF"/>
                </a:solidFill>
                <a:latin typeface="Arial"/>
                <a:cs typeface="Arial"/>
                <a:sym typeface="Arial"/>
              </a:rPr>
              <a:t>Do some therapies work better than others? Regionally? Demographically?</a:t>
            </a:r>
            <a:endParaRPr sz="2533" kern="0">
              <a:solidFill>
                <a:srgbClr val="FFFFFF"/>
              </a:solidFill>
              <a:latin typeface="Arial"/>
              <a:cs typeface="Arial"/>
              <a:sym typeface="Arial"/>
            </a:endParaRPr>
          </a:p>
          <a:p>
            <a:pPr marL="609585" indent="-465655" defTabSz="1219170">
              <a:buClr>
                <a:srgbClr val="FFFFFF"/>
              </a:buClr>
              <a:buSzPts val="1900"/>
              <a:buFont typeface="Arial"/>
              <a:buChar char="●"/>
            </a:pPr>
            <a:r>
              <a:rPr lang="en" sz="2533" kern="0">
                <a:solidFill>
                  <a:srgbClr val="FFFFFF"/>
                </a:solidFill>
                <a:latin typeface="Arial"/>
                <a:cs typeface="Arial"/>
                <a:sym typeface="Arial"/>
              </a:rPr>
              <a:t>Can we predict who with COVID-19 might have severe outcomes?</a:t>
            </a:r>
            <a:endParaRPr sz="2533" kern="0">
              <a:solidFill>
                <a:srgbClr val="FFFFFF"/>
              </a:solidFill>
              <a:latin typeface="Arial"/>
              <a:cs typeface="Arial"/>
              <a:sym typeface="Arial"/>
            </a:endParaRPr>
          </a:p>
          <a:p>
            <a:pPr marL="609585" indent="-465655" defTabSz="1219170">
              <a:buClr>
                <a:srgbClr val="FFFFFF"/>
              </a:buClr>
              <a:buSzPts val="1900"/>
              <a:buFont typeface="Arial"/>
              <a:buChar char="●"/>
            </a:pPr>
            <a:r>
              <a:rPr lang="en" sz="2533" kern="0">
                <a:solidFill>
                  <a:srgbClr val="FFFFFF"/>
                </a:solidFill>
                <a:latin typeface="Arial"/>
                <a:cs typeface="Arial"/>
                <a:sym typeface="Arial"/>
              </a:rPr>
              <a:t>Can we predicate acute renal failure in COVID-19 patients?</a:t>
            </a:r>
            <a:endParaRPr sz="2533" kern="0">
              <a:solidFill>
                <a:srgbClr val="FFFFFF"/>
              </a:solidFill>
              <a:latin typeface="Arial"/>
              <a:cs typeface="Arial"/>
              <a:sym typeface="Arial"/>
            </a:endParaRPr>
          </a:p>
          <a:p>
            <a:pPr marL="609585" indent="-465655" defTabSz="1219170">
              <a:buClr>
                <a:srgbClr val="FFFFFF"/>
              </a:buClr>
              <a:buSzPts val="1900"/>
              <a:buFont typeface="Arial"/>
              <a:buChar char="●"/>
            </a:pPr>
            <a:r>
              <a:rPr lang="en" sz="2533" kern="0">
                <a:solidFill>
                  <a:srgbClr val="FFFFFF"/>
                </a:solidFill>
                <a:latin typeface="Arial"/>
                <a:cs typeface="Arial"/>
                <a:sym typeface="Arial"/>
              </a:rPr>
              <a:t>Who might need a ventilator because of lung failure?</a:t>
            </a:r>
            <a:endParaRPr sz="2533" kern="0">
              <a:solidFill>
                <a:srgbClr val="FFFFFF"/>
              </a:solidFill>
              <a:latin typeface="Arial"/>
              <a:cs typeface="Arial"/>
              <a:sym typeface="Arial"/>
            </a:endParaRPr>
          </a:p>
          <a:p>
            <a:pPr marL="609585" indent="-465655" defTabSz="1219170">
              <a:buClr>
                <a:srgbClr val="FFFFFF"/>
              </a:buClr>
              <a:buSzPts val="1900"/>
              <a:buFont typeface="Arial"/>
              <a:buChar char="●"/>
            </a:pPr>
            <a:r>
              <a:rPr lang="en" sz="2533" kern="0">
                <a:solidFill>
                  <a:srgbClr val="FFFFFF"/>
                </a:solidFill>
                <a:latin typeface="Arial"/>
                <a:cs typeface="Arial"/>
                <a:sym typeface="Arial"/>
              </a:rPr>
              <a:t>Why are some people asymptomatic?</a:t>
            </a:r>
            <a:endParaRPr sz="2533" kern="0">
              <a:solidFill>
                <a:srgbClr val="FFFFFF"/>
              </a:solidFill>
              <a:latin typeface="Arial"/>
              <a:cs typeface="Arial"/>
              <a:sym typeface="Arial"/>
            </a:endParaRPr>
          </a:p>
          <a:p>
            <a:pPr marL="609585" indent="-465655" defTabSz="1219170">
              <a:buClr>
                <a:srgbClr val="FFFFFF"/>
              </a:buClr>
              <a:buSzPts val="1900"/>
              <a:buFont typeface="Arial"/>
              <a:buChar char="●"/>
            </a:pPr>
            <a:r>
              <a:rPr lang="en" sz="2533" kern="0">
                <a:solidFill>
                  <a:srgbClr val="FFFFFF"/>
                </a:solidFill>
                <a:latin typeface="Arial"/>
                <a:cs typeface="Arial"/>
                <a:sym typeface="Arial"/>
              </a:rPr>
              <a:t>Can we compare rates of infectivity within school-aged children prior to school reopening and after?</a:t>
            </a:r>
            <a:endParaRPr sz="2533" kern="0">
              <a:solidFill>
                <a:srgbClr val="FFFFFF"/>
              </a:solidFill>
              <a:latin typeface="Arial"/>
              <a:cs typeface="Arial"/>
              <a:sym typeface="Arial"/>
            </a:endParaRPr>
          </a:p>
          <a:p>
            <a:pPr marL="609585" indent="-465655" defTabSz="1219170">
              <a:buClr>
                <a:srgbClr val="FFFFFF"/>
              </a:buClr>
              <a:buSzPts val="1900"/>
              <a:buFont typeface="Arial"/>
              <a:buChar char="●"/>
            </a:pPr>
            <a:r>
              <a:rPr lang="en" sz="2533" kern="0">
                <a:solidFill>
                  <a:srgbClr val="FFFFFF"/>
                </a:solidFill>
                <a:latin typeface="Arial"/>
                <a:cs typeface="Arial"/>
                <a:sym typeface="Arial"/>
              </a:rPr>
              <a:t>Which social determinants of health are risk factors for mortality?</a:t>
            </a:r>
            <a:endParaRPr sz="2533" kern="0">
              <a:solidFill>
                <a:srgbClr val="FFFFFF"/>
              </a:solidFill>
              <a:latin typeface="Arial"/>
              <a:cs typeface="Arial"/>
              <a:sym typeface="Arial"/>
            </a:endParaRPr>
          </a:p>
          <a:p>
            <a:pPr defTabSz="1219170">
              <a:buClr>
                <a:srgbClr val="000000"/>
              </a:buClr>
            </a:pPr>
            <a:endParaRPr sz="1867" kern="0">
              <a:solidFill>
                <a:srgbClr val="000000"/>
              </a:solidFill>
              <a:latin typeface="Calibri"/>
              <a:ea typeface="Calibri"/>
              <a:cs typeface="Calibri"/>
              <a:sym typeface="Calibri"/>
            </a:endParaRPr>
          </a:p>
        </p:txBody>
      </p:sp>
      <p:pic>
        <p:nvPicPr>
          <p:cNvPr id="290" name="Google Shape;290;p48"/>
          <p:cNvPicPr preferRelativeResize="0"/>
          <p:nvPr/>
        </p:nvPicPr>
        <p:blipFill>
          <a:blip r:embed="rId6">
            <a:alphaModFix/>
          </a:blip>
          <a:stretch>
            <a:fillRect/>
          </a:stretch>
        </p:blipFill>
        <p:spPr>
          <a:xfrm>
            <a:off x="214901" y="96598"/>
            <a:ext cx="1770305" cy="810701"/>
          </a:xfrm>
          <a:prstGeom prst="rect">
            <a:avLst/>
          </a:prstGeom>
          <a:noFill/>
          <a:ln>
            <a:noFill/>
          </a:ln>
        </p:spPr>
      </p:pic>
    </p:spTree>
    <p:extLst>
      <p:ext uri="{BB962C8B-B14F-4D97-AF65-F5344CB8AC3E}">
        <p14:creationId xmlns:p14="http://schemas.microsoft.com/office/powerpoint/2010/main" val="8918810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49"/>
          <p:cNvPicPr preferRelativeResize="0"/>
          <p:nvPr/>
        </p:nvPicPr>
        <p:blipFill rotWithShape="1">
          <a:blip r:embed="rId3">
            <a:alphaModFix/>
          </a:blip>
          <a:srcRect/>
          <a:stretch/>
        </p:blipFill>
        <p:spPr>
          <a:xfrm>
            <a:off x="-5126863" y="557063"/>
            <a:ext cx="792875" cy="163533"/>
          </a:xfrm>
          <a:prstGeom prst="rect">
            <a:avLst/>
          </a:prstGeom>
          <a:noFill/>
          <a:ln>
            <a:noFill/>
          </a:ln>
        </p:spPr>
      </p:pic>
      <p:sp>
        <p:nvSpPr>
          <p:cNvPr id="296" name="Google Shape;296;p49"/>
          <p:cNvSpPr txBox="1"/>
          <p:nvPr/>
        </p:nvSpPr>
        <p:spPr>
          <a:xfrm>
            <a:off x="374233" y="3790000"/>
            <a:ext cx="3098800" cy="14608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100"/>
            </a:pPr>
            <a:endParaRPr sz="2067" kern="0">
              <a:solidFill>
                <a:srgbClr val="000000"/>
              </a:solidFill>
              <a:latin typeface="Proxima Nova"/>
              <a:ea typeface="Proxima Nova"/>
              <a:cs typeface="Proxima Nova"/>
              <a:sym typeface="Proxima Nova"/>
            </a:endParaRPr>
          </a:p>
        </p:txBody>
      </p:sp>
      <p:pic>
        <p:nvPicPr>
          <p:cNvPr id="297" name="Google Shape;297;p49"/>
          <p:cNvPicPr preferRelativeResize="0"/>
          <p:nvPr/>
        </p:nvPicPr>
        <p:blipFill rotWithShape="1">
          <a:blip r:embed="rId4">
            <a:alphaModFix/>
          </a:blip>
          <a:srcRect/>
          <a:stretch/>
        </p:blipFill>
        <p:spPr>
          <a:xfrm>
            <a:off x="214901" y="96599"/>
            <a:ext cx="1897700" cy="869036"/>
          </a:xfrm>
          <a:prstGeom prst="rect">
            <a:avLst/>
          </a:prstGeom>
          <a:noFill/>
          <a:ln>
            <a:noFill/>
          </a:ln>
        </p:spPr>
      </p:pic>
      <p:pic>
        <p:nvPicPr>
          <p:cNvPr id="298" name="Google Shape;298;p49"/>
          <p:cNvPicPr preferRelativeResize="0"/>
          <p:nvPr/>
        </p:nvPicPr>
        <p:blipFill rotWithShape="1">
          <a:blip r:embed="rId5">
            <a:alphaModFix/>
          </a:blip>
          <a:srcRect r="-1306"/>
          <a:stretch/>
        </p:blipFill>
        <p:spPr>
          <a:xfrm>
            <a:off x="-59466" y="1"/>
            <a:ext cx="12431353" cy="6902300"/>
          </a:xfrm>
          <a:prstGeom prst="rect">
            <a:avLst/>
          </a:prstGeom>
          <a:noFill/>
          <a:ln>
            <a:noFill/>
          </a:ln>
        </p:spPr>
      </p:pic>
      <p:sp>
        <p:nvSpPr>
          <p:cNvPr id="299" name="Google Shape;299;p49"/>
          <p:cNvSpPr txBox="1"/>
          <p:nvPr/>
        </p:nvSpPr>
        <p:spPr>
          <a:xfrm>
            <a:off x="-11033" y="3946400"/>
            <a:ext cx="7544000" cy="1304400"/>
          </a:xfrm>
          <a:prstGeom prst="rect">
            <a:avLst/>
          </a:prstGeom>
          <a:solidFill>
            <a:srgbClr val="434343"/>
          </a:solidFill>
          <a:ln>
            <a:noFill/>
          </a:ln>
        </p:spPr>
        <p:txBody>
          <a:bodyPr spcFirstLastPara="1" wrap="square" lIns="121900" tIns="121900" rIns="121900" bIns="121900" anchor="ctr" anchorCtr="0">
            <a:noAutofit/>
          </a:bodyPr>
          <a:lstStyle/>
          <a:p>
            <a:pPr algn="ctr" defTabSz="1219170">
              <a:buClr>
                <a:srgbClr val="000000"/>
              </a:buClr>
              <a:buSzPts val="1400"/>
            </a:pPr>
            <a:endParaRPr sz="1867" b="1" kern="0">
              <a:solidFill>
                <a:srgbClr val="F3F3F3"/>
              </a:solidFill>
              <a:latin typeface="Lato"/>
              <a:ea typeface="Lato"/>
              <a:cs typeface="Lato"/>
              <a:sym typeface="Lato"/>
            </a:endParaRPr>
          </a:p>
        </p:txBody>
      </p:sp>
      <p:sp>
        <p:nvSpPr>
          <p:cNvPr id="300" name="Google Shape;300;p49"/>
          <p:cNvSpPr txBox="1"/>
          <p:nvPr/>
        </p:nvSpPr>
        <p:spPr>
          <a:xfrm>
            <a:off x="0" y="-1041"/>
            <a:ext cx="12192000" cy="1135600"/>
          </a:xfrm>
          <a:prstGeom prst="rect">
            <a:avLst/>
          </a:prstGeom>
          <a:solidFill>
            <a:srgbClr val="4A7D8F"/>
          </a:solidFill>
          <a:ln>
            <a:noFill/>
          </a:ln>
        </p:spPr>
        <p:txBody>
          <a:bodyPr spcFirstLastPara="1" wrap="square" lIns="121900" tIns="121900" rIns="121900" bIns="121900" anchor="ctr" anchorCtr="0">
            <a:noAutofit/>
          </a:bodyPr>
          <a:lstStyle/>
          <a:p>
            <a:pPr algn="ctr" defTabSz="1219170">
              <a:buClr>
                <a:srgbClr val="000000"/>
              </a:buClr>
              <a:buSzPts val="3000"/>
            </a:pPr>
            <a:endParaRPr sz="4000" b="1" kern="0">
              <a:solidFill>
                <a:srgbClr val="F3F3F3"/>
              </a:solidFill>
              <a:latin typeface="Lato"/>
              <a:ea typeface="Lato"/>
              <a:cs typeface="Lato"/>
              <a:sym typeface="Lato"/>
            </a:endParaRPr>
          </a:p>
        </p:txBody>
      </p:sp>
      <p:pic>
        <p:nvPicPr>
          <p:cNvPr id="301" name="Google Shape;301;p49"/>
          <p:cNvPicPr preferRelativeResize="0"/>
          <p:nvPr/>
        </p:nvPicPr>
        <p:blipFill rotWithShape="1">
          <a:blip r:embed="rId4">
            <a:alphaModFix/>
          </a:blip>
          <a:srcRect/>
          <a:stretch/>
        </p:blipFill>
        <p:spPr>
          <a:xfrm>
            <a:off x="214901" y="96599"/>
            <a:ext cx="1897700" cy="869036"/>
          </a:xfrm>
          <a:prstGeom prst="rect">
            <a:avLst/>
          </a:prstGeom>
          <a:noFill/>
          <a:ln>
            <a:noFill/>
          </a:ln>
        </p:spPr>
      </p:pic>
      <p:sp>
        <p:nvSpPr>
          <p:cNvPr id="302" name="Google Shape;302;p49"/>
          <p:cNvSpPr txBox="1"/>
          <p:nvPr/>
        </p:nvSpPr>
        <p:spPr>
          <a:xfrm>
            <a:off x="214899" y="4115184"/>
            <a:ext cx="9966400" cy="11356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3000"/>
            </a:pPr>
            <a:r>
              <a:rPr lang="en" sz="4000" kern="0">
                <a:solidFill>
                  <a:srgbClr val="FFFFFF"/>
                </a:solidFill>
                <a:latin typeface="Comfortaa"/>
                <a:ea typeface="Comfortaa"/>
                <a:cs typeface="Comfortaa"/>
                <a:sym typeface="Comfortaa"/>
              </a:rPr>
              <a:t>Governing N3C Data</a:t>
            </a:r>
            <a:endParaRPr sz="4000" kern="0">
              <a:solidFill>
                <a:srgbClr val="FFFFFF"/>
              </a:solidFill>
              <a:latin typeface="Comfortaa"/>
              <a:ea typeface="Comfortaa"/>
              <a:cs typeface="Comfortaa"/>
              <a:sym typeface="Comfortaa"/>
            </a:endParaRPr>
          </a:p>
        </p:txBody>
      </p:sp>
      <p:pic>
        <p:nvPicPr>
          <p:cNvPr id="303" name="Google Shape;303;p49"/>
          <p:cNvPicPr preferRelativeResize="0"/>
          <p:nvPr/>
        </p:nvPicPr>
        <p:blipFill rotWithShape="1">
          <a:blip r:embed="rId6">
            <a:alphaModFix/>
          </a:blip>
          <a:srcRect/>
          <a:stretch/>
        </p:blipFill>
        <p:spPr>
          <a:xfrm>
            <a:off x="7532967" y="2941834"/>
            <a:ext cx="4109700" cy="2770033"/>
          </a:xfrm>
          <a:prstGeom prst="rect">
            <a:avLst/>
          </a:prstGeom>
          <a:noFill/>
          <a:ln>
            <a:noFill/>
          </a:ln>
        </p:spPr>
      </p:pic>
      <p:pic>
        <p:nvPicPr>
          <p:cNvPr id="304" name="Google Shape;304;p49"/>
          <p:cNvPicPr preferRelativeResize="0"/>
          <p:nvPr/>
        </p:nvPicPr>
        <p:blipFill rotWithShape="1">
          <a:blip r:embed="rId7">
            <a:alphaModFix/>
          </a:blip>
          <a:srcRect l="5109" t="3477" r="74782" b="82222"/>
          <a:stretch/>
        </p:blipFill>
        <p:spPr>
          <a:xfrm>
            <a:off x="10185524" y="145445"/>
            <a:ext cx="2006485" cy="771331"/>
          </a:xfrm>
          <a:prstGeom prst="rect">
            <a:avLst/>
          </a:prstGeom>
          <a:noFill/>
          <a:ln>
            <a:noFill/>
          </a:ln>
        </p:spPr>
      </p:pic>
    </p:spTree>
    <p:extLst>
      <p:ext uri="{BB962C8B-B14F-4D97-AF65-F5344CB8AC3E}">
        <p14:creationId xmlns:p14="http://schemas.microsoft.com/office/powerpoint/2010/main" val="41327682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50"/>
          <p:cNvPicPr preferRelativeResize="0"/>
          <p:nvPr/>
        </p:nvPicPr>
        <p:blipFill rotWithShape="1">
          <a:blip r:embed="rId3">
            <a:alphaModFix/>
          </a:blip>
          <a:srcRect/>
          <a:stretch/>
        </p:blipFill>
        <p:spPr>
          <a:xfrm>
            <a:off x="-5126863" y="557063"/>
            <a:ext cx="792875" cy="163533"/>
          </a:xfrm>
          <a:prstGeom prst="rect">
            <a:avLst/>
          </a:prstGeom>
          <a:noFill/>
          <a:ln>
            <a:noFill/>
          </a:ln>
        </p:spPr>
      </p:pic>
      <p:pic>
        <p:nvPicPr>
          <p:cNvPr id="310" name="Google Shape;310;p50"/>
          <p:cNvPicPr preferRelativeResize="0"/>
          <p:nvPr/>
        </p:nvPicPr>
        <p:blipFill rotWithShape="1">
          <a:blip r:embed="rId4">
            <a:alphaModFix/>
          </a:blip>
          <a:srcRect/>
          <a:stretch/>
        </p:blipFill>
        <p:spPr>
          <a:xfrm>
            <a:off x="214900" y="96598"/>
            <a:ext cx="1705061" cy="780804"/>
          </a:xfrm>
          <a:prstGeom prst="rect">
            <a:avLst/>
          </a:prstGeom>
          <a:noFill/>
          <a:ln>
            <a:noFill/>
          </a:ln>
        </p:spPr>
      </p:pic>
      <p:pic>
        <p:nvPicPr>
          <p:cNvPr id="311" name="Google Shape;311;p50"/>
          <p:cNvPicPr preferRelativeResize="0"/>
          <p:nvPr/>
        </p:nvPicPr>
        <p:blipFill rotWithShape="1">
          <a:blip r:embed="rId5">
            <a:alphaModFix/>
          </a:blip>
          <a:srcRect t="44224" b="42970"/>
          <a:stretch/>
        </p:blipFill>
        <p:spPr>
          <a:xfrm>
            <a:off x="0" y="2610867"/>
            <a:ext cx="12192000" cy="1892544"/>
          </a:xfrm>
          <a:prstGeom prst="rect">
            <a:avLst/>
          </a:prstGeom>
          <a:noFill/>
          <a:ln>
            <a:noFill/>
          </a:ln>
        </p:spPr>
      </p:pic>
      <p:pic>
        <p:nvPicPr>
          <p:cNvPr id="312" name="Google Shape;312;p50"/>
          <p:cNvPicPr preferRelativeResize="0"/>
          <p:nvPr/>
        </p:nvPicPr>
        <p:blipFill rotWithShape="1">
          <a:blip r:embed="rId6">
            <a:alphaModFix/>
          </a:blip>
          <a:srcRect/>
          <a:stretch/>
        </p:blipFill>
        <p:spPr>
          <a:xfrm>
            <a:off x="120167" y="81001"/>
            <a:ext cx="1705067" cy="780799"/>
          </a:xfrm>
          <a:prstGeom prst="rect">
            <a:avLst/>
          </a:prstGeom>
          <a:noFill/>
          <a:ln>
            <a:noFill/>
          </a:ln>
        </p:spPr>
      </p:pic>
      <p:sp>
        <p:nvSpPr>
          <p:cNvPr id="313" name="Google Shape;313;p50"/>
          <p:cNvSpPr txBox="1"/>
          <p:nvPr/>
        </p:nvSpPr>
        <p:spPr>
          <a:xfrm>
            <a:off x="0" y="-11661"/>
            <a:ext cx="12192000" cy="788400"/>
          </a:xfrm>
          <a:prstGeom prst="rect">
            <a:avLst/>
          </a:prstGeom>
          <a:solidFill>
            <a:srgbClr val="4A7D8F"/>
          </a:solidFill>
          <a:ln>
            <a:noFill/>
          </a:ln>
        </p:spPr>
        <p:txBody>
          <a:bodyPr spcFirstLastPara="1" wrap="square" lIns="91433" tIns="45700" rIns="91433" bIns="45700" anchor="ctr" anchorCtr="0">
            <a:noAutofit/>
          </a:bodyPr>
          <a:lstStyle/>
          <a:p>
            <a:pPr algn="ctr" defTabSz="1219170">
              <a:lnSpc>
                <a:spcPct val="90000"/>
              </a:lnSpc>
              <a:buClr>
                <a:srgbClr val="FFFFFF"/>
              </a:buClr>
              <a:buSzPts val="2700"/>
            </a:pPr>
            <a:r>
              <a:rPr lang="en" sz="3200" b="1" kern="0">
                <a:solidFill>
                  <a:srgbClr val="FFFFFF"/>
                </a:solidFill>
                <a:latin typeface="Arial"/>
                <a:cs typeface="Arial"/>
                <a:sym typeface="Arial"/>
              </a:rPr>
              <a:t>Data Levels to Access </a:t>
            </a:r>
            <a:endParaRPr sz="3200" b="1" kern="0">
              <a:solidFill>
                <a:srgbClr val="FFFFFF"/>
              </a:solidFill>
              <a:latin typeface="Arial"/>
              <a:cs typeface="Arial"/>
              <a:sym typeface="Arial"/>
            </a:endParaRPr>
          </a:p>
        </p:txBody>
      </p:sp>
      <p:pic>
        <p:nvPicPr>
          <p:cNvPr id="314" name="Google Shape;314;p50"/>
          <p:cNvPicPr preferRelativeResize="0"/>
          <p:nvPr/>
        </p:nvPicPr>
        <p:blipFill rotWithShape="1">
          <a:blip r:embed="rId6">
            <a:alphaModFix/>
          </a:blip>
          <a:srcRect/>
          <a:stretch/>
        </p:blipFill>
        <p:spPr>
          <a:xfrm>
            <a:off x="44025" y="-7867"/>
            <a:ext cx="1705059" cy="780803"/>
          </a:xfrm>
          <a:prstGeom prst="rect">
            <a:avLst/>
          </a:prstGeom>
          <a:noFill/>
          <a:ln>
            <a:noFill/>
          </a:ln>
        </p:spPr>
      </p:pic>
    </p:spTree>
    <p:extLst>
      <p:ext uri="{BB962C8B-B14F-4D97-AF65-F5344CB8AC3E}">
        <p14:creationId xmlns:p14="http://schemas.microsoft.com/office/powerpoint/2010/main" val="24815019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51"/>
          <p:cNvSpPr txBox="1"/>
          <p:nvPr/>
        </p:nvSpPr>
        <p:spPr>
          <a:xfrm>
            <a:off x="947367" y="3302400"/>
            <a:ext cx="11028400" cy="3227600"/>
          </a:xfrm>
          <a:prstGeom prst="rect">
            <a:avLst/>
          </a:prstGeom>
          <a:noFill/>
          <a:ln>
            <a:noFill/>
          </a:ln>
        </p:spPr>
        <p:txBody>
          <a:bodyPr spcFirstLastPara="1" wrap="square" lIns="121900" tIns="121900" rIns="121900" bIns="121900" anchor="t" anchorCtr="0">
            <a:noAutofit/>
          </a:bodyPr>
          <a:lstStyle/>
          <a:p>
            <a:pPr defTabSz="1219170">
              <a:spcBef>
                <a:spcPts val="267"/>
              </a:spcBef>
              <a:buClr>
                <a:srgbClr val="000000"/>
              </a:buClr>
            </a:pPr>
            <a:r>
              <a:rPr lang="en" sz="2267" kern="0">
                <a:solidFill>
                  <a:srgbClr val="434343"/>
                </a:solidFill>
                <a:latin typeface="Calibri"/>
                <a:ea typeface="Calibri"/>
                <a:cs typeface="Calibri"/>
                <a:sym typeface="Calibri"/>
              </a:rPr>
              <a:t>Goal of the Data Use Agreement is Privacy Protection to Promote broad access:</a:t>
            </a:r>
            <a:endParaRPr sz="2267" kern="0">
              <a:solidFill>
                <a:srgbClr val="434343"/>
              </a:solidFill>
              <a:latin typeface="Calibri"/>
              <a:ea typeface="Calibri"/>
              <a:cs typeface="Calibri"/>
              <a:sym typeface="Calibri"/>
            </a:endParaRPr>
          </a:p>
          <a:p>
            <a:pPr marL="609585" indent="-448722" defTabSz="1219170">
              <a:buClr>
                <a:srgbClr val="434343"/>
              </a:buClr>
              <a:buSzPts val="1300"/>
              <a:buFont typeface="Calibri"/>
              <a:buChar char="●"/>
            </a:pPr>
            <a:r>
              <a:rPr lang="en" sz="2267" kern="0">
                <a:solidFill>
                  <a:srgbClr val="434343"/>
                </a:solidFill>
                <a:latin typeface="Calibri"/>
                <a:ea typeface="Calibri"/>
                <a:cs typeface="Calibri"/>
                <a:sym typeface="Calibri"/>
              </a:rPr>
              <a:t>COVID-Related research only</a:t>
            </a:r>
            <a:endParaRPr sz="2267" kern="0">
              <a:solidFill>
                <a:srgbClr val="434343"/>
              </a:solidFill>
              <a:latin typeface="Calibri"/>
              <a:ea typeface="Calibri"/>
              <a:cs typeface="Calibri"/>
              <a:sym typeface="Calibri"/>
            </a:endParaRPr>
          </a:p>
          <a:p>
            <a:pPr marL="609585" indent="-448722" defTabSz="1219170">
              <a:buClr>
                <a:srgbClr val="434343"/>
              </a:buClr>
              <a:buSzPts val="1300"/>
              <a:buFont typeface="Calibri"/>
              <a:buChar char="●"/>
            </a:pPr>
            <a:r>
              <a:rPr lang="en" sz="2267" kern="0">
                <a:solidFill>
                  <a:srgbClr val="434343"/>
                </a:solidFill>
                <a:latin typeface="Calibri"/>
                <a:ea typeface="Calibri"/>
                <a:cs typeface="Calibri"/>
                <a:sym typeface="Calibri"/>
              </a:rPr>
              <a:t>No re-identification of individuals or data source</a:t>
            </a:r>
            <a:endParaRPr sz="1467" kern="0">
              <a:solidFill>
                <a:srgbClr val="434343"/>
              </a:solidFill>
              <a:latin typeface="Arial"/>
              <a:cs typeface="Arial"/>
              <a:sym typeface="Arial"/>
            </a:endParaRPr>
          </a:p>
          <a:p>
            <a:pPr marL="609585" indent="-448722" defTabSz="1219170">
              <a:buClr>
                <a:srgbClr val="434343"/>
              </a:buClr>
              <a:buSzPts val="1300"/>
              <a:buFont typeface="Calibri"/>
              <a:buChar char="●"/>
            </a:pPr>
            <a:r>
              <a:rPr lang="en" sz="2267" kern="0">
                <a:solidFill>
                  <a:srgbClr val="434343"/>
                </a:solidFill>
                <a:latin typeface="Calibri"/>
                <a:ea typeface="Calibri"/>
                <a:cs typeface="Calibri"/>
                <a:sym typeface="Calibri"/>
              </a:rPr>
              <a:t>No download or capture of raw data</a:t>
            </a:r>
            <a:endParaRPr sz="1467" kern="0">
              <a:solidFill>
                <a:srgbClr val="434343"/>
              </a:solidFill>
              <a:latin typeface="Arial"/>
              <a:cs typeface="Arial"/>
              <a:sym typeface="Arial"/>
            </a:endParaRPr>
          </a:p>
          <a:p>
            <a:pPr marL="609585" indent="-448722" defTabSz="1219170">
              <a:buClr>
                <a:srgbClr val="434343"/>
              </a:buClr>
              <a:buSzPts val="1300"/>
              <a:buFont typeface="Calibri"/>
              <a:buChar char="●"/>
            </a:pPr>
            <a:r>
              <a:rPr lang="en" sz="2267" kern="0">
                <a:solidFill>
                  <a:srgbClr val="434343"/>
                </a:solidFill>
                <a:latin typeface="Calibri"/>
                <a:ea typeface="Calibri"/>
                <a:cs typeface="Calibri"/>
                <a:sym typeface="Calibri"/>
              </a:rPr>
              <a:t>Open platform to all researchers</a:t>
            </a:r>
            <a:endParaRPr sz="2267" kern="0">
              <a:solidFill>
                <a:srgbClr val="434343"/>
              </a:solidFill>
              <a:latin typeface="Calibri"/>
              <a:ea typeface="Calibri"/>
              <a:cs typeface="Calibri"/>
              <a:sym typeface="Calibri"/>
            </a:endParaRPr>
          </a:p>
          <a:p>
            <a:pPr marL="609585" indent="-448722" defTabSz="1219170">
              <a:buClr>
                <a:srgbClr val="434343"/>
              </a:buClr>
              <a:buSzPts val="1300"/>
              <a:buFont typeface="Calibri"/>
              <a:buChar char="●"/>
            </a:pPr>
            <a:r>
              <a:rPr lang="en" sz="2267" kern="0">
                <a:solidFill>
                  <a:srgbClr val="434343"/>
                </a:solidFill>
                <a:latin typeface="Calibri"/>
                <a:ea typeface="Calibri"/>
                <a:cs typeface="Calibri"/>
                <a:sym typeface="Calibri"/>
              </a:rPr>
              <a:t>Security: Activities in the N3C Data Enclave are recorded and can be audited</a:t>
            </a:r>
            <a:endParaRPr sz="2267" kern="0">
              <a:solidFill>
                <a:srgbClr val="434343"/>
              </a:solidFill>
              <a:latin typeface="Calibri"/>
              <a:ea typeface="Calibri"/>
              <a:cs typeface="Calibri"/>
              <a:sym typeface="Calibri"/>
            </a:endParaRPr>
          </a:p>
          <a:p>
            <a:pPr marL="609585" indent="-448722" defTabSz="1219170">
              <a:buClr>
                <a:srgbClr val="434343"/>
              </a:buClr>
              <a:buSzPts val="1300"/>
              <a:buFont typeface="Calibri"/>
              <a:buChar char="●"/>
            </a:pPr>
            <a:r>
              <a:rPr lang="en" sz="2267" kern="0">
                <a:solidFill>
                  <a:srgbClr val="434343"/>
                </a:solidFill>
                <a:latin typeface="Calibri"/>
                <a:ea typeface="Calibri"/>
                <a:cs typeface="Calibri"/>
                <a:sym typeface="Calibri"/>
              </a:rPr>
              <a:t>Disclosure of research results to the N3C Data Enclave for the public good</a:t>
            </a:r>
            <a:endParaRPr sz="2267" kern="0">
              <a:solidFill>
                <a:srgbClr val="434343"/>
              </a:solidFill>
              <a:latin typeface="Calibri"/>
              <a:ea typeface="Calibri"/>
              <a:cs typeface="Calibri"/>
              <a:sym typeface="Calibri"/>
            </a:endParaRPr>
          </a:p>
          <a:p>
            <a:pPr marL="609585" indent="-448722" defTabSz="1219170">
              <a:buClr>
                <a:srgbClr val="434343"/>
              </a:buClr>
              <a:buSzPts val="1300"/>
              <a:buFont typeface="Calibri"/>
              <a:buChar char="●"/>
            </a:pPr>
            <a:r>
              <a:rPr lang="en" sz="2267" kern="0">
                <a:solidFill>
                  <a:srgbClr val="434343"/>
                </a:solidFill>
                <a:latin typeface="Calibri"/>
                <a:ea typeface="Calibri"/>
                <a:cs typeface="Calibri"/>
                <a:sym typeface="Calibri"/>
              </a:rPr>
              <a:t>Analytics provenance</a:t>
            </a:r>
            <a:endParaRPr sz="2267" kern="0">
              <a:solidFill>
                <a:srgbClr val="434343"/>
              </a:solidFill>
              <a:latin typeface="Calibri"/>
              <a:ea typeface="Calibri"/>
              <a:cs typeface="Calibri"/>
              <a:sym typeface="Calibri"/>
            </a:endParaRPr>
          </a:p>
          <a:p>
            <a:pPr marL="609585" indent="-448722" defTabSz="1219170">
              <a:buClr>
                <a:srgbClr val="434343"/>
              </a:buClr>
              <a:buSzPts val="1300"/>
              <a:buFont typeface="Calibri"/>
              <a:buChar char="●"/>
            </a:pPr>
            <a:r>
              <a:rPr lang="en" sz="2267" kern="0">
                <a:solidFill>
                  <a:srgbClr val="434343"/>
                </a:solidFill>
                <a:latin typeface="Calibri"/>
                <a:ea typeface="Calibri"/>
                <a:cs typeface="Calibri"/>
                <a:sym typeface="Calibri"/>
              </a:rPr>
              <a:t>Contributor Attribution tracking</a:t>
            </a:r>
            <a:endParaRPr sz="2133" kern="0">
              <a:solidFill>
                <a:srgbClr val="434343"/>
              </a:solidFill>
              <a:latin typeface="Calibri"/>
              <a:ea typeface="Calibri"/>
              <a:cs typeface="Calibri"/>
              <a:sym typeface="Calibri"/>
            </a:endParaRPr>
          </a:p>
          <a:p>
            <a:pPr defTabSz="1219170">
              <a:buClr>
                <a:srgbClr val="000000"/>
              </a:buClr>
            </a:pPr>
            <a:endParaRPr sz="2133" kern="0">
              <a:solidFill>
                <a:srgbClr val="434343"/>
              </a:solidFill>
              <a:latin typeface="Calibri"/>
              <a:ea typeface="Calibri"/>
              <a:cs typeface="Calibri"/>
              <a:sym typeface="Calibri"/>
            </a:endParaRPr>
          </a:p>
          <a:p>
            <a:pPr defTabSz="1219170">
              <a:spcBef>
                <a:spcPts val="267"/>
              </a:spcBef>
              <a:buClr>
                <a:srgbClr val="000000"/>
              </a:buClr>
            </a:pPr>
            <a:endParaRPr sz="2133" kern="0">
              <a:solidFill>
                <a:srgbClr val="434343"/>
              </a:solidFill>
              <a:latin typeface="Calibri"/>
              <a:ea typeface="Calibri"/>
              <a:cs typeface="Calibri"/>
              <a:sym typeface="Calibri"/>
            </a:endParaRPr>
          </a:p>
          <a:p>
            <a:pPr defTabSz="1219170">
              <a:spcBef>
                <a:spcPts val="267"/>
              </a:spcBef>
              <a:buClr>
                <a:srgbClr val="000000"/>
              </a:buClr>
            </a:pPr>
            <a:r>
              <a:rPr lang="en" sz="2133" kern="0">
                <a:solidFill>
                  <a:srgbClr val="434343"/>
                </a:solidFill>
                <a:latin typeface="Calibri"/>
                <a:ea typeface="Calibri"/>
                <a:cs typeface="Calibri"/>
                <a:sym typeface="Calibri"/>
              </a:rPr>
              <a:t>                                     </a:t>
            </a:r>
            <a:endParaRPr sz="2133" kern="0">
              <a:solidFill>
                <a:srgbClr val="434343"/>
              </a:solidFill>
              <a:latin typeface="Calibri"/>
              <a:ea typeface="Calibri"/>
              <a:cs typeface="Calibri"/>
              <a:sym typeface="Calibri"/>
            </a:endParaRPr>
          </a:p>
          <a:p>
            <a:pPr algn="just" defTabSz="1219170">
              <a:spcBef>
                <a:spcPts val="267"/>
              </a:spcBef>
              <a:buClr>
                <a:srgbClr val="000000"/>
              </a:buClr>
            </a:pPr>
            <a:endParaRPr sz="2133" kern="0">
              <a:solidFill>
                <a:srgbClr val="434343"/>
              </a:solidFill>
              <a:latin typeface="Calibri"/>
              <a:ea typeface="Calibri"/>
              <a:cs typeface="Calibri"/>
              <a:sym typeface="Calibri"/>
            </a:endParaRPr>
          </a:p>
        </p:txBody>
      </p:sp>
      <p:sp>
        <p:nvSpPr>
          <p:cNvPr id="320" name="Google Shape;320;p51"/>
          <p:cNvSpPr txBox="1"/>
          <p:nvPr/>
        </p:nvSpPr>
        <p:spPr>
          <a:xfrm>
            <a:off x="-67" y="0"/>
            <a:ext cx="12192000" cy="942800"/>
          </a:xfrm>
          <a:prstGeom prst="rect">
            <a:avLst/>
          </a:prstGeom>
          <a:solidFill>
            <a:srgbClr val="4A7D8F"/>
          </a:solidFill>
          <a:ln>
            <a:noFill/>
          </a:ln>
        </p:spPr>
        <p:txBody>
          <a:bodyPr spcFirstLastPara="1" wrap="square" lIns="121900" tIns="121900" rIns="121900" bIns="121900" anchor="ctr" anchorCtr="0">
            <a:noAutofit/>
          </a:bodyPr>
          <a:lstStyle/>
          <a:p>
            <a:pPr algn="ctr" defTabSz="1219170">
              <a:lnSpc>
                <a:spcPct val="115000"/>
              </a:lnSpc>
              <a:buClr>
                <a:srgbClr val="000000"/>
              </a:buClr>
              <a:buSzPts val="1100"/>
            </a:pPr>
            <a:r>
              <a:rPr lang="en" sz="3200" b="1" kern="0">
                <a:solidFill>
                  <a:srgbClr val="FFFFFF"/>
                </a:solidFill>
                <a:latin typeface="Lato"/>
                <a:ea typeface="Lato"/>
                <a:cs typeface="Lato"/>
                <a:sym typeface="Lato"/>
              </a:rPr>
              <a:t>  Data Use and Privacy</a:t>
            </a:r>
            <a:endParaRPr sz="3200" b="1" kern="0">
              <a:solidFill>
                <a:srgbClr val="F3F3F3"/>
              </a:solidFill>
              <a:latin typeface="Lato"/>
              <a:ea typeface="Lato"/>
              <a:cs typeface="Lato"/>
              <a:sym typeface="Lato"/>
            </a:endParaRPr>
          </a:p>
        </p:txBody>
      </p:sp>
      <p:pic>
        <p:nvPicPr>
          <p:cNvPr id="321" name="Google Shape;321;p51"/>
          <p:cNvPicPr preferRelativeResize="0"/>
          <p:nvPr/>
        </p:nvPicPr>
        <p:blipFill rotWithShape="1">
          <a:blip r:embed="rId3">
            <a:alphaModFix/>
          </a:blip>
          <a:srcRect/>
          <a:stretch/>
        </p:blipFill>
        <p:spPr>
          <a:xfrm>
            <a:off x="120167" y="81001"/>
            <a:ext cx="1705067" cy="780799"/>
          </a:xfrm>
          <a:prstGeom prst="rect">
            <a:avLst/>
          </a:prstGeom>
          <a:noFill/>
          <a:ln>
            <a:noFill/>
          </a:ln>
        </p:spPr>
      </p:pic>
      <p:pic>
        <p:nvPicPr>
          <p:cNvPr id="322" name="Google Shape;322;p51"/>
          <p:cNvPicPr preferRelativeResize="0"/>
          <p:nvPr/>
        </p:nvPicPr>
        <p:blipFill>
          <a:blip r:embed="rId4">
            <a:alphaModFix/>
          </a:blip>
          <a:stretch>
            <a:fillRect/>
          </a:stretch>
        </p:blipFill>
        <p:spPr>
          <a:xfrm>
            <a:off x="5025085" y="1051685"/>
            <a:ext cx="2141833" cy="2141833"/>
          </a:xfrm>
          <a:prstGeom prst="rect">
            <a:avLst/>
          </a:prstGeom>
          <a:noFill/>
          <a:ln>
            <a:noFill/>
          </a:ln>
        </p:spPr>
      </p:pic>
    </p:spTree>
    <p:extLst>
      <p:ext uri="{BB962C8B-B14F-4D97-AF65-F5344CB8AC3E}">
        <p14:creationId xmlns:p14="http://schemas.microsoft.com/office/powerpoint/2010/main" val="30558266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52"/>
          <p:cNvPicPr preferRelativeResize="0"/>
          <p:nvPr/>
        </p:nvPicPr>
        <p:blipFill rotWithShape="1">
          <a:blip r:embed="rId3">
            <a:alphaModFix/>
          </a:blip>
          <a:srcRect/>
          <a:stretch/>
        </p:blipFill>
        <p:spPr>
          <a:xfrm>
            <a:off x="-5126863" y="557063"/>
            <a:ext cx="792875" cy="163533"/>
          </a:xfrm>
          <a:prstGeom prst="rect">
            <a:avLst/>
          </a:prstGeom>
          <a:noFill/>
          <a:ln>
            <a:noFill/>
          </a:ln>
        </p:spPr>
      </p:pic>
      <p:sp>
        <p:nvSpPr>
          <p:cNvPr id="328" name="Google Shape;328;p52"/>
          <p:cNvSpPr txBox="1">
            <a:spLocks noGrp="1"/>
          </p:cNvSpPr>
          <p:nvPr>
            <p:ph type="ctrTitle"/>
          </p:nvPr>
        </p:nvSpPr>
        <p:spPr>
          <a:xfrm>
            <a:off x="0" y="0"/>
            <a:ext cx="12192000" cy="1061600"/>
          </a:xfrm>
          <a:prstGeom prst="rect">
            <a:avLst/>
          </a:prstGeom>
          <a:solidFill>
            <a:srgbClr val="4A7D8F"/>
          </a:solidFill>
          <a:ln>
            <a:noFill/>
          </a:ln>
        </p:spPr>
        <p:txBody>
          <a:bodyPr spcFirstLastPara="1" wrap="square" lIns="91433" tIns="45700" rIns="91433" bIns="45700" anchor="ctr" anchorCtr="0">
            <a:noAutofit/>
          </a:bodyPr>
          <a:lstStyle/>
          <a:p>
            <a:pPr>
              <a:lnSpc>
                <a:spcPct val="90000"/>
              </a:lnSpc>
              <a:buClr>
                <a:schemeClr val="lt1"/>
              </a:buClr>
              <a:buSzPts val="2700"/>
            </a:pPr>
            <a:r>
              <a:rPr lang="en" sz="3200" b="1">
                <a:solidFill>
                  <a:schemeClr val="lt1"/>
                </a:solidFill>
              </a:rPr>
              <a:t>N3C: Governance and Access</a:t>
            </a:r>
            <a:endParaRPr sz="3200" b="1">
              <a:solidFill>
                <a:schemeClr val="lt1"/>
              </a:solidFill>
            </a:endParaRPr>
          </a:p>
        </p:txBody>
      </p:sp>
      <p:pic>
        <p:nvPicPr>
          <p:cNvPr id="329" name="Google Shape;329;p52"/>
          <p:cNvPicPr preferRelativeResize="0"/>
          <p:nvPr/>
        </p:nvPicPr>
        <p:blipFill rotWithShape="1">
          <a:blip r:embed="rId4">
            <a:alphaModFix/>
          </a:blip>
          <a:srcRect/>
          <a:stretch/>
        </p:blipFill>
        <p:spPr>
          <a:xfrm>
            <a:off x="214900" y="96598"/>
            <a:ext cx="1705061" cy="780804"/>
          </a:xfrm>
          <a:prstGeom prst="rect">
            <a:avLst/>
          </a:prstGeom>
          <a:noFill/>
          <a:ln>
            <a:noFill/>
          </a:ln>
        </p:spPr>
      </p:pic>
      <p:pic>
        <p:nvPicPr>
          <p:cNvPr id="330" name="Google Shape;330;p52"/>
          <p:cNvPicPr preferRelativeResize="0"/>
          <p:nvPr/>
        </p:nvPicPr>
        <p:blipFill rotWithShape="1">
          <a:blip r:embed="rId5">
            <a:alphaModFix/>
          </a:blip>
          <a:srcRect t="2122" b="58420"/>
          <a:stretch/>
        </p:blipFill>
        <p:spPr>
          <a:xfrm>
            <a:off x="304800" y="1475467"/>
            <a:ext cx="10900736" cy="5224800"/>
          </a:xfrm>
          <a:prstGeom prst="rect">
            <a:avLst/>
          </a:prstGeom>
          <a:noFill/>
          <a:ln>
            <a:noFill/>
          </a:ln>
        </p:spPr>
      </p:pic>
    </p:spTree>
    <p:extLst>
      <p:ext uri="{BB962C8B-B14F-4D97-AF65-F5344CB8AC3E}">
        <p14:creationId xmlns:p14="http://schemas.microsoft.com/office/powerpoint/2010/main" val="24310533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34"/>
        <p:cNvGrpSpPr/>
        <p:nvPr/>
      </p:nvGrpSpPr>
      <p:grpSpPr>
        <a:xfrm>
          <a:off x="0" y="0"/>
          <a:ext cx="0" cy="0"/>
          <a:chOff x="0" y="0"/>
          <a:chExt cx="0" cy="0"/>
        </a:xfrm>
      </p:grpSpPr>
      <p:sp>
        <p:nvSpPr>
          <p:cNvPr id="335" name="Google Shape;335;p53"/>
          <p:cNvSpPr txBox="1"/>
          <p:nvPr/>
        </p:nvSpPr>
        <p:spPr>
          <a:xfrm>
            <a:off x="238367" y="1910533"/>
            <a:ext cx="10741600" cy="1717600"/>
          </a:xfrm>
          <a:prstGeom prst="rect">
            <a:avLst/>
          </a:prstGeom>
          <a:solidFill>
            <a:srgbClr val="FFFFFF"/>
          </a:solidFill>
          <a:ln>
            <a:noFill/>
          </a:ln>
        </p:spPr>
        <p:txBody>
          <a:bodyPr spcFirstLastPara="1" wrap="square" lIns="228600" tIns="121900" rIns="121900" bIns="121900" anchor="t" anchorCtr="0">
            <a:noAutofit/>
          </a:bodyPr>
          <a:lstStyle/>
          <a:p>
            <a:pPr marL="304792" indent="-355591" algn="just" defTabSz="1219170">
              <a:buClr>
                <a:srgbClr val="000000"/>
              </a:buClr>
              <a:buSzPts val="1500"/>
              <a:buFont typeface="Noto Sans Symbols"/>
              <a:buChar char="●"/>
            </a:pPr>
            <a:r>
              <a:rPr lang="en" sz="2000" kern="0">
                <a:solidFill>
                  <a:srgbClr val="000000"/>
                </a:solidFill>
                <a:latin typeface="Arial"/>
                <a:cs typeface="Arial"/>
                <a:sym typeface="Arial"/>
              </a:rPr>
              <a:t>Transparent and collaborative environment where all contributions are acknowledged</a:t>
            </a:r>
            <a:endParaRPr sz="2000" kern="0">
              <a:solidFill>
                <a:srgbClr val="000000"/>
              </a:solidFill>
              <a:latin typeface="Arial"/>
              <a:cs typeface="Arial"/>
              <a:sym typeface="Arial"/>
            </a:endParaRPr>
          </a:p>
          <a:p>
            <a:pPr marL="304792" indent="-355591" algn="just" defTabSz="1219170">
              <a:buClr>
                <a:srgbClr val="000000"/>
              </a:buClr>
              <a:buSzPts val="1500"/>
              <a:buFont typeface="Noto Sans Symbols"/>
              <a:buChar char="●"/>
            </a:pPr>
            <a:r>
              <a:rPr lang="en" sz="2000" kern="0">
                <a:solidFill>
                  <a:srgbClr val="000000"/>
                </a:solidFill>
                <a:latin typeface="Arial"/>
                <a:cs typeface="Arial"/>
                <a:sym typeface="Arial"/>
              </a:rPr>
              <a:t>Provenance and reproducibility </a:t>
            </a:r>
            <a:endParaRPr sz="2000" kern="0">
              <a:solidFill>
                <a:srgbClr val="000000"/>
              </a:solidFill>
              <a:latin typeface="Arial"/>
              <a:cs typeface="Arial"/>
              <a:sym typeface="Arial"/>
            </a:endParaRPr>
          </a:p>
          <a:p>
            <a:pPr marL="304792" indent="-355591" algn="just" defTabSz="1219170">
              <a:buClr>
                <a:srgbClr val="000000"/>
              </a:buClr>
              <a:buSzPts val="1500"/>
              <a:buFont typeface="Noto Sans Symbols"/>
              <a:buChar char="●"/>
            </a:pPr>
            <a:r>
              <a:rPr lang="en" sz="2000" kern="0">
                <a:solidFill>
                  <a:srgbClr val="000000"/>
                </a:solidFill>
                <a:latin typeface="Arial"/>
                <a:cs typeface="Arial"/>
                <a:sym typeface="Arial"/>
              </a:rPr>
              <a:t>Promptly sharing research results with N3C users </a:t>
            </a:r>
            <a:endParaRPr sz="2000" kern="0">
              <a:solidFill>
                <a:srgbClr val="000000"/>
              </a:solidFill>
              <a:latin typeface="Arial"/>
              <a:cs typeface="Arial"/>
              <a:sym typeface="Arial"/>
            </a:endParaRPr>
          </a:p>
          <a:p>
            <a:pPr marL="304792" indent="-355591" algn="just" defTabSz="1219170">
              <a:buClr>
                <a:srgbClr val="000000"/>
              </a:buClr>
              <a:buSzPts val="1500"/>
              <a:buFont typeface="Noto Sans Symbols"/>
              <a:buChar char="●"/>
            </a:pPr>
            <a:r>
              <a:rPr lang="en" sz="2000" kern="0">
                <a:solidFill>
                  <a:srgbClr val="000000"/>
                </a:solidFill>
                <a:latin typeface="Arial"/>
                <a:cs typeface="Arial"/>
                <a:sym typeface="Arial"/>
              </a:rPr>
              <a:t>Publish in high-impact journals</a:t>
            </a:r>
            <a:endParaRPr sz="2000" kern="0">
              <a:solidFill>
                <a:srgbClr val="000000"/>
              </a:solidFill>
              <a:latin typeface="Arial"/>
              <a:cs typeface="Arial"/>
              <a:sym typeface="Arial"/>
            </a:endParaRPr>
          </a:p>
          <a:p>
            <a:pPr marL="304792" indent="-355591" algn="just" defTabSz="1219170">
              <a:buClr>
                <a:srgbClr val="000000"/>
              </a:buClr>
              <a:buSzPts val="1500"/>
              <a:buFont typeface="Noto Sans Symbols"/>
              <a:buChar char="●"/>
            </a:pPr>
            <a:r>
              <a:rPr lang="en" sz="2000" kern="0">
                <a:solidFill>
                  <a:srgbClr val="000000"/>
                </a:solidFill>
                <a:latin typeface="Arial"/>
                <a:cs typeface="Arial"/>
                <a:sym typeface="Arial"/>
              </a:rPr>
              <a:t>Attribution for all N3C artifacts</a:t>
            </a:r>
            <a:endParaRPr sz="2000" kern="0">
              <a:solidFill>
                <a:srgbClr val="222222"/>
              </a:solidFill>
              <a:highlight>
                <a:srgbClr val="FFFFFF"/>
              </a:highlight>
              <a:latin typeface="Arial"/>
              <a:cs typeface="Arial"/>
              <a:sym typeface="Arial"/>
            </a:endParaRPr>
          </a:p>
        </p:txBody>
      </p:sp>
      <p:sp>
        <p:nvSpPr>
          <p:cNvPr id="336" name="Google Shape;336;p53"/>
          <p:cNvSpPr txBox="1"/>
          <p:nvPr/>
        </p:nvSpPr>
        <p:spPr>
          <a:xfrm>
            <a:off x="162800" y="1330467"/>
            <a:ext cx="8068400" cy="795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400" b="1" u="sng" kern="0">
                <a:solidFill>
                  <a:srgbClr val="0097A7"/>
                </a:solidFill>
                <a:highlight>
                  <a:srgbClr val="FFFFFF"/>
                </a:highlight>
                <a:latin typeface="Arial"/>
                <a:cs typeface="Arial"/>
                <a:sym typeface="Arial"/>
                <a:hlinkClick r:id="rId3"/>
              </a:rPr>
              <a:t>N3C Attribution and Publication Principles v1.3</a:t>
            </a:r>
            <a:endParaRPr sz="1867" kern="0">
              <a:solidFill>
                <a:srgbClr val="000000"/>
              </a:solidFill>
              <a:latin typeface="Arial"/>
              <a:cs typeface="Arial"/>
              <a:sym typeface="Arial"/>
            </a:endParaRPr>
          </a:p>
        </p:txBody>
      </p:sp>
      <p:pic>
        <p:nvPicPr>
          <p:cNvPr id="337" name="Google Shape;337;p53"/>
          <p:cNvPicPr preferRelativeResize="0"/>
          <p:nvPr/>
        </p:nvPicPr>
        <p:blipFill rotWithShape="1">
          <a:blip r:embed="rId4">
            <a:alphaModFix/>
          </a:blip>
          <a:srcRect l="2884"/>
          <a:stretch/>
        </p:blipFill>
        <p:spPr>
          <a:xfrm>
            <a:off x="3849998" y="3551968"/>
            <a:ext cx="8204231" cy="3074433"/>
          </a:xfrm>
          <a:prstGeom prst="rect">
            <a:avLst/>
          </a:prstGeom>
          <a:noFill/>
          <a:ln>
            <a:noFill/>
          </a:ln>
        </p:spPr>
      </p:pic>
      <p:sp>
        <p:nvSpPr>
          <p:cNvPr id="338" name="Google Shape;338;p53"/>
          <p:cNvSpPr txBox="1"/>
          <p:nvPr/>
        </p:nvSpPr>
        <p:spPr>
          <a:xfrm>
            <a:off x="0" y="-275"/>
            <a:ext cx="12192000" cy="1135600"/>
          </a:xfrm>
          <a:prstGeom prst="rect">
            <a:avLst/>
          </a:prstGeom>
          <a:solidFill>
            <a:srgbClr val="4D8493"/>
          </a:solidFill>
          <a:ln>
            <a:noFill/>
          </a:ln>
        </p:spPr>
        <p:txBody>
          <a:bodyPr spcFirstLastPara="1" wrap="square" lIns="121900" tIns="121900" rIns="121900" bIns="121900" anchor="ctr" anchorCtr="0">
            <a:noAutofit/>
          </a:bodyPr>
          <a:lstStyle/>
          <a:p>
            <a:pPr algn="ctr" defTabSz="1219170">
              <a:buClr>
                <a:srgbClr val="000000"/>
              </a:buClr>
            </a:pPr>
            <a:r>
              <a:rPr lang="en" sz="3200" b="1" kern="0">
                <a:solidFill>
                  <a:srgbClr val="F3F3F3"/>
                </a:solidFill>
                <a:latin typeface="Lato"/>
                <a:ea typeface="Lato"/>
                <a:cs typeface="Lato"/>
                <a:sym typeface="Lato"/>
              </a:rPr>
              <a:t>              </a:t>
            </a:r>
            <a:endParaRPr sz="1867" kern="0">
              <a:solidFill>
                <a:srgbClr val="000000"/>
              </a:solidFill>
              <a:latin typeface="Arial"/>
              <a:cs typeface="Arial"/>
              <a:sym typeface="Arial"/>
            </a:endParaRPr>
          </a:p>
        </p:txBody>
      </p:sp>
      <p:sp>
        <p:nvSpPr>
          <p:cNvPr id="339" name="Google Shape;339;p53"/>
          <p:cNvSpPr txBox="1"/>
          <p:nvPr/>
        </p:nvSpPr>
        <p:spPr>
          <a:xfrm>
            <a:off x="658100" y="4229100"/>
            <a:ext cx="3380400" cy="2513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000" kern="0">
                <a:solidFill>
                  <a:srgbClr val="000000"/>
                </a:solidFill>
                <a:latin typeface="Arial"/>
                <a:cs typeface="Arial"/>
                <a:sym typeface="Arial"/>
              </a:rPr>
              <a:t>Researchers, projects, and artifacts are all linked together in the enclave using the Contributor Attribution Model (CAM).</a:t>
            </a:r>
            <a:endParaRPr sz="2000" kern="0">
              <a:solidFill>
                <a:srgbClr val="000000"/>
              </a:solidFill>
              <a:latin typeface="Arial"/>
              <a:cs typeface="Arial"/>
              <a:sym typeface="Arial"/>
            </a:endParaRPr>
          </a:p>
        </p:txBody>
      </p:sp>
      <p:pic>
        <p:nvPicPr>
          <p:cNvPr id="340" name="Google Shape;340;p53"/>
          <p:cNvPicPr preferRelativeResize="0"/>
          <p:nvPr/>
        </p:nvPicPr>
        <p:blipFill>
          <a:blip r:embed="rId5">
            <a:alphaModFix/>
          </a:blip>
          <a:stretch>
            <a:fillRect/>
          </a:stretch>
        </p:blipFill>
        <p:spPr>
          <a:xfrm>
            <a:off x="214901" y="96584"/>
            <a:ext cx="2053439" cy="940365"/>
          </a:xfrm>
          <a:prstGeom prst="rect">
            <a:avLst/>
          </a:prstGeom>
          <a:noFill/>
          <a:ln>
            <a:noFill/>
          </a:ln>
        </p:spPr>
      </p:pic>
      <p:sp>
        <p:nvSpPr>
          <p:cNvPr id="341" name="Google Shape;341;p53"/>
          <p:cNvSpPr txBox="1"/>
          <p:nvPr/>
        </p:nvSpPr>
        <p:spPr>
          <a:xfrm>
            <a:off x="1696833" y="-34000"/>
            <a:ext cx="8397600" cy="79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3200" b="1" kern="0">
                <a:solidFill>
                  <a:srgbClr val="F3F3F3"/>
                </a:solidFill>
                <a:latin typeface="Lato"/>
                <a:ea typeface="Lato"/>
                <a:cs typeface="Lato"/>
                <a:sym typeface="Lato"/>
              </a:rPr>
              <a:t>N3C Provenance, Transparency, </a:t>
            </a:r>
            <a:endParaRPr sz="3200" b="1" kern="0">
              <a:solidFill>
                <a:srgbClr val="F3F3F3"/>
              </a:solidFill>
              <a:latin typeface="Lato"/>
              <a:ea typeface="Lato"/>
              <a:cs typeface="Lato"/>
              <a:sym typeface="Lato"/>
            </a:endParaRPr>
          </a:p>
          <a:p>
            <a:pPr algn="ctr" defTabSz="1219170">
              <a:buClr>
                <a:srgbClr val="000000"/>
              </a:buClr>
              <a:buSzPts val="1100"/>
            </a:pPr>
            <a:r>
              <a:rPr lang="en" sz="3200" b="1" kern="0">
                <a:solidFill>
                  <a:srgbClr val="F3F3F3"/>
                </a:solidFill>
                <a:latin typeface="Lato"/>
                <a:ea typeface="Lato"/>
                <a:cs typeface="Lato"/>
                <a:sym typeface="Lato"/>
              </a:rPr>
              <a:t>Attribution  &amp; Rapid Sharing</a:t>
            </a:r>
            <a:endParaRPr sz="1867"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175776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91C91-F1C8-434E-9F3B-B15A99D4B278}"/>
              </a:ext>
            </a:extLst>
          </p:cNvPr>
          <p:cNvSpPr/>
          <p:nvPr/>
        </p:nvSpPr>
        <p:spPr>
          <a:xfrm>
            <a:off x="287079"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CA872682-DA14-D041-A064-D9EB293A4BE3}"/>
              </a:ext>
            </a:extLst>
          </p:cNvPr>
          <p:cNvSpPr/>
          <p:nvPr/>
        </p:nvSpPr>
        <p:spPr>
          <a:xfrm>
            <a:off x="10451804"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B15ED1B1-E5A8-FA4E-B990-987BD713B384}"/>
              </a:ext>
            </a:extLst>
          </p:cNvPr>
          <p:cNvGrpSpPr/>
          <p:nvPr/>
        </p:nvGrpSpPr>
        <p:grpSpPr>
          <a:xfrm>
            <a:off x="10752013" y="10633"/>
            <a:ext cx="1439987" cy="6858000"/>
            <a:chOff x="1650797" y="10633"/>
            <a:chExt cx="1439987" cy="6858000"/>
          </a:xfrm>
        </p:grpSpPr>
        <p:pic>
          <p:nvPicPr>
            <p:cNvPr id="21" name="Picture Placeholder 4">
              <a:extLst>
                <a:ext uri="{FF2B5EF4-FFF2-40B4-BE49-F238E27FC236}">
                  <a16:creationId xmlns:a16="http://schemas.microsoft.com/office/drawing/2014/main" id="{299D73CA-A2E6-7A44-A68F-3D064F9FCA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58597"/>
            <a:stretch/>
          </p:blipFill>
          <p:spPr>
            <a:xfrm>
              <a:off x="1650797" y="4097799"/>
              <a:ext cx="1418909" cy="2770834"/>
            </a:xfrm>
            <a:prstGeom prst="rect">
              <a:avLst/>
            </a:prstGeom>
            <a:noFill/>
          </p:spPr>
        </p:pic>
        <p:pic>
          <p:nvPicPr>
            <p:cNvPr id="22" name="Picture Placeholder 4">
              <a:extLst>
                <a:ext uri="{FF2B5EF4-FFF2-40B4-BE49-F238E27FC236}">
                  <a16:creationId xmlns:a16="http://schemas.microsoft.com/office/drawing/2014/main" id="{A71C2BC1-4156-8E43-B54E-90999A9E2D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58098"/>
            <a:stretch/>
          </p:blipFill>
          <p:spPr>
            <a:xfrm>
              <a:off x="1650797" y="1345455"/>
              <a:ext cx="1439987" cy="2770834"/>
            </a:xfrm>
            <a:prstGeom prst="rect">
              <a:avLst/>
            </a:prstGeom>
            <a:noFill/>
          </p:spPr>
        </p:pic>
        <p:pic>
          <p:nvPicPr>
            <p:cNvPr id="23" name="Picture Placeholder 4">
              <a:extLst>
                <a:ext uri="{FF2B5EF4-FFF2-40B4-BE49-F238E27FC236}">
                  <a16:creationId xmlns:a16="http://schemas.microsoft.com/office/drawing/2014/main" id="{22CF91D4-4B2D-574B-92FC-60E3600F5C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68147" r="58098"/>
            <a:stretch/>
          </p:blipFill>
          <p:spPr>
            <a:xfrm>
              <a:off x="1650797" y="10633"/>
              <a:ext cx="1439987" cy="1349350"/>
            </a:xfrm>
            <a:prstGeom prst="rect">
              <a:avLst/>
            </a:prstGeom>
            <a:noFill/>
          </p:spPr>
        </p:pic>
      </p:grpSp>
      <p:grpSp>
        <p:nvGrpSpPr>
          <p:cNvPr id="24" name="Group 23">
            <a:extLst>
              <a:ext uri="{FF2B5EF4-FFF2-40B4-BE49-F238E27FC236}">
                <a16:creationId xmlns:a16="http://schemas.microsoft.com/office/drawing/2014/main" id="{229878DD-B768-934C-AA5A-46893C2EA9E1}"/>
              </a:ext>
            </a:extLst>
          </p:cNvPr>
          <p:cNvGrpSpPr/>
          <p:nvPr/>
        </p:nvGrpSpPr>
        <p:grpSpPr>
          <a:xfrm>
            <a:off x="8391839" y="10633"/>
            <a:ext cx="2331719" cy="6858000"/>
            <a:chOff x="1650797" y="10633"/>
            <a:chExt cx="2331719" cy="6858000"/>
          </a:xfrm>
        </p:grpSpPr>
        <p:pic>
          <p:nvPicPr>
            <p:cNvPr id="25" name="Picture Placeholder 4">
              <a:extLst>
                <a:ext uri="{FF2B5EF4-FFF2-40B4-BE49-F238E27FC236}">
                  <a16:creationId xmlns:a16="http://schemas.microsoft.com/office/drawing/2014/main" id="{1BAC1E0A-0907-1A4D-9422-90F2149911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26" name="Picture Placeholder 4">
              <a:extLst>
                <a:ext uri="{FF2B5EF4-FFF2-40B4-BE49-F238E27FC236}">
                  <a16:creationId xmlns:a16="http://schemas.microsoft.com/office/drawing/2014/main" id="{E65B9CA3-2FDA-E442-915E-9C16ECDA1B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27" name="Picture Placeholder 4">
              <a:extLst>
                <a:ext uri="{FF2B5EF4-FFF2-40B4-BE49-F238E27FC236}">
                  <a16:creationId xmlns:a16="http://schemas.microsoft.com/office/drawing/2014/main" id="{A524B5C4-0ADA-9345-9014-50D5F9DAAD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grpSp>
        <p:nvGrpSpPr>
          <p:cNvPr id="5" name="Group 4">
            <a:extLst>
              <a:ext uri="{FF2B5EF4-FFF2-40B4-BE49-F238E27FC236}">
                <a16:creationId xmlns:a16="http://schemas.microsoft.com/office/drawing/2014/main" id="{771D0EE8-6CA4-E442-8E7A-5149D9099E5E}"/>
              </a:ext>
            </a:extLst>
          </p:cNvPr>
          <p:cNvGrpSpPr/>
          <p:nvPr/>
        </p:nvGrpSpPr>
        <p:grpSpPr>
          <a:xfrm>
            <a:off x="1650797" y="10633"/>
            <a:ext cx="2331719" cy="6858000"/>
            <a:chOff x="1650797" y="10633"/>
            <a:chExt cx="2331719" cy="6858000"/>
          </a:xfrm>
        </p:grpSpPr>
        <p:pic>
          <p:nvPicPr>
            <p:cNvPr id="13" name="Picture Placeholder 4">
              <a:extLst>
                <a:ext uri="{FF2B5EF4-FFF2-40B4-BE49-F238E27FC236}">
                  <a16:creationId xmlns:a16="http://schemas.microsoft.com/office/drawing/2014/main" id="{E9D235FA-A84C-D646-9627-308AEFCB1F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14" name="Picture Placeholder 4">
              <a:extLst>
                <a:ext uri="{FF2B5EF4-FFF2-40B4-BE49-F238E27FC236}">
                  <a16:creationId xmlns:a16="http://schemas.microsoft.com/office/drawing/2014/main" id="{45222D79-89AF-EE42-BA83-7E6D13E00D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15" name="Picture Placeholder 4">
              <a:extLst>
                <a:ext uri="{FF2B5EF4-FFF2-40B4-BE49-F238E27FC236}">
                  <a16:creationId xmlns:a16="http://schemas.microsoft.com/office/drawing/2014/main" id="{B207D0BE-F6D3-A740-B4E7-273D5B5513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sp>
        <p:nvSpPr>
          <p:cNvPr id="2" name="Oval 1">
            <a:extLst>
              <a:ext uri="{FF2B5EF4-FFF2-40B4-BE49-F238E27FC236}">
                <a16:creationId xmlns:a16="http://schemas.microsoft.com/office/drawing/2014/main" id="{05958384-DE00-AF43-9E00-9814BC223DB7}"/>
              </a:ext>
            </a:extLst>
          </p:cNvPr>
          <p:cNvSpPr/>
          <p:nvPr/>
        </p:nvSpPr>
        <p:spPr>
          <a:xfrm>
            <a:off x="1873016" y="-663864"/>
            <a:ext cx="8578788" cy="8578788"/>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6">
            <a:extLst>
              <a:ext uri="{FF2B5EF4-FFF2-40B4-BE49-F238E27FC236}">
                <a16:creationId xmlns:a16="http://schemas.microsoft.com/office/drawing/2014/main" id="{E13BDEFF-F01B-BA4B-B2E7-D1118058303B}"/>
              </a:ext>
            </a:extLst>
          </p:cNvPr>
          <p:cNvSpPr>
            <a:spLocks noGrp="1"/>
          </p:cNvSpPr>
          <p:nvPr>
            <p:ph type="title"/>
          </p:nvPr>
        </p:nvSpPr>
        <p:spPr>
          <a:xfrm>
            <a:off x="1873016" y="2733809"/>
            <a:ext cx="8578788" cy="1783443"/>
          </a:xfrm>
        </p:spPr>
        <p:txBody>
          <a:bodyPr lIns="457200" tIns="0" rIns="457200" anchor="ctr"/>
          <a:lstStyle/>
          <a:p>
            <a:pPr algn="ctr"/>
            <a:r>
              <a:rPr lang="en-US" sz="7200" dirty="0">
                <a:solidFill>
                  <a:srgbClr val="FFFFFF"/>
                </a:solidFill>
              </a:rPr>
              <a:t>Welcome</a:t>
            </a:r>
          </a:p>
        </p:txBody>
      </p:sp>
      <p:grpSp>
        <p:nvGrpSpPr>
          <p:cNvPr id="16" name="Group 15">
            <a:extLst>
              <a:ext uri="{FF2B5EF4-FFF2-40B4-BE49-F238E27FC236}">
                <a16:creationId xmlns:a16="http://schemas.microsoft.com/office/drawing/2014/main" id="{E8E6D081-9F02-644F-8A86-DDF3E5542BE8}"/>
              </a:ext>
            </a:extLst>
          </p:cNvPr>
          <p:cNvGrpSpPr/>
          <p:nvPr/>
        </p:nvGrpSpPr>
        <p:grpSpPr>
          <a:xfrm>
            <a:off x="0" y="10633"/>
            <a:ext cx="1611456" cy="6858000"/>
            <a:chOff x="2371060" y="10633"/>
            <a:chExt cx="1611456" cy="6858000"/>
          </a:xfrm>
        </p:grpSpPr>
        <p:pic>
          <p:nvPicPr>
            <p:cNvPr id="17" name="Picture Placeholder 4">
              <a:extLst>
                <a:ext uri="{FF2B5EF4-FFF2-40B4-BE49-F238E27FC236}">
                  <a16:creationId xmlns:a16="http://schemas.microsoft.com/office/drawing/2014/main" id="{97CF828B-39D8-7942-A5E0-C908A6D010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81" t="34591" r="37010"/>
            <a:stretch/>
          </p:blipFill>
          <p:spPr>
            <a:xfrm>
              <a:off x="2371060" y="4097799"/>
              <a:ext cx="1611456" cy="2770834"/>
            </a:xfrm>
            <a:prstGeom prst="rect">
              <a:avLst/>
            </a:prstGeom>
            <a:noFill/>
          </p:spPr>
        </p:pic>
        <p:pic>
          <p:nvPicPr>
            <p:cNvPr id="18" name="Picture Placeholder 4">
              <a:extLst>
                <a:ext uri="{FF2B5EF4-FFF2-40B4-BE49-F238E27FC236}">
                  <a16:creationId xmlns:a16="http://schemas.microsoft.com/office/drawing/2014/main" id="{187C1FE0-F7A4-E242-BB3D-D9E897C272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81" t="34591" r="37010"/>
            <a:stretch/>
          </p:blipFill>
          <p:spPr>
            <a:xfrm>
              <a:off x="2371060" y="1345455"/>
              <a:ext cx="1611456" cy="2770834"/>
            </a:xfrm>
            <a:prstGeom prst="rect">
              <a:avLst/>
            </a:prstGeom>
            <a:noFill/>
          </p:spPr>
        </p:pic>
        <p:pic>
          <p:nvPicPr>
            <p:cNvPr id="19" name="Picture Placeholder 4">
              <a:extLst>
                <a:ext uri="{FF2B5EF4-FFF2-40B4-BE49-F238E27FC236}">
                  <a16:creationId xmlns:a16="http://schemas.microsoft.com/office/drawing/2014/main" id="{63EB2BD3-B093-7845-9673-F03B3F1871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81" t="68147" r="37010"/>
            <a:stretch/>
          </p:blipFill>
          <p:spPr>
            <a:xfrm>
              <a:off x="2371060" y="10633"/>
              <a:ext cx="1611456" cy="1349350"/>
            </a:xfrm>
            <a:prstGeom prst="rect">
              <a:avLst/>
            </a:prstGeom>
            <a:noFill/>
          </p:spPr>
        </p:pic>
      </p:grpSp>
      <p:grpSp>
        <p:nvGrpSpPr>
          <p:cNvPr id="3" name="Group 2">
            <a:extLst>
              <a:ext uri="{FF2B5EF4-FFF2-40B4-BE49-F238E27FC236}">
                <a16:creationId xmlns:a16="http://schemas.microsoft.com/office/drawing/2014/main" id="{54C3A8D3-5F65-0E41-9074-0D4007937608}"/>
              </a:ext>
            </a:extLst>
          </p:cNvPr>
          <p:cNvGrpSpPr/>
          <p:nvPr/>
        </p:nvGrpSpPr>
        <p:grpSpPr>
          <a:xfrm>
            <a:off x="5294450" y="6188662"/>
            <a:ext cx="1378271" cy="643459"/>
            <a:chOff x="261430" y="6188662"/>
            <a:chExt cx="1378271" cy="643459"/>
          </a:xfrm>
        </p:grpSpPr>
        <p:pic>
          <p:nvPicPr>
            <p:cNvPr id="29" name="Picture 28">
              <a:extLst>
                <a:ext uri="{FF2B5EF4-FFF2-40B4-BE49-F238E27FC236}">
                  <a16:creationId xmlns:a16="http://schemas.microsoft.com/office/drawing/2014/main" id="{A74D111D-BA7B-0F45-9B47-555311211F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pic>
          <p:nvPicPr>
            <p:cNvPr id="30" name="Picture 29">
              <a:extLst>
                <a:ext uri="{FF2B5EF4-FFF2-40B4-BE49-F238E27FC236}">
                  <a16:creationId xmlns:a16="http://schemas.microsoft.com/office/drawing/2014/main" id="{6EA4F826-00C4-B24B-B263-74F66AF78E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grpSp>
      <p:sp>
        <p:nvSpPr>
          <p:cNvPr id="33" name="Oval 32">
            <a:extLst>
              <a:ext uri="{FF2B5EF4-FFF2-40B4-BE49-F238E27FC236}">
                <a16:creationId xmlns:a16="http://schemas.microsoft.com/office/drawing/2014/main" id="{78615911-F4EE-8B4F-9188-C4BDD198939A}"/>
              </a:ext>
            </a:extLst>
          </p:cNvPr>
          <p:cNvSpPr/>
          <p:nvPr/>
        </p:nvSpPr>
        <p:spPr>
          <a:xfrm>
            <a:off x="11425930" y="6321878"/>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2</a:t>
            </a:fld>
            <a:endParaRPr lang="en-US" dirty="0"/>
          </a:p>
        </p:txBody>
      </p:sp>
    </p:spTree>
    <p:extLst>
      <p:ext uri="{BB962C8B-B14F-4D97-AF65-F5344CB8AC3E}">
        <p14:creationId xmlns:p14="http://schemas.microsoft.com/office/powerpoint/2010/main" val="411752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54"/>
          <p:cNvPicPr preferRelativeResize="0"/>
          <p:nvPr/>
        </p:nvPicPr>
        <p:blipFill rotWithShape="1">
          <a:blip r:embed="rId3">
            <a:alphaModFix/>
          </a:blip>
          <a:srcRect/>
          <a:stretch/>
        </p:blipFill>
        <p:spPr>
          <a:xfrm>
            <a:off x="120167" y="81001"/>
            <a:ext cx="1705067" cy="780799"/>
          </a:xfrm>
          <a:prstGeom prst="rect">
            <a:avLst/>
          </a:prstGeom>
          <a:noFill/>
          <a:ln>
            <a:noFill/>
          </a:ln>
        </p:spPr>
      </p:pic>
      <p:sp>
        <p:nvSpPr>
          <p:cNvPr id="347" name="Google Shape;347;p54"/>
          <p:cNvSpPr txBox="1"/>
          <p:nvPr/>
        </p:nvSpPr>
        <p:spPr>
          <a:xfrm>
            <a:off x="1371600" y="6327600"/>
            <a:ext cx="10738400" cy="3924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200"/>
            </a:pPr>
            <a:r>
              <a:rPr lang="en" sz="1600" u="sng" kern="0">
                <a:solidFill>
                  <a:srgbClr val="1155CC"/>
                </a:solidFill>
                <a:latin typeface="Arial"/>
                <a:ea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https://ncats.nih.gov/n3c/resources/data-contribution/data-transfer-agreement-signatories</a:t>
            </a:r>
            <a:endParaRPr sz="2000" kern="0">
              <a:solidFill>
                <a:srgbClr val="1155CC"/>
              </a:solidFill>
              <a:latin typeface="Arial"/>
              <a:ea typeface="Arial"/>
              <a:cs typeface="Arial"/>
              <a:sym typeface="Arial"/>
            </a:endParaRPr>
          </a:p>
        </p:txBody>
      </p:sp>
      <p:sp>
        <p:nvSpPr>
          <p:cNvPr id="348" name="Google Shape;348;p54"/>
          <p:cNvSpPr txBox="1"/>
          <p:nvPr/>
        </p:nvSpPr>
        <p:spPr>
          <a:xfrm>
            <a:off x="0" y="-11661"/>
            <a:ext cx="12192000" cy="788400"/>
          </a:xfrm>
          <a:prstGeom prst="rect">
            <a:avLst/>
          </a:prstGeom>
          <a:solidFill>
            <a:srgbClr val="4D8493"/>
          </a:solidFill>
          <a:ln>
            <a:noFill/>
          </a:ln>
        </p:spPr>
        <p:txBody>
          <a:bodyPr spcFirstLastPara="1" wrap="square" lIns="91433" tIns="45700" rIns="91433" bIns="45700" anchor="ctr" anchorCtr="0">
            <a:noAutofit/>
          </a:bodyPr>
          <a:lstStyle/>
          <a:p>
            <a:pPr algn="ctr" defTabSz="1219170">
              <a:buClr>
                <a:srgbClr val="000000"/>
              </a:buClr>
            </a:pPr>
            <a:r>
              <a:rPr lang="en" sz="3200" b="1" kern="0">
                <a:solidFill>
                  <a:srgbClr val="F3F3F3"/>
                </a:solidFill>
                <a:latin typeface="Lato"/>
                <a:ea typeface="Lato"/>
                <a:cs typeface="Lato"/>
                <a:sym typeface="Lato"/>
              </a:rPr>
              <a:t> Data Transfer Agreement Signatories</a:t>
            </a:r>
            <a:endParaRPr sz="3200" b="1" kern="0">
              <a:solidFill>
                <a:srgbClr val="F3F3F3"/>
              </a:solidFill>
              <a:latin typeface="Lato"/>
              <a:ea typeface="Lato"/>
              <a:cs typeface="Lato"/>
              <a:sym typeface="Lato"/>
            </a:endParaRPr>
          </a:p>
        </p:txBody>
      </p:sp>
      <p:pic>
        <p:nvPicPr>
          <p:cNvPr id="349" name="Google Shape;349;p54"/>
          <p:cNvPicPr preferRelativeResize="0"/>
          <p:nvPr/>
        </p:nvPicPr>
        <p:blipFill rotWithShape="1">
          <a:blip r:embed="rId3">
            <a:alphaModFix/>
          </a:blip>
          <a:srcRect/>
          <a:stretch/>
        </p:blipFill>
        <p:spPr>
          <a:xfrm>
            <a:off x="-8" y="-7867"/>
            <a:ext cx="1705059" cy="780803"/>
          </a:xfrm>
          <a:prstGeom prst="rect">
            <a:avLst/>
          </a:prstGeom>
          <a:noFill/>
          <a:ln>
            <a:noFill/>
          </a:ln>
        </p:spPr>
      </p:pic>
      <p:graphicFrame>
        <p:nvGraphicFramePr>
          <p:cNvPr id="350" name="Google Shape;350;p54"/>
          <p:cNvGraphicFramePr/>
          <p:nvPr/>
        </p:nvGraphicFramePr>
        <p:xfrm>
          <a:off x="1214733" y="1409633"/>
          <a:ext cx="9983933" cy="4785524"/>
        </p:xfrm>
        <a:graphic>
          <a:graphicData uri="http://schemas.openxmlformats.org/drawingml/2006/table">
            <a:tbl>
              <a:tblPr>
                <a:noFill/>
              </a:tblPr>
              <a:tblGrid>
                <a:gridCol w="9983933">
                  <a:extLst>
                    <a:ext uri="{9D8B030D-6E8A-4147-A177-3AD203B41FA5}">
                      <a16:colId xmlns:a16="http://schemas.microsoft.com/office/drawing/2014/main" val="20000"/>
                    </a:ext>
                  </a:extLst>
                </a:gridCol>
              </a:tblGrid>
              <a:tr h="471424">
                <a:tc>
                  <a:txBody>
                    <a:bodyPr/>
                    <a:lstStyle/>
                    <a:p>
                      <a:pPr marL="0" lvl="0" indent="0" algn="ctr" rtl="0">
                        <a:lnSpc>
                          <a:spcPct val="115000"/>
                        </a:lnSpc>
                        <a:spcBef>
                          <a:spcPts val="0"/>
                        </a:spcBef>
                        <a:spcAft>
                          <a:spcPts val="0"/>
                        </a:spcAft>
                        <a:buNone/>
                      </a:pPr>
                      <a:r>
                        <a:rPr lang="en" sz="2400" b="1"/>
                        <a:t>12/1/2020</a:t>
                      </a:r>
                      <a:endParaRPr sz="2400" b="1"/>
                    </a:p>
                  </a:txBody>
                  <a:tcPr marL="38100" marR="38100" marT="25400" marB="254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E0E3"/>
                    </a:solidFill>
                  </a:tcPr>
                </a:tc>
                <a:extLst>
                  <a:ext uri="{0D108BD9-81ED-4DB2-BD59-A6C34878D82A}">
                    <a16:rowId xmlns:a16="http://schemas.microsoft.com/office/drawing/2014/main" val="10000"/>
                  </a:ext>
                </a:extLst>
              </a:tr>
              <a:tr h="503600">
                <a:tc>
                  <a:txBody>
                    <a:bodyPr/>
                    <a:lstStyle/>
                    <a:p>
                      <a:pPr marL="0" lvl="0" indent="0" algn="ctr" rtl="0">
                        <a:lnSpc>
                          <a:spcPct val="115000"/>
                        </a:lnSpc>
                        <a:spcBef>
                          <a:spcPts val="0"/>
                        </a:spcBef>
                        <a:spcAft>
                          <a:spcPts val="0"/>
                        </a:spcAft>
                        <a:buNone/>
                      </a:pPr>
                      <a:r>
                        <a:rPr lang="en" sz="2500" b="1"/>
                        <a:t>73 DTA Signatories</a:t>
                      </a:r>
                      <a:endParaRPr sz="2500" b="1"/>
                    </a:p>
                  </a:txBody>
                  <a:tcPr marL="38100" marR="38100" marT="25400" marB="254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0E0E3"/>
                    </a:solidFill>
                  </a:tcPr>
                </a:tc>
                <a:extLst>
                  <a:ext uri="{0D108BD9-81ED-4DB2-BD59-A6C34878D82A}">
                    <a16:rowId xmlns:a16="http://schemas.microsoft.com/office/drawing/2014/main" val="10001"/>
                  </a:ext>
                </a:extLst>
              </a:tr>
              <a:tr h="3810500">
                <a:tc>
                  <a:txBody>
                    <a:bodyPr/>
                    <a:lstStyle/>
                    <a:p>
                      <a:pPr marL="0" lvl="0" indent="0" algn="ctr" rtl="0">
                        <a:lnSpc>
                          <a:spcPct val="115000"/>
                        </a:lnSpc>
                        <a:spcBef>
                          <a:spcPts val="0"/>
                        </a:spcBef>
                        <a:spcAft>
                          <a:spcPts val="0"/>
                        </a:spcAft>
                        <a:buNone/>
                      </a:pPr>
                      <a:r>
                        <a:rPr lang="en" sz="1200">
                          <a:latin typeface="Arial Narrow"/>
                          <a:ea typeface="Arial Narrow"/>
                          <a:cs typeface="Arial Narrow"/>
                          <a:sym typeface="Arial Narrow"/>
                        </a:rPr>
                        <a:t>Northwestern University at Chicago ᛫ Tufts Medical Center ᛫ Advocate Health Care Network ᛫ University of Alabama at Birmingham ᛫ Oregon Health &amp; Science University ᛫ University of Washington ᛫ Stanford University ᛫ The University of Michigan at Ann Arbor ᛫ Children's Hospital Colorado ᛫ Duke University ᛫ Medical College of Wisconsin ᛫ The Ohio State University ᛫ University of Nebraska Medical Center ᛫ University of Arkansas for Medical Sciences ᛫ George Washington University ᛫ Johns Hopkins University ᛫ West Virginia University ᛫ Medical University of South Carolina ᛫ University of North Carolina at Chapel Hill ᛫ University of Virginia ᛫ The University of Texas Medical Branch at Galveston ᛫ University of Minnesota ᛫ University of Cincinnati ᛫ Columbia University Irving Medical Center ᛫ Cincinnati Children's Hospital Medical Center ᛫ Rush University Medical Center ᛫ Nemours ᛫ University of Wisconsin-Madison ᛫ The State University of New York at Buffalo ᛫ Washington University in St. Louis ᛫ University of Rochester ᛫ The University of Chicago ᛫ University of Miami ᛫ The Scripps Research Institute ᛫ University of Texas Health Science Center at San Antonio ᛫ University of Kentucky ᛫ University of Illinois at Chicago ᛫ Virginia Commonwealth University ᛫ Weill Medical College of Cornell University ᛫ Carilion Clinic ᛫ University Medical Center New Orleans ᛫ The University of Iowa ᛫ Emory University ᛫ Maine Medical Center ᛫ The University of Texas Health Science Center at Houston ᛫ Boston University Medical Campus ᛫ The University of Utah ᛫ University of Southern California ᛫ George Washington Children's Research Institute ᛫ University of Colorado Denver I Anschutz Medical Campus ᛫ Mayo Clinic Rochester ᛫ The Rockefeller University ᛫ Montefiore Medical Center ᛫ University of Mississippi Medical Center ᛫ University of Oklahoma Health Sciences Center, Board of Regents ᛫ University of Massachusetts Medical School Worcester ᛫ Aurora Health Care ᛫ Penn State ᛫ University of New Mexico Health Sciences Center ᛫ NorthShore University HealthSystem ᛫ Wake Forest University Health Sciences ᛫ Vanderbilt University Medical Center ᛫ Regenstrief Institute ᛫ Brown University ᛫ Stony Brook University ᛫ University of California, Davis ᛫ Yale New Haven Hospital ᛫ Rutgers, The State University of New Jersey ᛫ MedStar Health Research Institute ᛫ Loyola University Chicago ᛫ Loyola University Medical Center ᛫ University of Delaware ᛫ Children's Hospital of Philadelphia</a:t>
                      </a:r>
                      <a:endParaRPr sz="1200">
                        <a:latin typeface="Arial Narrow"/>
                        <a:ea typeface="Arial Narrow"/>
                        <a:cs typeface="Arial Narrow"/>
                        <a:sym typeface="Arial Narrow"/>
                      </a:endParaRPr>
                    </a:p>
                  </a:txBody>
                  <a:tcPr marL="38100" marR="381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554882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55"/>
          <p:cNvPicPr preferRelativeResize="0"/>
          <p:nvPr/>
        </p:nvPicPr>
        <p:blipFill rotWithShape="1">
          <a:blip r:embed="rId3">
            <a:alphaModFix/>
          </a:blip>
          <a:srcRect r="96504"/>
          <a:stretch/>
        </p:blipFill>
        <p:spPr>
          <a:xfrm>
            <a:off x="25" y="1142967"/>
            <a:ext cx="1168400" cy="5703667"/>
          </a:xfrm>
          <a:prstGeom prst="rect">
            <a:avLst/>
          </a:prstGeom>
          <a:noFill/>
          <a:ln>
            <a:noFill/>
          </a:ln>
        </p:spPr>
      </p:pic>
      <p:pic>
        <p:nvPicPr>
          <p:cNvPr id="356" name="Google Shape;356;p55"/>
          <p:cNvPicPr preferRelativeResize="0"/>
          <p:nvPr/>
        </p:nvPicPr>
        <p:blipFill>
          <a:blip r:embed="rId3">
            <a:alphaModFix/>
          </a:blip>
          <a:stretch>
            <a:fillRect/>
          </a:stretch>
        </p:blipFill>
        <p:spPr>
          <a:xfrm>
            <a:off x="944433" y="1142967"/>
            <a:ext cx="11247667" cy="5703667"/>
          </a:xfrm>
          <a:prstGeom prst="rect">
            <a:avLst/>
          </a:prstGeom>
          <a:noFill/>
          <a:ln>
            <a:noFill/>
          </a:ln>
        </p:spPr>
      </p:pic>
      <p:sp>
        <p:nvSpPr>
          <p:cNvPr id="357" name="Google Shape;357;p55"/>
          <p:cNvSpPr/>
          <p:nvPr/>
        </p:nvSpPr>
        <p:spPr>
          <a:xfrm>
            <a:off x="100" y="0"/>
            <a:ext cx="12192000" cy="1200400"/>
          </a:xfrm>
          <a:prstGeom prst="rect">
            <a:avLst/>
          </a:pr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58" name="Google Shape;358;p55"/>
          <p:cNvPicPr preferRelativeResize="0"/>
          <p:nvPr/>
        </p:nvPicPr>
        <p:blipFill>
          <a:blip r:embed="rId4">
            <a:alphaModFix/>
          </a:blip>
          <a:stretch>
            <a:fillRect/>
          </a:stretch>
        </p:blipFill>
        <p:spPr>
          <a:xfrm>
            <a:off x="-5126863" y="557063"/>
            <a:ext cx="792875" cy="163533"/>
          </a:xfrm>
          <a:prstGeom prst="rect">
            <a:avLst/>
          </a:prstGeom>
          <a:noFill/>
          <a:ln>
            <a:noFill/>
          </a:ln>
        </p:spPr>
      </p:pic>
      <p:pic>
        <p:nvPicPr>
          <p:cNvPr id="359" name="Google Shape;359;p55"/>
          <p:cNvPicPr preferRelativeResize="0"/>
          <p:nvPr/>
        </p:nvPicPr>
        <p:blipFill>
          <a:blip r:embed="rId5">
            <a:alphaModFix/>
          </a:blip>
          <a:stretch>
            <a:fillRect/>
          </a:stretch>
        </p:blipFill>
        <p:spPr>
          <a:xfrm>
            <a:off x="214901" y="96584"/>
            <a:ext cx="2053439" cy="940365"/>
          </a:xfrm>
          <a:prstGeom prst="rect">
            <a:avLst/>
          </a:prstGeom>
          <a:noFill/>
          <a:ln>
            <a:noFill/>
          </a:ln>
        </p:spPr>
      </p:pic>
      <p:pic>
        <p:nvPicPr>
          <p:cNvPr id="360" name="Google Shape;360;p55"/>
          <p:cNvPicPr preferRelativeResize="0"/>
          <p:nvPr/>
        </p:nvPicPr>
        <p:blipFill>
          <a:blip r:embed="rId6">
            <a:alphaModFix/>
          </a:blip>
          <a:stretch>
            <a:fillRect/>
          </a:stretch>
        </p:blipFill>
        <p:spPr>
          <a:xfrm>
            <a:off x="10094234" y="47901"/>
            <a:ext cx="1830556" cy="1039767"/>
          </a:xfrm>
          <a:prstGeom prst="rect">
            <a:avLst/>
          </a:prstGeom>
          <a:noFill/>
          <a:ln>
            <a:noFill/>
          </a:ln>
        </p:spPr>
      </p:pic>
      <p:sp>
        <p:nvSpPr>
          <p:cNvPr id="361" name="Google Shape;361;p55"/>
          <p:cNvSpPr txBox="1"/>
          <p:nvPr/>
        </p:nvSpPr>
        <p:spPr>
          <a:xfrm>
            <a:off x="2329567" y="279367"/>
            <a:ext cx="6984800" cy="1135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3733" b="1" kern="0">
                <a:solidFill>
                  <a:srgbClr val="FFFFFF"/>
                </a:solidFill>
                <a:latin typeface="Lato"/>
                <a:ea typeface="Lato"/>
                <a:cs typeface="Lato"/>
                <a:sym typeface="Lato"/>
              </a:rPr>
              <a:t>N3C Cohort</a:t>
            </a:r>
            <a:endParaRPr sz="3733" b="1" kern="0">
              <a:solidFill>
                <a:srgbClr val="FFFFFF"/>
              </a:solidFill>
              <a:latin typeface="Lato"/>
              <a:ea typeface="Lato"/>
              <a:cs typeface="Lato"/>
              <a:sym typeface="Lato"/>
            </a:endParaRPr>
          </a:p>
        </p:txBody>
      </p:sp>
    </p:spTree>
    <p:extLst>
      <p:ext uri="{BB962C8B-B14F-4D97-AF65-F5344CB8AC3E}">
        <p14:creationId xmlns:p14="http://schemas.microsoft.com/office/powerpoint/2010/main" val="16092956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6"/>
          <p:cNvSpPr/>
          <p:nvPr/>
        </p:nvSpPr>
        <p:spPr>
          <a:xfrm>
            <a:off x="100" y="0"/>
            <a:ext cx="12192000" cy="1135600"/>
          </a:xfrm>
          <a:prstGeom prst="rect">
            <a:avLst/>
          </a:prstGeom>
          <a:solidFill>
            <a:srgbClr val="4D84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67" name="Google Shape;367;p56"/>
          <p:cNvPicPr preferRelativeResize="0"/>
          <p:nvPr/>
        </p:nvPicPr>
        <p:blipFill>
          <a:blip r:embed="rId3">
            <a:alphaModFix/>
          </a:blip>
          <a:stretch>
            <a:fillRect/>
          </a:stretch>
        </p:blipFill>
        <p:spPr>
          <a:xfrm>
            <a:off x="-5126863" y="557063"/>
            <a:ext cx="792875" cy="163533"/>
          </a:xfrm>
          <a:prstGeom prst="rect">
            <a:avLst/>
          </a:prstGeom>
          <a:noFill/>
          <a:ln>
            <a:noFill/>
          </a:ln>
        </p:spPr>
      </p:pic>
      <p:sp>
        <p:nvSpPr>
          <p:cNvPr id="368" name="Google Shape;368;p56"/>
          <p:cNvSpPr txBox="1"/>
          <p:nvPr/>
        </p:nvSpPr>
        <p:spPr>
          <a:xfrm>
            <a:off x="0" y="-275"/>
            <a:ext cx="12192000" cy="1135600"/>
          </a:xfrm>
          <a:prstGeom prst="rect">
            <a:avLst/>
          </a:prstGeom>
          <a:solidFill>
            <a:srgbClr val="434343"/>
          </a:solidFill>
          <a:ln>
            <a:noFill/>
          </a:ln>
        </p:spPr>
        <p:txBody>
          <a:bodyPr spcFirstLastPara="1" wrap="square" lIns="121900" tIns="121900" rIns="121900" bIns="121900" anchor="ctr" anchorCtr="0">
            <a:noAutofit/>
          </a:bodyPr>
          <a:lstStyle/>
          <a:p>
            <a:pPr algn="ctr" defTabSz="1219170">
              <a:buClr>
                <a:srgbClr val="000000"/>
              </a:buClr>
            </a:pPr>
            <a:r>
              <a:rPr lang="en" sz="3200" b="1" kern="0">
                <a:solidFill>
                  <a:srgbClr val="F3F3F3"/>
                </a:solidFill>
                <a:latin typeface="Lato"/>
                <a:ea typeface="Lato"/>
                <a:cs typeface="Lato"/>
                <a:sym typeface="Lato"/>
              </a:rPr>
              <a:t>Cohort characterization objectives</a:t>
            </a:r>
            <a:endParaRPr sz="3200" b="1" kern="0">
              <a:solidFill>
                <a:srgbClr val="F3F3F3"/>
              </a:solidFill>
              <a:latin typeface="Lato"/>
              <a:ea typeface="Lato"/>
              <a:cs typeface="Lato"/>
              <a:sym typeface="Lato"/>
            </a:endParaRPr>
          </a:p>
        </p:txBody>
      </p:sp>
      <p:pic>
        <p:nvPicPr>
          <p:cNvPr id="369" name="Google Shape;369;p56"/>
          <p:cNvPicPr preferRelativeResize="0"/>
          <p:nvPr/>
        </p:nvPicPr>
        <p:blipFill>
          <a:blip r:embed="rId4">
            <a:alphaModFix/>
          </a:blip>
          <a:stretch>
            <a:fillRect/>
          </a:stretch>
        </p:blipFill>
        <p:spPr>
          <a:xfrm>
            <a:off x="252833" y="6403095"/>
            <a:ext cx="792883" cy="187208"/>
          </a:xfrm>
          <a:prstGeom prst="rect">
            <a:avLst/>
          </a:prstGeom>
          <a:noFill/>
          <a:ln>
            <a:noFill/>
          </a:ln>
        </p:spPr>
      </p:pic>
      <p:pic>
        <p:nvPicPr>
          <p:cNvPr id="370" name="Google Shape;370;p56"/>
          <p:cNvPicPr preferRelativeResize="0"/>
          <p:nvPr/>
        </p:nvPicPr>
        <p:blipFill>
          <a:blip r:embed="rId5">
            <a:alphaModFix/>
          </a:blip>
          <a:stretch>
            <a:fillRect/>
          </a:stretch>
        </p:blipFill>
        <p:spPr>
          <a:xfrm>
            <a:off x="9893300" y="6350467"/>
            <a:ext cx="1102128" cy="246412"/>
          </a:xfrm>
          <a:prstGeom prst="rect">
            <a:avLst/>
          </a:prstGeom>
          <a:noFill/>
          <a:ln>
            <a:noFill/>
          </a:ln>
        </p:spPr>
      </p:pic>
      <p:pic>
        <p:nvPicPr>
          <p:cNvPr id="371" name="Google Shape;371;p56"/>
          <p:cNvPicPr preferRelativeResize="0"/>
          <p:nvPr/>
        </p:nvPicPr>
        <p:blipFill>
          <a:blip r:embed="rId6">
            <a:alphaModFix/>
          </a:blip>
          <a:stretch>
            <a:fillRect/>
          </a:stretch>
        </p:blipFill>
        <p:spPr>
          <a:xfrm>
            <a:off x="214901" y="96584"/>
            <a:ext cx="2053439" cy="940365"/>
          </a:xfrm>
          <a:prstGeom prst="rect">
            <a:avLst/>
          </a:prstGeom>
          <a:noFill/>
          <a:ln>
            <a:noFill/>
          </a:ln>
        </p:spPr>
      </p:pic>
      <p:sp>
        <p:nvSpPr>
          <p:cNvPr id="372" name="Google Shape;372;p56"/>
          <p:cNvSpPr txBox="1"/>
          <p:nvPr/>
        </p:nvSpPr>
        <p:spPr>
          <a:xfrm>
            <a:off x="1901067" y="1509100"/>
            <a:ext cx="10200400" cy="53592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2400" b="1" kern="0">
                <a:solidFill>
                  <a:srgbClr val="000000"/>
                </a:solidFill>
                <a:latin typeface="Arial"/>
                <a:cs typeface="Arial"/>
                <a:sym typeface="Arial"/>
              </a:rPr>
              <a:t>Clinically characterize</a:t>
            </a:r>
            <a:r>
              <a:rPr lang="en" sz="2400" kern="0">
                <a:solidFill>
                  <a:srgbClr val="000000"/>
                </a:solidFill>
                <a:latin typeface="Arial"/>
                <a:cs typeface="Arial"/>
                <a:sym typeface="Arial"/>
              </a:rPr>
              <a:t> the N3C cohort</a:t>
            </a:r>
            <a:endParaRPr sz="2400" kern="0">
              <a:solidFill>
                <a:srgbClr val="000000"/>
              </a:solidFill>
              <a:latin typeface="Arial"/>
              <a:cs typeface="Arial"/>
              <a:sym typeface="Arial"/>
            </a:endParaRPr>
          </a:p>
          <a:p>
            <a:pPr marL="609585" indent="-457189" defTabSz="1219170">
              <a:lnSpc>
                <a:spcPct val="115000"/>
              </a:lnSpc>
              <a:buClr>
                <a:srgbClr val="000000"/>
              </a:buClr>
              <a:buSzPts val="1800"/>
              <a:buFont typeface="Arial"/>
              <a:buChar char="●"/>
            </a:pPr>
            <a:r>
              <a:rPr lang="en" sz="2400" kern="0">
                <a:solidFill>
                  <a:srgbClr val="000000"/>
                </a:solidFill>
                <a:latin typeface="Arial"/>
                <a:cs typeface="Arial"/>
                <a:sym typeface="Arial"/>
              </a:rPr>
              <a:t>Largest U.S. COVID-19 cohort to date (+ representative controls)</a:t>
            </a:r>
            <a:endParaRPr sz="2400" kern="0">
              <a:solidFill>
                <a:srgbClr val="000000"/>
              </a:solidFill>
              <a:latin typeface="Arial"/>
              <a:cs typeface="Arial"/>
              <a:sym typeface="Arial"/>
            </a:endParaRPr>
          </a:p>
          <a:p>
            <a:pPr marL="609585" indent="-457189" defTabSz="1219170">
              <a:lnSpc>
                <a:spcPct val="115000"/>
              </a:lnSpc>
              <a:buClr>
                <a:srgbClr val="000000"/>
              </a:buClr>
              <a:buSzPts val="1800"/>
              <a:buFont typeface="Arial"/>
              <a:buChar char="●"/>
            </a:pPr>
            <a:r>
              <a:rPr lang="en" sz="2400" kern="0">
                <a:solidFill>
                  <a:srgbClr val="000000"/>
                </a:solidFill>
                <a:latin typeface="Arial"/>
                <a:cs typeface="Arial"/>
                <a:sym typeface="Arial"/>
              </a:rPr>
              <a:t>Racially, ethnically, and geographically diverse</a:t>
            </a:r>
            <a:endParaRPr sz="2400" kern="0">
              <a:solidFill>
                <a:srgbClr val="000000"/>
              </a:solidFill>
              <a:latin typeface="Arial"/>
              <a:cs typeface="Arial"/>
              <a:sym typeface="Arial"/>
            </a:endParaRPr>
          </a:p>
          <a:p>
            <a:pPr defTabSz="1219170">
              <a:lnSpc>
                <a:spcPct val="115000"/>
              </a:lnSpc>
              <a:buClr>
                <a:srgbClr val="000000"/>
              </a:buClr>
            </a:pPr>
            <a:endParaRPr sz="2400" kern="0">
              <a:solidFill>
                <a:srgbClr val="000000"/>
              </a:solidFill>
              <a:latin typeface="Arial"/>
              <a:cs typeface="Arial"/>
              <a:sym typeface="Arial"/>
            </a:endParaRPr>
          </a:p>
          <a:p>
            <a:pPr defTabSz="1219170">
              <a:lnSpc>
                <a:spcPct val="115000"/>
              </a:lnSpc>
              <a:buClr>
                <a:srgbClr val="000000"/>
              </a:buClr>
            </a:pPr>
            <a:r>
              <a:rPr lang="en" sz="2400" b="1" kern="0">
                <a:solidFill>
                  <a:srgbClr val="000000"/>
                </a:solidFill>
                <a:latin typeface="Arial"/>
                <a:cs typeface="Arial"/>
                <a:sym typeface="Arial"/>
              </a:rPr>
              <a:t>Develop and share</a:t>
            </a:r>
            <a:r>
              <a:rPr lang="en" sz="2400" kern="0">
                <a:solidFill>
                  <a:srgbClr val="000000"/>
                </a:solidFill>
                <a:latin typeface="Arial"/>
                <a:cs typeface="Arial"/>
                <a:sym typeface="Arial"/>
              </a:rPr>
              <a:t> validated, versioned OMOP representations of common variables (labs, vital signs, medications, treatments)</a:t>
            </a:r>
            <a:endParaRPr sz="2400" kern="0">
              <a:solidFill>
                <a:srgbClr val="000000"/>
              </a:solidFill>
              <a:latin typeface="Arial"/>
              <a:cs typeface="Arial"/>
              <a:sym typeface="Arial"/>
            </a:endParaRPr>
          </a:p>
          <a:p>
            <a:pPr marL="609585" defTabSz="1219170">
              <a:lnSpc>
                <a:spcPct val="115000"/>
              </a:lnSpc>
              <a:buClr>
                <a:srgbClr val="000000"/>
              </a:buClr>
            </a:pPr>
            <a:endParaRPr sz="2400" kern="0">
              <a:solidFill>
                <a:srgbClr val="000000"/>
              </a:solidFill>
              <a:latin typeface="Arial"/>
              <a:cs typeface="Arial"/>
              <a:sym typeface="Arial"/>
            </a:endParaRPr>
          </a:p>
          <a:p>
            <a:pPr defTabSz="1219170">
              <a:lnSpc>
                <a:spcPct val="115000"/>
              </a:lnSpc>
              <a:buClr>
                <a:srgbClr val="000000"/>
              </a:buClr>
            </a:pPr>
            <a:r>
              <a:rPr lang="en" sz="2400" b="1" kern="0">
                <a:solidFill>
                  <a:srgbClr val="000000"/>
                </a:solidFill>
                <a:latin typeface="Arial"/>
                <a:cs typeface="Arial"/>
                <a:sym typeface="Arial"/>
              </a:rPr>
              <a:t>Generate hypotheses</a:t>
            </a:r>
            <a:r>
              <a:rPr lang="en" sz="2400" kern="0">
                <a:solidFill>
                  <a:srgbClr val="000000"/>
                </a:solidFill>
                <a:latin typeface="Arial"/>
                <a:cs typeface="Arial"/>
                <a:sym typeface="Arial"/>
              </a:rPr>
              <a:t> to be tested in N3C and elsewhere</a:t>
            </a:r>
            <a:endParaRPr sz="2400" kern="0">
              <a:solidFill>
                <a:srgbClr val="000000"/>
              </a:solidFill>
              <a:latin typeface="Arial"/>
              <a:cs typeface="Arial"/>
              <a:sym typeface="Arial"/>
            </a:endParaRPr>
          </a:p>
          <a:p>
            <a:pPr marL="609585" indent="-457189" defTabSz="1219170">
              <a:lnSpc>
                <a:spcPct val="115000"/>
              </a:lnSpc>
              <a:buClr>
                <a:srgbClr val="000000"/>
              </a:buClr>
              <a:buSzPts val="1800"/>
              <a:buFont typeface="Arial"/>
              <a:buChar char="●"/>
            </a:pPr>
            <a:r>
              <a:rPr lang="en" sz="2400" kern="0">
                <a:solidFill>
                  <a:srgbClr val="000000"/>
                </a:solidFill>
                <a:latin typeface="Arial"/>
                <a:cs typeface="Arial"/>
                <a:sym typeface="Arial"/>
              </a:rPr>
              <a:t>Clinical phenotypes and trajectories</a:t>
            </a:r>
            <a:endParaRPr sz="2400" kern="0">
              <a:solidFill>
                <a:srgbClr val="000000"/>
              </a:solidFill>
              <a:latin typeface="Arial"/>
              <a:cs typeface="Arial"/>
              <a:sym typeface="Arial"/>
            </a:endParaRPr>
          </a:p>
          <a:p>
            <a:pPr marL="609585" indent="-457189" defTabSz="1219170">
              <a:lnSpc>
                <a:spcPct val="115000"/>
              </a:lnSpc>
              <a:buClr>
                <a:srgbClr val="000000"/>
              </a:buClr>
              <a:buSzPts val="1800"/>
              <a:buFont typeface="Arial"/>
              <a:buChar char="●"/>
            </a:pPr>
            <a:r>
              <a:rPr lang="en" sz="2400" kern="0">
                <a:solidFill>
                  <a:srgbClr val="000000"/>
                </a:solidFill>
                <a:latin typeface="Arial"/>
                <a:cs typeface="Arial"/>
                <a:sym typeface="Arial"/>
              </a:rPr>
              <a:t>Treatment patterns and response</a:t>
            </a:r>
            <a:endParaRPr sz="2400" kern="0">
              <a:solidFill>
                <a:srgbClr val="000000"/>
              </a:solidFill>
              <a:latin typeface="Arial"/>
              <a:cs typeface="Arial"/>
              <a:sym typeface="Arial"/>
            </a:endParaRPr>
          </a:p>
          <a:p>
            <a:pPr marL="609585" indent="-457189" defTabSz="1219170">
              <a:lnSpc>
                <a:spcPct val="115000"/>
              </a:lnSpc>
              <a:buClr>
                <a:srgbClr val="000000"/>
              </a:buClr>
              <a:buSzPts val="1800"/>
              <a:buFont typeface="Arial"/>
              <a:buChar char="●"/>
            </a:pPr>
            <a:r>
              <a:rPr lang="en" sz="2400" kern="0">
                <a:solidFill>
                  <a:srgbClr val="000000"/>
                </a:solidFill>
                <a:latin typeface="Arial"/>
                <a:cs typeface="Arial"/>
                <a:sym typeface="Arial"/>
              </a:rPr>
              <a:t>… and many others</a:t>
            </a:r>
            <a:endParaRPr sz="2400" kern="0">
              <a:solidFill>
                <a:srgbClr val="000000"/>
              </a:solidFill>
              <a:latin typeface="Arial"/>
              <a:cs typeface="Arial"/>
              <a:sym typeface="Arial"/>
            </a:endParaRPr>
          </a:p>
        </p:txBody>
      </p:sp>
      <p:sp>
        <p:nvSpPr>
          <p:cNvPr id="373" name="Google Shape;373;p56"/>
          <p:cNvSpPr/>
          <p:nvPr/>
        </p:nvSpPr>
        <p:spPr>
          <a:xfrm>
            <a:off x="396600" y="1674277"/>
            <a:ext cx="1102000" cy="954800"/>
          </a:xfrm>
          <a:prstGeom prst="hexagon">
            <a:avLst>
              <a:gd name="adj" fmla="val 25000"/>
              <a:gd name="vf" fmla="val 115470"/>
            </a:avLst>
          </a:prstGeom>
          <a:solidFill>
            <a:srgbClr val="0A456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 name="Google Shape;374;p56"/>
          <p:cNvSpPr/>
          <p:nvPr/>
        </p:nvSpPr>
        <p:spPr>
          <a:xfrm>
            <a:off x="396600" y="4595277"/>
            <a:ext cx="1102000" cy="954800"/>
          </a:xfrm>
          <a:prstGeom prst="hexagon">
            <a:avLst>
              <a:gd name="adj" fmla="val 25000"/>
              <a:gd name="vf" fmla="val 115470"/>
            </a:avLst>
          </a:prstGeom>
          <a:solidFill>
            <a:srgbClr val="0A456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6400" kern="0">
                <a:solidFill>
                  <a:srgbClr val="FFFFFF"/>
                </a:solidFill>
                <a:latin typeface="Calibri"/>
                <a:ea typeface="Calibri"/>
                <a:cs typeface="Calibri"/>
                <a:sym typeface="Calibri"/>
              </a:rPr>
              <a:t>?</a:t>
            </a:r>
            <a:endParaRPr sz="6400" kern="0">
              <a:solidFill>
                <a:srgbClr val="FFFFFF"/>
              </a:solidFill>
              <a:latin typeface="Calibri"/>
              <a:ea typeface="Calibri"/>
              <a:cs typeface="Calibri"/>
              <a:sym typeface="Calibri"/>
            </a:endParaRPr>
          </a:p>
        </p:txBody>
      </p:sp>
      <p:sp>
        <p:nvSpPr>
          <p:cNvPr id="375" name="Google Shape;375;p56"/>
          <p:cNvSpPr/>
          <p:nvPr/>
        </p:nvSpPr>
        <p:spPr>
          <a:xfrm>
            <a:off x="396600" y="3134777"/>
            <a:ext cx="1102000" cy="954800"/>
          </a:xfrm>
          <a:prstGeom prst="hexagon">
            <a:avLst>
              <a:gd name="adj" fmla="val 25000"/>
              <a:gd name="vf" fmla="val 115470"/>
            </a:avLst>
          </a:prstGeom>
          <a:solidFill>
            <a:srgbClr val="0A456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6400" kern="0">
              <a:solidFill>
                <a:srgbClr val="FFFFFF"/>
              </a:solidFill>
              <a:latin typeface="Calibri"/>
              <a:ea typeface="Calibri"/>
              <a:cs typeface="Calibri"/>
              <a:sym typeface="Calibri"/>
            </a:endParaRPr>
          </a:p>
        </p:txBody>
      </p:sp>
      <p:sp>
        <p:nvSpPr>
          <p:cNvPr id="376" name="Google Shape;376;p56"/>
          <p:cNvSpPr/>
          <p:nvPr/>
        </p:nvSpPr>
        <p:spPr>
          <a:xfrm>
            <a:off x="584200" y="3473984"/>
            <a:ext cx="246400" cy="2464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 name="Google Shape;377;p56"/>
          <p:cNvSpPr/>
          <p:nvPr/>
        </p:nvSpPr>
        <p:spPr>
          <a:xfrm>
            <a:off x="900333" y="3245384"/>
            <a:ext cx="246400" cy="2464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 name="Google Shape;378;p56"/>
          <p:cNvSpPr/>
          <p:nvPr/>
        </p:nvSpPr>
        <p:spPr>
          <a:xfrm>
            <a:off x="900333" y="3702584"/>
            <a:ext cx="246400" cy="2464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379" name="Google Shape;379;p56"/>
          <p:cNvCxnSpPr/>
          <p:nvPr/>
        </p:nvCxnSpPr>
        <p:spPr>
          <a:xfrm rot="10800000" flipH="1">
            <a:off x="748749" y="3357868"/>
            <a:ext cx="316000" cy="228400"/>
          </a:xfrm>
          <a:prstGeom prst="straightConnector1">
            <a:avLst/>
          </a:prstGeom>
          <a:noFill/>
          <a:ln w="19050" cap="flat" cmpd="sng">
            <a:solidFill>
              <a:srgbClr val="FFFFFF"/>
            </a:solidFill>
            <a:prstDash val="solid"/>
            <a:round/>
            <a:headEnd type="none" w="med" len="med"/>
            <a:tailEnd type="none" w="med" len="med"/>
          </a:ln>
        </p:spPr>
      </p:cxnSp>
      <p:cxnSp>
        <p:nvCxnSpPr>
          <p:cNvPr id="380" name="Google Shape;380;p56"/>
          <p:cNvCxnSpPr/>
          <p:nvPr/>
        </p:nvCxnSpPr>
        <p:spPr>
          <a:xfrm>
            <a:off x="748733" y="3611651"/>
            <a:ext cx="274800" cy="222800"/>
          </a:xfrm>
          <a:prstGeom prst="straightConnector1">
            <a:avLst/>
          </a:prstGeom>
          <a:noFill/>
          <a:ln w="19050" cap="flat" cmpd="sng">
            <a:solidFill>
              <a:srgbClr val="FFFFFF"/>
            </a:solidFill>
            <a:prstDash val="solid"/>
            <a:round/>
            <a:headEnd type="none" w="med" len="med"/>
            <a:tailEnd type="none" w="med" len="med"/>
          </a:ln>
        </p:spPr>
      </p:cxnSp>
      <p:sp>
        <p:nvSpPr>
          <p:cNvPr id="381" name="Google Shape;381;p56"/>
          <p:cNvSpPr/>
          <p:nvPr/>
        </p:nvSpPr>
        <p:spPr>
          <a:xfrm>
            <a:off x="749300" y="2073133"/>
            <a:ext cx="398000" cy="398000"/>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 name="Google Shape;382;p56"/>
          <p:cNvSpPr/>
          <p:nvPr/>
        </p:nvSpPr>
        <p:spPr>
          <a:xfrm>
            <a:off x="810899" y="1790901"/>
            <a:ext cx="274800" cy="2748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 name="Google Shape;383;p56"/>
          <p:cNvSpPr txBox="1"/>
          <p:nvPr/>
        </p:nvSpPr>
        <p:spPr>
          <a:xfrm>
            <a:off x="976551" y="2021633"/>
            <a:ext cx="204400" cy="222800"/>
          </a:xfrm>
          <a:prstGeom prst="rect">
            <a:avLst/>
          </a:prstGeom>
          <a:noFill/>
          <a:ln>
            <a:noFill/>
          </a:ln>
        </p:spPr>
        <p:txBody>
          <a:bodyPr spcFirstLastPara="1" wrap="square" lIns="0" tIns="0" rIns="0" bIns="0" anchor="t" anchorCtr="0">
            <a:noAutofit/>
          </a:bodyPr>
          <a:lstStyle/>
          <a:p>
            <a:pPr defTabSz="1219170">
              <a:buClr>
                <a:srgbClr val="000000"/>
              </a:buClr>
            </a:pPr>
            <a:r>
              <a:rPr lang="en" sz="1867" b="1" kern="0">
                <a:solidFill>
                  <a:srgbClr val="0A456C"/>
                </a:solidFill>
                <a:latin typeface="Calibri"/>
                <a:ea typeface="Calibri"/>
                <a:cs typeface="Calibri"/>
                <a:sym typeface="Calibri"/>
              </a:rPr>
              <a:t>+</a:t>
            </a:r>
            <a:endParaRPr sz="1867" b="1" kern="0">
              <a:solidFill>
                <a:srgbClr val="0A456C"/>
              </a:solidFill>
              <a:latin typeface="Calibri"/>
              <a:ea typeface="Calibri"/>
              <a:cs typeface="Calibri"/>
              <a:sym typeface="Calibri"/>
            </a:endParaRPr>
          </a:p>
        </p:txBody>
      </p:sp>
    </p:spTree>
    <p:extLst>
      <p:ext uri="{BB962C8B-B14F-4D97-AF65-F5344CB8AC3E}">
        <p14:creationId xmlns:p14="http://schemas.microsoft.com/office/powerpoint/2010/main" val="14102838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aphicFrame>
        <p:nvGraphicFramePr>
          <p:cNvPr id="388" name="Google Shape;388;p57"/>
          <p:cNvGraphicFramePr/>
          <p:nvPr/>
        </p:nvGraphicFramePr>
        <p:xfrm>
          <a:off x="7309767" y="3482267"/>
          <a:ext cx="4690400" cy="3606800"/>
        </p:xfrm>
        <a:graphic>
          <a:graphicData uri="http://schemas.openxmlformats.org/drawingml/2006/table">
            <a:tbl>
              <a:tblPr>
                <a:noFill/>
              </a:tblPr>
              <a:tblGrid>
                <a:gridCol w="4690400">
                  <a:extLst>
                    <a:ext uri="{9D8B030D-6E8A-4147-A177-3AD203B41FA5}">
                      <a16:colId xmlns:a16="http://schemas.microsoft.com/office/drawing/2014/main" val="20000"/>
                    </a:ext>
                  </a:extLst>
                </a:gridCol>
              </a:tblGrid>
              <a:tr h="487088">
                <a:tc>
                  <a:txBody>
                    <a:bodyPr/>
                    <a:lstStyle/>
                    <a:p>
                      <a:pPr marL="0" lvl="0" indent="0" algn="ctr" rtl="0">
                        <a:lnSpc>
                          <a:spcPct val="115000"/>
                        </a:lnSpc>
                        <a:spcBef>
                          <a:spcPts val="0"/>
                        </a:spcBef>
                        <a:spcAft>
                          <a:spcPts val="0"/>
                        </a:spcAft>
                        <a:buNone/>
                      </a:pPr>
                      <a:r>
                        <a:rPr lang="en" sz="2500" b="1">
                          <a:solidFill>
                            <a:srgbClr val="FFFFFF"/>
                          </a:solidFill>
                        </a:rPr>
                        <a:t>12/2/2020</a:t>
                      </a:r>
                      <a:endParaRPr sz="2500" b="1">
                        <a:solidFill>
                          <a:srgbClr val="FFFFFF"/>
                        </a:solidFill>
                      </a:endParaRPr>
                    </a:p>
                  </a:txBody>
                  <a:tcPr marL="38100" marR="38100" marT="25400" marB="254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3104812">
                <a:tc>
                  <a:txBody>
                    <a:bodyPr/>
                    <a:lstStyle/>
                    <a:p>
                      <a:pPr marL="0" lvl="0" indent="0" algn="l" rtl="0">
                        <a:lnSpc>
                          <a:spcPct val="115000"/>
                        </a:lnSpc>
                        <a:spcBef>
                          <a:spcPts val="0"/>
                        </a:spcBef>
                        <a:spcAft>
                          <a:spcPts val="0"/>
                        </a:spcAft>
                        <a:buNone/>
                      </a:pPr>
                      <a:r>
                        <a:rPr lang="en" sz="2500"/>
                        <a:t>1220 individual members affiliated with 310 organizations, 49 states in the US, and 15 foreign countries.</a:t>
                      </a:r>
                      <a:endParaRPr sz="2500"/>
                    </a:p>
                    <a:p>
                      <a:pPr marL="0" lvl="0" indent="0" algn="l" rtl="0">
                        <a:lnSpc>
                          <a:spcPct val="115000"/>
                        </a:lnSpc>
                        <a:spcBef>
                          <a:spcPts val="0"/>
                        </a:spcBef>
                        <a:spcAft>
                          <a:spcPts val="0"/>
                        </a:spcAft>
                        <a:buNone/>
                      </a:pPr>
                      <a:endParaRPr sz="2500"/>
                    </a:p>
                    <a:p>
                      <a:pPr marL="0" lvl="0" indent="0" algn="l" rtl="0">
                        <a:lnSpc>
                          <a:spcPct val="115000"/>
                        </a:lnSpc>
                        <a:spcBef>
                          <a:spcPts val="0"/>
                        </a:spcBef>
                        <a:spcAft>
                          <a:spcPts val="0"/>
                        </a:spcAft>
                        <a:buNone/>
                      </a:pPr>
                      <a:r>
                        <a:rPr lang="en" sz="2500"/>
                        <a:t>69 of institutions are US clinical hubs (119 including affiliates).</a:t>
                      </a:r>
                      <a:endParaRPr sz="2500"/>
                    </a:p>
                  </a:txBody>
                  <a:tcPr marL="38100" marR="38100" marT="25400" marB="2540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CCCCCC"/>
                      </a:solidFill>
                      <a:prstDash val="solid"/>
                      <a:round/>
                      <a:headEnd type="none" w="sm" len="sm"/>
                      <a:tailEnd type="none" w="sm" len="sm"/>
                    </a:lnB>
                    <a:solidFill>
                      <a:srgbClr val="FFD966"/>
                    </a:solidFill>
                  </a:tcPr>
                </a:tc>
                <a:extLst>
                  <a:ext uri="{0D108BD9-81ED-4DB2-BD59-A6C34878D82A}">
                    <a16:rowId xmlns:a16="http://schemas.microsoft.com/office/drawing/2014/main" val="10001"/>
                  </a:ext>
                </a:extLst>
              </a:tr>
            </a:tbl>
          </a:graphicData>
        </a:graphic>
      </p:graphicFrame>
      <p:sp>
        <p:nvSpPr>
          <p:cNvPr id="389" name="Google Shape;389;p57"/>
          <p:cNvSpPr/>
          <p:nvPr/>
        </p:nvSpPr>
        <p:spPr>
          <a:xfrm>
            <a:off x="0" y="5019100"/>
            <a:ext cx="7134000" cy="1838800"/>
          </a:xfrm>
          <a:prstGeom prst="rect">
            <a:avLst/>
          </a:prstGeom>
          <a:solidFill>
            <a:srgbClr val="4A7D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 name="Google Shape;390;p57"/>
          <p:cNvSpPr txBox="1"/>
          <p:nvPr/>
        </p:nvSpPr>
        <p:spPr>
          <a:xfrm>
            <a:off x="3066700" y="5548433"/>
            <a:ext cx="1977200" cy="737200"/>
          </a:xfrm>
          <a:prstGeom prst="rect">
            <a:avLst/>
          </a:prstGeom>
          <a:noFill/>
          <a:ln>
            <a:noFill/>
          </a:ln>
        </p:spPr>
        <p:txBody>
          <a:bodyPr spcFirstLastPara="1" wrap="square" lIns="121900" tIns="121900" rIns="121900" bIns="121900" anchor="t" anchorCtr="0">
            <a:noAutofit/>
          </a:bodyPr>
          <a:lstStyle/>
          <a:p>
            <a:pPr defTabSz="1219170">
              <a:lnSpc>
                <a:spcPct val="80000"/>
              </a:lnSpc>
              <a:buClr>
                <a:srgbClr val="000000"/>
              </a:buClr>
            </a:pPr>
            <a:r>
              <a:rPr lang="en" sz="1867" b="1" kern="0">
                <a:solidFill>
                  <a:srgbClr val="ADCFDB"/>
                </a:solidFill>
                <a:latin typeface="Arial Narrow"/>
                <a:ea typeface="Arial Narrow"/>
                <a:cs typeface="Arial Narrow"/>
                <a:sym typeface="Arial Narrow"/>
              </a:rPr>
              <a:t>Austin town hall</a:t>
            </a:r>
            <a:endParaRPr sz="1867" b="1" kern="0">
              <a:solidFill>
                <a:srgbClr val="ADCFDB"/>
              </a:solidFill>
              <a:latin typeface="Arial Narrow"/>
              <a:ea typeface="Arial Narrow"/>
              <a:cs typeface="Arial Narrow"/>
              <a:sym typeface="Arial Narrow"/>
            </a:endParaRPr>
          </a:p>
          <a:p>
            <a:pPr defTabSz="1219170">
              <a:lnSpc>
                <a:spcPct val="80000"/>
              </a:lnSpc>
              <a:buClr>
                <a:srgbClr val="000000"/>
              </a:buClr>
            </a:pPr>
            <a:r>
              <a:rPr lang="en" sz="1600" b="1" kern="0">
                <a:solidFill>
                  <a:srgbClr val="FFFFFF"/>
                </a:solidFill>
                <a:latin typeface="Arial Narrow"/>
                <a:ea typeface="Arial Narrow"/>
                <a:cs typeface="Arial Narrow"/>
                <a:sym typeface="Arial Narrow"/>
              </a:rPr>
              <a:t>May 8</a:t>
            </a:r>
            <a:endParaRPr sz="1600" b="1" kern="0">
              <a:solidFill>
                <a:srgbClr val="FFFFFF"/>
              </a:solidFill>
              <a:latin typeface="Arial Narrow"/>
              <a:ea typeface="Arial Narrow"/>
              <a:cs typeface="Arial Narrow"/>
              <a:sym typeface="Arial Narrow"/>
            </a:endParaRPr>
          </a:p>
        </p:txBody>
      </p:sp>
      <p:sp>
        <p:nvSpPr>
          <p:cNvPr id="391" name="Google Shape;391;p57"/>
          <p:cNvSpPr/>
          <p:nvPr/>
        </p:nvSpPr>
        <p:spPr>
          <a:xfrm>
            <a:off x="0" y="1278533"/>
            <a:ext cx="7134000" cy="1909200"/>
          </a:xfrm>
          <a:prstGeom prst="rect">
            <a:avLst/>
          </a:prstGeom>
          <a:solidFill>
            <a:srgbClr val="ADCFD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 name="Google Shape;392;p57"/>
          <p:cNvSpPr txBox="1"/>
          <p:nvPr/>
        </p:nvSpPr>
        <p:spPr>
          <a:xfrm>
            <a:off x="5969000" y="1985233"/>
            <a:ext cx="1165200" cy="857600"/>
          </a:xfrm>
          <a:prstGeom prst="rect">
            <a:avLst/>
          </a:prstGeom>
          <a:noFill/>
          <a:ln>
            <a:noFill/>
          </a:ln>
        </p:spPr>
        <p:txBody>
          <a:bodyPr spcFirstLastPara="1" wrap="square" lIns="121900" tIns="121900" rIns="121900" bIns="121900" anchor="t" anchorCtr="0">
            <a:noAutofit/>
          </a:bodyPr>
          <a:lstStyle/>
          <a:p>
            <a:pPr defTabSz="1219170">
              <a:lnSpc>
                <a:spcPct val="80000"/>
              </a:lnSpc>
              <a:buClr>
                <a:srgbClr val="000000"/>
              </a:buClr>
            </a:pPr>
            <a:r>
              <a:rPr lang="en" sz="1867" b="1" kern="0">
                <a:solidFill>
                  <a:srgbClr val="000000"/>
                </a:solidFill>
                <a:latin typeface="Arial Narrow"/>
                <a:ea typeface="Arial Narrow"/>
                <a:cs typeface="Arial Narrow"/>
                <a:sym typeface="Arial Narrow"/>
              </a:rPr>
              <a:t>First DUR approved </a:t>
            </a:r>
            <a:endParaRPr sz="1867" b="1" kern="0">
              <a:solidFill>
                <a:srgbClr val="000000"/>
              </a:solidFill>
              <a:latin typeface="Arial Narrow"/>
              <a:ea typeface="Arial Narrow"/>
              <a:cs typeface="Arial Narrow"/>
              <a:sym typeface="Arial Narrow"/>
            </a:endParaRPr>
          </a:p>
          <a:p>
            <a:pPr defTabSz="1219170">
              <a:lnSpc>
                <a:spcPct val="80000"/>
              </a:lnSpc>
              <a:buClr>
                <a:srgbClr val="000000"/>
              </a:buClr>
            </a:pPr>
            <a:r>
              <a:rPr lang="en" sz="1600" b="1" kern="0">
                <a:solidFill>
                  <a:srgbClr val="FFFFFF"/>
                </a:solidFill>
                <a:latin typeface="Arial Narrow"/>
                <a:ea typeface="Arial Narrow"/>
                <a:cs typeface="Arial Narrow"/>
                <a:sym typeface="Arial Narrow"/>
              </a:rPr>
              <a:t>Sept 15</a:t>
            </a:r>
            <a:endParaRPr sz="1600" b="1" kern="0">
              <a:solidFill>
                <a:srgbClr val="FFFFFF"/>
              </a:solidFill>
              <a:latin typeface="Arial Narrow"/>
              <a:ea typeface="Arial Narrow"/>
              <a:cs typeface="Arial Narrow"/>
              <a:sym typeface="Arial Narrow"/>
            </a:endParaRPr>
          </a:p>
        </p:txBody>
      </p:sp>
      <p:sp>
        <p:nvSpPr>
          <p:cNvPr id="393" name="Google Shape;393;p57"/>
          <p:cNvSpPr/>
          <p:nvPr/>
        </p:nvSpPr>
        <p:spPr>
          <a:xfrm>
            <a:off x="0" y="3175167"/>
            <a:ext cx="7134000" cy="1838800"/>
          </a:xfrm>
          <a:prstGeom prst="rect">
            <a:avLst/>
          </a:prstGeom>
          <a:solidFill>
            <a:srgbClr val="80ACB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4" name="Google Shape;394;p57"/>
          <p:cNvSpPr/>
          <p:nvPr/>
        </p:nvSpPr>
        <p:spPr>
          <a:xfrm>
            <a:off x="100" y="0"/>
            <a:ext cx="12192000" cy="1135600"/>
          </a:xfrm>
          <a:prstGeom prst="rect">
            <a:avLst/>
          </a:prstGeom>
          <a:solidFill>
            <a:srgbClr val="4D84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95" name="Google Shape;395;p57"/>
          <p:cNvPicPr preferRelativeResize="0"/>
          <p:nvPr/>
        </p:nvPicPr>
        <p:blipFill>
          <a:blip r:embed="rId3">
            <a:alphaModFix/>
          </a:blip>
          <a:stretch>
            <a:fillRect/>
          </a:stretch>
        </p:blipFill>
        <p:spPr>
          <a:xfrm>
            <a:off x="-5126863" y="557063"/>
            <a:ext cx="792875" cy="163533"/>
          </a:xfrm>
          <a:prstGeom prst="rect">
            <a:avLst/>
          </a:prstGeom>
          <a:noFill/>
          <a:ln>
            <a:noFill/>
          </a:ln>
        </p:spPr>
      </p:pic>
      <p:sp>
        <p:nvSpPr>
          <p:cNvPr id="396" name="Google Shape;396;p57"/>
          <p:cNvSpPr txBox="1"/>
          <p:nvPr/>
        </p:nvSpPr>
        <p:spPr>
          <a:xfrm>
            <a:off x="0" y="-267"/>
            <a:ext cx="12192000" cy="1278800"/>
          </a:xfrm>
          <a:prstGeom prst="rect">
            <a:avLst/>
          </a:prstGeom>
          <a:solidFill>
            <a:srgbClr val="434343"/>
          </a:solidFill>
          <a:ln>
            <a:noFill/>
          </a:ln>
        </p:spPr>
        <p:txBody>
          <a:bodyPr spcFirstLastPara="1" wrap="square" lIns="121900" tIns="121900" rIns="121900" bIns="121900" anchor="ctr" anchorCtr="0">
            <a:noAutofit/>
          </a:bodyPr>
          <a:lstStyle/>
          <a:p>
            <a:pPr algn="ctr" defTabSz="1219170">
              <a:buClr>
                <a:srgbClr val="000000"/>
              </a:buClr>
            </a:pPr>
            <a:r>
              <a:rPr lang="en" sz="2933" b="1" kern="0">
                <a:solidFill>
                  <a:srgbClr val="F3F3F3"/>
                </a:solidFill>
                <a:latin typeface="Lato"/>
                <a:ea typeface="Lato"/>
                <a:cs typeface="Lato"/>
                <a:sym typeface="Lato"/>
              </a:rPr>
              <a:t>     </a:t>
            </a:r>
            <a:r>
              <a:rPr lang="en" sz="3200" b="1" kern="0">
                <a:solidFill>
                  <a:srgbClr val="F3F3F3"/>
                </a:solidFill>
                <a:latin typeface="Lato"/>
                <a:ea typeface="Lato"/>
                <a:cs typeface="Lato"/>
                <a:sym typeface="Lato"/>
              </a:rPr>
              <a:t>N3C Progress</a:t>
            </a:r>
            <a:endParaRPr sz="3200" b="1" kern="0">
              <a:solidFill>
                <a:srgbClr val="F3F3F3"/>
              </a:solidFill>
              <a:latin typeface="Lato"/>
              <a:ea typeface="Lato"/>
              <a:cs typeface="Lato"/>
              <a:sym typeface="Lato"/>
            </a:endParaRPr>
          </a:p>
        </p:txBody>
      </p:sp>
      <p:pic>
        <p:nvPicPr>
          <p:cNvPr id="397" name="Google Shape;397;p57"/>
          <p:cNvPicPr preferRelativeResize="0"/>
          <p:nvPr/>
        </p:nvPicPr>
        <p:blipFill rotWithShape="1">
          <a:blip r:embed="rId4">
            <a:alphaModFix/>
          </a:blip>
          <a:srcRect r="51293"/>
          <a:stretch/>
        </p:blipFill>
        <p:spPr>
          <a:xfrm>
            <a:off x="214901" y="198201"/>
            <a:ext cx="1000167" cy="940335"/>
          </a:xfrm>
          <a:prstGeom prst="rect">
            <a:avLst/>
          </a:prstGeom>
          <a:noFill/>
          <a:ln>
            <a:noFill/>
          </a:ln>
        </p:spPr>
      </p:pic>
      <p:sp>
        <p:nvSpPr>
          <p:cNvPr id="398" name="Google Shape;398;p57"/>
          <p:cNvSpPr txBox="1"/>
          <p:nvPr/>
        </p:nvSpPr>
        <p:spPr>
          <a:xfrm>
            <a:off x="59967" y="3985164"/>
            <a:ext cx="1499600" cy="672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b="1" kern="0">
                <a:solidFill>
                  <a:srgbClr val="F3F3F3"/>
                </a:solidFill>
                <a:latin typeface="Roboto"/>
                <a:ea typeface="Roboto"/>
                <a:cs typeface="Roboto"/>
                <a:sym typeface="Roboto"/>
              </a:rPr>
              <a:t>Key metrics</a:t>
            </a:r>
            <a:endParaRPr sz="1867" b="1" kern="0">
              <a:solidFill>
                <a:srgbClr val="F3F3F3"/>
              </a:solidFill>
              <a:latin typeface="Roboto"/>
              <a:ea typeface="Roboto"/>
              <a:cs typeface="Roboto"/>
              <a:sym typeface="Roboto"/>
            </a:endParaRPr>
          </a:p>
        </p:txBody>
      </p:sp>
      <p:sp>
        <p:nvSpPr>
          <p:cNvPr id="399" name="Google Shape;399;p57"/>
          <p:cNvSpPr txBox="1"/>
          <p:nvPr/>
        </p:nvSpPr>
        <p:spPr>
          <a:xfrm>
            <a:off x="59967" y="1760400"/>
            <a:ext cx="1499600" cy="672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b="1" kern="0">
                <a:solidFill>
                  <a:srgbClr val="FFFFFF"/>
                </a:solidFill>
                <a:latin typeface="Roboto"/>
                <a:ea typeface="Roboto"/>
                <a:cs typeface="Roboto"/>
                <a:sym typeface="Roboto"/>
              </a:rPr>
              <a:t>Key capabilities</a:t>
            </a:r>
            <a:endParaRPr sz="1867" b="1" kern="0">
              <a:solidFill>
                <a:srgbClr val="FFFFFF"/>
              </a:solidFill>
              <a:latin typeface="Roboto"/>
              <a:ea typeface="Roboto"/>
              <a:cs typeface="Roboto"/>
              <a:sym typeface="Roboto"/>
            </a:endParaRPr>
          </a:p>
        </p:txBody>
      </p:sp>
      <p:sp>
        <p:nvSpPr>
          <p:cNvPr id="400" name="Google Shape;400;p57"/>
          <p:cNvSpPr txBox="1"/>
          <p:nvPr/>
        </p:nvSpPr>
        <p:spPr>
          <a:xfrm>
            <a:off x="2119333" y="6105067"/>
            <a:ext cx="2259200" cy="737200"/>
          </a:xfrm>
          <a:prstGeom prst="rect">
            <a:avLst/>
          </a:prstGeom>
          <a:noFill/>
          <a:ln>
            <a:noFill/>
          </a:ln>
        </p:spPr>
        <p:txBody>
          <a:bodyPr spcFirstLastPara="1" wrap="square" lIns="121900" tIns="121900" rIns="121900" bIns="121900" anchor="t" anchorCtr="0">
            <a:noAutofit/>
          </a:bodyPr>
          <a:lstStyle/>
          <a:p>
            <a:pPr defTabSz="1219170">
              <a:lnSpc>
                <a:spcPct val="80000"/>
              </a:lnSpc>
              <a:buClr>
                <a:srgbClr val="000000"/>
              </a:buClr>
            </a:pPr>
            <a:r>
              <a:rPr lang="en" sz="1867" b="1" kern="0">
                <a:solidFill>
                  <a:srgbClr val="ADCFDB"/>
                </a:solidFill>
                <a:latin typeface="Arial Narrow"/>
                <a:ea typeface="Arial Narrow"/>
                <a:cs typeface="Arial Narrow"/>
                <a:sym typeface="Arial Narrow"/>
              </a:rPr>
              <a:t>Buse letter to SC</a:t>
            </a:r>
            <a:r>
              <a:rPr lang="en" sz="1867" b="1" kern="0">
                <a:solidFill>
                  <a:srgbClr val="000000"/>
                </a:solidFill>
                <a:latin typeface="Arial Narrow"/>
                <a:ea typeface="Arial Narrow"/>
                <a:cs typeface="Arial Narrow"/>
                <a:sym typeface="Arial Narrow"/>
              </a:rPr>
              <a:t> </a:t>
            </a:r>
            <a:endParaRPr sz="1867" b="1" kern="0">
              <a:solidFill>
                <a:srgbClr val="000000"/>
              </a:solidFill>
              <a:latin typeface="Arial Narrow"/>
              <a:ea typeface="Arial Narrow"/>
              <a:cs typeface="Arial Narrow"/>
              <a:sym typeface="Arial Narrow"/>
            </a:endParaRPr>
          </a:p>
          <a:p>
            <a:pPr defTabSz="1219170">
              <a:lnSpc>
                <a:spcPct val="80000"/>
              </a:lnSpc>
              <a:buClr>
                <a:srgbClr val="000000"/>
              </a:buClr>
            </a:pPr>
            <a:r>
              <a:rPr lang="en" sz="1600" b="1" kern="0">
                <a:solidFill>
                  <a:srgbClr val="FFFFFF"/>
                </a:solidFill>
                <a:latin typeface="Arial Narrow"/>
                <a:ea typeface="Arial Narrow"/>
                <a:cs typeface="Arial Narrow"/>
                <a:sym typeface="Arial Narrow"/>
              </a:rPr>
              <a:t>April 26</a:t>
            </a:r>
            <a:endParaRPr sz="1600" b="1" kern="0">
              <a:solidFill>
                <a:srgbClr val="FFFFFF"/>
              </a:solidFill>
              <a:latin typeface="Arial Narrow"/>
              <a:ea typeface="Arial Narrow"/>
              <a:cs typeface="Arial Narrow"/>
              <a:sym typeface="Arial Narrow"/>
            </a:endParaRPr>
          </a:p>
        </p:txBody>
      </p:sp>
      <p:cxnSp>
        <p:nvCxnSpPr>
          <p:cNvPr id="401" name="Google Shape;401;p57"/>
          <p:cNvCxnSpPr/>
          <p:nvPr/>
        </p:nvCxnSpPr>
        <p:spPr>
          <a:xfrm>
            <a:off x="2699200" y="5040167"/>
            <a:ext cx="196400" cy="1170000"/>
          </a:xfrm>
          <a:prstGeom prst="straightConnector1">
            <a:avLst/>
          </a:prstGeom>
          <a:noFill/>
          <a:ln w="28575" cap="flat" cmpd="sng">
            <a:solidFill>
              <a:srgbClr val="FFFFFF"/>
            </a:solidFill>
            <a:prstDash val="solid"/>
            <a:round/>
            <a:headEnd type="none" w="med" len="med"/>
            <a:tailEnd type="none" w="med" len="med"/>
          </a:ln>
        </p:spPr>
      </p:cxnSp>
      <p:cxnSp>
        <p:nvCxnSpPr>
          <p:cNvPr id="402" name="Google Shape;402;p57"/>
          <p:cNvCxnSpPr/>
          <p:nvPr/>
        </p:nvCxnSpPr>
        <p:spPr>
          <a:xfrm flipH="1">
            <a:off x="1959267" y="5030167"/>
            <a:ext cx="540000" cy="620000"/>
          </a:xfrm>
          <a:prstGeom prst="straightConnector1">
            <a:avLst/>
          </a:prstGeom>
          <a:noFill/>
          <a:ln w="28575" cap="flat" cmpd="sng">
            <a:solidFill>
              <a:srgbClr val="FFFFFF"/>
            </a:solidFill>
            <a:prstDash val="solid"/>
            <a:round/>
            <a:headEnd type="none" w="med" len="med"/>
            <a:tailEnd type="none" w="med" len="med"/>
          </a:ln>
        </p:spPr>
      </p:cxnSp>
      <p:cxnSp>
        <p:nvCxnSpPr>
          <p:cNvPr id="403" name="Google Shape;403;p57"/>
          <p:cNvCxnSpPr/>
          <p:nvPr/>
        </p:nvCxnSpPr>
        <p:spPr>
          <a:xfrm>
            <a:off x="2959133" y="5040167"/>
            <a:ext cx="1096000" cy="610000"/>
          </a:xfrm>
          <a:prstGeom prst="straightConnector1">
            <a:avLst/>
          </a:prstGeom>
          <a:noFill/>
          <a:ln w="28575" cap="flat" cmpd="sng">
            <a:solidFill>
              <a:srgbClr val="FFFFFF"/>
            </a:solidFill>
            <a:prstDash val="solid"/>
            <a:round/>
            <a:headEnd type="none" w="med" len="med"/>
            <a:tailEnd type="none" w="med" len="med"/>
          </a:ln>
        </p:spPr>
      </p:cxnSp>
      <p:sp>
        <p:nvSpPr>
          <p:cNvPr id="404" name="Google Shape;404;p57"/>
          <p:cNvSpPr txBox="1"/>
          <p:nvPr/>
        </p:nvSpPr>
        <p:spPr>
          <a:xfrm>
            <a:off x="619733" y="3217217"/>
            <a:ext cx="1499600" cy="737200"/>
          </a:xfrm>
          <a:prstGeom prst="rect">
            <a:avLst/>
          </a:prstGeom>
          <a:noFill/>
          <a:ln>
            <a:noFill/>
          </a:ln>
        </p:spPr>
        <p:txBody>
          <a:bodyPr spcFirstLastPara="1" wrap="square" lIns="121900" tIns="121900" rIns="121900" bIns="121900" anchor="t" anchorCtr="0">
            <a:noAutofit/>
          </a:bodyPr>
          <a:lstStyle/>
          <a:p>
            <a:pPr defTabSz="1219170">
              <a:lnSpc>
                <a:spcPct val="80000"/>
              </a:lnSpc>
              <a:buClr>
                <a:srgbClr val="000000"/>
              </a:buClr>
            </a:pPr>
            <a:r>
              <a:rPr lang="en" sz="1867" b="1" kern="0">
                <a:solidFill>
                  <a:srgbClr val="000000"/>
                </a:solidFill>
                <a:latin typeface="Arial Narrow"/>
                <a:ea typeface="Arial Narrow"/>
                <a:cs typeface="Arial Narrow"/>
                <a:sym typeface="Arial Narrow"/>
              </a:rPr>
              <a:t>Phenotype 1.0</a:t>
            </a:r>
            <a:endParaRPr sz="1867" b="1" kern="0">
              <a:solidFill>
                <a:srgbClr val="000000"/>
              </a:solidFill>
              <a:latin typeface="Arial Narrow"/>
              <a:ea typeface="Arial Narrow"/>
              <a:cs typeface="Arial Narrow"/>
              <a:sym typeface="Arial Narrow"/>
            </a:endParaRPr>
          </a:p>
          <a:p>
            <a:pPr defTabSz="1219170">
              <a:lnSpc>
                <a:spcPct val="80000"/>
              </a:lnSpc>
              <a:buClr>
                <a:srgbClr val="000000"/>
              </a:buClr>
            </a:pPr>
            <a:r>
              <a:rPr lang="en" sz="1600" b="1" kern="0">
                <a:solidFill>
                  <a:srgbClr val="FFFFFF"/>
                </a:solidFill>
                <a:latin typeface="Arial Narrow"/>
                <a:ea typeface="Arial Narrow"/>
                <a:cs typeface="Arial Narrow"/>
                <a:sym typeface="Arial Narrow"/>
              </a:rPr>
              <a:t>April 20</a:t>
            </a:r>
            <a:endParaRPr sz="1600" b="1" kern="0">
              <a:solidFill>
                <a:srgbClr val="FFFFFF"/>
              </a:solidFill>
              <a:latin typeface="Arial Narrow"/>
              <a:ea typeface="Arial Narrow"/>
              <a:cs typeface="Arial Narrow"/>
              <a:sym typeface="Arial Narrow"/>
            </a:endParaRPr>
          </a:p>
        </p:txBody>
      </p:sp>
      <p:cxnSp>
        <p:nvCxnSpPr>
          <p:cNvPr id="405" name="Google Shape;405;p57"/>
          <p:cNvCxnSpPr/>
          <p:nvPr/>
        </p:nvCxnSpPr>
        <p:spPr>
          <a:xfrm>
            <a:off x="1104900" y="4089400"/>
            <a:ext cx="1498800" cy="965200"/>
          </a:xfrm>
          <a:prstGeom prst="straightConnector1">
            <a:avLst/>
          </a:prstGeom>
          <a:noFill/>
          <a:ln w="28575" cap="flat" cmpd="sng">
            <a:solidFill>
              <a:srgbClr val="FFFFFF"/>
            </a:solidFill>
            <a:prstDash val="solid"/>
            <a:round/>
            <a:headEnd type="none" w="med" len="med"/>
            <a:tailEnd type="none" w="med" len="med"/>
          </a:ln>
        </p:spPr>
      </p:cxnSp>
      <p:cxnSp>
        <p:nvCxnSpPr>
          <p:cNvPr id="406" name="Google Shape;406;p57"/>
          <p:cNvCxnSpPr/>
          <p:nvPr/>
        </p:nvCxnSpPr>
        <p:spPr>
          <a:xfrm>
            <a:off x="2489200" y="4356100"/>
            <a:ext cx="330000" cy="675600"/>
          </a:xfrm>
          <a:prstGeom prst="straightConnector1">
            <a:avLst/>
          </a:prstGeom>
          <a:noFill/>
          <a:ln w="28575" cap="flat" cmpd="sng">
            <a:solidFill>
              <a:srgbClr val="FFFFFF"/>
            </a:solidFill>
            <a:prstDash val="solid"/>
            <a:round/>
            <a:headEnd type="none" w="med" len="med"/>
            <a:tailEnd type="none" w="med" len="med"/>
          </a:ln>
        </p:spPr>
      </p:cxnSp>
      <p:sp>
        <p:nvSpPr>
          <p:cNvPr id="407" name="Google Shape;407;p57"/>
          <p:cNvSpPr txBox="1"/>
          <p:nvPr/>
        </p:nvSpPr>
        <p:spPr>
          <a:xfrm>
            <a:off x="1599600" y="3633200"/>
            <a:ext cx="1499600" cy="737200"/>
          </a:xfrm>
          <a:prstGeom prst="rect">
            <a:avLst/>
          </a:prstGeom>
          <a:noFill/>
          <a:ln>
            <a:noFill/>
          </a:ln>
        </p:spPr>
        <p:txBody>
          <a:bodyPr spcFirstLastPara="1" wrap="square" lIns="121900" tIns="121900" rIns="121900" bIns="121900" anchor="t" anchorCtr="0">
            <a:noAutofit/>
          </a:bodyPr>
          <a:lstStyle/>
          <a:p>
            <a:pPr defTabSz="1219170">
              <a:lnSpc>
                <a:spcPct val="80000"/>
              </a:lnSpc>
              <a:buClr>
                <a:srgbClr val="000000"/>
              </a:buClr>
            </a:pPr>
            <a:r>
              <a:rPr lang="en" sz="1867" b="1" kern="0">
                <a:solidFill>
                  <a:srgbClr val="000000"/>
                </a:solidFill>
                <a:latin typeface="Arial Narrow"/>
                <a:ea typeface="Arial Narrow"/>
                <a:cs typeface="Arial Narrow"/>
                <a:sym typeface="Arial Narrow"/>
              </a:rPr>
              <a:t>DTA Finalized</a:t>
            </a:r>
            <a:endParaRPr sz="1867" b="1" kern="0">
              <a:solidFill>
                <a:srgbClr val="000000"/>
              </a:solidFill>
              <a:latin typeface="Arial Narrow"/>
              <a:ea typeface="Arial Narrow"/>
              <a:cs typeface="Arial Narrow"/>
              <a:sym typeface="Arial Narrow"/>
            </a:endParaRPr>
          </a:p>
          <a:p>
            <a:pPr defTabSz="1219170">
              <a:lnSpc>
                <a:spcPct val="80000"/>
              </a:lnSpc>
              <a:buClr>
                <a:srgbClr val="000000"/>
              </a:buClr>
            </a:pPr>
            <a:r>
              <a:rPr lang="en" sz="1600" b="1" kern="0">
                <a:solidFill>
                  <a:srgbClr val="FFFFFF"/>
                </a:solidFill>
                <a:latin typeface="Arial Narrow"/>
                <a:ea typeface="Arial Narrow"/>
                <a:cs typeface="Arial Narrow"/>
                <a:sym typeface="Arial Narrow"/>
              </a:rPr>
              <a:t>April 27</a:t>
            </a:r>
            <a:endParaRPr sz="1600" b="1" kern="0">
              <a:solidFill>
                <a:srgbClr val="FFFFFF"/>
              </a:solidFill>
              <a:latin typeface="Arial Narrow"/>
              <a:ea typeface="Arial Narrow"/>
              <a:cs typeface="Arial Narrow"/>
              <a:sym typeface="Arial Narrow"/>
            </a:endParaRPr>
          </a:p>
        </p:txBody>
      </p:sp>
      <p:cxnSp>
        <p:nvCxnSpPr>
          <p:cNvPr id="408" name="Google Shape;408;p57"/>
          <p:cNvCxnSpPr/>
          <p:nvPr/>
        </p:nvCxnSpPr>
        <p:spPr>
          <a:xfrm flipH="1">
            <a:off x="2908400" y="3606800"/>
            <a:ext cx="38000" cy="1435600"/>
          </a:xfrm>
          <a:prstGeom prst="straightConnector1">
            <a:avLst/>
          </a:prstGeom>
          <a:noFill/>
          <a:ln w="28575" cap="flat" cmpd="sng">
            <a:solidFill>
              <a:srgbClr val="FFFFFF"/>
            </a:solidFill>
            <a:prstDash val="solid"/>
            <a:round/>
            <a:headEnd type="none" w="med" len="med"/>
            <a:tailEnd type="none" w="med" len="med"/>
          </a:ln>
        </p:spPr>
      </p:cxnSp>
      <p:sp>
        <p:nvSpPr>
          <p:cNvPr id="409" name="Google Shape;409;p57"/>
          <p:cNvSpPr txBox="1"/>
          <p:nvPr/>
        </p:nvSpPr>
        <p:spPr>
          <a:xfrm>
            <a:off x="2089600" y="3193767"/>
            <a:ext cx="1798000" cy="737200"/>
          </a:xfrm>
          <a:prstGeom prst="rect">
            <a:avLst/>
          </a:prstGeom>
          <a:noFill/>
          <a:ln>
            <a:noFill/>
          </a:ln>
        </p:spPr>
        <p:txBody>
          <a:bodyPr spcFirstLastPara="1" wrap="square" lIns="121900" tIns="121900" rIns="121900" bIns="121900" anchor="t" anchorCtr="0">
            <a:noAutofit/>
          </a:bodyPr>
          <a:lstStyle/>
          <a:p>
            <a:pPr defTabSz="1219170">
              <a:lnSpc>
                <a:spcPct val="80000"/>
              </a:lnSpc>
              <a:buClr>
                <a:srgbClr val="000000"/>
              </a:buClr>
            </a:pPr>
            <a:r>
              <a:rPr lang="en" sz="1867" b="1" kern="0">
                <a:solidFill>
                  <a:srgbClr val="000000"/>
                </a:solidFill>
                <a:latin typeface="Arial Narrow"/>
                <a:ea typeface="Arial Narrow"/>
                <a:cs typeface="Arial Narrow"/>
                <a:sym typeface="Arial Narrow"/>
              </a:rPr>
              <a:t>JHM central IRB</a:t>
            </a:r>
            <a:endParaRPr sz="1867" b="1" kern="0">
              <a:solidFill>
                <a:srgbClr val="000000"/>
              </a:solidFill>
              <a:latin typeface="Arial Narrow"/>
              <a:ea typeface="Arial Narrow"/>
              <a:cs typeface="Arial Narrow"/>
              <a:sym typeface="Arial Narrow"/>
            </a:endParaRPr>
          </a:p>
          <a:p>
            <a:pPr defTabSz="1219170">
              <a:lnSpc>
                <a:spcPct val="80000"/>
              </a:lnSpc>
              <a:buClr>
                <a:srgbClr val="000000"/>
              </a:buClr>
            </a:pPr>
            <a:r>
              <a:rPr lang="en" sz="1600" b="1" kern="0">
                <a:solidFill>
                  <a:srgbClr val="FFFFFF"/>
                </a:solidFill>
                <a:latin typeface="Arial Narrow"/>
                <a:ea typeface="Arial Narrow"/>
                <a:cs typeface="Arial Narrow"/>
                <a:sym typeface="Arial Narrow"/>
              </a:rPr>
              <a:t>May 1</a:t>
            </a:r>
            <a:endParaRPr sz="1600" b="1" kern="0">
              <a:solidFill>
                <a:srgbClr val="FFFFFF"/>
              </a:solidFill>
              <a:latin typeface="Arial Narrow"/>
              <a:ea typeface="Arial Narrow"/>
              <a:cs typeface="Arial Narrow"/>
              <a:sym typeface="Arial Narrow"/>
            </a:endParaRPr>
          </a:p>
        </p:txBody>
      </p:sp>
      <p:cxnSp>
        <p:nvCxnSpPr>
          <p:cNvPr id="410" name="Google Shape;410;p57"/>
          <p:cNvCxnSpPr/>
          <p:nvPr/>
        </p:nvCxnSpPr>
        <p:spPr>
          <a:xfrm flipH="1">
            <a:off x="3018900" y="4419600"/>
            <a:ext cx="321200" cy="622000"/>
          </a:xfrm>
          <a:prstGeom prst="straightConnector1">
            <a:avLst/>
          </a:prstGeom>
          <a:noFill/>
          <a:ln w="28575" cap="flat" cmpd="sng">
            <a:solidFill>
              <a:srgbClr val="FFFFFF"/>
            </a:solidFill>
            <a:prstDash val="solid"/>
            <a:round/>
            <a:headEnd type="none" w="med" len="med"/>
            <a:tailEnd type="none" w="med" len="med"/>
          </a:ln>
        </p:spPr>
      </p:cxnSp>
      <p:sp>
        <p:nvSpPr>
          <p:cNvPr id="411" name="Google Shape;411;p57"/>
          <p:cNvSpPr txBox="1"/>
          <p:nvPr/>
        </p:nvSpPr>
        <p:spPr>
          <a:xfrm>
            <a:off x="3037633" y="3543267"/>
            <a:ext cx="1191600" cy="737200"/>
          </a:xfrm>
          <a:prstGeom prst="rect">
            <a:avLst/>
          </a:prstGeom>
          <a:noFill/>
          <a:ln>
            <a:noFill/>
          </a:ln>
        </p:spPr>
        <p:txBody>
          <a:bodyPr spcFirstLastPara="1" wrap="square" lIns="121900" tIns="121900" rIns="121900" bIns="121900" anchor="t" anchorCtr="0">
            <a:noAutofit/>
          </a:bodyPr>
          <a:lstStyle/>
          <a:p>
            <a:pPr defTabSz="1219170">
              <a:lnSpc>
                <a:spcPct val="80000"/>
              </a:lnSpc>
              <a:buClr>
                <a:srgbClr val="000000"/>
              </a:buClr>
            </a:pPr>
            <a:r>
              <a:rPr lang="en" sz="1867" b="1" kern="0">
                <a:solidFill>
                  <a:srgbClr val="000000"/>
                </a:solidFill>
                <a:latin typeface="Arial Narrow"/>
                <a:ea typeface="Arial Narrow"/>
                <a:cs typeface="Arial Narrow"/>
                <a:sym typeface="Arial Narrow"/>
              </a:rPr>
              <a:t>1st DTA signed</a:t>
            </a:r>
            <a:endParaRPr sz="1867" b="1" kern="0">
              <a:solidFill>
                <a:srgbClr val="000000"/>
              </a:solidFill>
              <a:latin typeface="Arial Narrow"/>
              <a:ea typeface="Arial Narrow"/>
              <a:cs typeface="Arial Narrow"/>
              <a:sym typeface="Arial Narrow"/>
            </a:endParaRPr>
          </a:p>
          <a:p>
            <a:pPr defTabSz="1219170">
              <a:lnSpc>
                <a:spcPct val="80000"/>
              </a:lnSpc>
              <a:buClr>
                <a:srgbClr val="000000"/>
              </a:buClr>
            </a:pPr>
            <a:r>
              <a:rPr lang="en" sz="1600" b="1" kern="0">
                <a:solidFill>
                  <a:srgbClr val="FFFFFF"/>
                </a:solidFill>
                <a:latin typeface="Arial Narrow"/>
                <a:ea typeface="Arial Narrow"/>
                <a:cs typeface="Arial Narrow"/>
                <a:sym typeface="Arial Narrow"/>
              </a:rPr>
              <a:t>May 1</a:t>
            </a:r>
            <a:endParaRPr sz="1600" b="1" kern="0">
              <a:solidFill>
                <a:srgbClr val="FFFFFF"/>
              </a:solidFill>
              <a:latin typeface="Arial Narrow"/>
              <a:ea typeface="Arial Narrow"/>
              <a:cs typeface="Arial Narrow"/>
              <a:sym typeface="Arial Narrow"/>
            </a:endParaRPr>
          </a:p>
        </p:txBody>
      </p:sp>
      <p:cxnSp>
        <p:nvCxnSpPr>
          <p:cNvPr id="412" name="Google Shape;412;p57"/>
          <p:cNvCxnSpPr/>
          <p:nvPr/>
        </p:nvCxnSpPr>
        <p:spPr>
          <a:xfrm flipH="1">
            <a:off x="3175200" y="3987800"/>
            <a:ext cx="888800" cy="1079200"/>
          </a:xfrm>
          <a:prstGeom prst="straightConnector1">
            <a:avLst/>
          </a:prstGeom>
          <a:noFill/>
          <a:ln w="28575" cap="flat" cmpd="sng">
            <a:solidFill>
              <a:srgbClr val="FFFFFF"/>
            </a:solidFill>
            <a:prstDash val="solid"/>
            <a:round/>
            <a:headEnd type="none" w="med" len="med"/>
            <a:tailEnd type="none" w="med" len="med"/>
          </a:ln>
        </p:spPr>
      </p:cxnSp>
      <p:sp>
        <p:nvSpPr>
          <p:cNvPr id="413" name="Google Shape;413;p57"/>
          <p:cNvSpPr txBox="1"/>
          <p:nvPr/>
        </p:nvSpPr>
        <p:spPr>
          <a:xfrm>
            <a:off x="3936433" y="3193767"/>
            <a:ext cx="1165200" cy="831200"/>
          </a:xfrm>
          <a:prstGeom prst="rect">
            <a:avLst/>
          </a:prstGeom>
          <a:noFill/>
          <a:ln>
            <a:noFill/>
          </a:ln>
        </p:spPr>
        <p:txBody>
          <a:bodyPr spcFirstLastPara="1" wrap="square" lIns="121900" tIns="121900" rIns="121900" bIns="121900" anchor="t" anchorCtr="0">
            <a:noAutofit/>
          </a:bodyPr>
          <a:lstStyle/>
          <a:p>
            <a:pPr defTabSz="1219170">
              <a:lnSpc>
                <a:spcPct val="80000"/>
              </a:lnSpc>
              <a:buClr>
                <a:srgbClr val="000000"/>
              </a:buClr>
            </a:pPr>
            <a:r>
              <a:rPr lang="en" sz="1867" b="1" kern="0">
                <a:solidFill>
                  <a:srgbClr val="000000"/>
                </a:solidFill>
                <a:latin typeface="Arial Narrow"/>
                <a:ea typeface="Arial Narrow"/>
                <a:cs typeface="Arial Narrow"/>
                <a:sym typeface="Arial Narrow"/>
              </a:rPr>
              <a:t>1st data ingest</a:t>
            </a:r>
            <a:endParaRPr sz="1867" b="1" kern="0">
              <a:solidFill>
                <a:srgbClr val="000000"/>
              </a:solidFill>
              <a:latin typeface="Arial Narrow"/>
              <a:ea typeface="Arial Narrow"/>
              <a:cs typeface="Arial Narrow"/>
              <a:sym typeface="Arial Narrow"/>
            </a:endParaRPr>
          </a:p>
          <a:p>
            <a:pPr defTabSz="1219170">
              <a:lnSpc>
                <a:spcPct val="80000"/>
              </a:lnSpc>
              <a:buClr>
                <a:srgbClr val="000000"/>
              </a:buClr>
            </a:pPr>
            <a:r>
              <a:rPr lang="en" sz="1600" b="1" kern="0">
                <a:solidFill>
                  <a:srgbClr val="FFFFFF"/>
                </a:solidFill>
                <a:latin typeface="Arial Narrow"/>
                <a:ea typeface="Arial Narrow"/>
                <a:cs typeface="Arial Narrow"/>
                <a:sym typeface="Arial Narrow"/>
              </a:rPr>
              <a:t>May 12</a:t>
            </a:r>
            <a:endParaRPr sz="1600" b="1" kern="0">
              <a:solidFill>
                <a:srgbClr val="FFFFFF"/>
              </a:solidFill>
              <a:latin typeface="Arial Narrow"/>
              <a:ea typeface="Arial Narrow"/>
              <a:cs typeface="Arial Narrow"/>
              <a:sym typeface="Arial Narrow"/>
            </a:endParaRPr>
          </a:p>
        </p:txBody>
      </p:sp>
      <p:cxnSp>
        <p:nvCxnSpPr>
          <p:cNvPr id="414" name="Google Shape;414;p57"/>
          <p:cNvCxnSpPr/>
          <p:nvPr/>
        </p:nvCxnSpPr>
        <p:spPr>
          <a:xfrm flipH="1">
            <a:off x="3594200" y="4711700"/>
            <a:ext cx="444400" cy="304800"/>
          </a:xfrm>
          <a:prstGeom prst="straightConnector1">
            <a:avLst/>
          </a:prstGeom>
          <a:noFill/>
          <a:ln w="28575" cap="flat" cmpd="sng">
            <a:solidFill>
              <a:srgbClr val="FFFFFF"/>
            </a:solidFill>
            <a:prstDash val="solid"/>
            <a:round/>
            <a:headEnd type="none" w="med" len="med"/>
            <a:tailEnd type="none" w="med" len="med"/>
          </a:ln>
        </p:spPr>
      </p:cxnSp>
      <p:sp>
        <p:nvSpPr>
          <p:cNvPr id="415" name="Google Shape;415;p57"/>
          <p:cNvSpPr txBox="1"/>
          <p:nvPr/>
        </p:nvSpPr>
        <p:spPr>
          <a:xfrm>
            <a:off x="3936433" y="4140200"/>
            <a:ext cx="1191600" cy="831200"/>
          </a:xfrm>
          <a:prstGeom prst="rect">
            <a:avLst/>
          </a:prstGeom>
          <a:noFill/>
          <a:ln>
            <a:noFill/>
          </a:ln>
        </p:spPr>
        <p:txBody>
          <a:bodyPr spcFirstLastPara="1" wrap="square" lIns="121900" tIns="121900" rIns="121900" bIns="121900" anchor="t" anchorCtr="0">
            <a:noAutofit/>
          </a:bodyPr>
          <a:lstStyle/>
          <a:p>
            <a:pPr defTabSz="1219170">
              <a:lnSpc>
                <a:spcPct val="80000"/>
              </a:lnSpc>
              <a:buClr>
                <a:srgbClr val="000000"/>
              </a:buClr>
            </a:pPr>
            <a:r>
              <a:rPr lang="en" sz="1867" b="1" kern="0">
                <a:solidFill>
                  <a:srgbClr val="000000"/>
                </a:solidFill>
                <a:latin typeface="Arial Narrow"/>
                <a:ea typeface="Arial Narrow"/>
                <a:cs typeface="Arial Narrow"/>
                <a:sym typeface="Arial Narrow"/>
              </a:rPr>
              <a:t>CDM complete</a:t>
            </a:r>
            <a:endParaRPr sz="1867" b="1" kern="0">
              <a:solidFill>
                <a:srgbClr val="000000"/>
              </a:solidFill>
              <a:latin typeface="Arial Narrow"/>
              <a:ea typeface="Arial Narrow"/>
              <a:cs typeface="Arial Narrow"/>
              <a:sym typeface="Arial Narrow"/>
            </a:endParaRPr>
          </a:p>
          <a:p>
            <a:pPr defTabSz="1219170">
              <a:lnSpc>
                <a:spcPct val="80000"/>
              </a:lnSpc>
              <a:buClr>
                <a:srgbClr val="000000"/>
              </a:buClr>
            </a:pPr>
            <a:r>
              <a:rPr lang="en" sz="1600" b="1" kern="0">
                <a:solidFill>
                  <a:srgbClr val="FFFFFF"/>
                </a:solidFill>
                <a:latin typeface="Arial Narrow"/>
                <a:ea typeface="Arial Narrow"/>
                <a:cs typeface="Arial Narrow"/>
                <a:sym typeface="Arial Narrow"/>
              </a:rPr>
              <a:t>June 22</a:t>
            </a:r>
            <a:endParaRPr sz="1600" b="1" kern="0">
              <a:solidFill>
                <a:srgbClr val="FFFFFF"/>
              </a:solidFill>
              <a:latin typeface="Arial Narrow"/>
              <a:ea typeface="Arial Narrow"/>
              <a:cs typeface="Arial Narrow"/>
              <a:sym typeface="Arial Narrow"/>
            </a:endParaRPr>
          </a:p>
        </p:txBody>
      </p:sp>
      <p:cxnSp>
        <p:nvCxnSpPr>
          <p:cNvPr id="416" name="Google Shape;416;p57"/>
          <p:cNvCxnSpPr/>
          <p:nvPr/>
        </p:nvCxnSpPr>
        <p:spPr>
          <a:xfrm flipH="1">
            <a:off x="4979784" y="4354800"/>
            <a:ext cx="187600" cy="676800"/>
          </a:xfrm>
          <a:prstGeom prst="straightConnector1">
            <a:avLst/>
          </a:prstGeom>
          <a:noFill/>
          <a:ln w="28575" cap="flat" cmpd="sng">
            <a:solidFill>
              <a:srgbClr val="FFFFFF"/>
            </a:solidFill>
            <a:prstDash val="solid"/>
            <a:round/>
            <a:headEnd type="none" w="med" len="med"/>
            <a:tailEnd type="none" w="med" len="med"/>
          </a:ln>
        </p:spPr>
      </p:cxnSp>
      <p:sp>
        <p:nvSpPr>
          <p:cNvPr id="417" name="Google Shape;417;p57"/>
          <p:cNvSpPr txBox="1"/>
          <p:nvPr/>
        </p:nvSpPr>
        <p:spPr>
          <a:xfrm>
            <a:off x="4335000" y="2138800"/>
            <a:ext cx="1354800" cy="857600"/>
          </a:xfrm>
          <a:prstGeom prst="rect">
            <a:avLst/>
          </a:prstGeom>
          <a:noFill/>
          <a:ln>
            <a:noFill/>
          </a:ln>
        </p:spPr>
        <p:txBody>
          <a:bodyPr spcFirstLastPara="1" wrap="square" lIns="121900" tIns="121900" rIns="121900" bIns="121900" anchor="t" anchorCtr="0">
            <a:noAutofit/>
          </a:bodyPr>
          <a:lstStyle/>
          <a:p>
            <a:pPr defTabSz="1219170">
              <a:lnSpc>
                <a:spcPct val="80000"/>
              </a:lnSpc>
              <a:buClr>
                <a:srgbClr val="000000"/>
              </a:buClr>
            </a:pPr>
            <a:r>
              <a:rPr lang="en" sz="1867" b="1" kern="0">
                <a:solidFill>
                  <a:srgbClr val="000000"/>
                </a:solidFill>
                <a:latin typeface="Arial Narrow"/>
                <a:ea typeface="Arial Narrow"/>
                <a:cs typeface="Arial Narrow"/>
                <a:sym typeface="Arial Narrow"/>
              </a:rPr>
              <a:t>First DUA &amp; Soft launch</a:t>
            </a:r>
            <a:endParaRPr sz="1867" b="1" kern="0">
              <a:solidFill>
                <a:srgbClr val="000000"/>
              </a:solidFill>
              <a:latin typeface="Arial Narrow"/>
              <a:ea typeface="Arial Narrow"/>
              <a:cs typeface="Arial Narrow"/>
              <a:sym typeface="Arial Narrow"/>
            </a:endParaRPr>
          </a:p>
          <a:p>
            <a:pPr defTabSz="1219170">
              <a:lnSpc>
                <a:spcPct val="80000"/>
              </a:lnSpc>
              <a:buClr>
                <a:srgbClr val="000000"/>
              </a:buClr>
            </a:pPr>
            <a:r>
              <a:rPr lang="en" sz="1600" b="1" kern="0">
                <a:solidFill>
                  <a:srgbClr val="FFFFFF"/>
                </a:solidFill>
                <a:latin typeface="Arial Narrow"/>
                <a:ea typeface="Arial Narrow"/>
                <a:cs typeface="Arial Narrow"/>
                <a:sym typeface="Arial Narrow"/>
              </a:rPr>
              <a:t>August 17</a:t>
            </a:r>
            <a:endParaRPr sz="1600" b="1" kern="0">
              <a:solidFill>
                <a:srgbClr val="FFFFFF"/>
              </a:solidFill>
              <a:latin typeface="Arial Narrow"/>
              <a:ea typeface="Arial Narrow"/>
              <a:cs typeface="Arial Narrow"/>
              <a:sym typeface="Arial Narrow"/>
            </a:endParaRPr>
          </a:p>
        </p:txBody>
      </p:sp>
      <p:cxnSp>
        <p:nvCxnSpPr>
          <p:cNvPr id="418" name="Google Shape;418;p57"/>
          <p:cNvCxnSpPr>
            <a:stCxn id="417" idx="3"/>
          </p:cNvCxnSpPr>
          <p:nvPr/>
        </p:nvCxnSpPr>
        <p:spPr>
          <a:xfrm>
            <a:off x="5689800" y="2567600"/>
            <a:ext cx="622000" cy="2385600"/>
          </a:xfrm>
          <a:prstGeom prst="straightConnector1">
            <a:avLst/>
          </a:prstGeom>
          <a:noFill/>
          <a:ln w="28575" cap="flat" cmpd="sng">
            <a:solidFill>
              <a:srgbClr val="FFFFFF"/>
            </a:solidFill>
            <a:prstDash val="solid"/>
            <a:round/>
            <a:headEnd type="none" w="med" len="med"/>
            <a:tailEnd type="none" w="med" len="med"/>
          </a:ln>
        </p:spPr>
      </p:cxnSp>
      <p:cxnSp>
        <p:nvCxnSpPr>
          <p:cNvPr id="419" name="Google Shape;419;p57"/>
          <p:cNvCxnSpPr>
            <a:stCxn id="420" idx="2"/>
          </p:cNvCxnSpPr>
          <p:nvPr/>
        </p:nvCxnSpPr>
        <p:spPr>
          <a:xfrm>
            <a:off x="5884400" y="2013600"/>
            <a:ext cx="744800" cy="2977600"/>
          </a:xfrm>
          <a:prstGeom prst="straightConnector1">
            <a:avLst/>
          </a:prstGeom>
          <a:noFill/>
          <a:ln w="28575" cap="flat" cmpd="sng">
            <a:solidFill>
              <a:srgbClr val="FFFFFF"/>
            </a:solidFill>
            <a:prstDash val="solid"/>
            <a:round/>
            <a:headEnd type="none" w="med" len="med"/>
            <a:tailEnd type="none" w="med" len="med"/>
          </a:ln>
        </p:spPr>
      </p:cxnSp>
      <p:sp>
        <p:nvSpPr>
          <p:cNvPr id="420" name="Google Shape;420;p57"/>
          <p:cNvSpPr txBox="1"/>
          <p:nvPr/>
        </p:nvSpPr>
        <p:spPr>
          <a:xfrm>
            <a:off x="5054600" y="1403600"/>
            <a:ext cx="1659600" cy="610000"/>
          </a:xfrm>
          <a:prstGeom prst="rect">
            <a:avLst/>
          </a:prstGeom>
          <a:solidFill>
            <a:srgbClr val="F1C232"/>
          </a:solidFill>
          <a:ln>
            <a:noFill/>
          </a:ln>
        </p:spPr>
        <p:txBody>
          <a:bodyPr spcFirstLastPara="1" wrap="square" lIns="121900" tIns="121900" rIns="121900" bIns="121900" anchor="t" anchorCtr="0">
            <a:noAutofit/>
          </a:bodyPr>
          <a:lstStyle/>
          <a:p>
            <a:pPr defTabSz="1219170">
              <a:lnSpc>
                <a:spcPct val="80000"/>
              </a:lnSpc>
              <a:buClr>
                <a:srgbClr val="000000"/>
              </a:buClr>
            </a:pPr>
            <a:r>
              <a:rPr lang="en" sz="1867" b="1" kern="0">
                <a:solidFill>
                  <a:srgbClr val="434343"/>
                </a:solidFill>
                <a:latin typeface="Arial Narrow"/>
                <a:ea typeface="Arial Narrow"/>
                <a:cs typeface="Arial Narrow"/>
                <a:sym typeface="Arial Narrow"/>
              </a:rPr>
              <a:t>Official launch</a:t>
            </a:r>
            <a:endParaRPr sz="1867" b="1" kern="0">
              <a:solidFill>
                <a:srgbClr val="434343"/>
              </a:solidFill>
              <a:latin typeface="Arial Narrow"/>
              <a:ea typeface="Arial Narrow"/>
              <a:cs typeface="Arial Narrow"/>
              <a:sym typeface="Arial Narrow"/>
            </a:endParaRPr>
          </a:p>
          <a:p>
            <a:pPr defTabSz="1219170">
              <a:lnSpc>
                <a:spcPct val="80000"/>
              </a:lnSpc>
              <a:buClr>
                <a:srgbClr val="000000"/>
              </a:buClr>
            </a:pPr>
            <a:r>
              <a:rPr lang="en" sz="1600" b="1" kern="0">
                <a:solidFill>
                  <a:srgbClr val="FFFFFF"/>
                </a:solidFill>
                <a:latin typeface="Arial Narrow"/>
                <a:ea typeface="Arial Narrow"/>
                <a:cs typeface="Arial Narrow"/>
                <a:sym typeface="Arial Narrow"/>
              </a:rPr>
              <a:t>Sept 2</a:t>
            </a:r>
            <a:endParaRPr sz="1600" b="1" kern="0">
              <a:solidFill>
                <a:srgbClr val="FFFFFF"/>
              </a:solidFill>
              <a:latin typeface="Arial Narrow"/>
              <a:ea typeface="Arial Narrow"/>
              <a:cs typeface="Arial Narrow"/>
              <a:sym typeface="Arial Narrow"/>
            </a:endParaRPr>
          </a:p>
        </p:txBody>
      </p:sp>
      <p:cxnSp>
        <p:nvCxnSpPr>
          <p:cNvPr id="421" name="Google Shape;421;p57"/>
          <p:cNvCxnSpPr>
            <a:stCxn id="392" idx="2"/>
          </p:cNvCxnSpPr>
          <p:nvPr/>
        </p:nvCxnSpPr>
        <p:spPr>
          <a:xfrm>
            <a:off x="6551600" y="2842833"/>
            <a:ext cx="281200" cy="2173600"/>
          </a:xfrm>
          <a:prstGeom prst="straightConnector1">
            <a:avLst/>
          </a:prstGeom>
          <a:noFill/>
          <a:ln w="28575" cap="flat" cmpd="sng">
            <a:solidFill>
              <a:srgbClr val="FFFFFF"/>
            </a:solidFill>
            <a:prstDash val="solid"/>
            <a:round/>
            <a:headEnd type="none" w="med" len="med"/>
            <a:tailEnd type="none" w="med" len="med"/>
          </a:ln>
        </p:spPr>
      </p:cxnSp>
      <p:sp>
        <p:nvSpPr>
          <p:cNvPr id="422" name="Google Shape;422;p57"/>
          <p:cNvSpPr txBox="1"/>
          <p:nvPr/>
        </p:nvSpPr>
        <p:spPr>
          <a:xfrm>
            <a:off x="4774633" y="3193767"/>
            <a:ext cx="1300000" cy="857600"/>
          </a:xfrm>
          <a:prstGeom prst="rect">
            <a:avLst/>
          </a:prstGeom>
          <a:noFill/>
          <a:ln>
            <a:noFill/>
          </a:ln>
        </p:spPr>
        <p:txBody>
          <a:bodyPr spcFirstLastPara="1" wrap="square" lIns="121900" tIns="121900" rIns="121900" bIns="121900" anchor="t" anchorCtr="0">
            <a:noAutofit/>
          </a:bodyPr>
          <a:lstStyle/>
          <a:p>
            <a:pPr defTabSz="1219170">
              <a:lnSpc>
                <a:spcPct val="80000"/>
              </a:lnSpc>
              <a:buClr>
                <a:srgbClr val="000000"/>
              </a:buClr>
            </a:pPr>
            <a:r>
              <a:rPr lang="en" sz="1867" b="1" kern="0">
                <a:solidFill>
                  <a:srgbClr val="000000"/>
                </a:solidFill>
                <a:latin typeface="Arial Narrow"/>
                <a:ea typeface="Arial Narrow"/>
                <a:cs typeface="Arial Narrow"/>
                <a:sym typeface="Arial Narrow"/>
              </a:rPr>
              <a:t>1st accepted Manuscript </a:t>
            </a:r>
            <a:endParaRPr sz="1867" b="1" kern="0">
              <a:solidFill>
                <a:srgbClr val="000000"/>
              </a:solidFill>
              <a:latin typeface="Arial Narrow"/>
              <a:ea typeface="Arial Narrow"/>
              <a:cs typeface="Arial Narrow"/>
              <a:sym typeface="Arial Narrow"/>
            </a:endParaRPr>
          </a:p>
          <a:p>
            <a:pPr defTabSz="1219170">
              <a:lnSpc>
                <a:spcPct val="80000"/>
              </a:lnSpc>
              <a:buClr>
                <a:srgbClr val="000000"/>
              </a:buClr>
            </a:pPr>
            <a:r>
              <a:rPr lang="en" sz="1600" b="1" kern="0">
                <a:solidFill>
                  <a:srgbClr val="FFFFFF"/>
                </a:solidFill>
                <a:latin typeface="Arial Narrow"/>
                <a:ea typeface="Arial Narrow"/>
                <a:cs typeface="Arial Narrow"/>
                <a:sym typeface="Arial Narrow"/>
              </a:rPr>
              <a:t>July 29</a:t>
            </a:r>
            <a:endParaRPr sz="1600" b="1" kern="0">
              <a:solidFill>
                <a:srgbClr val="FFFFFF"/>
              </a:solidFill>
              <a:latin typeface="Arial Narrow"/>
              <a:ea typeface="Arial Narrow"/>
              <a:cs typeface="Arial Narrow"/>
              <a:sym typeface="Arial Narrow"/>
            </a:endParaRPr>
          </a:p>
        </p:txBody>
      </p:sp>
      <p:sp>
        <p:nvSpPr>
          <p:cNvPr id="423" name="Google Shape;423;p57"/>
          <p:cNvSpPr txBox="1"/>
          <p:nvPr/>
        </p:nvSpPr>
        <p:spPr>
          <a:xfrm>
            <a:off x="59967" y="6036067"/>
            <a:ext cx="1499600" cy="672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b="1" kern="0">
                <a:solidFill>
                  <a:srgbClr val="F3F3F3"/>
                </a:solidFill>
                <a:latin typeface="Roboto"/>
                <a:ea typeface="Roboto"/>
                <a:cs typeface="Roboto"/>
                <a:sym typeface="Roboto"/>
              </a:rPr>
              <a:t>Key catalysts</a:t>
            </a:r>
            <a:endParaRPr sz="1867" b="1" kern="0">
              <a:solidFill>
                <a:srgbClr val="F3F3F3"/>
              </a:solidFill>
              <a:latin typeface="Roboto"/>
              <a:ea typeface="Roboto"/>
              <a:cs typeface="Roboto"/>
              <a:sym typeface="Roboto"/>
            </a:endParaRPr>
          </a:p>
        </p:txBody>
      </p:sp>
      <p:sp>
        <p:nvSpPr>
          <p:cNvPr id="424" name="Google Shape;424;p57"/>
          <p:cNvSpPr/>
          <p:nvPr/>
        </p:nvSpPr>
        <p:spPr>
          <a:xfrm>
            <a:off x="7309767" y="1387584"/>
            <a:ext cx="4690400" cy="2173600"/>
          </a:xfrm>
          <a:prstGeom prst="rect">
            <a:avLst/>
          </a:prstGeom>
          <a:solidFill>
            <a:srgbClr val="FFD966"/>
          </a:solidFill>
          <a:ln>
            <a:noFill/>
          </a:ln>
        </p:spPr>
        <p:txBody>
          <a:bodyPr spcFirstLastPara="1" wrap="square" lIns="121900" tIns="121900" rIns="121900" bIns="121900" anchor="ctr" anchorCtr="0">
            <a:noAutofit/>
          </a:bodyPr>
          <a:lstStyle/>
          <a:p>
            <a:pPr algn="ctr" defTabSz="1219170">
              <a:buClr>
                <a:srgbClr val="000000"/>
              </a:buClr>
            </a:pPr>
            <a:r>
              <a:rPr lang="en" sz="1867" b="1" u="sng" kern="0">
                <a:solidFill>
                  <a:srgbClr val="000000"/>
                </a:solidFill>
                <a:latin typeface="Arial"/>
                <a:cs typeface="Arial"/>
                <a:sym typeface="Arial"/>
              </a:rPr>
              <a:t>Enclave Data Today:</a:t>
            </a:r>
            <a:endParaRPr sz="1867" b="1" u="sng" kern="0">
              <a:solidFill>
                <a:srgbClr val="000000"/>
              </a:solidFill>
              <a:latin typeface="Arial"/>
              <a:cs typeface="Arial"/>
              <a:sym typeface="Arial"/>
            </a:endParaRPr>
          </a:p>
          <a:p>
            <a:pPr algn="ctr" defTabSz="1219170">
              <a:buClr>
                <a:srgbClr val="000000"/>
              </a:buClr>
            </a:pPr>
            <a:endParaRPr sz="1867" b="1" u="sng" kern="0">
              <a:solidFill>
                <a:srgbClr val="000000"/>
              </a:solidFill>
              <a:latin typeface="Arial"/>
              <a:cs typeface="Arial"/>
              <a:sym typeface="Arial"/>
            </a:endParaRPr>
          </a:p>
          <a:p>
            <a:pPr algn="ctr" defTabSz="1219170">
              <a:buClr>
                <a:srgbClr val="000000"/>
              </a:buClr>
              <a:buSzPts val="1100"/>
            </a:pPr>
            <a:r>
              <a:rPr lang="en" sz="1867" b="1" kern="0">
                <a:solidFill>
                  <a:srgbClr val="000000"/>
                </a:solidFill>
                <a:latin typeface="Arial"/>
                <a:cs typeface="Arial"/>
                <a:sym typeface="Arial"/>
              </a:rPr>
              <a:t>2 Billion</a:t>
            </a:r>
            <a:r>
              <a:rPr lang="en" sz="1867" kern="0">
                <a:solidFill>
                  <a:srgbClr val="000000"/>
                </a:solidFill>
                <a:latin typeface="Arial"/>
                <a:cs typeface="Arial"/>
                <a:sym typeface="Arial"/>
              </a:rPr>
              <a:t> rows of data</a:t>
            </a:r>
            <a:endParaRPr sz="1867" kern="0">
              <a:solidFill>
                <a:srgbClr val="000000"/>
              </a:solidFill>
              <a:latin typeface="Arial"/>
              <a:cs typeface="Arial"/>
              <a:sym typeface="Arial"/>
            </a:endParaRPr>
          </a:p>
          <a:p>
            <a:pPr algn="ctr" defTabSz="1219170">
              <a:buClr>
                <a:srgbClr val="000000"/>
              </a:buClr>
            </a:pPr>
            <a:r>
              <a:rPr lang="en" sz="1867" b="1" kern="0">
                <a:solidFill>
                  <a:srgbClr val="000000"/>
                </a:solidFill>
                <a:latin typeface="Arial"/>
                <a:cs typeface="Arial"/>
                <a:sym typeface="Arial"/>
              </a:rPr>
              <a:t>   2 Million</a:t>
            </a:r>
            <a:r>
              <a:rPr lang="en" sz="1867" kern="0">
                <a:solidFill>
                  <a:srgbClr val="000000"/>
                </a:solidFill>
                <a:latin typeface="Arial"/>
                <a:cs typeface="Arial"/>
                <a:sym typeface="Arial"/>
              </a:rPr>
              <a:t> Patients</a:t>
            </a:r>
            <a:endParaRPr sz="1867" kern="0">
              <a:solidFill>
                <a:srgbClr val="000000"/>
              </a:solidFill>
              <a:latin typeface="Arial"/>
              <a:cs typeface="Arial"/>
              <a:sym typeface="Arial"/>
            </a:endParaRPr>
          </a:p>
          <a:p>
            <a:pPr algn="ctr" defTabSz="1219170">
              <a:buClr>
                <a:srgbClr val="000000"/>
              </a:buClr>
            </a:pPr>
            <a:r>
              <a:rPr lang="en" sz="1867" b="1" kern="0">
                <a:solidFill>
                  <a:srgbClr val="000000"/>
                </a:solidFill>
                <a:latin typeface="Arial"/>
                <a:cs typeface="Arial"/>
                <a:sym typeface="Arial"/>
              </a:rPr>
              <a:t>247,822 </a:t>
            </a:r>
            <a:r>
              <a:rPr lang="en" sz="1867" kern="0">
                <a:solidFill>
                  <a:srgbClr val="000000"/>
                </a:solidFill>
                <a:latin typeface="Arial"/>
                <a:cs typeface="Arial"/>
                <a:sym typeface="Arial"/>
              </a:rPr>
              <a:t>COVID+ Patients</a:t>
            </a:r>
            <a:endParaRPr sz="1867" kern="0">
              <a:solidFill>
                <a:srgbClr val="000000"/>
              </a:solidFill>
              <a:latin typeface="Arial"/>
              <a:cs typeface="Arial"/>
              <a:sym typeface="Arial"/>
            </a:endParaRPr>
          </a:p>
          <a:p>
            <a:pPr algn="ctr" defTabSz="1219170">
              <a:buClr>
                <a:srgbClr val="000000"/>
              </a:buClr>
              <a:buSzPts val="1100"/>
            </a:pPr>
            <a:r>
              <a:rPr lang="en" sz="1867" kern="0">
                <a:solidFill>
                  <a:srgbClr val="000000"/>
                </a:solidFill>
                <a:latin typeface="Arial"/>
                <a:cs typeface="Arial"/>
                <a:sym typeface="Arial"/>
              </a:rPr>
              <a:t>72 Data Transfer Agreements Executed</a:t>
            </a:r>
            <a:endParaRPr sz="1867" kern="0">
              <a:solidFill>
                <a:srgbClr val="000000"/>
              </a:solidFill>
              <a:latin typeface="Arial"/>
              <a:cs typeface="Arial"/>
              <a:sym typeface="Arial"/>
            </a:endParaRPr>
          </a:p>
          <a:p>
            <a:pPr algn="ctr" defTabSz="1219170">
              <a:buClr>
                <a:srgbClr val="000000"/>
              </a:buClr>
            </a:pPr>
            <a:r>
              <a:rPr lang="en" sz="1867" kern="0">
                <a:solidFill>
                  <a:srgbClr val="000000"/>
                </a:solidFill>
                <a:latin typeface="Arial"/>
                <a:cs typeface="Arial"/>
                <a:sym typeface="Arial"/>
              </a:rPr>
              <a:t>58 Projects</a:t>
            </a:r>
            <a:endParaRPr sz="1867" kern="0">
              <a:solidFill>
                <a:srgbClr val="000000"/>
              </a:solidFill>
              <a:latin typeface="Arial"/>
              <a:cs typeface="Arial"/>
              <a:sym typeface="Arial"/>
            </a:endParaRPr>
          </a:p>
          <a:p>
            <a:pPr algn="ctr" defTabSz="1219170">
              <a:buClr>
                <a:srgbClr val="000000"/>
              </a:buClr>
            </a:pPr>
            <a:r>
              <a:rPr lang="en" sz="1867" kern="0">
                <a:solidFill>
                  <a:srgbClr val="000000"/>
                </a:solidFill>
                <a:latin typeface="Arial"/>
                <a:cs typeface="Arial"/>
                <a:sym typeface="Arial"/>
              </a:rPr>
              <a:t>31 Released Sites</a:t>
            </a:r>
            <a:endParaRPr sz="1867" kern="0">
              <a:solidFill>
                <a:srgbClr val="000000"/>
              </a:solidFill>
              <a:latin typeface="Arial"/>
              <a:cs typeface="Arial"/>
              <a:sym typeface="Arial"/>
            </a:endParaRPr>
          </a:p>
        </p:txBody>
      </p:sp>
      <p:sp>
        <p:nvSpPr>
          <p:cNvPr id="425" name="Google Shape;425;p57"/>
          <p:cNvSpPr txBox="1"/>
          <p:nvPr/>
        </p:nvSpPr>
        <p:spPr>
          <a:xfrm>
            <a:off x="766900" y="5446833"/>
            <a:ext cx="1659600" cy="610000"/>
          </a:xfrm>
          <a:prstGeom prst="rect">
            <a:avLst/>
          </a:prstGeom>
          <a:solidFill>
            <a:srgbClr val="F1C232"/>
          </a:solidFill>
          <a:ln>
            <a:noFill/>
          </a:ln>
        </p:spPr>
        <p:txBody>
          <a:bodyPr spcFirstLastPara="1" wrap="square" lIns="121900" tIns="121900" rIns="121900" bIns="121900" anchor="t" anchorCtr="0">
            <a:noAutofit/>
          </a:bodyPr>
          <a:lstStyle/>
          <a:p>
            <a:pPr defTabSz="1219170">
              <a:lnSpc>
                <a:spcPct val="80000"/>
              </a:lnSpc>
              <a:buClr>
                <a:srgbClr val="000000"/>
              </a:buClr>
            </a:pPr>
            <a:r>
              <a:rPr lang="en" sz="1867" b="1" kern="0">
                <a:solidFill>
                  <a:srgbClr val="000000"/>
                </a:solidFill>
                <a:latin typeface="Arial Narrow"/>
                <a:ea typeface="Arial Narrow"/>
                <a:cs typeface="Arial Narrow"/>
                <a:sym typeface="Arial Narrow"/>
              </a:rPr>
              <a:t>AMIA webinar</a:t>
            </a:r>
            <a:endParaRPr sz="1867" b="1" kern="0">
              <a:solidFill>
                <a:srgbClr val="000000"/>
              </a:solidFill>
              <a:latin typeface="Arial Narrow"/>
              <a:ea typeface="Arial Narrow"/>
              <a:cs typeface="Arial Narrow"/>
              <a:sym typeface="Arial Narrow"/>
            </a:endParaRPr>
          </a:p>
          <a:p>
            <a:pPr defTabSz="1219170">
              <a:lnSpc>
                <a:spcPct val="80000"/>
              </a:lnSpc>
              <a:buClr>
                <a:srgbClr val="000000"/>
              </a:buClr>
            </a:pPr>
            <a:r>
              <a:rPr lang="en" sz="1600" b="1" kern="0">
                <a:solidFill>
                  <a:srgbClr val="FFFFFF"/>
                </a:solidFill>
                <a:latin typeface="Arial Narrow"/>
                <a:ea typeface="Arial Narrow"/>
                <a:cs typeface="Arial Narrow"/>
                <a:sym typeface="Arial Narrow"/>
              </a:rPr>
              <a:t>April 13</a:t>
            </a:r>
            <a:endParaRPr sz="1600" b="1" kern="0">
              <a:solidFill>
                <a:srgbClr val="FFFFFF"/>
              </a:solidFill>
              <a:latin typeface="Arial Narrow"/>
              <a:ea typeface="Arial Narrow"/>
              <a:cs typeface="Arial Narrow"/>
              <a:sym typeface="Arial Narrow"/>
            </a:endParaRPr>
          </a:p>
          <a:p>
            <a:pPr defTabSz="1219170">
              <a:lnSpc>
                <a:spcPct val="80000"/>
              </a:lnSpc>
              <a:buClr>
                <a:srgbClr val="000000"/>
              </a:buClr>
            </a:pPr>
            <a:endParaRPr sz="1867" b="1" kern="0">
              <a:solidFill>
                <a:srgbClr val="000000"/>
              </a:solidFill>
              <a:latin typeface="Arial Narrow"/>
              <a:ea typeface="Arial Narrow"/>
              <a:cs typeface="Arial Narrow"/>
              <a:sym typeface="Arial Narrow"/>
            </a:endParaRPr>
          </a:p>
        </p:txBody>
      </p:sp>
      <p:sp>
        <p:nvSpPr>
          <p:cNvPr id="426" name="Google Shape;426;p57"/>
          <p:cNvSpPr txBox="1"/>
          <p:nvPr/>
        </p:nvSpPr>
        <p:spPr>
          <a:xfrm>
            <a:off x="4938300" y="5548433"/>
            <a:ext cx="1977200" cy="737200"/>
          </a:xfrm>
          <a:prstGeom prst="rect">
            <a:avLst/>
          </a:prstGeom>
          <a:noFill/>
          <a:ln>
            <a:noFill/>
          </a:ln>
        </p:spPr>
        <p:txBody>
          <a:bodyPr spcFirstLastPara="1" wrap="square" lIns="121900" tIns="121900" rIns="121900" bIns="121900" anchor="t" anchorCtr="0">
            <a:noAutofit/>
          </a:bodyPr>
          <a:lstStyle/>
          <a:p>
            <a:pPr defTabSz="1219170">
              <a:lnSpc>
                <a:spcPct val="80000"/>
              </a:lnSpc>
              <a:buClr>
                <a:srgbClr val="000000"/>
              </a:buClr>
            </a:pPr>
            <a:r>
              <a:rPr lang="en" sz="1867" b="1" kern="0">
                <a:solidFill>
                  <a:srgbClr val="ADCFDB"/>
                </a:solidFill>
                <a:latin typeface="Arial Narrow"/>
                <a:ea typeface="Arial Narrow"/>
                <a:cs typeface="Arial Narrow"/>
                <a:sym typeface="Arial Narrow"/>
              </a:rPr>
              <a:t>Buse presentation &amp; SC brainstorm</a:t>
            </a:r>
            <a:endParaRPr sz="1867" b="1" kern="0">
              <a:solidFill>
                <a:srgbClr val="ADCFDB"/>
              </a:solidFill>
              <a:latin typeface="Arial Narrow"/>
              <a:ea typeface="Arial Narrow"/>
              <a:cs typeface="Arial Narrow"/>
              <a:sym typeface="Arial Narrow"/>
            </a:endParaRPr>
          </a:p>
          <a:p>
            <a:pPr defTabSz="1219170">
              <a:lnSpc>
                <a:spcPct val="80000"/>
              </a:lnSpc>
              <a:buClr>
                <a:srgbClr val="000000"/>
              </a:buClr>
            </a:pPr>
            <a:r>
              <a:rPr lang="en" sz="1600" b="1" kern="0">
                <a:solidFill>
                  <a:srgbClr val="FFFFFF"/>
                </a:solidFill>
                <a:latin typeface="Arial Narrow"/>
                <a:ea typeface="Arial Narrow"/>
                <a:cs typeface="Arial Narrow"/>
                <a:sym typeface="Arial Narrow"/>
              </a:rPr>
              <a:t>October 9</a:t>
            </a:r>
            <a:endParaRPr sz="1600" b="1" kern="0">
              <a:solidFill>
                <a:srgbClr val="FFFFFF"/>
              </a:solidFill>
              <a:latin typeface="Arial Narrow"/>
              <a:ea typeface="Arial Narrow"/>
              <a:cs typeface="Arial Narrow"/>
              <a:sym typeface="Arial Narrow"/>
            </a:endParaRPr>
          </a:p>
        </p:txBody>
      </p:sp>
      <p:cxnSp>
        <p:nvCxnSpPr>
          <p:cNvPr id="427" name="Google Shape;427;p57"/>
          <p:cNvCxnSpPr/>
          <p:nvPr/>
        </p:nvCxnSpPr>
        <p:spPr>
          <a:xfrm flipH="1">
            <a:off x="5872900" y="5017833"/>
            <a:ext cx="1108400" cy="632400"/>
          </a:xfrm>
          <a:prstGeom prst="straightConnector1">
            <a:avLst/>
          </a:prstGeom>
          <a:noFill/>
          <a:ln w="28575" cap="flat" cmpd="sng">
            <a:solidFill>
              <a:srgbClr val="FFFFFF"/>
            </a:solidFill>
            <a:prstDash val="solid"/>
            <a:round/>
            <a:headEnd type="none" w="med" len="med"/>
            <a:tailEnd type="none" w="med" len="med"/>
          </a:ln>
        </p:spPr>
      </p:cxnSp>
      <p:cxnSp>
        <p:nvCxnSpPr>
          <p:cNvPr id="428" name="Google Shape;428;p57"/>
          <p:cNvCxnSpPr/>
          <p:nvPr/>
        </p:nvCxnSpPr>
        <p:spPr>
          <a:xfrm>
            <a:off x="219933" y="5031595"/>
            <a:ext cx="6894000" cy="5200"/>
          </a:xfrm>
          <a:prstGeom prst="straightConnector1">
            <a:avLst/>
          </a:prstGeom>
          <a:noFill/>
          <a:ln w="76200" cap="flat" cmpd="sng">
            <a:solidFill>
              <a:srgbClr val="434343"/>
            </a:solidFill>
            <a:prstDash val="solid"/>
            <a:round/>
            <a:headEnd type="diamond" w="med" len="med"/>
            <a:tailEnd type="none" w="med" len="med"/>
          </a:ln>
        </p:spPr>
      </p:cxnSp>
    </p:spTree>
    <p:extLst>
      <p:ext uri="{BB962C8B-B14F-4D97-AF65-F5344CB8AC3E}">
        <p14:creationId xmlns:p14="http://schemas.microsoft.com/office/powerpoint/2010/main" val="13133103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58"/>
          <p:cNvSpPr txBox="1"/>
          <p:nvPr/>
        </p:nvSpPr>
        <p:spPr>
          <a:xfrm>
            <a:off x="0" y="-275"/>
            <a:ext cx="12192000" cy="1135600"/>
          </a:xfrm>
          <a:prstGeom prst="rect">
            <a:avLst/>
          </a:prstGeom>
          <a:solidFill>
            <a:srgbClr val="434343"/>
          </a:solidFill>
          <a:ln>
            <a:noFill/>
          </a:ln>
        </p:spPr>
        <p:txBody>
          <a:bodyPr spcFirstLastPara="1" wrap="square" lIns="121900" tIns="121900" rIns="121900" bIns="121900" anchor="ctr" anchorCtr="0">
            <a:noAutofit/>
          </a:bodyPr>
          <a:lstStyle/>
          <a:p>
            <a:pPr algn="ctr" defTabSz="1219170">
              <a:buClr>
                <a:srgbClr val="000000"/>
              </a:buClr>
            </a:pPr>
            <a:r>
              <a:rPr lang="en" sz="3200" b="1" kern="0">
                <a:solidFill>
                  <a:srgbClr val="F3F3F3"/>
                </a:solidFill>
                <a:latin typeface="Lato"/>
                <a:ea typeface="Lato"/>
                <a:cs typeface="Lato"/>
                <a:sym typeface="Lato"/>
              </a:rPr>
              <a:t>Enclave Statistics</a:t>
            </a:r>
            <a:endParaRPr sz="3200" b="1" kern="0">
              <a:solidFill>
                <a:srgbClr val="F3F3F3"/>
              </a:solidFill>
              <a:latin typeface="Lato"/>
              <a:ea typeface="Lato"/>
              <a:cs typeface="Lato"/>
              <a:sym typeface="Lato"/>
            </a:endParaRPr>
          </a:p>
        </p:txBody>
      </p:sp>
      <p:pic>
        <p:nvPicPr>
          <p:cNvPr id="434" name="Google Shape;434;p58"/>
          <p:cNvPicPr preferRelativeResize="0"/>
          <p:nvPr/>
        </p:nvPicPr>
        <p:blipFill>
          <a:blip r:embed="rId3">
            <a:alphaModFix/>
          </a:blip>
          <a:stretch>
            <a:fillRect/>
          </a:stretch>
        </p:blipFill>
        <p:spPr>
          <a:xfrm>
            <a:off x="214901" y="96584"/>
            <a:ext cx="2053439" cy="940365"/>
          </a:xfrm>
          <a:prstGeom prst="rect">
            <a:avLst/>
          </a:prstGeom>
          <a:noFill/>
          <a:ln>
            <a:noFill/>
          </a:ln>
        </p:spPr>
      </p:pic>
      <p:pic>
        <p:nvPicPr>
          <p:cNvPr id="435" name="Google Shape;435;p58"/>
          <p:cNvPicPr preferRelativeResize="0"/>
          <p:nvPr/>
        </p:nvPicPr>
        <p:blipFill>
          <a:blip r:embed="rId4">
            <a:alphaModFix/>
          </a:blip>
          <a:stretch>
            <a:fillRect/>
          </a:stretch>
        </p:blipFill>
        <p:spPr>
          <a:xfrm>
            <a:off x="446534" y="1185067"/>
            <a:ext cx="11163501" cy="5672935"/>
          </a:xfrm>
          <a:prstGeom prst="rect">
            <a:avLst/>
          </a:prstGeom>
          <a:noFill/>
          <a:ln>
            <a:noFill/>
          </a:ln>
        </p:spPr>
      </p:pic>
    </p:spTree>
    <p:extLst>
      <p:ext uri="{BB962C8B-B14F-4D97-AF65-F5344CB8AC3E}">
        <p14:creationId xmlns:p14="http://schemas.microsoft.com/office/powerpoint/2010/main" val="8527513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p59"/>
          <p:cNvPicPr preferRelativeResize="0"/>
          <p:nvPr/>
        </p:nvPicPr>
        <p:blipFill>
          <a:blip r:embed="rId3">
            <a:alphaModFix/>
          </a:blip>
          <a:stretch>
            <a:fillRect/>
          </a:stretch>
        </p:blipFill>
        <p:spPr>
          <a:xfrm>
            <a:off x="203201" y="1533696"/>
            <a:ext cx="11785596" cy="4869675"/>
          </a:xfrm>
          <a:prstGeom prst="rect">
            <a:avLst/>
          </a:prstGeom>
          <a:noFill/>
          <a:ln>
            <a:noFill/>
          </a:ln>
        </p:spPr>
      </p:pic>
      <p:sp>
        <p:nvSpPr>
          <p:cNvPr id="441" name="Google Shape;441;p59"/>
          <p:cNvSpPr txBox="1"/>
          <p:nvPr/>
        </p:nvSpPr>
        <p:spPr>
          <a:xfrm>
            <a:off x="0" y="-275"/>
            <a:ext cx="12192000" cy="1135600"/>
          </a:xfrm>
          <a:prstGeom prst="rect">
            <a:avLst/>
          </a:prstGeom>
          <a:solidFill>
            <a:srgbClr val="434343"/>
          </a:solidFill>
          <a:ln>
            <a:noFill/>
          </a:ln>
        </p:spPr>
        <p:txBody>
          <a:bodyPr spcFirstLastPara="1" wrap="square" lIns="121900" tIns="121900" rIns="121900" bIns="121900" anchor="ctr" anchorCtr="0">
            <a:noAutofit/>
          </a:bodyPr>
          <a:lstStyle/>
          <a:p>
            <a:pPr marL="2438339" indent="609585" defTabSz="1219170">
              <a:buClr>
                <a:srgbClr val="000000"/>
              </a:buClr>
            </a:pPr>
            <a:r>
              <a:rPr lang="en" sz="3200" b="1" kern="0">
                <a:solidFill>
                  <a:srgbClr val="F3F3F3"/>
                </a:solidFill>
                <a:latin typeface="Arial"/>
                <a:cs typeface="Arial"/>
                <a:sym typeface="Arial"/>
              </a:rPr>
              <a:t>Major workstreams of the </a:t>
            </a:r>
            <a:endParaRPr sz="3200" b="1" kern="0">
              <a:solidFill>
                <a:srgbClr val="F3F3F3"/>
              </a:solidFill>
              <a:latin typeface="Arial"/>
              <a:cs typeface="Arial"/>
              <a:sym typeface="Arial"/>
            </a:endParaRPr>
          </a:p>
          <a:p>
            <a:pPr marL="2438339" indent="609585" defTabSz="1219170">
              <a:buClr>
                <a:srgbClr val="000000"/>
              </a:buClr>
            </a:pPr>
            <a:r>
              <a:rPr lang="en" sz="3200" b="1" kern="0">
                <a:solidFill>
                  <a:srgbClr val="F3F3F3"/>
                </a:solidFill>
                <a:latin typeface="Arial"/>
                <a:cs typeface="Arial"/>
                <a:sym typeface="Arial"/>
              </a:rPr>
              <a:t>National COVID Cohort Collaborative</a:t>
            </a:r>
            <a:endParaRPr sz="3200" b="1" kern="0">
              <a:solidFill>
                <a:srgbClr val="F3F3F3"/>
              </a:solidFill>
              <a:latin typeface="Arial"/>
              <a:cs typeface="Arial"/>
              <a:sym typeface="Arial"/>
            </a:endParaRPr>
          </a:p>
        </p:txBody>
      </p:sp>
      <p:pic>
        <p:nvPicPr>
          <p:cNvPr id="442" name="Google Shape;442;p59"/>
          <p:cNvPicPr preferRelativeResize="0"/>
          <p:nvPr/>
        </p:nvPicPr>
        <p:blipFill>
          <a:blip r:embed="rId4">
            <a:alphaModFix/>
          </a:blip>
          <a:stretch>
            <a:fillRect/>
          </a:stretch>
        </p:blipFill>
        <p:spPr>
          <a:xfrm>
            <a:off x="214901" y="96584"/>
            <a:ext cx="2053439" cy="940365"/>
          </a:xfrm>
          <a:prstGeom prst="rect">
            <a:avLst/>
          </a:prstGeom>
          <a:noFill/>
          <a:ln>
            <a:noFill/>
          </a:ln>
        </p:spPr>
      </p:pic>
    </p:spTree>
    <p:extLst>
      <p:ext uri="{BB962C8B-B14F-4D97-AF65-F5344CB8AC3E}">
        <p14:creationId xmlns:p14="http://schemas.microsoft.com/office/powerpoint/2010/main" val="33977717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60"/>
          <p:cNvSpPr/>
          <p:nvPr/>
        </p:nvSpPr>
        <p:spPr>
          <a:xfrm>
            <a:off x="8559800" y="1206800"/>
            <a:ext cx="3632000" cy="5651200"/>
          </a:xfrm>
          <a:prstGeom prst="rect">
            <a:avLst/>
          </a:prstGeom>
          <a:solidFill>
            <a:srgbClr val="EBC5F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 name="Google Shape;448;p60"/>
          <p:cNvSpPr/>
          <p:nvPr/>
        </p:nvSpPr>
        <p:spPr>
          <a:xfrm>
            <a:off x="100" y="1206800"/>
            <a:ext cx="3556000" cy="5651200"/>
          </a:xfrm>
          <a:prstGeom prst="rect">
            <a:avLst/>
          </a:prstGeom>
          <a:solidFill>
            <a:srgbClr val="9DE9E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 name="Google Shape;449;p60"/>
          <p:cNvSpPr/>
          <p:nvPr/>
        </p:nvSpPr>
        <p:spPr>
          <a:xfrm>
            <a:off x="0" y="0"/>
            <a:ext cx="12192000" cy="1434400"/>
          </a:xfrm>
          <a:prstGeom prst="rect">
            <a:avLst/>
          </a:prstGeom>
          <a:solidFill>
            <a:srgbClr val="434343"/>
          </a:solidFill>
          <a:ln>
            <a:noFill/>
          </a:ln>
        </p:spPr>
        <p:txBody>
          <a:bodyPr spcFirstLastPara="1" wrap="square" lIns="121900" tIns="60933" rIns="121900" bIns="60933" anchor="ctr" anchorCtr="0">
            <a:noAutofit/>
          </a:bodyPr>
          <a:lstStyle/>
          <a:p>
            <a:pPr algn="ctr" defTabSz="1219170">
              <a:buClr>
                <a:srgbClr val="FFFFFF"/>
              </a:buClr>
              <a:buSzPts val="2400"/>
            </a:pPr>
            <a:endParaRPr sz="3200" kern="0">
              <a:solidFill>
                <a:srgbClr val="FFFFFF"/>
              </a:solidFill>
              <a:latin typeface="Lato"/>
              <a:ea typeface="Lato"/>
              <a:cs typeface="Lato"/>
              <a:sym typeface="Lato"/>
            </a:endParaRPr>
          </a:p>
        </p:txBody>
      </p:sp>
      <p:pic>
        <p:nvPicPr>
          <p:cNvPr id="450" name="Google Shape;450;p60"/>
          <p:cNvPicPr preferRelativeResize="0"/>
          <p:nvPr/>
        </p:nvPicPr>
        <p:blipFill>
          <a:blip r:embed="rId3">
            <a:alphaModFix/>
          </a:blip>
          <a:stretch>
            <a:fillRect/>
          </a:stretch>
        </p:blipFill>
        <p:spPr>
          <a:xfrm>
            <a:off x="-5126863" y="557063"/>
            <a:ext cx="792875" cy="163533"/>
          </a:xfrm>
          <a:prstGeom prst="rect">
            <a:avLst/>
          </a:prstGeom>
          <a:noFill/>
          <a:ln>
            <a:noFill/>
          </a:ln>
        </p:spPr>
      </p:pic>
      <p:pic>
        <p:nvPicPr>
          <p:cNvPr id="451" name="Google Shape;451;p60"/>
          <p:cNvPicPr preferRelativeResize="0"/>
          <p:nvPr/>
        </p:nvPicPr>
        <p:blipFill>
          <a:blip r:embed="rId4">
            <a:alphaModFix/>
          </a:blip>
          <a:stretch>
            <a:fillRect/>
          </a:stretch>
        </p:blipFill>
        <p:spPr>
          <a:xfrm>
            <a:off x="11040033" y="6475895"/>
            <a:ext cx="792883" cy="187208"/>
          </a:xfrm>
          <a:prstGeom prst="rect">
            <a:avLst/>
          </a:prstGeom>
          <a:noFill/>
          <a:ln>
            <a:noFill/>
          </a:ln>
        </p:spPr>
      </p:pic>
      <p:pic>
        <p:nvPicPr>
          <p:cNvPr id="452" name="Google Shape;452;p60"/>
          <p:cNvPicPr preferRelativeResize="0"/>
          <p:nvPr/>
        </p:nvPicPr>
        <p:blipFill>
          <a:blip r:embed="rId5">
            <a:alphaModFix/>
          </a:blip>
          <a:stretch>
            <a:fillRect/>
          </a:stretch>
        </p:blipFill>
        <p:spPr>
          <a:xfrm>
            <a:off x="309333" y="6446301"/>
            <a:ext cx="1102128" cy="246412"/>
          </a:xfrm>
          <a:prstGeom prst="rect">
            <a:avLst/>
          </a:prstGeom>
          <a:noFill/>
          <a:ln>
            <a:noFill/>
          </a:ln>
        </p:spPr>
      </p:pic>
      <p:sp>
        <p:nvSpPr>
          <p:cNvPr id="453" name="Google Shape;453;p60"/>
          <p:cNvSpPr txBox="1"/>
          <p:nvPr/>
        </p:nvSpPr>
        <p:spPr>
          <a:xfrm>
            <a:off x="309333" y="5933665"/>
            <a:ext cx="11590800" cy="627200"/>
          </a:xfrm>
          <a:prstGeom prst="rect">
            <a:avLst/>
          </a:prstGeom>
          <a:solidFill>
            <a:srgbClr val="EFEFEF"/>
          </a:solidFill>
          <a:ln>
            <a:noFill/>
          </a:ln>
          <a:effectLst>
            <a:outerShdw blurRad="57150" dist="19050" dir="5400000" algn="bl" rotWithShape="0">
              <a:srgbClr val="000000">
                <a:alpha val="50000"/>
              </a:srgbClr>
            </a:outerShdw>
          </a:effectLst>
        </p:spPr>
        <p:txBody>
          <a:bodyPr spcFirstLastPara="1" wrap="square" lIns="121900" tIns="121900" rIns="121900" bIns="121900" anchor="t" anchorCtr="0">
            <a:noAutofit/>
          </a:bodyPr>
          <a:lstStyle/>
          <a:p>
            <a:pPr marL="609585" defTabSz="1219170">
              <a:lnSpc>
                <a:spcPct val="115000"/>
              </a:lnSpc>
              <a:buClr>
                <a:srgbClr val="000000"/>
              </a:buClr>
            </a:pPr>
            <a:r>
              <a:rPr lang="en" sz="2400" kern="0">
                <a:solidFill>
                  <a:srgbClr val="000000"/>
                </a:solidFill>
                <a:latin typeface="Proxima Nova"/>
                <a:ea typeface="Proxima Nova"/>
                <a:cs typeface="Proxima Nova"/>
                <a:sym typeface="Proxima Nova"/>
              </a:rPr>
              <a:t>Versioned data from all sources is combined into a target model (OMOP)</a:t>
            </a:r>
            <a:endParaRPr sz="2400" kern="0">
              <a:solidFill>
                <a:srgbClr val="000000"/>
              </a:solidFill>
              <a:latin typeface="Proxima Nova"/>
              <a:ea typeface="Proxima Nova"/>
              <a:cs typeface="Proxima Nova"/>
              <a:sym typeface="Proxima Nova"/>
            </a:endParaRPr>
          </a:p>
          <a:p>
            <a:pPr marL="609585" defTabSz="1219170">
              <a:lnSpc>
                <a:spcPct val="115000"/>
              </a:lnSpc>
              <a:buClr>
                <a:srgbClr val="000000"/>
              </a:buClr>
            </a:pPr>
            <a:endParaRPr sz="2133" kern="0">
              <a:solidFill>
                <a:srgbClr val="000000"/>
              </a:solidFill>
              <a:latin typeface="Proxima Nova"/>
              <a:ea typeface="Proxima Nova"/>
              <a:cs typeface="Proxima Nova"/>
              <a:sym typeface="Proxima Nova"/>
            </a:endParaRPr>
          </a:p>
        </p:txBody>
      </p:sp>
      <p:pic>
        <p:nvPicPr>
          <p:cNvPr id="454" name="Google Shape;454;p60"/>
          <p:cNvPicPr preferRelativeResize="0"/>
          <p:nvPr/>
        </p:nvPicPr>
        <p:blipFill>
          <a:blip r:embed="rId6">
            <a:alphaModFix/>
          </a:blip>
          <a:stretch>
            <a:fillRect/>
          </a:stretch>
        </p:blipFill>
        <p:spPr>
          <a:xfrm>
            <a:off x="214901" y="96584"/>
            <a:ext cx="2053439" cy="940365"/>
          </a:xfrm>
          <a:prstGeom prst="rect">
            <a:avLst/>
          </a:prstGeom>
          <a:noFill/>
          <a:ln>
            <a:noFill/>
          </a:ln>
        </p:spPr>
      </p:pic>
      <p:sp>
        <p:nvSpPr>
          <p:cNvPr id="455" name="Google Shape;455;p60"/>
          <p:cNvSpPr txBox="1"/>
          <p:nvPr/>
        </p:nvSpPr>
        <p:spPr>
          <a:xfrm>
            <a:off x="3240967" y="190867"/>
            <a:ext cx="6575600" cy="12684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4000" b="1" kern="0">
                <a:solidFill>
                  <a:srgbClr val="F3F3F3"/>
                </a:solidFill>
                <a:latin typeface="Lato"/>
                <a:ea typeface="Lato"/>
                <a:cs typeface="Lato"/>
                <a:sym typeface="Lato"/>
              </a:rPr>
              <a:t>N3C Data Harmonization</a:t>
            </a:r>
            <a:endParaRPr sz="3200" b="1" kern="0">
              <a:solidFill>
                <a:srgbClr val="F3F3F3"/>
              </a:solidFill>
              <a:latin typeface="Lato"/>
              <a:ea typeface="Lato"/>
              <a:cs typeface="Lato"/>
              <a:sym typeface="Lato"/>
            </a:endParaRPr>
          </a:p>
        </p:txBody>
      </p:sp>
      <p:pic>
        <p:nvPicPr>
          <p:cNvPr id="456" name="Google Shape;456;p60" descr="A person standing posing for the camera&#10;&#10;Description automatically generated"/>
          <p:cNvPicPr preferRelativeResize="0"/>
          <p:nvPr/>
        </p:nvPicPr>
        <p:blipFill rotWithShape="1">
          <a:blip r:embed="rId7">
            <a:alphaModFix/>
          </a:blip>
          <a:srcRect/>
          <a:stretch/>
        </p:blipFill>
        <p:spPr>
          <a:xfrm>
            <a:off x="696689" y="1459278"/>
            <a:ext cx="1080753" cy="4114797"/>
          </a:xfrm>
          <a:prstGeom prst="rect">
            <a:avLst/>
          </a:prstGeom>
          <a:noFill/>
          <a:ln>
            <a:noFill/>
          </a:ln>
        </p:spPr>
      </p:pic>
      <p:pic>
        <p:nvPicPr>
          <p:cNvPr id="457" name="Google Shape;457;p60" descr="A picture containing person, striped, standing, holding&#10;&#10;Description automatically generated"/>
          <p:cNvPicPr preferRelativeResize="0"/>
          <p:nvPr/>
        </p:nvPicPr>
        <p:blipFill rotWithShape="1">
          <a:blip r:embed="rId8">
            <a:alphaModFix/>
          </a:blip>
          <a:srcRect/>
          <a:stretch/>
        </p:blipFill>
        <p:spPr>
          <a:xfrm>
            <a:off x="9695679" y="2172431"/>
            <a:ext cx="809040" cy="3401648"/>
          </a:xfrm>
          <a:prstGeom prst="rect">
            <a:avLst/>
          </a:prstGeom>
          <a:noFill/>
          <a:ln>
            <a:noFill/>
          </a:ln>
        </p:spPr>
      </p:pic>
      <p:graphicFrame>
        <p:nvGraphicFramePr>
          <p:cNvPr id="458" name="Google Shape;458;p60"/>
          <p:cNvGraphicFramePr/>
          <p:nvPr/>
        </p:nvGraphicFramePr>
        <p:xfrm>
          <a:off x="3976991" y="2188147"/>
          <a:ext cx="4217301" cy="838253"/>
        </p:xfrm>
        <a:graphic>
          <a:graphicData uri="http://schemas.openxmlformats.org/drawingml/2006/table">
            <a:tbl>
              <a:tblPr firstRow="1" bandRow="1">
                <a:noFill/>
              </a:tblPr>
              <a:tblGrid>
                <a:gridCol w="1483967">
                  <a:extLst>
                    <a:ext uri="{9D8B030D-6E8A-4147-A177-3AD203B41FA5}">
                      <a16:colId xmlns:a16="http://schemas.microsoft.com/office/drawing/2014/main" val="20000"/>
                    </a:ext>
                  </a:extLst>
                </a:gridCol>
                <a:gridCol w="1449567">
                  <a:extLst>
                    <a:ext uri="{9D8B030D-6E8A-4147-A177-3AD203B41FA5}">
                      <a16:colId xmlns:a16="http://schemas.microsoft.com/office/drawing/2014/main" val="20001"/>
                    </a:ext>
                  </a:extLst>
                </a:gridCol>
                <a:gridCol w="1283767">
                  <a:extLst>
                    <a:ext uri="{9D8B030D-6E8A-4147-A177-3AD203B41FA5}">
                      <a16:colId xmlns:a16="http://schemas.microsoft.com/office/drawing/2014/main" val="20002"/>
                    </a:ext>
                  </a:extLst>
                </a:gridCol>
              </a:tblGrid>
              <a:tr h="457227">
                <a:tc>
                  <a:txBody>
                    <a:bodyPr/>
                    <a:lstStyle/>
                    <a:p>
                      <a:pPr marL="0" marR="0" lvl="0" indent="0" algn="l" rtl="0">
                        <a:spcBef>
                          <a:spcPts val="0"/>
                        </a:spcBef>
                        <a:spcAft>
                          <a:spcPts val="0"/>
                        </a:spcAft>
                        <a:buNone/>
                      </a:pPr>
                      <a:r>
                        <a:rPr lang="en" sz="1200" u="none" strike="noStrike" cap="none">
                          <a:latin typeface="Arial"/>
                          <a:ea typeface="Arial"/>
                          <a:cs typeface="Arial"/>
                          <a:sym typeface="Arial"/>
                        </a:rPr>
                        <a:t>PATIENT_ID</a:t>
                      </a:r>
                      <a:endParaRPr sz="1500">
                        <a:latin typeface="Arial"/>
                        <a:ea typeface="Arial"/>
                        <a:cs typeface="Arial"/>
                        <a:sym typeface="Arial"/>
                      </a:endParaRPr>
                    </a:p>
                  </a:txBody>
                  <a:tcPr marL="91467" marR="91467" marT="45733" marB="45733">
                    <a:solidFill>
                      <a:srgbClr val="009BA7"/>
                    </a:solidFill>
                  </a:tcPr>
                </a:tc>
                <a:tc>
                  <a:txBody>
                    <a:bodyPr/>
                    <a:lstStyle/>
                    <a:p>
                      <a:pPr marL="0" marR="0" lvl="0" indent="0" algn="l" rtl="0">
                        <a:spcBef>
                          <a:spcPts val="0"/>
                        </a:spcBef>
                        <a:spcAft>
                          <a:spcPts val="0"/>
                        </a:spcAft>
                        <a:buNone/>
                      </a:pPr>
                      <a:r>
                        <a:rPr lang="en" sz="1200">
                          <a:latin typeface="Arial"/>
                          <a:ea typeface="Arial"/>
                          <a:cs typeface="Arial"/>
                          <a:sym typeface="Arial"/>
                        </a:rPr>
                        <a:t>DIAGNOSIS_ID</a:t>
                      </a:r>
                      <a:endParaRPr sz="1500">
                        <a:latin typeface="Arial"/>
                        <a:ea typeface="Arial"/>
                        <a:cs typeface="Arial"/>
                        <a:sym typeface="Arial"/>
                      </a:endParaRPr>
                    </a:p>
                  </a:txBody>
                  <a:tcPr marL="91467" marR="91467" marT="45733" marB="45733">
                    <a:solidFill>
                      <a:srgbClr val="009BA7"/>
                    </a:solidFill>
                  </a:tcPr>
                </a:tc>
                <a:tc>
                  <a:txBody>
                    <a:bodyPr/>
                    <a:lstStyle/>
                    <a:p>
                      <a:pPr marL="0" marR="0" lvl="0" indent="0" algn="l" rtl="0">
                        <a:spcBef>
                          <a:spcPts val="0"/>
                        </a:spcBef>
                        <a:spcAft>
                          <a:spcPts val="0"/>
                        </a:spcAft>
                        <a:buNone/>
                      </a:pPr>
                      <a:r>
                        <a:rPr lang="en" sz="1200">
                          <a:latin typeface="Arial"/>
                          <a:ea typeface="Arial"/>
                          <a:cs typeface="Arial"/>
                          <a:sym typeface="Arial"/>
                        </a:rPr>
                        <a:t>DIAGNOSIS_</a:t>
                      </a:r>
                      <a:br>
                        <a:rPr lang="en" sz="1200">
                          <a:latin typeface="Arial"/>
                          <a:ea typeface="Arial"/>
                          <a:cs typeface="Arial"/>
                          <a:sym typeface="Arial"/>
                        </a:rPr>
                      </a:br>
                      <a:r>
                        <a:rPr lang="en" sz="1200">
                          <a:latin typeface="Arial"/>
                          <a:ea typeface="Arial"/>
                          <a:cs typeface="Arial"/>
                          <a:sym typeface="Arial"/>
                        </a:rPr>
                        <a:t>DATE</a:t>
                      </a:r>
                      <a:endParaRPr sz="1500">
                        <a:latin typeface="Arial"/>
                        <a:ea typeface="Arial"/>
                        <a:cs typeface="Arial"/>
                        <a:sym typeface="Arial"/>
                      </a:endParaRPr>
                    </a:p>
                  </a:txBody>
                  <a:tcPr marL="91467" marR="91467" marT="45733" marB="45733">
                    <a:solidFill>
                      <a:srgbClr val="009BA7"/>
                    </a:solidFill>
                  </a:tcPr>
                </a:tc>
                <a:extLst>
                  <a:ext uri="{0D108BD9-81ED-4DB2-BD59-A6C34878D82A}">
                    <a16:rowId xmlns:a16="http://schemas.microsoft.com/office/drawing/2014/main" val="10000"/>
                  </a:ext>
                </a:extLst>
              </a:tr>
              <a:tr h="375947">
                <a:tc>
                  <a:txBody>
                    <a:bodyPr/>
                    <a:lstStyle/>
                    <a:p>
                      <a:pPr marL="0" marR="0" lvl="0" indent="0" algn="l" rtl="0">
                        <a:spcBef>
                          <a:spcPts val="0"/>
                        </a:spcBef>
                        <a:spcAft>
                          <a:spcPts val="0"/>
                        </a:spcAft>
                        <a:buNone/>
                      </a:pPr>
                      <a:r>
                        <a:rPr lang="en" sz="1900">
                          <a:latin typeface="Arial"/>
                          <a:ea typeface="Arial"/>
                          <a:cs typeface="Arial"/>
                          <a:sym typeface="Arial"/>
                        </a:rPr>
                        <a:t>12345</a:t>
                      </a:r>
                      <a:endParaRPr sz="1500">
                        <a:latin typeface="Arial"/>
                        <a:ea typeface="Arial"/>
                        <a:cs typeface="Arial"/>
                        <a:sym typeface="Arial"/>
                      </a:endParaRPr>
                    </a:p>
                  </a:txBody>
                  <a:tcPr marL="91467" marR="91467" marT="45733" marB="45733">
                    <a:solidFill>
                      <a:srgbClr val="9DE9EC"/>
                    </a:solidFill>
                  </a:tcPr>
                </a:tc>
                <a:tc>
                  <a:txBody>
                    <a:bodyPr/>
                    <a:lstStyle/>
                    <a:p>
                      <a:pPr marL="0" marR="0" lvl="0" indent="0" algn="l" rtl="0">
                        <a:spcBef>
                          <a:spcPts val="0"/>
                        </a:spcBef>
                        <a:spcAft>
                          <a:spcPts val="0"/>
                        </a:spcAft>
                        <a:buNone/>
                      </a:pPr>
                      <a:r>
                        <a:rPr lang="en" sz="1900">
                          <a:latin typeface="Arial"/>
                          <a:ea typeface="Arial"/>
                          <a:cs typeface="Arial"/>
                          <a:sym typeface="Arial"/>
                        </a:rPr>
                        <a:t>7298374</a:t>
                      </a:r>
                      <a:endParaRPr sz="1500">
                        <a:latin typeface="Arial"/>
                        <a:ea typeface="Arial"/>
                        <a:cs typeface="Arial"/>
                        <a:sym typeface="Arial"/>
                      </a:endParaRPr>
                    </a:p>
                  </a:txBody>
                  <a:tcPr marL="91467" marR="91467" marT="45733" marB="45733">
                    <a:solidFill>
                      <a:srgbClr val="9DE9EC"/>
                    </a:solidFill>
                  </a:tcPr>
                </a:tc>
                <a:tc>
                  <a:txBody>
                    <a:bodyPr/>
                    <a:lstStyle/>
                    <a:p>
                      <a:pPr marL="0" marR="0" lvl="0" indent="0" algn="l" rtl="0">
                        <a:spcBef>
                          <a:spcPts val="0"/>
                        </a:spcBef>
                        <a:spcAft>
                          <a:spcPts val="0"/>
                        </a:spcAft>
                        <a:buNone/>
                      </a:pPr>
                      <a:r>
                        <a:rPr lang="en" sz="1900">
                          <a:latin typeface="Arial"/>
                          <a:ea typeface="Arial"/>
                          <a:cs typeface="Arial"/>
                          <a:sym typeface="Arial"/>
                        </a:rPr>
                        <a:t>6/1/2020</a:t>
                      </a:r>
                      <a:endParaRPr sz="1500">
                        <a:latin typeface="Arial"/>
                        <a:ea typeface="Arial"/>
                        <a:cs typeface="Arial"/>
                        <a:sym typeface="Arial"/>
                      </a:endParaRPr>
                    </a:p>
                  </a:txBody>
                  <a:tcPr marL="91467" marR="91467" marT="45733" marB="45733">
                    <a:solidFill>
                      <a:srgbClr val="9DE9EC"/>
                    </a:solidFill>
                  </a:tcPr>
                </a:tc>
                <a:extLst>
                  <a:ext uri="{0D108BD9-81ED-4DB2-BD59-A6C34878D82A}">
                    <a16:rowId xmlns:a16="http://schemas.microsoft.com/office/drawing/2014/main" val="10001"/>
                  </a:ext>
                </a:extLst>
              </a:tr>
            </a:tbl>
          </a:graphicData>
        </a:graphic>
      </p:graphicFrame>
      <p:graphicFrame>
        <p:nvGraphicFramePr>
          <p:cNvPr id="459" name="Google Shape;459;p60"/>
          <p:cNvGraphicFramePr/>
          <p:nvPr/>
        </p:nvGraphicFramePr>
        <p:xfrm>
          <a:off x="3976991" y="3702947"/>
          <a:ext cx="4217301" cy="1127813"/>
        </p:xfrm>
        <a:graphic>
          <a:graphicData uri="http://schemas.openxmlformats.org/drawingml/2006/table">
            <a:tbl>
              <a:tblPr firstRow="1" bandRow="1">
                <a:noFill/>
              </a:tblPr>
              <a:tblGrid>
                <a:gridCol w="1405767">
                  <a:extLst>
                    <a:ext uri="{9D8B030D-6E8A-4147-A177-3AD203B41FA5}">
                      <a16:colId xmlns:a16="http://schemas.microsoft.com/office/drawing/2014/main" val="20000"/>
                    </a:ext>
                  </a:extLst>
                </a:gridCol>
                <a:gridCol w="1405767">
                  <a:extLst>
                    <a:ext uri="{9D8B030D-6E8A-4147-A177-3AD203B41FA5}">
                      <a16:colId xmlns:a16="http://schemas.microsoft.com/office/drawing/2014/main" val="20001"/>
                    </a:ext>
                  </a:extLst>
                </a:gridCol>
                <a:gridCol w="1405767">
                  <a:extLst>
                    <a:ext uri="{9D8B030D-6E8A-4147-A177-3AD203B41FA5}">
                      <a16:colId xmlns:a16="http://schemas.microsoft.com/office/drawing/2014/main" val="20002"/>
                    </a:ext>
                  </a:extLst>
                </a:gridCol>
              </a:tblGrid>
              <a:tr h="457227">
                <a:tc>
                  <a:txBody>
                    <a:bodyPr/>
                    <a:lstStyle/>
                    <a:p>
                      <a:pPr marL="0" marR="0" lvl="0" indent="0" algn="l" rtl="0">
                        <a:spcBef>
                          <a:spcPts val="0"/>
                        </a:spcBef>
                        <a:spcAft>
                          <a:spcPts val="0"/>
                        </a:spcAft>
                        <a:buNone/>
                      </a:pPr>
                      <a:r>
                        <a:rPr lang="en" sz="1200">
                          <a:latin typeface="Arial"/>
                          <a:ea typeface="Arial"/>
                          <a:cs typeface="Arial"/>
                          <a:sym typeface="Arial"/>
                        </a:rPr>
                        <a:t>PATIENT_ID</a:t>
                      </a:r>
                      <a:endParaRPr sz="1500">
                        <a:latin typeface="Arial"/>
                        <a:ea typeface="Arial"/>
                        <a:cs typeface="Arial"/>
                        <a:sym typeface="Arial"/>
                      </a:endParaRPr>
                    </a:p>
                  </a:txBody>
                  <a:tcPr marL="91467" marR="91467" marT="45733" marB="45733">
                    <a:solidFill>
                      <a:srgbClr val="63296B"/>
                    </a:solidFill>
                  </a:tcPr>
                </a:tc>
                <a:tc>
                  <a:txBody>
                    <a:bodyPr/>
                    <a:lstStyle/>
                    <a:p>
                      <a:pPr marL="0" marR="0" lvl="0" indent="0" algn="l" rtl="0">
                        <a:spcBef>
                          <a:spcPts val="0"/>
                        </a:spcBef>
                        <a:spcAft>
                          <a:spcPts val="0"/>
                        </a:spcAft>
                        <a:buNone/>
                      </a:pPr>
                      <a:r>
                        <a:rPr lang="en" sz="1200">
                          <a:latin typeface="Arial"/>
                          <a:ea typeface="Arial"/>
                          <a:cs typeface="Arial"/>
                          <a:sym typeface="Arial"/>
                        </a:rPr>
                        <a:t>DIAGNOSIS_CD</a:t>
                      </a:r>
                      <a:endParaRPr sz="1500">
                        <a:latin typeface="Arial"/>
                        <a:ea typeface="Arial"/>
                        <a:cs typeface="Arial"/>
                        <a:sym typeface="Arial"/>
                      </a:endParaRPr>
                    </a:p>
                  </a:txBody>
                  <a:tcPr marL="91467" marR="91467" marT="45733" marB="45733">
                    <a:solidFill>
                      <a:srgbClr val="63296B"/>
                    </a:solidFill>
                  </a:tcPr>
                </a:tc>
                <a:tc>
                  <a:txBody>
                    <a:bodyPr/>
                    <a:lstStyle/>
                    <a:p>
                      <a:pPr marL="0" marR="0" lvl="0" indent="0" algn="l" rtl="0">
                        <a:spcBef>
                          <a:spcPts val="0"/>
                        </a:spcBef>
                        <a:spcAft>
                          <a:spcPts val="0"/>
                        </a:spcAft>
                        <a:buNone/>
                      </a:pPr>
                      <a:r>
                        <a:rPr lang="en" sz="1200">
                          <a:latin typeface="Arial"/>
                          <a:ea typeface="Arial"/>
                          <a:cs typeface="Arial"/>
                          <a:sym typeface="Arial"/>
                        </a:rPr>
                        <a:t>DIAGNOSIS_</a:t>
                      </a:r>
                      <a:br>
                        <a:rPr lang="en" sz="1200">
                          <a:latin typeface="Arial"/>
                          <a:ea typeface="Arial"/>
                          <a:cs typeface="Arial"/>
                          <a:sym typeface="Arial"/>
                        </a:rPr>
                      </a:br>
                      <a:r>
                        <a:rPr lang="en" sz="1200">
                          <a:latin typeface="Arial"/>
                          <a:ea typeface="Arial"/>
                          <a:cs typeface="Arial"/>
                          <a:sym typeface="Arial"/>
                        </a:rPr>
                        <a:t>DATE</a:t>
                      </a:r>
                      <a:endParaRPr sz="1500">
                        <a:latin typeface="Arial"/>
                        <a:ea typeface="Arial"/>
                        <a:cs typeface="Arial"/>
                        <a:sym typeface="Arial"/>
                      </a:endParaRPr>
                    </a:p>
                  </a:txBody>
                  <a:tcPr marL="91467" marR="91467" marT="45733" marB="45733">
                    <a:solidFill>
                      <a:srgbClr val="63296B"/>
                    </a:solidFill>
                  </a:tcPr>
                </a:tc>
                <a:extLst>
                  <a:ext uri="{0D108BD9-81ED-4DB2-BD59-A6C34878D82A}">
                    <a16:rowId xmlns:a16="http://schemas.microsoft.com/office/drawing/2014/main" val="10000"/>
                  </a:ext>
                </a:extLst>
              </a:tr>
              <a:tr h="470859">
                <a:tc>
                  <a:txBody>
                    <a:bodyPr/>
                    <a:lstStyle/>
                    <a:p>
                      <a:pPr marL="0" marR="0" lvl="0" indent="0" algn="l" rtl="0">
                        <a:spcBef>
                          <a:spcPts val="0"/>
                        </a:spcBef>
                        <a:spcAft>
                          <a:spcPts val="0"/>
                        </a:spcAft>
                        <a:buNone/>
                      </a:pPr>
                      <a:r>
                        <a:rPr lang="en" sz="2500">
                          <a:latin typeface="Arial"/>
                          <a:ea typeface="Arial"/>
                          <a:cs typeface="Arial"/>
                          <a:sym typeface="Arial"/>
                        </a:rPr>
                        <a:t>6789</a:t>
                      </a:r>
                      <a:endParaRPr sz="1500">
                        <a:latin typeface="Arial"/>
                        <a:ea typeface="Arial"/>
                        <a:cs typeface="Arial"/>
                        <a:sym typeface="Arial"/>
                      </a:endParaRPr>
                    </a:p>
                  </a:txBody>
                  <a:tcPr marL="91467" marR="91467" marT="45733" marB="45733">
                    <a:solidFill>
                      <a:srgbClr val="EBC5F2"/>
                    </a:solidFill>
                  </a:tcPr>
                </a:tc>
                <a:tc>
                  <a:txBody>
                    <a:bodyPr/>
                    <a:lstStyle/>
                    <a:p>
                      <a:pPr marL="0" marR="0" lvl="0" indent="0" algn="l" rtl="0">
                        <a:spcBef>
                          <a:spcPts val="0"/>
                        </a:spcBef>
                        <a:spcAft>
                          <a:spcPts val="0"/>
                        </a:spcAft>
                        <a:buNone/>
                      </a:pPr>
                      <a:r>
                        <a:rPr lang="en" sz="1900">
                          <a:latin typeface="Arial"/>
                          <a:ea typeface="Arial"/>
                          <a:cs typeface="Arial"/>
                          <a:sym typeface="Arial"/>
                        </a:rPr>
                        <a:t>U07.1</a:t>
                      </a:r>
                      <a:endParaRPr sz="1500">
                        <a:latin typeface="Arial"/>
                        <a:ea typeface="Arial"/>
                        <a:cs typeface="Arial"/>
                        <a:sym typeface="Arial"/>
                      </a:endParaRPr>
                    </a:p>
                  </a:txBody>
                  <a:tcPr marL="91467" marR="91467" marT="45733" marB="45733">
                    <a:solidFill>
                      <a:srgbClr val="EBC5F2"/>
                    </a:solidFill>
                  </a:tcPr>
                </a:tc>
                <a:tc>
                  <a:txBody>
                    <a:bodyPr/>
                    <a:lstStyle/>
                    <a:p>
                      <a:pPr marL="0" marR="0" lvl="0" indent="0" algn="l" rtl="0">
                        <a:spcBef>
                          <a:spcPts val="0"/>
                        </a:spcBef>
                        <a:spcAft>
                          <a:spcPts val="0"/>
                        </a:spcAft>
                        <a:buNone/>
                      </a:pPr>
                      <a:r>
                        <a:rPr lang="en" sz="1900">
                          <a:latin typeface="Arial"/>
                          <a:ea typeface="Arial"/>
                          <a:cs typeface="Arial"/>
                          <a:sym typeface="Arial"/>
                        </a:rPr>
                        <a:t>2020-07-04</a:t>
                      </a:r>
                      <a:endParaRPr sz="1500">
                        <a:latin typeface="Arial"/>
                        <a:ea typeface="Arial"/>
                        <a:cs typeface="Arial"/>
                        <a:sym typeface="Arial"/>
                      </a:endParaRPr>
                    </a:p>
                  </a:txBody>
                  <a:tcPr marL="91467" marR="91467" marT="45733" marB="45733">
                    <a:solidFill>
                      <a:srgbClr val="EBC5F2"/>
                    </a:solidFill>
                  </a:tcPr>
                </a:tc>
                <a:extLst>
                  <a:ext uri="{0D108BD9-81ED-4DB2-BD59-A6C34878D82A}">
                    <a16:rowId xmlns:a16="http://schemas.microsoft.com/office/drawing/2014/main" val="10001"/>
                  </a:ext>
                </a:extLst>
              </a:tr>
            </a:tbl>
          </a:graphicData>
        </a:graphic>
      </p:graphicFrame>
      <p:sp>
        <p:nvSpPr>
          <p:cNvPr id="460" name="Google Shape;460;p60"/>
          <p:cNvSpPr txBox="1"/>
          <p:nvPr/>
        </p:nvSpPr>
        <p:spPr>
          <a:xfrm>
            <a:off x="4457700" y="4854667"/>
            <a:ext cx="3282800" cy="818000"/>
          </a:xfrm>
          <a:prstGeom prst="rect">
            <a:avLst/>
          </a:prstGeom>
          <a:noFill/>
          <a:ln>
            <a:noFill/>
          </a:ln>
        </p:spPr>
        <p:txBody>
          <a:bodyPr spcFirstLastPara="1" wrap="square" lIns="91433" tIns="45700" rIns="91433" bIns="45700" anchor="t" anchorCtr="0">
            <a:noAutofit/>
          </a:bodyPr>
          <a:lstStyle/>
          <a:p>
            <a:pPr algn="ctr" defTabSz="1219170">
              <a:buClr>
                <a:srgbClr val="000000"/>
              </a:buClr>
            </a:pPr>
            <a:r>
              <a:rPr lang="en" sz="1600" i="1" kern="0">
                <a:solidFill>
                  <a:srgbClr val="000000"/>
                </a:solidFill>
                <a:latin typeface="Calibri"/>
                <a:ea typeface="Calibri"/>
                <a:cs typeface="Calibri"/>
                <a:sym typeface="Calibri"/>
              </a:rPr>
              <a:t>These patients both have COVID diagnoses; but a single query won't capture both of them.</a:t>
            </a:r>
            <a:endParaRPr sz="1600" i="1" kern="0">
              <a:solidFill>
                <a:srgbClr val="000000"/>
              </a:solidFill>
              <a:latin typeface="Calibri"/>
              <a:ea typeface="Calibri"/>
              <a:cs typeface="Calibri"/>
              <a:sym typeface="Calibri"/>
            </a:endParaRPr>
          </a:p>
        </p:txBody>
      </p:sp>
      <p:sp>
        <p:nvSpPr>
          <p:cNvPr id="461" name="Google Shape;461;p60"/>
          <p:cNvSpPr/>
          <p:nvPr/>
        </p:nvSpPr>
        <p:spPr>
          <a:xfrm>
            <a:off x="2609800" y="2116451"/>
            <a:ext cx="1265600" cy="627200"/>
          </a:xfrm>
          <a:prstGeom prst="rightArrow">
            <a:avLst>
              <a:gd name="adj1" fmla="val 50000"/>
              <a:gd name="adj2" fmla="val 50000"/>
            </a:avLst>
          </a:prstGeom>
          <a:solidFill>
            <a:srgbClr val="009BA7"/>
          </a:solidFill>
          <a:ln w="381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462;p60"/>
          <p:cNvSpPr/>
          <p:nvPr/>
        </p:nvSpPr>
        <p:spPr>
          <a:xfrm rot="10800000">
            <a:off x="8248600" y="3559633"/>
            <a:ext cx="1265600" cy="627200"/>
          </a:xfrm>
          <a:prstGeom prst="rightArrow">
            <a:avLst>
              <a:gd name="adj1" fmla="val 50000"/>
              <a:gd name="adj2" fmla="val 50000"/>
            </a:avLst>
          </a:prstGeom>
          <a:solidFill>
            <a:srgbClr val="63296B"/>
          </a:solidFill>
          <a:ln w="381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463;p60"/>
          <p:cNvSpPr txBox="1"/>
          <p:nvPr/>
        </p:nvSpPr>
        <p:spPr>
          <a:xfrm>
            <a:off x="1498600" y="1407301"/>
            <a:ext cx="1694000" cy="338800"/>
          </a:xfrm>
          <a:prstGeom prst="rect">
            <a:avLst/>
          </a:prstGeom>
          <a:noFill/>
          <a:ln>
            <a:noFill/>
          </a:ln>
        </p:spPr>
        <p:txBody>
          <a:bodyPr spcFirstLastPara="1" wrap="square" lIns="91433" tIns="45700" rIns="91433" bIns="45700" anchor="t" anchorCtr="0">
            <a:noAutofit/>
          </a:bodyPr>
          <a:lstStyle/>
          <a:p>
            <a:pPr algn="ctr" defTabSz="1219170">
              <a:buClr>
                <a:srgbClr val="000000"/>
              </a:buClr>
            </a:pPr>
            <a:r>
              <a:rPr lang="en" sz="2400" b="1" kern="0">
                <a:solidFill>
                  <a:srgbClr val="000000"/>
                </a:solidFill>
                <a:latin typeface="Arial"/>
                <a:cs typeface="Arial"/>
                <a:sym typeface="Arial"/>
              </a:rPr>
              <a:t>Hospital A</a:t>
            </a:r>
            <a:endParaRPr sz="2400" kern="0">
              <a:solidFill>
                <a:srgbClr val="000000"/>
              </a:solidFill>
              <a:latin typeface="Arial"/>
              <a:cs typeface="Arial"/>
              <a:sym typeface="Arial"/>
            </a:endParaRPr>
          </a:p>
        </p:txBody>
      </p:sp>
      <p:sp>
        <p:nvSpPr>
          <p:cNvPr id="464" name="Google Shape;464;p60"/>
          <p:cNvSpPr txBox="1"/>
          <p:nvPr/>
        </p:nvSpPr>
        <p:spPr>
          <a:xfrm>
            <a:off x="9799449" y="1356133"/>
            <a:ext cx="1694000" cy="338800"/>
          </a:xfrm>
          <a:prstGeom prst="rect">
            <a:avLst/>
          </a:prstGeom>
          <a:noFill/>
          <a:ln>
            <a:noFill/>
          </a:ln>
        </p:spPr>
        <p:txBody>
          <a:bodyPr spcFirstLastPara="1" wrap="square" lIns="91433" tIns="45700" rIns="91433" bIns="45700" anchor="t" anchorCtr="0">
            <a:noAutofit/>
          </a:bodyPr>
          <a:lstStyle/>
          <a:p>
            <a:pPr algn="ctr" defTabSz="1219170">
              <a:buClr>
                <a:srgbClr val="000000"/>
              </a:buClr>
            </a:pPr>
            <a:r>
              <a:rPr lang="en" sz="2400" b="1" kern="0">
                <a:solidFill>
                  <a:srgbClr val="000000"/>
                </a:solidFill>
                <a:latin typeface="Arial"/>
                <a:cs typeface="Arial"/>
                <a:sym typeface="Arial"/>
              </a:rPr>
              <a:t>Hospital B</a:t>
            </a:r>
            <a:endParaRPr sz="2400" kern="0">
              <a:solidFill>
                <a:srgbClr val="000000"/>
              </a:solidFill>
              <a:latin typeface="Arial"/>
              <a:cs typeface="Arial"/>
              <a:sym typeface="Arial"/>
            </a:endParaRPr>
          </a:p>
        </p:txBody>
      </p:sp>
    </p:spTree>
    <p:extLst>
      <p:ext uri="{BB962C8B-B14F-4D97-AF65-F5344CB8AC3E}">
        <p14:creationId xmlns:p14="http://schemas.microsoft.com/office/powerpoint/2010/main" val="33354618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1"/>
          <p:cNvSpPr/>
          <p:nvPr/>
        </p:nvSpPr>
        <p:spPr>
          <a:xfrm>
            <a:off x="100" y="0"/>
            <a:ext cx="12192000" cy="1206800"/>
          </a:xfrm>
          <a:prstGeom prst="rect">
            <a:avLst/>
          </a:pr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70" name="Google Shape;470;p61"/>
          <p:cNvPicPr preferRelativeResize="0"/>
          <p:nvPr/>
        </p:nvPicPr>
        <p:blipFill>
          <a:blip r:embed="rId3">
            <a:alphaModFix/>
          </a:blip>
          <a:stretch>
            <a:fillRect/>
          </a:stretch>
        </p:blipFill>
        <p:spPr>
          <a:xfrm>
            <a:off x="214901" y="96584"/>
            <a:ext cx="2053439" cy="940365"/>
          </a:xfrm>
          <a:prstGeom prst="rect">
            <a:avLst/>
          </a:prstGeom>
          <a:noFill/>
          <a:ln>
            <a:noFill/>
          </a:ln>
        </p:spPr>
      </p:pic>
      <p:sp>
        <p:nvSpPr>
          <p:cNvPr id="471" name="Google Shape;471;p61"/>
          <p:cNvSpPr txBox="1"/>
          <p:nvPr/>
        </p:nvSpPr>
        <p:spPr>
          <a:xfrm>
            <a:off x="3240967" y="190867"/>
            <a:ext cx="6575600" cy="12684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4000" b="1" kern="0">
                <a:solidFill>
                  <a:srgbClr val="F3F3F3"/>
                </a:solidFill>
                <a:latin typeface="Lato"/>
                <a:ea typeface="Lato"/>
                <a:cs typeface="Lato"/>
                <a:sym typeface="Lato"/>
              </a:rPr>
              <a:t>N3C Data Harmonization</a:t>
            </a:r>
            <a:endParaRPr sz="3200" b="1" kern="0">
              <a:solidFill>
                <a:srgbClr val="F3F3F3"/>
              </a:solidFill>
              <a:latin typeface="Lato"/>
              <a:ea typeface="Lato"/>
              <a:cs typeface="Lato"/>
              <a:sym typeface="Lato"/>
            </a:endParaRPr>
          </a:p>
        </p:txBody>
      </p:sp>
      <p:sp>
        <p:nvSpPr>
          <p:cNvPr id="472" name="Google Shape;472;p61"/>
          <p:cNvSpPr txBox="1">
            <a:spLocks noGrp="1"/>
          </p:cNvSpPr>
          <p:nvPr>
            <p:ph type="title"/>
          </p:nvPr>
        </p:nvSpPr>
        <p:spPr>
          <a:xfrm>
            <a:off x="260967" y="1459267"/>
            <a:ext cx="11374400" cy="585600"/>
          </a:xfrm>
          <a:prstGeom prst="rect">
            <a:avLst/>
          </a:prstGeom>
        </p:spPr>
        <p:txBody>
          <a:bodyPr spcFirstLastPara="1" wrap="square" lIns="121900" tIns="121900" rIns="121900" bIns="121900" anchor="t" anchorCtr="0">
            <a:noAutofit/>
          </a:bodyPr>
          <a:lstStyle/>
          <a:p>
            <a:r>
              <a:rPr lang="en" sz="4267"/>
              <a:t>Variable and concept set validation</a:t>
            </a:r>
            <a:endParaRPr sz="4267"/>
          </a:p>
        </p:txBody>
      </p:sp>
      <p:sp>
        <p:nvSpPr>
          <p:cNvPr id="473" name="Google Shape;473;p61"/>
          <p:cNvSpPr/>
          <p:nvPr/>
        </p:nvSpPr>
        <p:spPr>
          <a:xfrm>
            <a:off x="3794113" y="2531577"/>
            <a:ext cx="2574800" cy="890400"/>
          </a:xfrm>
          <a:prstGeom prst="rect">
            <a:avLst/>
          </a:prstGeom>
          <a:solidFill>
            <a:schemeClr val="lt2"/>
          </a:solidFill>
          <a:ln>
            <a:noFill/>
          </a:ln>
        </p:spPr>
        <p:txBody>
          <a:bodyPr spcFirstLastPara="1" wrap="square" lIns="121900" tIns="121900" rIns="121900" bIns="121900" anchor="ctr" anchorCtr="0">
            <a:noAutofit/>
          </a:bodyPr>
          <a:lstStyle/>
          <a:p>
            <a:pPr defTabSz="1219170">
              <a:buClr>
                <a:srgbClr val="000000"/>
              </a:buClr>
            </a:pPr>
            <a:r>
              <a:rPr lang="en" sz="1867" kern="0">
                <a:solidFill>
                  <a:srgbClr val="000000"/>
                </a:solidFill>
                <a:latin typeface="Arial"/>
                <a:cs typeface="Arial"/>
                <a:sym typeface="Arial"/>
              </a:rPr>
              <a:t>Domain tables</a:t>
            </a:r>
            <a:endParaRPr sz="1867" kern="0">
              <a:solidFill>
                <a:srgbClr val="000000"/>
              </a:solidFill>
              <a:latin typeface="Arial"/>
              <a:cs typeface="Arial"/>
              <a:sym typeface="Arial"/>
            </a:endParaRPr>
          </a:p>
          <a:p>
            <a:pPr defTabSz="1219170">
              <a:buClr>
                <a:srgbClr val="000000"/>
              </a:buClr>
            </a:pPr>
            <a:r>
              <a:rPr lang="en" sz="1867" kern="0">
                <a:solidFill>
                  <a:srgbClr val="000000"/>
                </a:solidFill>
                <a:latin typeface="Arial"/>
                <a:cs typeface="Arial"/>
                <a:sym typeface="Arial"/>
              </a:rPr>
              <a:t>(person, visit, time, concept, value, unit)</a:t>
            </a:r>
            <a:endParaRPr sz="1867" kern="0">
              <a:solidFill>
                <a:srgbClr val="000000"/>
              </a:solidFill>
              <a:latin typeface="Arial"/>
              <a:cs typeface="Arial"/>
              <a:sym typeface="Arial"/>
            </a:endParaRPr>
          </a:p>
        </p:txBody>
      </p:sp>
      <p:sp>
        <p:nvSpPr>
          <p:cNvPr id="474" name="Google Shape;474;p61"/>
          <p:cNvSpPr/>
          <p:nvPr/>
        </p:nvSpPr>
        <p:spPr>
          <a:xfrm>
            <a:off x="6674509" y="3207972"/>
            <a:ext cx="1943200" cy="657600"/>
          </a:xfrm>
          <a:prstGeom prst="rect">
            <a:avLst/>
          </a:prstGeom>
          <a:solidFill>
            <a:srgbClr val="9DE9EC"/>
          </a:solidFill>
          <a:ln>
            <a:noFill/>
          </a:ln>
        </p:spPr>
        <p:txBody>
          <a:bodyPr spcFirstLastPara="1" wrap="square" lIns="121900" tIns="121900" rIns="121900" bIns="121900" anchor="ctr" anchorCtr="0">
            <a:noAutofit/>
          </a:bodyPr>
          <a:lstStyle/>
          <a:p>
            <a:pPr defTabSz="1219170">
              <a:buClr>
                <a:srgbClr val="000000"/>
              </a:buClr>
            </a:pPr>
            <a:r>
              <a:rPr lang="en" sz="1867" kern="0">
                <a:solidFill>
                  <a:srgbClr val="000000"/>
                </a:solidFill>
                <a:latin typeface="Arial"/>
                <a:cs typeface="Arial"/>
                <a:sym typeface="Arial"/>
              </a:rPr>
              <a:t>Quality Control visualizations</a:t>
            </a:r>
            <a:endParaRPr sz="1867" kern="0">
              <a:solidFill>
                <a:srgbClr val="000000"/>
              </a:solidFill>
              <a:latin typeface="Arial"/>
              <a:cs typeface="Arial"/>
              <a:sym typeface="Arial"/>
            </a:endParaRPr>
          </a:p>
        </p:txBody>
      </p:sp>
      <p:sp>
        <p:nvSpPr>
          <p:cNvPr id="475" name="Google Shape;475;p61"/>
          <p:cNvSpPr/>
          <p:nvPr/>
        </p:nvSpPr>
        <p:spPr>
          <a:xfrm>
            <a:off x="2393864" y="3865472"/>
            <a:ext cx="1415200" cy="890400"/>
          </a:xfrm>
          <a:prstGeom prst="rect">
            <a:avLst/>
          </a:prstGeom>
          <a:solidFill>
            <a:srgbClr val="EBC5F2"/>
          </a:solidFill>
          <a:ln>
            <a:noFill/>
          </a:ln>
        </p:spPr>
        <p:txBody>
          <a:bodyPr spcFirstLastPara="1" wrap="square" lIns="121900" tIns="121900" rIns="121900" bIns="121900" anchor="ctr" anchorCtr="0">
            <a:noAutofit/>
          </a:bodyPr>
          <a:lstStyle/>
          <a:p>
            <a:pPr defTabSz="1219170">
              <a:buClr>
                <a:srgbClr val="000000"/>
              </a:buClr>
            </a:pPr>
            <a:r>
              <a:rPr lang="en" sz="1867" kern="0">
                <a:solidFill>
                  <a:srgbClr val="000000"/>
                </a:solidFill>
                <a:latin typeface="Arial"/>
                <a:cs typeface="Arial"/>
                <a:sym typeface="Arial"/>
              </a:rPr>
              <a:t>Code set definition in Atlas</a:t>
            </a:r>
            <a:endParaRPr sz="1867" kern="0">
              <a:solidFill>
                <a:srgbClr val="000000"/>
              </a:solidFill>
              <a:latin typeface="Arial"/>
              <a:cs typeface="Arial"/>
              <a:sym typeface="Arial"/>
            </a:endParaRPr>
          </a:p>
        </p:txBody>
      </p:sp>
      <p:sp>
        <p:nvSpPr>
          <p:cNvPr id="476" name="Google Shape;476;p61"/>
          <p:cNvSpPr/>
          <p:nvPr/>
        </p:nvSpPr>
        <p:spPr>
          <a:xfrm>
            <a:off x="4316075" y="3865472"/>
            <a:ext cx="1610800" cy="890400"/>
          </a:xfrm>
          <a:prstGeom prst="rect">
            <a:avLst/>
          </a:prstGeom>
          <a:solidFill>
            <a:srgbClr val="EBC5F2"/>
          </a:solidFill>
          <a:ln>
            <a:noFill/>
          </a:ln>
        </p:spPr>
        <p:txBody>
          <a:bodyPr spcFirstLastPara="1" wrap="square" lIns="121900" tIns="121900" rIns="121900" bIns="121900" anchor="ctr" anchorCtr="0">
            <a:noAutofit/>
          </a:bodyPr>
          <a:lstStyle/>
          <a:p>
            <a:pPr defTabSz="1219170">
              <a:buClr>
                <a:srgbClr val="000000"/>
              </a:buClr>
            </a:pPr>
            <a:r>
              <a:rPr lang="en" sz="1867" kern="0">
                <a:solidFill>
                  <a:srgbClr val="000000"/>
                </a:solidFill>
                <a:latin typeface="Arial"/>
                <a:cs typeface="Arial"/>
                <a:sym typeface="Arial"/>
              </a:rPr>
              <a:t>Code set definition in N3C enclave</a:t>
            </a:r>
            <a:endParaRPr sz="1867" kern="0">
              <a:solidFill>
                <a:srgbClr val="000000"/>
              </a:solidFill>
              <a:latin typeface="Arial"/>
              <a:cs typeface="Arial"/>
              <a:sym typeface="Arial"/>
            </a:endParaRPr>
          </a:p>
        </p:txBody>
      </p:sp>
      <p:cxnSp>
        <p:nvCxnSpPr>
          <p:cNvPr id="477" name="Google Shape;477;p61"/>
          <p:cNvCxnSpPr>
            <a:stCxn id="475" idx="3"/>
            <a:endCxn id="476" idx="1"/>
          </p:cNvCxnSpPr>
          <p:nvPr/>
        </p:nvCxnSpPr>
        <p:spPr>
          <a:xfrm>
            <a:off x="3809064" y="4310672"/>
            <a:ext cx="507200" cy="0"/>
          </a:xfrm>
          <a:prstGeom prst="straightConnector1">
            <a:avLst/>
          </a:prstGeom>
          <a:noFill/>
          <a:ln w="28575" cap="flat" cmpd="sng">
            <a:solidFill>
              <a:schemeClr val="dk2"/>
            </a:solidFill>
            <a:prstDash val="solid"/>
            <a:round/>
            <a:headEnd type="none" w="med" len="med"/>
            <a:tailEnd type="triangle" w="med" len="med"/>
          </a:ln>
        </p:spPr>
      </p:cxnSp>
      <p:cxnSp>
        <p:nvCxnSpPr>
          <p:cNvPr id="478" name="Google Shape;478;p61"/>
          <p:cNvCxnSpPr>
            <a:stCxn id="473" idx="3"/>
            <a:endCxn id="474" idx="1"/>
          </p:cNvCxnSpPr>
          <p:nvPr/>
        </p:nvCxnSpPr>
        <p:spPr>
          <a:xfrm>
            <a:off x="6368913" y="2976777"/>
            <a:ext cx="305600" cy="560000"/>
          </a:xfrm>
          <a:prstGeom prst="straightConnector1">
            <a:avLst/>
          </a:prstGeom>
          <a:noFill/>
          <a:ln w="28575" cap="flat" cmpd="sng">
            <a:solidFill>
              <a:schemeClr val="dk2"/>
            </a:solidFill>
            <a:prstDash val="solid"/>
            <a:round/>
            <a:headEnd type="none" w="med" len="med"/>
            <a:tailEnd type="triangle" w="med" len="med"/>
          </a:ln>
        </p:spPr>
      </p:cxnSp>
      <p:cxnSp>
        <p:nvCxnSpPr>
          <p:cNvPr id="479" name="Google Shape;479;p61"/>
          <p:cNvCxnSpPr>
            <a:stCxn id="476" idx="3"/>
            <a:endCxn id="474" idx="1"/>
          </p:cNvCxnSpPr>
          <p:nvPr/>
        </p:nvCxnSpPr>
        <p:spPr>
          <a:xfrm rot="10800000" flipH="1">
            <a:off x="5926875" y="3536672"/>
            <a:ext cx="747600" cy="774000"/>
          </a:xfrm>
          <a:prstGeom prst="straightConnector1">
            <a:avLst/>
          </a:prstGeom>
          <a:noFill/>
          <a:ln w="28575" cap="flat" cmpd="sng">
            <a:solidFill>
              <a:schemeClr val="dk2"/>
            </a:solidFill>
            <a:prstDash val="solid"/>
            <a:round/>
            <a:headEnd type="none" w="med" len="med"/>
            <a:tailEnd type="triangle" w="med" len="med"/>
          </a:ln>
        </p:spPr>
      </p:cxnSp>
      <p:cxnSp>
        <p:nvCxnSpPr>
          <p:cNvPr id="480" name="Google Shape;480;p61"/>
          <p:cNvCxnSpPr>
            <a:stCxn id="474" idx="0"/>
            <a:endCxn id="481" idx="0"/>
          </p:cNvCxnSpPr>
          <p:nvPr/>
        </p:nvCxnSpPr>
        <p:spPr>
          <a:xfrm rot="5400000" flipH="1">
            <a:off x="4819109" y="380972"/>
            <a:ext cx="560000" cy="5094000"/>
          </a:xfrm>
          <a:prstGeom prst="bentConnector3">
            <a:avLst>
              <a:gd name="adj1" fmla="val 143498"/>
            </a:avLst>
          </a:prstGeom>
          <a:noFill/>
          <a:ln w="19050" cap="flat" cmpd="sng">
            <a:solidFill>
              <a:srgbClr val="0000FF"/>
            </a:solidFill>
            <a:prstDash val="dash"/>
            <a:round/>
            <a:headEnd type="none" w="med" len="med"/>
            <a:tailEnd type="triangle" w="med" len="med"/>
          </a:ln>
        </p:spPr>
      </p:cxnSp>
      <p:cxnSp>
        <p:nvCxnSpPr>
          <p:cNvPr id="482" name="Google Shape;482;p61"/>
          <p:cNvCxnSpPr>
            <a:stCxn id="483" idx="3"/>
            <a:endCxn id="473" idx="1"/>
          </p:cNvCxnSpPr>
          <p:nvPr/>
        </p:nvCxnSpPr>
        <p:spPr>
          <a:xfrm>
            <a:off x="1498967" y="2976813"/>
            <a:ext cx="2295200" cy="0"/>
          </a:xfrm>
          <a:prstGeom prst="straightConnector1">
            <a:avLst/>
          </a:prstGeom>
          <a:noFill/>
          <a:ln w="28575" cap="flat" cmpd="sng">
            <a:solidFill>
              <a:schemeClr val="dk2"/>
            </a:solidFill>
            <a:prstDash val="solid"/>
            <a:round/>
            <a:headEnd type="none" w="med" len="med"/>
            <a:tailEnd type="triangle" w="med" len="med"/>
          </a:ln>
        </p:spPr>
      </p:cxnSp>
      <p:cxnSp>
        <p:nvCxnSpPr>
          <p:cNvPr id="484" name="Google Shape;484;p61"/>
          <p:cNvCxnSpPr>
            <a:stCxn id="474" idx="2"/>
            <a:endCxn id="475" idx="2"/>
          </p:cNvCxnSpPr>
          <p:nvPr/>
        </p:nvCxnSpPr>
        <p:spPr>
          <a:xfrm rot="5400000">
            <a:off x="4928509" y="2038372"/>
            <a:ext cx="890400" cy="4544800"/>
          </a:xfrm>
          <a:prstGeom prst="bentConnector3">
            <a:avLst>
              <a:gd name="adj1" fmla="val 146353"/>
            </a:avLst>
          </a:prstGeom>
          <a:noFill/>
          <a:ln w="19050" cap="flat" cmpd="sng">
            <a:solidFill>
              <a:srgbClr val="0000FF"/>
            </a:solidFill>
            <a:prstDash val="dash"/>
            <a:round/>
            <a:headEnd type="none" w="med" len="med"/>
            <a:tailEnd type="triangle" w="med" len="med"/>
          </a:ln>
        </p:spPr>
      </p:cxnSp>
      <p:sp>
        <p:nvSpPr>
          <p:cNvPr id="483" name="Google Shape;483;p61"/>
          <p:cNvSpPr/>
          <p:nvPr/>
        </p:nvSpPr>
        <p:spPr>
          <a:xfrm>
            <a:off x="260967" y="2648013"/>
            <a:ext cx="1238000" cy="657600"/>
          </a:xfrm>
          <a:prstGeom prst="rect">
            <a:avLst/>
          </a:prstGeom>
          <a:solidFill>
            <a:schemeClr val="lt2"/>
          </a:solidFill>
          <a:ln>
            <a:noFill/>
          </a:ln>
        </p:spPr>
        <p:txBody>
          <a:bodyPr spcFirstLastPara="1" wrap="square" lIns="121900" tIns="121900" rIns="121900" bIns="121900" anchor="ctr" anchorCtr="0">
            <a:noAutofit/>
          </a:bodyPr>
          <a:lstStyle/>
          <a:p>
            <a:pPr defTabSz="1219170">
              <a:buClr>
                <a:srgbClr val="000000"/>
              </a:buClr>
            </a:pPr>
            <a:r>
              <a:rPr lang="en" sz="1867" kern="0">
                <a:solidFill>
                  <a:srgbClr val="000000"/>
                </a:solidFill>
                <a:latin typeface="Arial"/>
                <a:cs typeface="Arial"/>
                <a:sym typeface="Arial"/>
              </a:rPr>
              <a:t>Ingested data</a:t>
            </a:r>
            <a:endParaRPr sz="1867" kern="0">
              <a:solidFill>
                <a:srgbClr val="000000"/>
              </a:solidFill>
              <a:latin typeface="Arial"/>
              <a:cs typeface="Arial"/>
              <a:sym typeface="Arial"/>
            </a:endParaRPr>
          </a:p>
        </p:txBody>
      </p:sp>
      <p:sp>
        <p:nvSpPr>
          <p:cNvPr id="481" name="Google Shape;481;p61"/>
          <p:cNvSpPr/>
          <p:nvPr/>
        </p:nvSpPr>
        <p:spPr>
          <a:xfrm>
            <a:off x="1683476" y="2648013"/>
            <a:ext cx="1737600" cy="657600"/>
          </a:xfrm>
          <a:prstGeom prst="rect">
            <a:avLst/>
          </a:prstGeom>
          <a:solidFill>
            <a:srgbClr val="9DE9EC"/>
          </a:solidFill>
          <a:ln>
            <a:noFill/>
          </a:ln>
        </p:spPr>
        <p:txBody>
          <a:bodyPr spcFirstLastPara="1" wrap="square" lIns="121900" tIns="121900" rIns="121900" bIns="121900" anchor="ctr" anchorCtr="0">
            <a:noAutofit/>
          </a:bodyPr>
          <a:lstStyle/>
          <a:p>
            <a:pPr defTabSz="1219170">
              <a:buClr>
                <a:srgbClr val="000000"/>
              </a:buClr>
            </a:pPr>
            <a:r>
              <a:rPr lang="en" sz="1867" kern="0">
                <a:solidFill>
                  <a:srgbClr val="000000"/>
                </a:solidFill>
                <a:latin typeface="Arial"/>
                <a:cs typeface="Arial"/>
                <a:sym typeface="Arial"/>
              </a:rPr>
              <a:t>Unit harmonization</a:t>
            </a:r>
            <a:endParaRPr sz="1867" kern="0">
              <a:solidFill>
                <a:srgbClr val="000000"/>
              </a:solidFill>
              <a:latin typeface="Arial"/>
              <a:cs typeface="Arial"/>
              <a:sym typeface="Arial"/>
            </a:endParaRPr>
          </a:p>
        </p:txBody>
      </p:sp>
      <p:cxnSp>
        <p:nvCxnSpPr>
          <p:cNvPr id="485" name="Google Shape;485;p61"/>
          <p:cNvCxnSpPr>
            <a:stCxn id="476" idx="3"/>
            <a:endCxn id="476" idx="2"/>
          </p:cNvCxnSpPr>
          <p:nvPr/>
        </p:nvCxnSpPr>
        <p:spPr>
          <a:xfrm flipH="1">
            <a:off x="5121675" y="4310672"/>
            <a:ext cx="805200" cy="445200"/>
          </a:xfrm>
          <a:prstGeom prst="bentConnector4">
            <a:avLst>
              <a:gd name="adj1" fmla="val -39470"/>
              <a:gd name="adj2" fmla="val 154704"/>
            </a:avLst>
          </a:prstGeom>
          <a:noFill/>
          <a:ln w="19050" cap="flat" cmpd="sng">
            <a:solidFill>
              <a:srgbClr val="38761D"/>
            </a:solidFill>
            <a:prstDash val="dash"/>
            <a:round/>
            <a:headEnd type="none" w="med" len="med"/>
            <a:tailEnd type="triangle" w="med" len="med"/>
          </a:ln>
        </p:spPr>
      </p:cxnSp>
      <p:sp>
        <p:nvSpPr>
          <p:cNvPr id="486" name="Google Shape;486;p61"/>
          <p:cNvSpPr txBox="1"/>
          <p:nvPr/>
        </p:nvSpPr>
        <p:spPr>
          <a:xfrm>
            <a:off x="2570667" y="5351696"/>
            <a:ext cx="5240800" cy="401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400" b="1" kern="0">
                <a:solidFill>
                  <a:srgbClr val="000000"/>
                </a:solidFill>
                <a:latin typeface="Arial"/>
                <a:cs typeface="Arial"/>
                <a:sym typeface="Arial"/>
              </a:rPr>
              <a:t>8/31:  36 Variable code sets ‘version 1.0’</a:t>
            </a:r>
            <a:endParaRPr sz="2400" b="1" kern="0">
              <a:solidFill>
                <a:srgbClr val="000000"/>
              </a:solidFill>
              <a:latin typeface="Arial"/>
              <a:cs typeface="Arial"/>
              <a:sym typeface="Arial"/>
            </a:endParaRPr>
          </a:p>
        </p:txBody>
      </p:sp>
      <p:sp>
        <p:nvSpPr>
          <p:cNvPr id="487" name="Google Shape;487;p61"/>
          <p:cNvSpPr txBox="1"/>
          <p:nvPr/>
        </p:nvSpPr>
        <p:spPr>
          <a:xfrm>
            <a:off x="9031376" y="2967917"/>
            <a:ext cx="2574800" cy="5856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1867" kern="0">
              <a:solidFill>
                <a:srgbClr val="000000"/>
              </a:solidFill>
              <a:latin typeface="Arial"/>
              <a:cs typeface="Arial"/>
              <a:sym typeface="Arial"/>
            </a:endParaRPr>
          </a:p>
        </p:txBody>
      </p:sp>
      <p:sp>
        <p:nvSpPr>
          <p:cNvPr id="488" name="Google Shape;488;p61"/>
          <p:cNvSpPr/>
          <p:nvPr/>
        </p:nvSpPr>
        <p:spPr>
          <a:xfrm>
            <a:off x="8204149" y="1459267"/>
            <a:ext cx="3236256" cy="1039392"/>
          </a:xfrm>
          <a:prstGeom prst="cloud">
            <a:avLst/>
          </a:prstGeom>
          <a:solidFill>
            <a:srgbClr val="D9D9D9"/>
          </a:solidFill>
          <a:ln w="9525" cap="flat" cmpd="sng">
            <a:solidFill>
              <a:srgbClr val="9DE9EC"/>
            </a:solidFill>
            <a:prstDash val="solid"/>
            <a:round/>
            <a:headEnd type="none" w="sm" len="sm"/>
            <a:tailEnd type="none" w="sm" len="sm"/>
          </a:ln>
        </p:spPr>
        <p:txBody>
          <a:bodyPr spcFirstLastPara="1" wrap="square" lIns="0" tIns="0" rIns="0" bIns="0" anchor="ctr" anchorCtr="0">
            <a:noAutofit/>
          </a:bodyPr>
          <a:lstStyle/>
          <a:p>
            <a:pPr defTabSz="1219170">
              <a:buClr>
                <a:srgbClr val="000000"/>
              </a:buClr>
            </a:pPr>
            <a:r>
              <a:rPr lang="en" sz="1867" kern="0">
                <a:solidFill>
                  <a:srgbClr val="000000"/>
                </a:solidFill>
                <a:latin typeface="Arial"/>
                <a:cs typeface="Arial"/>
                <a:sym typeface="Arial"/>
              </a:rPr>
              <a:t>Creatinine in urine is included with blood/serum levels</a:t>
            </a:r>
            <a:endParaRPr sz="1867" kern="0">
              <a:solidFill>
                <a:srgbClr val="000000"/>
              </a:solidFill>
              <a:latin typeface="Arial"/>
              <a:cs typeface="Arial"/>
              <a:sym typeface="Arial"/>
            </a:endParaRPr>
          </a:p>
        </p:txBody>
      </p:sp>
      <p:sp>
        <p:nvSpPr>
          <p:cNvPr id="489" name="Google Shape;489;p61"/>
          <p:cNvSpPr/>
          <p:nvPr/>
        </p:nvSpPr>
        <p:spPr>
          <a:xfrm>
            <a:off x="8979781" y="2652795"/>
            <a:ext cx="2371392" cy="969552"/>
          </a:xfrm>
          <a:prstGeom prst="cloud">
            <a:avLst/>
          </a:prstGeom>
          <a:solidFill>
            <a:srgbClr val="D9D9D9"/>
          </a:solidFill>
          <a:ln w="9525" cap="flat" cmpd="sng">
            <a:solidFill>
              <a:srgbClr val="9DE9EC"/>
            </a:solidFill>
            <a:prstDash val="solid"/>
            <a:round/>
            <a:headEnd type="none" w="sm" len="sm"/>
            <a:tailEnd type="none" w="sm" len="sm"/>
          </a:ln>
        </p:spPr>
        <p:txBody>
          <a:bodyPr spcFirstLastPara="1" wrap="square" lIns="0" tIns="0" rIns="0" bIns="0" anchor="ctr" anchorCtr="0">
            <a:noAutofit/>
          </a:bodyPr>
          <a:lstStyle/>
          <a:p>
            <a:pPr defTabSz="1219170">
              <a:buClr>
                <a:srgbClr val="000000"/>
              </a:buClr>
            </a:pPr>
            <a:r>
              <a:rPr lang="en" sz="1867" kern="0">
                <a:solidFill>
                  <a:srgbClr val="000000"/>
                </a:solidFill>
                <a:latin typeface="Arial"/>
                <a:cs typeface="Arial"/>
                <a:sym typeface="Arial"/>
              </a:rPr>
              <a:t>No creatinine from site XXX</a:t>
            </a:r>
            <a:endParaRPr sz="1867" kern="0">
              <a:solidFill>
                <a:srgbClr val="000000"/>
              </a:solidFill>
              <a:latin typeface="Arial"/>
              <a:cs typeface="Arial"/>
              <a:sym typeface="Arial"/>
            </a:endParaRPr>
          </a:p>
        </p:txBody>
      </p:sp>
      <p:sp>
        <p:nvSpPr>
          <p:cNvPr id="490" name="Google Shape;490;p61"/>
          <p:cNvSpPr/>
          <p:nvPr/>
        </p:nvSpPr>
        <p:spPr>
          <a:xfrm>
            <a:off x="8608668" y="3859988"/>
            <a:ext cx="3113568" cy="803520"/>
          </a:xfrm>
          <a:prstGeom prst="cloud">
            <a:avLst/>
          </a:prstGeom>
          <a:solidFill>
            <a:srgbClr val="D9D9D9"/>
          </a:solidFill>
          <a:ln w="9525" cap="flat" cmpd="sng">
            <a:solidFill>
              <a:srgbClr val="9DE9EC"/>
            </a:solidFill>
            <a:prstDash val="solid"/>
            <a:round/>
            <a:headEnd type="none" w="sm" len="sm"/>
            <a:tailEnd type="none" w="sm" len="sm"/>
          </a:ln>
        </p:spPr>
        <p:txBody>
          <a:bodyPr spcFirstLastPara="1" wrap="square" lIns="0" tIns="0" rIns="0" bIns="0" anchor="ctr" anchorCtr="0">
            <a:noAutofit/>
          </a:bodyPr>
          <a:lstStyle/>
          <a:p>
            <a:pPr defTabSz="1219170">
              <a:buClr>
                <a:srgbClr val="000000"/>
              </a:buClr>
            </a:pPr>
            <a:r>
              <a:rPr lang="en" sz="1867" kern="0">
                <a:solidFill>
                  <a:srgbClr val="000000"/>
                </a:solidFill>
                <a:latin typeface="Arial"/>
                <a:cs typeface="Arial"/>
                <a:sym typeface="Arial"/>
              </a:rPr>
              <a:t>Mass/volume</a:t>
            </a:r>
            <a:br>
              <a:rPr lang="en" sz="1867" kern="0">
                <a:solidFill>
                  <a:srgbClr val="000000"/>
                </a:solidFill>
                <a:latin typeface="Arial"/>
                <a:cs typeface="Arial"/>
                <a:sym typeface="Arial"/>
              </a:rPr>
            </a:br>
            <a:r>
              <a:rPr lang="en" sz="1867" kern="0">
                <a:solidFill>
                  <a:srgbClr val="000000"/>
                </a:solidFill>
                <a:latin typeface="Arial"/>
                <a:cs typeface="Arial"/>
                <a:sym typeface="Arial"/>
              </a:rPr>
              <a:t>Mixed with molarity</a:t>
            </a:r>
            <a:endParaRPr sz="1867" kern="0">
              <a:solidFill>
                <a:srgbClr val="000000"/>
              </a:solidFill>
              <a:latin typeface="Arial"/>
              <a:cs typeface="Arial"/>
              <a:sym typeface="Arial"/>
            </a:endParaRPr>
          </a:p>
        </p:txBody>
      </p:sp>
      <p:cxnSp>
        <p:nvCxnSpPr>
          <p:cNvPr id="491" name="Google Shape;491;p61"/>
          <p:cNvCxnSpPr>
            <a:stCxn id="474" idx="0"/>
            <a:endCxn id="483" idx="0"/>
          </p:cNvCxnSpPr>
          <p:nvPr/>
        </p:nvCxnSpPr>
        <p:spPr>
          <a:xfrm rot="5400000" flipH="1">
            <a:off x="3983109" y="-455028"/>
            <a:ext cx="560000" cy="6766000"/>
          </a:xfrm>
          <a:prstGeom prst="bentConnector3">
            <a:avLst>
              <a:gd name="adj1" fmla="val 168511"/>
            </a:avLst>
          </a:prstGeom>
          <a:noFill/>
          <a:ln w="19050" cap="flat" cmpd="sng">
            <a:solidFill>
              <a:srgbClr val="0000FF"/>
            </a:solidFill>
            <a:prstDash val="dash"/>
            <a:round/>
            <a:headEnd type="none" w="med" len="med"/>
            <a:tailEnd type="triangle" w="med" len="med"/>
          </a:ln>
        </p:spPr>
      </p:cxnSp>
      <p:sp>
        <p:nvSpPr>
          <p:cNvPr id="492" name="Google Shape;492;p61"/>
          <p:cNvSpPr txBox="1"/>
          <p:nvPr/>
        </p:nvSpPr>
        <p:spPr>
          <a:xfrm>
            <a:off x="-133" y="6480000"/>
            <a:ext cx="2841200" cy="378000"/>
          </a:xfrm>
          <a:prstGeom prst="rect">
            <a:avLst/>
          </a:prstGeom>
          <a:solidFill>
            <a:srgbClr val="434343"/>
          </a:solidFill>
          <a:ln>
            <a:noFill/>
          </a:ln>
        </p:spPr>
        <p:txBody>
          <a:bodyPr spcFirstLastPara="1" wrap="square" lIns="121900" tIns="121900" rIns="121900" bIns="121900" anchor="ctr" anchorCtr="0">
            <a:noAutofit/>
          </a:bodyPr>
          <a:lstStyle/>
          <a:p>
            <a:pPr algn="ctr" defTabSz="1219170">
              <a:buClr>
                <a:srgbClr val="000000"/>
              </a:buClr>
              <a:buSzPts val="1100"/>
            </a:pPr>
            <a:r>
              <a:rPr lang="en" sz="1867" b="1" kern="0">
                <a:solidFill>
                  <a:srgbClr val="F3F3F3"/>
                </a:solidFill>
                <a:latin typeface="Lato"/>
                <a:ea typeface="Lato"/>
                <a:cs typeface="Lato"/>
                <a:sym typeface="Lato"/>
              </a:rPr>
              <a:t>Data element curation</a:t>
            </a:r>
            <a:endParaRPr sz="1867" b="1" kern="0">
              <a:solidFill>
                <a:srgbClr val="F3F3F3"/>
              </a:solidFill>
              <a:latin typeface="Lato"/>
              <a:ea typeface="Lato"/>
              <a:cs typeface="Lato"/>
              <a:sym typeface="Lato"/>
            </a:endParaRPr>
          </a:p>
        </p:txBody>
      </p:sp>
    </p:spTree>
    <p:extLst>
      <p:ext uri="{BB962C8B-B14F-4D97-AF65-F5344CB8AC3E}">
        <p14:creationId xmlns:p14="http://schemas.microsoft.com/office/powerpoint/2010/main" val="198567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8"/>
                                        </p:tgtEl>
                                        <p:attrNameLst>
                                          <p:attrName>style.visibility</p:attrName>
                                        </p:attrNameLst>
                                      </p:cBhvr>
                                      <p:to>
                                        <p:strVal val="visible"/>
                                      </p:to>
                                    </p:set>
                                    <p:animEffect transition="in" filter="fade">
                                      <p:cBhvr>
                                        <p:cTn id="7" dur="1000"/>
                                        <p:tgtEl>
                                          <p:spTgt spid="488"/>
                                        </p:tgtEl>
                                      </p:cBhvr>
                                    </p:animEffect>
                                  </p:childTnLst>
                                </p:cTn>
                              </p:par>
                              <p:par>
                                <p:cTn id="8" presetID="10" presetClass="entr" presetSubtype="0" fill="hold" nodeType="withEffect">
                                  <p:stCondLst>
                                    <p:cond delay="0"/>
                                  </p:stCondLst>
                                  <p:childTnLst>
                                    <p:set>
                                      <p:cBhvr>
                                        <p:cTn id="9" dur="1" fill="hold">
                                          <p:stCondLst>
                                            <p:cond delay="0"/>
                                          </p:stCondLst>
                                        </p:cTn>
                                        <p:tgtEl>
                                          <p:spTgt spid="484"/>
                                        </p:tgtEl>
                                        <p:attrNameLst>
                                          <p:attrName>style.visibility</p:attrName>
                                        </p:attrNameLst>
                                      </p:cBhvr>
                                      <p:to>
                                        <p:strVal val="visible"/>
                                      </p:to>
                                    </p:set>
                                    <p:animEffect transition="in" filter="fade">
                                      <p:cBhvr>
                                        <p:cTn id="10" dur="1000"/>
                                        <p:tgtEl>
                                          <p:spTgt spid="48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91"/>
                                        </p:tgtEl>
                                        <p:attrNameLst>
                                          <p:attrName>style.visibility</p:attrName>
                                        </p:attrNameLst>
                                      </p:cBhvr>
                                      <p:to>
                                        <p:strVal val="visible"/>
                                      </p:to>
                                    </p:set>
                                    <p:animEffect transition="in" filter="fade">
                                      <p:cBhvr>
                                        <p:cTn id="15" dur="1000"/>
                                        <p:tgtEl>
                                          <p:spTgt spid="491"/>
                                        </p:tgtEl>
                                      </p:cBhvr>
                                    </p:animEffect>
                                  </p:childTnLst>
                                </p:cTn>
                              </p:par>
                              <p:par>
                                <p:cTn id="16" presetID="10" presetClass="entr" presetSubtype="0" fill="hold" nodeType="withEffect">
                                  <p:stCondLst>
                                    <p:cond delay="0"/>
                                  </p:stCondLst>
                                  <p:childTnLst>
                                    <p:set>
                                      <p:cBhvr>
                                        <p:cTn id="17" dur="1" fill="hold">
                                          <p:stCondLst>
                                            <p:cond delay="0"/>
                                          </p:stCondLst>
                                        </p:cTn>
                                        <p:tgtEl>
                                          <p:spTgt spid="489"/>
                                        </p:tgtEl>
                                        <p:attrNameLst>
                                          <p:attrName>style.visibility</p:attrName>
                                        </p:attrNameLst>
                                      </p:cBhvr>
                                      <p:to>
                                        <p:strVal val="visible"/>
                                      </p:to>
                                    </p:set>
                                    <p:animEffect transition="in" filter="fade">
                                      <p:cBhvr>
                                        <p:cTn id="18" dur="1000"/>
                                        <p:tgtEl>
                                          <p:spTgt spid="48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81"/>
                                        </p:tgtEl>
                                        <p:attrNameLst>
                                          <p:attrName>style.visibility</p:attrName>
                                        </p:attrNameLst>
                                      </p:cBhvr>
                                      <p:to>
                                        <p:strVal val="visible"/>
                                      </p:to>
                                    </p:set>
                                    <p:animEffect transition="in" filter="fade">
                                      <p:cBhvr>
                                        <p:cTn id="23" dur="1000"/>
                                        <p:tgtEl>
                                          <p:spTgt spid="481"/>
                                        </p:tgtEl>
                                      </p:cBhvr>
                                    </p:animEffect>
                                  </p:childTnLst>
                                </p:cTn>
                              </p:par>
                              <p:par>
                                <p:cTn id="24" presetID="10" presetClass="entr" presetSubtype="0" fill="hold" nodeType="withEffect">
                                  <p:stCondLst>
                                    <p:cond delay="0"/>
                                  </p:stCondLst>
                                  <p:childTnLst>
                                    <p:set>
                                      <p:cBhvr>
                                        <p:cTn id="25" dur="1" fill="hold">
                                          <p:stCondLst>
                                            <p:cond delay="0"/>
                                          </p:stCondLst>
                                        </p:cTn>
                                        <p:tgtEl>
                                          <p:spTgt spid="480"/>
                                        </p:tgtEl>
                                        <p:attrNameLst>
                                          <p:attrName>style.visibility</p:attrName>
                                        </p:attrNameLst>
                                      </p:cBhvr>
                                      <p:to>
                                        <p:strVal val="visible"/>
                                      </p:to>
                                    </p:set>
                                    <p:animEffect transition="in" filter="fade">
                                      <p:cBhvr>
                                        <p:cTn id="26" dur="1000"/>
                                        <p:tgtEl>
                                          <p:spTgt spid="480"/>
                                        </p:tgtEl>
                                      </p:cBhvr>
                                    </p:animEffect>
                                  </p:childTnLst>
                                </p:cTn>
                              </p:par>
                              <p:par>
                                <p:cTn id="27" presetID="10" presetClass="entr" presetSubtype="0" fill="hold" nodeType="withEffect">
                                  <p:stCondLst>
                                    <p:cond delay="0"/>
                                  </p:stCondLst>
                                  <p:childTnLst>
                                    <p:set>
                                      <p:cBhvr>
                                        <p:cTn id="28" dur="1" fill="hold">
                                          <p:stCondLst>
                                            <p:cond delay="0"/>
                                          </p:stCondLst>
                                        </p:cTn>
                                        <p:tgtEl>
                                          <p:spTgt spid="490"/>
                                        </p:tgtEl>
                                        <p:attrNameLst>
                                          <p:attrName>style.visibility</p:attrName>
                                        </p:attrNameLst>
                                      </p:cBhvr>
                                      <p:to>
                                        <p:strVal val="visible"/>
                                      </p:to>
                                    </p:set>
                                    <p:animEffect transition="in" filter="fade">
                                      <p:cBhvr>
                                        <p:cTn id="29" dur="1000"/>
                                        <p:tgtEl>
                                          <p:spTgt spid="49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85"/>
                                        </p:tgtEl>
                                        <p:attrNameLst>
                                          <p:attrName>style.visibility</p:attrName>
                                        </p:attrNameLst>
                                      </p:cBhvr>
                                      <p:to>
                                        <p:strVal val="visible"/>
                                      </p:to>
                                    </p:set>
                                    <p:animEffect transition="in" filter="fade">
                                      <p:cBhvr>
                                        <p:cTn id="34" dur="1000"/>
                                        <p:tgtEl>
                                          <p:spTgt spid="48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86"/>
                                        </p:tgtEl>
                                        <p:attrNameLst>
                                          <p:attrName>style.visibility</p:attrName>
                                        </p:attrNameLst>
                                      </p:cBhvr>
                                      <p:to>
                                        <p:strVal val="visible"/>
                                      </p:to>
                                    </p:set>
                                    <p:animEffect transition="in" filter="fade">
                                      <p:cBhvr>
                                        <p:cTn id="39" dur="1000"/>
                                        <p:tgtEl>
                                          <p:spTgt spid="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62"/>
          <p:cNvSpPr/>
          <p:nvPr/>
        </p:nvSpPr>
        <p:spPr>
          <a:xfrm>
            <a:off x="100" y="0"/>
            <a:ext cx="12192000" cy="1206800"/>
          </a:xfrm>
          <a:prstGeom prst="rect">
            <a:avLst/>
          </a:pr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98" name="Google Shape;498;p62"/>
          <p:cNvPicPr preferRelativeResize="0"/>
          <p:nvPr/>
        </p:nvPicPr>
        <p:blipFill>
          <a:blip r:embed="rId3">
            <a:alphaModFix/>
          </a:blip>
          <a:stretch>
            <a:fillRect/>
          </a:stretch>
        </p:blipFill>
        <p:spPr>
          <a:xfrm>
            <a:off x="214901" y="96584"/>
            <a:ext cx="2053439" cy="940365"/>
          </a:xfrm>
          <a:prstGeom prst="rect">
            <a:avLst/>
          </a:prstGeom>
          <a:noFill/>
          <a:ln>
            <a:noFill/>
          </a:ln>
        </p:spPr>
      </p:pic>
      <p:sp>
        <p:nvSpPr>
          <p:cNvPr id="499" name="Google Shape;499;p62"/>
          <p:cNvSpPr txBox="1"/>
          <p:nvPr/>
        </p:nvSpPr>
        <p:spPr>
          <a:xfrm>
            <a:off x="3240967" y="190867"/>
            <a:ext cx="6575600" cy="12684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4000" b="1" kern="0">
                <a:solidFill>
                  <a:srgbClr val="F3F3F3"/>
                </a:solidFill>
                <a:latin typeface="Lato"/>
                <a:ea typeface="Lato"/>
                <a:cs typeface="Lato"/>
                <a:sym typeface="Lato"/>
              </a:rPr>
              <a:t>N3C Data Harmonization</a:t>
            </a:r>
            <a:endParaRPr sz="3200" b="1" kern="0">
              <a:solidFill>
                <a:srgbClr val="F3F3F3"/>
              </a:solidFill>
              <a:latin typeface="Lato"/>
              <a:ea typeface="Lato"/>
              <a:cs typeface="Lato"/>
              <a:sym typeface="Lato"/>
            </a:endParaRPr>
          </a:p>
        </p:txBody>
      </p:sp>
      <p:sp>
        <p:nvSpPr>
          <p:cNvPr id="500" name="Google Shape;500;p62"/>
          <p:cNvSpPr txBox="1">
            <a:spLocks noGrp="1"/>
          </p:cNvSpPr>
          <p:nvPr>
            <p:ph type="title"/>
          </p:nvPr>
        </p:nvSpPr>
        <p:spPr>
          <a:xfrm>
            <a:off x="415600" y="1032133"/>
            <a:ext cx="6197200" cy="763600"/>
          </a:xfrm>
          <a:prstGeom prst="rect">
            <a:avLst/>
          </a:prstGeom>
        </p:spPr>
        <p:txBody>
          <a:bodyPr spcFirstLastPara="1" wrap="square" lIns="121900" tIns="60933" rIns="121900" bIns="60933" anchor="ctr" anchorCtr="0">
            <a:noAutofit/>
          </a:bodyPr>
          <a:lstStyle/>
          <a:p>
            <a:pPr algn="ctr"/>
            <a:r>
              <a:rPr lang="en" sz="2533" u="sng"/>
              <a:t>Creatinine</a:t>
            </a:r>
            <a:r>
              <a:rPr lang="en" sz="2533"/>
              <a:t>: units &amp; lab code usage</a:t>
            </a:r>
            <a:endParaRPr sz="2533"/>
          </a:p>
        </p:txBody>
      </p:sp>
      <p:sp>
        <p:nvSpPr>
          <p:cNvPr id="501" name="Google Shape;501;p62"/>
          <p:cNvSpPr txBox="1">
            <a:spLocks noGrp="1"/>
          </p:cNvSpPr>
          <p:nvPr>
            <p:ph type="body" idx="1"/>
          </p:nvPr>
        </p:nvSpPr>
        <p:spPr>
          <a:xfrm>
            <a:off x="415600" y="1841433"/>
            <a:ext cx="11360800" cy="4555200"/>
          </a:xfrm>
          <a:prstGeom prst="rect">
            <a:avLst/>
          </a:prstGeom>
        </p:spPr>
        <p:txBody>
          <a:bodyPr spcFirstLastPara="1" wrap="square" lIns="121900" tIns="60933" rIns="121900" bIns="60933" anchor="t" anchorCtr="0">
            <a:noAutofit/>
          </a:bodyPr>
          <a:lstStyle/>
          <a:p>
            <a:pPr marL="0" indent="0">
              <a:buNone/>
            </a:pPr>
            <a:endParaRPr/>
          </a:p>
        </p:txBody>
      </p:sp>
      <p:pic>
        <p:nvPicPr>
          <p:cNvPr id="502" name="Google Shape;502;p62"/>
          <p:cNvPicPr preferRelativeResize="0"/>
          <p:nvPr/>
        </p:nvPicPr>
        <p:blipFill>
          <a:blip r:embed="rId4">
            <a:alphaModFix/>
          </a:blip>
          <a:stretch>
            <a:fillRect/>
          </a:stretch>
        </p:blipFill>
        <p:spPr>
          <a:xfrm>
            <a:off x="6713200" y="1841434"/>
            <a:ext cx="5063203" cy="4632799"/>
          </a:xfrm>
          <a:prstGeom prst="rect">
            <a:avLst/>
          </a:prstGeom>
          <a:noFill/>
          <a:ln>
            <a:noFill/>
          </a:ln>
        </p:spPr>
      </p:pic>
      <p:pic>
        <p:nvPicPr>
          <p:cNvPr id="503" name="Google Shape;503;p62"/>
          <p:cNvPicPr preferRelativeResize="0"/>
          <p:nvPr/>
        </p:nvPicPr>
        <p:blipFill>
          <a:blip r:embed="rId5">
            <a:alphaModFix/>
          </a:blip>
          <a:stretch>
            <a:fillRect/>
          </a:stretch>
        </p:blipFill>
        <p:spPr>
          <a:xfrm>
            <a:off x="415598" y="1841434"/>
            <a:ext cx="6197103" cy="4748399"/>
          </a:xfrm>
          <a:prstGeom prst="rect">
            <a:avLst/>
          </a:prstGeom>
          <a:noFill/>
          <a:ln>
            <a:noFill/>
          </a:ln>
        </p:spPr>
      </p:pic>
      <p:sp>
        <p:nvSpPr>
          <p:cNvPr id="504" name="Google Shape;504;p62"/>
          <p:cNvSpPr txBox="1">
            <a:spLocks noGrp="1"/>
          </p:cNvSpPr>
          <p:nvPr>
            <p:ph type="title"/>
          </p:nvPr>
        </p:nvSpPr>
        <p:spPr>
          <a:xfrm>
            <a:off x="6612700" y="985300"/>
            <a:ext cx="5163600" cy="763600"/>
          </a:xfrm>
          <a:prstGeom prst="rect">
            <a:avLst/>
          </a:prstGeom>
        </p:spPr>
        <p:txBody>
          <a:bodyPr spcFirstLastPara="1" wrap="square" lIns="121900" tIns="60933" rIns="121900" bIns="60933" anchor="ctr" anchorCtr="0">
            <a:noAutofit/>
          </a:bodyPr>
          <a:lstStyle/>
          <a:p>
            <a:r>
              <a:rPr lang="en" sz="2533" u="sng"/>
              <a:t>Asthma</a:t>
            </a:r>
            <a:r>
              <a:rPr lang="en" sz="2533"/>
              <a:t>: code usage across sites</a:t>
            </a:r>
            <a:endParaRPr sz="2533"/>
          </a:p>
        </p:txBody>
      </p:sp>
      <p:sp>
        <p:nvSpPr>
          <p:cNvPr id="505" name="Google Shape;505;p62"/>
          <p:cNvSpPr txBox="1"/>
          <p:nvPr/>
        </p:nvSpPr>
        <p:spPr>
          <a:xfrm>
            <a:off x="-133" y="6480000"/>
            <a:ext cx="2841200" cy="378000"/>
          </a:xfrm>
          <a:prstGeom prst="rect">
            <a:avLst/>
          </a:prstGeom>
          <a:solidFill>
            <a:srgbClr val="434343"/>
          </a:solidFill>
          <a:ln>
            <a:noFill/>
          </a:ln>
        </p:spPr>
        <p:txBody>
          <a:bodyPr spcFirstLastPara="1" wrap="square" lIns="121900" tIns="121900" rIns="121900" bIns="121900" anchor="ctr" anchorCtr="0">
            <a:noAutofit/>
          </a:bodyPr>
          <a:lstStyle/>
          <a:p>
            <a:pPr algn="ctr" defTabSz="1219170">
              <a:buClr>
                <a:srgbClr val="000000"/>
              </a:buClr>
              <a:buSzPts val="1100"/>
            </a:pPr>
            <a:r>
              <a:rPr lang="en" sz="1867" b="1" kern="0">
                <a:solidFill>
                  <a:srgbClr val="F3F3F3"/>
                </a:solidFill>
                <a:latin typeface="Lato"/>
                <a:ea typeface="Lato"/>
                <a:cs typeface="Lato"/>
                <a:sym typeface="Lato"/>
              </a:rPr>
              <a:t>Data element curation</a:t>
            </a:r>
            <a:endParaRPr sz="1867" b="1" kern="0">
              <a:solidFill>
                <a:srgbClr val="F3F3F3"/>
              </a:solidFill>
              <a:latin typeface="Lato"/>
              <a:ea typeface="Lato"/>
              <a:cs typeface="Lato"/>
              <a:sym typeface="Lato"/>
            </a:endParaRPr>
          </a:p>
        </p:txBody>
      </p:sp>
    </p:spTree>
    <p:extLst>
      <p:ext uri="{BB962C8B-B14F-4D97-AF65-F5344CB8AC3E}">
        <p14:creationId xmlns:p14="http://schemas.microsoft.com/office/powerpoint/2010/main" val="24534541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63"/>
          <p:cNvSpPr/>
          <p:nvPr/>
        </p:nvSpPr>
        <p:spPr>
          <a:xfrm>
            <a:off x="100" y="0"/>
            <a:ext cx="12192000" cy="1135600"/>
          </a:xfrm>
          <a:prstGeom prst="rect">
            <a:avLst/>
          </a:prstGeom>
          <a:solidFill>
            <a:srgbClr val="4D84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511" name="Google Shape;511;p63"/>
          <p:cNvPicPr preferRelativeResize="0"/>
          <p:nvPr/>
        </p:nvPicPr>
        <p:blipFill>
          <a:blip r:embed="rId3">
            <a:alphaModFix/>
          </a:blip>
          <a:stretch>
            <a:fillRect/>
          </a:stretch>
        </p:blipFill>
        <p:spPr>
          <a:xfrm>
            <a:off x="-5126863" y="557063"/>
            <a:ext cx="792875" cy="163533"/>
          </a:xfrm>
          <a:prstGeom prst="rect">
            <a:avLst/>
          </a:prstGeom>
          <a:noFill/>
          <a:ln>
            <a:noFill/>
          </a:ln>
        </p:spPr>
      </p:pic>
      <p:sp>
        <p:nvSpPr>
          <p:cNvPr id="512" name="Google Shape;512;p63"/>
          <p:cNvSpPr txBox="1"/>
          <p:nvPr/>
        </p:nvSpPr>
        <p:spPr>
          <a:xfrm>
            <a:off x="0" y="-275"/>
            <a:ext cx="12192000" cy="1135600"/>
          </a:xfrm>
          <a:prstGeom prst="rect">
            <a:avLst/>
          </a:prstGeom>
          <a:solidFill>
            <a:srgbClr val="434343"/>
          </a:solidFill>
          <a:ln>
            <a:noFill/>
          </a:ln>
        </p:spPr>
        <p:txBody>
          <a:bodyPr spcFirstLastPara="1" wrap="square" lIns="121900" tIns="121900" rIns="121900" bIns="121900" anchor="ctr" anchorCtr="0">
            <a:noAutofit/>
          </a:bodyPr>
          <a:lstStyle/>
          <a:p>
            <a:pPr algn="ctr" defTabSz="1219170">
              <a:buClr>
                <a:srgbClr val="000000"/>
              </a:buClr>
            </a:pPr>
            <a:r>
              <a:rPr lang="en" sz="3200" b="1" kern="0">
                <a:solidFill>
                  <a:srgbClr val="F3F3F3"/>
                </a:solidFill>
                <a:latin typeface="Lato"/>
                <a:ea typeface="Lato"/>
                <a:cs typeface="Lato"/>
                <a:sym typeface="Lato"/>
              </a:rPr>
              <a:t>Developing Common MetaVariables</a:t>
            </a:r>
            <a:endParaRPr sz="3200" b="1" kern="0">
              <a:solidFill>
                <a:srgbClr val="F3F3F3"/>
              </a:solidFill>
              <a:latin typeface="Lato"/>
              <a:ea typeface="Lato"/>
              <a:cs typeface="Lato"/>
              <a:sym typeface="Lato"/>
            </a:endParaRPr>
          </a:p>
        </p:txBody>
      </p:sp>
      <p:pic>
        <p:nvPicPr>
          <p:cNvPr id="513" name="Google Shape;513;p63"/>
          <p:cNvPicPr preferRelativeResize="0"/>
          <p:nvPr/>
        </p:nvPicPr>
        <p:blipFill>
          <a:blip r:embed="rId4">
            <a:alphaModFix/>
          </a:blip>
          <a:stretch>
            <a:fillRect/>
          </a:stretch>
        </p:blipFill>
        <p:spPr>
          <a:xfrm>
            <a:off x="252833" y="6403095"/>
            <a:ext cx="792883" cy="187208"/>
          </a:xfrm>
          <a:prstGeom prst="rect">
            <a:avLst/>
          </a:prstGeom>
          <a:noFill/>
          <a:ln>
            <a:noFill/>
          </a:ln>
        </p:spPr>
      </p:pic>
      <p:pic>
        <p:nvPicPr>
          <p:cNvPr id="514" name="Google Shape;514;p63"/>
          <p:cNvPicPr preferRelativeResize="0"/>
          <p:nvPr/>
        </p:nvPicPr>
        <p:blipFill>
          <a:blip r:embed="rId5">
            <a:alphaModFix/>
          </a:blip>
          <a:stretch>
            <a:fillRect/>
          </a:stretch>
        </p:blipFill>
        <p:spPr>
          <a:xfrm>
            <a:off x="9893300" y="6350467"/>
            <a:ext cx="1102128" cy="246412"/>
          </a:xfrm>
          <a:prstGeom prst="rect">
            <a:avLst/>
          </a:prstGeom>
          <a:noFill/>
          <a:ln>
            <a:noFill/>
          </a:ln>
        </p:spPr>
      </p:pic>
      <p:pic>
        <p:nvPicPr>
          <p:cNvPr id="515" name="Google Shape;515;p63"/>
          <p:cNvPicPr preferRelativeResize="0"/>
          <p:nvPr/>
        </p:nvPicPr>
        <p:blipFill>
          <a:blip r:embed="rId6">
            <a:alphaModFix/>
          </a:blip>
          <a:stretch>
            <a:fillRect/>
          </a:stretch>
        </p:blipFill>
        <p:spPr>
          <a:xfrm>
            <a:off x="214901" y="96584"/>
            <a:ext cx="2053439" cy="940365"/>
          </a:xfrm>
          <a:prstGeom prst="rect">
            <a:avLst/>
          </a:prstGeom>
          <a:noFill/>
          <a:ln>
            <a:noFill/>
          </a:ln>
        </p:spPr>
      </p:pic>
      <p:pic>
        <p:nvPicPr>
          <p:cNvPr id="516" name="Google Shape;516;p63"/>
          <p:cNvPicPr preferRelativeResize="0"/>
          <p:nvPr/>
        </p:nvPicPr>
        <p:blipFill>
          <a:blip r:embed="rId7">
            <a:alphaModFix/>
          </a:blip>
          <a:stretch>
            <a:fillRect/>
          </a:stretch>
        </p:blipFill>
        <p:spPr>
          <a:xfrm>
            <a:off x="203200" y="1338800"/>
            <a:ext cx="9252032" cy="5258067"/>
          </a:xfrm>
          <a:prstGeom prst="rect">
            <a:avLst/>
          </a:prstGeom>
          <a:noFill/>
          <a:ln>
            <a:noFill/>
          </a:ln>
          <a:effectLst>
            <a:outerShdw blurRad="185738" dist="85725" dir="5400000" algn="bl" rotWithShape="0">
              <a:srgbClr val="000000">
                <a:alpha val="50000"/>
              </a:srgbClr>
            </a:outerShdw>
          </a:effectLst>
        </p:spPr>
      </p:pic>
      <p:sp>
        <p:nvSpPr>
          <p:cNvPr id="517" name="Google Shape;517;p63"/>
          <p:cNvSpPr txBox="1"/>
          <p:nvPr/>
        </p:nvSpPr>
        <p:spPr>
          <a:xfrm>
            <a:off x="10385533" y="2936033"/>
            <a:ext cx="1344800" cy="875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b="1" kern="0">
                <a:solidFill>
                  <a:srgbClr val="000000"/>
                </a:solidFill>
                <a:latin typeface="Calibri"/>
                <a:ea typeface="Calibri"/>
                <a:cs typeface="Calibri"/>
                <a:sym typeface="Calibri"/>
              </a:rPr>
              <a:t>Ben Amor Palantir</a:t>
            </a:r>
            <a:endParaRPr sz="1867" b="1" kern="0">
              <a:solidFill>
                <a:srgbClr val="000000"/>
              </a:solidFill>
              <a:latin typeface="Calibri"/>
              <a:ea typeface="Calibri"/>
              <a:cs typeface="Calibri"/>
              <a:sym typeface="Calibri"/>
            </a:endParaRPr>
          </a:p>
        </p:txBody>
      </p:sp>
      <p:pic>
        <p:nvPicPr>
          <p:cNvPr id="518" name="Google Shape;518;p63"/>
          <p:cNvPicPr preferRelativeResize="0"/>
          <p:nvPr/>
        </p:nvPicPr>
        <p:blipFill rotWithShape="1">
          <a:blip r:embed="rId8">
            <a:alphaModFix/>
          </a:blip>
          <a:srcRect l="10061" t="13619" r="17184" b="13626"/>
          <a:stretch/>
        </p:blipFill>
        <p:spPr>
          <a:xfrm>
            <a:off x="10515533" y="1813333"/>
            <a:ext cx="1084800" cy="1084800"/>
          </a:xfrm>
          <a:prstGeom prst="ellipse">
            <a:avLst/>
          </a:prstGeom>
          <a:noFill/>
          <a:ln w="38100" cap="flat" cmpd="sng">
            <a:solidFill>
              <a:srgbClr val="CCCCCC"/>
            </a:solidFill>
            <a:prstDash val="solid"/>
            <a:round/>
            <a:headEnd type="none" w="sm" len="sm"/>
            <a:tailEnd type="none" w="sm" len="sm"/>
          </a:ln>
        </p:spPr>
      </p:pic>
      <p:pic>
        <p:nvPicPr>
          <p:cNvPr id="519" name="Google Shape;519;p63"/>
          <p:cNvPicPr preferRelativeResize="0"/>
          <p:nvPr/>
        </p:nvPicPr>
        <p:blipFill rotWithShape="1">
          <a:blip r:embed="rId9">
            <a:alphaModFix/>
          </a:blip>
          <a:srcRect l="23292" t="16045" r="28394" b="35641"/>
          <a:stretch/>
        </p:blipFill>
        <p:spPr>
          <a:xfrm>
            <a:off x="10515533" y="4166864"/>
            <a:ext cx="1084800" cy="1084800"/>
          </a:xfrm>
          <a:prstGeom prst="ellipse">
            <a:avLst/>
          </a:prstGeom>
          <a:noFill/>
          <a:ln w="38100" cap="flat" cmpd="sng">
            <a:solidFill>
              <a:srgbClr val="CCCCCC"/>
            </a:solidFill>
            <a:prstDash val="solid"/>
            <a:round/>
            <a:headEnd type="none" w="sm" len="sm"/>
            <a:tailEnd type="none" w="sm" len="sm"/>
          </a:ln>
        </p:spPr>
      </p:pic>
      <p:sp>
        <p:nvSpPr>
          <p:cNvPr id="520" name="Google Shape;520;p63"/>
          <p:cNvSpPr txBox="1"/>
          <p:nvPr/>
        </p:nvSpPr>
        <p:spPr>
          <a:xfrm>
            <a:off x="9953333" y="5272300"/>
            <a:ext cx="2209200" cy="1270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b="1" kern="0">
                <a:solidFill>
                  <a:srgbClr val="000000"/>
                </a:solidFill>
                <a:latin typeface="Calibri"/>
                <a:ea typeface="Calibri"/>
                <a:cs typeface="Calibri"/>
                <a:sym typeface="Calibri"/>
              </a:rPr>
              <a:t>Harold Lehmann</a:t>
            </a:r>
            <a:endParaRPr sz="1867" b="1" kern="0">
              <a:solidFill>
                <a:srgbClr val="000000"/>
              </a:solidFill>
              <a:latin typeface="Calibri"/>
              <a:ea typeface="Calibri"/>
              <a:cs typeface="Calibri"/>
              <a:sym typeface="Calibri"/>
            </a:endParaRPr>
          </a:p>
          <a:p>
            <a:pPr algn="ctr" defTabSz="1219170">
              <a:buClr>
                <a:srgbClr val="000000"/>
              </a:buClr>
            </a:pPr>
            <a:r>
              <a:rPr lang="en" sz="1867" b="1" kern="0">
                <a:solidFill>
                  <a:srgbClr val="000000"/>
                </a:solidFill>
                <a:latin typeface="Calibri"/>
                <a:ea typeface="Calibri"/>
                <a:cs typeface="Calibri"/>
                <a:sym typeface="Calibri"/>
              </a:rPr>
              <a:t>Johns Hopkins</a:t>
            </a:r>
            <a:endParaRPr sz="1867" b="1"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933757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AD32F7D9-4369-F049-A2C1-18EB47D2C7A7}"/>
              </a:ext>
            </a:extLst>
          </p:cNvPr>
          <p:cNvSpPr>
            <a:spLocks noGrp="1"/>
          </p:cNvSpPr>
          <p:nvPr>
            <p:ph type="sldNum" sz="quarter" idx="4294967295"/>
          </p:nvPr>
        </p:nvSpPr>
        <p:spPr>
          <a:xfrm>
            <a:off x="11360517" y="6390178"/>
            <a:ext cx="513735" cy="227164"/>
          </a:xfrm>
          <a:noFill/>
          <a:ln>
            <a:noFill/>
          </a:ln>
        </p:spPr>
        <p:txBody>
          <a:bodyPr>
            <a:normAutofit/>
          </a:bodyPr>
          <a:lstStyle/>
          <a:p>
            <a:fld id="{2F8AF2E6-64A8-0F46-AF27-0A96D82A033B}" type="slidenum">
              <a:rPr lang="en-US" smtClean="0"/>
              <a:t>3</a:t>
            </a:fld>
            <a:endParaRPr lang="en-US" dirty="0"/>
          </a:p>
        </p:txBody>
      </p:sp>
      <p:sp>
        <p:nvSpPr>
          <p:cNvPr id="11" name="Title 3">
            <a:extLst>
              <a:ext uri="{FF2B5EF4-FFF2-40B4-BE49-F238E27FC236}">
                <a16:creationId xmlns:a16="http://schemas.microsoft.com/office/drawing/2014/main" id="{E3178E4C-1259-1943-8CB4-C222AF264339}"/>
              </a:ext>
            </a:extLst>
          </p:cNvPr>
          <p:cNvSpPr txBox="1">
            <a:spLocks/>
          </p:cNvSpPr>
          <p:nvPr/>
        </p:nvSpPr>
        <p:spPr>
          <a:xfrm>
            <a:off x="810883" y="2389412"/>
            <a:ext cx="10948726" cy="1783443"/>
          </a:xfrm>
          <a:prstGeom prst="rect">
            <a:avLst/>
          </a:prstGeom>
        </p:spPr>
        <p:txBody>
          <a:bodyPr wrap="square" lIns="0" rIns="0"/>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endParaRPr lang="en-US" sz="6000" dirty="0" smtClean="0">
              <a:solidFill>
                <a:srgbClr val="FFFFFF"/>
              </a:solidFill>
              <a:latin typeface="Prometo Medium" panose="020B0704030203060203" pitchFamily="34" charset="0"/>
            </a:endParaRPr>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3</a:t>
            </a:fld>
            <a:endParaRPr lang="en-US" dirty="0"/>
          </a:p>
        </p:txBody>
      </p:sp>
      <p:sp>
        <p:nvSpPr>
          <p:cNvPr id="4" name="Rectangle 3"/>
          <p:cNvSpPr/>
          <p:nvPr/>
        </p:nvSpPr>
        <p:spPr>
          <a:xfrm>
            <a:off x="1582994" y="2389412"/>
            <a:ext cx="7865806" cy="1754326"/>
          </a:xfrm>
          <a:prstGeom prst="rect">
            <a:avLst/>
          </a:prstGeom>
        </p:spPr>
        <p:txBody>
          <a:bodyPr wrap="square">
            <a:spAutoFit/>
          </a:bodyPr>
          <a:lstStyle/>
          <a:p>
            <a:r>
              <a:rPr lang="en-US" sz="3600" b="1" i="1" dirty="0">
                <a:solidFill>
                  <a:srgbClr val="FFFFFF"/>
                </a:solidFill>
                <a:latin typeface="+mj-lt"/>
              </a:rPr>
              <a:t>The National COVID Cohort Collaborative (N3C):</a:t>
            </a:r>
          </a:p>
          <a:p>
            <a:r>
              <a:rPr lang="en-US" sz="3600" b="1" i="1" dirty="0" smtClean="0">
                <a:solidFill>
                  <a:srgbClr val="FFFFFF"/>
                </a:solidFill>
                <a:latin typeface="+mj-lt"/>
              </a:rPr>
              <a:t>Revealing </a:t>
            </a:r>
            <a:r>
              <a:rPr lang="en-US" sz="3600" b="1" i="1" dirty="0">
                <a:solidFill>
                  <a:srgbClr val="FFFFFF"/>
                </a:solidFill>
                <a:latin typeface="+mj-lt"/>
              </a:rPr>
              <a:t>the Secrets of COVID-19</a:t>
            </a:r>
            <a:endParaRPr lang="en-US" sz="3600" b="1" i="1" dirty="0">
              <a:solidFill>
                <a:srgbClr val="FFFFFF"/>
              </a:solidFill>
              <a:effectLst/>
              <a:latin typeface="+mj-lt"/>
            </a:endParaRPr>
          </a:p>
        </p:txBody>
      </p:sp>
    </p:spTree>
    <p:extLst>
      <p:ext uri="{BB962C8B-B14F-4D97-AF65-F5344CB8AC3E}">
        <p14:creationId xmlns:p14="http://schemas.microsoft.com/office/powerpoint/2010/main" val="19841476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64"/>
          <p:cNvSpPr txBox="1"/>
          <p:nvPr/>
        </p:nvSpPr>
        <p:spPr>
          <a:xfrm>
            <a:off x="0" y="-275"/>
            <a:ext cx="12192000" cy="1135600"/>
          </a:xfrm>
          <a:prstGeom prst="rect">
            <a:avLst/>
          </a:prstGeom>
          <a:solidFill>
            <a:srgbClr val="434343"/>
          </a:solidFill>
          <a:ln>
            <a:noFill/>
          </a:ln>
        </p:spPr>
        <p:txBody>
          <a:bodyPr spcFirstLastPara="1" wrap="square" lIns="121900" tIns="121900" rIns="121900" bIns="121900" anchor="ctr" anchorCtr="0">
            <a:noAutofit/>
          </a:bodyPr>
          <a:lstStyle/>
          <a:p>
            <a:pPr algn="ctr" defTabSz="1219170">
              <a:buClr>
                <a:srgbClr val="000000"/>
              </a:buClr>
            </a:pPr>
            <a:r>
              <a:rPr lang="en" sz="3200" b="1" kern="0">
                <a:solidFill>
                  <a:srgbClr val="F3F3F3"/>
                </a:solidFill>
                <a:latin typeface="Lato"/>
                <a:ea typeface="Lato"/>
                <a:cs typeface="Lato"/>
                <a:sym typeface="Lato"/>
              </a:rPr>
              <a:t>Source Variable Harmonization</a:t>
            </a:r>
            <a:endParaRPr sz="3200" b="1" kern="0">
              <a:solidFill>
                <a:srgbClr val="F3F3F3"/>
              </a:solidFill>
              <a:latin typeface="Lato"/>
              <a:ea typeface="Lato"/>
              <a:cs typeface="Lato"/>
              <a:sym typeface="Lato"/>
            </a:endParaRPr>
          </a:p>
          <a:p>
            <a:pPr algn="ctr" defTabSz="1219170">
              <a:buClr>
                <a:srgbClr val="000000"/>
              </a:buClr>
            </a:pPr>
            <a:r>
              <a:rPr lang="en" sz="3200" b="1" kern="0">
                <a:solidFill>
                  <a:srgbClr val="F3F3F3"/>
                </a:solidFill>
                <a:latin typeface="Lato"/>
                <a:ea typeface="Lato"/>
                <a:cs typeface="Lato"/>
                <a:sym typeface="Lato"/>
              </a:rPr>
              <a:t>Pulse Oximetry Variation</a:t>
            </a:r>
            <a:endParaRPr sz="3200" b="1" kern="0">
              <a:solidFill>
                <a:srgbClr val="F3F3F3"/>
              </a:solidFill>
              <a:latin typeface="Lato"/>
              <a:ea typeface="Lato"/>
              <a:cs typeface="Lato"/>
              <a:sym typeface="Lato"/>
            </a:endParaRPr>
          </a:p>
        </p:txBody>
      </p:sp>
      <p:pic>
        <p:nvPicPr>
          <p:cNvPr id="526" name="Google Shape;526;p64"/>
          <p:cNvPicPr preferRelativeResize="0"/>
          <p:nvPr/>
        </p:nvPicPr>
        <p:blipFill>
          <a:blip r:embed="rId3">
            <a:alphaModFix/>
          </a:blip>
          <a:stretch>
            <a:fillRect/>
          </a:stretch>
        </p:blipFill>
        <p:spPr>
          <a:xfrm>
            <a:off x="214901" y="96584"/>
            <a:ext cx="2053439" cy="940365"/>
          </a:xfrm>
          <a:prstGeom prst="rect">
            <a:avLst/>
          </a:prstGeom>
          <a:noFill/>
          <a:ln>
            <a:noFill/>
          </a:ln>
        </p:spPr>
      </p:pic>
      <p:pic>
        <p:nvPicPr>
          <p:cNvPr id="527" name="Google Shape;527;p64"/>
          <p:cNvPicPr preferRelativeResize="0"/>
          <p:nvPr/>
        </p:nvPicPr>
        <p:blipFill>
          <a:blip r:embed="rId4">
            <a:alphaModFix/>
          </a:blip>
          <a:stretch>
            <a:fillRect/>
          </a:stretch>
        </p:blipFill>
        <p:spPr>
          <a:xfrm>
            <a:off x="1" y="1338534"/>
            <a:ext cx="12191999" cy="4045620"/>
          </a:xfrm>
          <a:prstGeom prst="rect">
            <a:avLst/>
          </a:prstGeom>
          <a:noFill/>
          <a:ln>
            <a:noFill/>
          </a:ln>
        </p:spPr>
      </p:pic>
    </p:spTree>
    <p:extLst>
      <p:ext uri="{BB962C8B-B14F-4D97-AF65-F5344CB8AC3E}">
        <p14:creationId xmlns:p14="http://schemas.microsoft.com/office/powerpoint/2010/main" val="1125260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65"/>
          <p:cNvSpPr txBox="1"/>
          <p:nvPr/>
        </p:nvSpPr>
        <p:spPr>
          <a:xfrm>
            <a:off x="0" y="9725"/>
            <a:ext cx="12192000" cy="1135600"/>
          </a:xfrm>
          <a:prstGeom prst="rect">
            <a:avLst/>
          </a:prstGeom>
          <a:solidFill>
            <a:srgbClr val="434343"/>
          </a:solidFill>
          <a:ln>
            <a:noFill/>
          </a:ln>
        </p:spPr>
        <p:txBody>
          <a:bodyPr spcFirstLastPara="1" wrap="square" lIns="121900" tIns="121900" rIns="121900" bIns="121900" anchor="ctr" anchorCtr="0">
            <a:noAutofit/>
          </a:bodyPr>
          <a:lstStyle/>
          <a:p>
            <a:pPr algn="ctr" defTabSz="1219170">
              <a:buClr>
                <a:srgbClr val="000000"/>
              </a:buClr>
            </a:pPr>
            <a:r>
              <a:rPr lang="en" sz="3200" b="1" kern="0">
                <a:solidFill>
                  <a:srgbClr val="F3F3F3"/>
                </a:solidFill>
                <a:latin typeface="Lato"/>
                <a:ea typeface="Lato"/>
                <a:cs typeface="Lato"/>
                <a:sym typeface="Lato"/>
              </a:rPr>
              <a:t>MetaVariable Scope</a:t>
            </a:r>
            <a:endParaRPr sz="3200" b="1" kern="0">
              <a:solidFill>
                <a:srgbClr val="F3F3F3"/>
              </a:solidFill>
              <a:latin typeface="Lato"/>
              <a:ea typeface="Lato"/>
              <a:cs typeface="Lato"/>
              <a:sym typeface="Lato"/>
            </a:endParaRPr>
          </a:p>
        </p:txBody>
      </p:sp>
      <p:graphicFrame>
        <p:nvGraphicFramePr>
          <p:cNvPr id="533" name="Google Shape;533;p65"/>
          <p:cNvGraphicFramePr/>
          <p:nvPr/>
        </p:nvGraphicFramePr>
        <p:xfrm>
          <a:off x="1568133" y="1453900"/>
          <a:ext cx="8526867" cy="3926179"/>
        </p:xfrm>
        <a:graphic>
          <a:graphicData uri="http://schemas.openxmlformats.org/drawingml/2006/table">
            <a:tbl>
              <a:tblPr>
                <a:noFill/>
              </a:tblPr>
              <a:tblGrid>
                <a:gridCol w="8526867">
                  <a:extLst>
                    <a:ext uri="{9D8B030D-6E8A-4147-A177-3AD203B41FA5}">
                      <a16:colId xmlns:a16="http://schemas.microsoft.com/office/drawing/2014/main" val="20000"/>
                    </a:ext>
                  </a:extLst>
                </a:gridCol>
              </a:tblGrid>
              <a:tr h="442867">
                <a:tc>
                  <a:txBody>
                    <a:bodyPr/>
                    <a:lstStyle/>
                    <a:p>
                      <a:pPr marL="0" lvl="0" indent="0" algn="ctr" rtl="0">
                        <a:lnSpc>
                          <a:spcPct val="115000"/>
                        </a:lnSpc>
                        <a:spcBef>
                          <a:spcPts val="0"/>
                        </a:spcBef>
                        <a:spcAft>
                          <a:spcPts val="0"/>
                        </a:spcAft>
                        <a:buNone/>
                      </a:pPr>
                      <a:r>
                        <a:rPr lang="en" sz="2000" b="1"/>
                        <a:t>11/18/2020</a:t>
                      </a:r>
                      <a:endParaRPr sz="2000" b="1"/>
                    </a:p>
                  </a:txBody>
                  <a:tcPr marL="38100" marR="38100" marT="25400" marB="25400" anchor="ctr">
                    <a:lnL w="9475" cap="flat" cmpd="sng">
                      <a:solidFill>
                        <a:srgbClr val="FFFFFF"/>
                      </a:solidFill>
                      <a:prstDash val="solid"/>
                      <a:round/>
                      <a:headEnd type="none" w="sm" len="sm"/>
                      <a:tailEnd type="none" w="sm" len="sm"/>
                    </a:lnL>
                    <a:lnR w="9475" cap="flat" cmpd="sng">
                      <a:solidFill>
                        <a:srgbClr val="FFFFFF"/>
                      </a:solidFill>
                      <a:prstDash val="solid"/>
                      <a:round/>
                      <a:headEnd type="none" w="sm" len="sm"/>
                      <a:tailEnd type="none" w="sm" len="sm"/>
                    </a:lnR>
                    <a:lnT w="9475" cap="flat" cmpd="sng">
                      <a:solidFill>
                        <a:srgbClr val="FFFFFF"/>
                      </a:solidFill>
                      <a:prstDash val="solid"/>
                      <a:round/>
                      <a:headEnd type="none" w="sm" len="sm"/>
                      <a:tailEnd type="none" w="sm" len="sm"/>
                    </a:lnT>
                    <a:lnB w="9475" cap="flat" cmpd="sng">
                      <a:solidFill>
                        <a:srgbClr val="FFFFFF"/>
                      </a:solidFill>
                      <a:prstDash val="solid"/>
                      <a:round/>
                      <a:headEnd type="none" w="sm" len="sm"/>
                      <a:tailEnd type="none" w="sm" len="sm"/>
                    </a:lnB>
                    <a:solidFill>
                      <a:srgbClr val="D0E0E3"/>
                    </a:solidFill>
                  </a:tcPr>
                </a:tc>
                <a:extLst>
                  <a:ext uri="{0D108BD9-81ED-4DB2-BD59-A6C34878D82A}">
                    <a16:rowId xmlns:a16="http://schemas.microsoft.com/office/drawing/2014/main" val="10000"/>
                  </a:ext>
                </a:extLst>
              </a:tr>
              <a:tr h="395033">
                <a:tc>
                  <a:txBody>
                    <a:bodyPr/>
                    <a:lstStyle/>
                    <a:p>
                      <a:pPr marL="0" lvl="0" indent="0" algn="l" rtl="0">
                        <a:lnSpc>
                          <a:spcPct val="115000"/>
                        </a:lnSpc>
                        <a:spcBef>
                          <a:spcPts val="0"/>
                        </a:spcBef>
                        <a:spcAft>
                          <a:spcPts val="0"/>
                        </a:spcAft>
                        <a:buNone/>
                      </a:pPr>
                      <a:r>
                        <a:rPr lang="en" sz="1600"/>
                        <a:t>201 Variables with harmonized quantitative units of measure</a:t>
                      </a:r>
                      <a:endParaRPr sz="2500"/>
                    </a:p>
                  </a:txBody>
                  <a:tcPr marL="38100" marR="38100" marT="25400" marB="25400" anchor="ctr">
                    <a:lnL w="9475" cap="flat" cmpd="sng">
                      <a:solidFill>
                        <a:srgbClr val="FFFFFF"/>
                      </a:solidFill>
                      <a:prstDash val="solid"/>
                      <a:round/>
                      <a:headEnd type="none" w="sm" len="sm"/>
                      <a:tailEnd type="none" w="sm" len="sm"/>
                    </a:lnL>
                    <a:lnR w="9475" cap="flat" cmpd="sng">
                      <a:solidFill>
                        <a:srgbClr val="FFFFFF"/>
                      </a:solidFill>
                      <a:prstDash val="solid"/>
                      <a:round/>
                      <a:headEnd type="none" w="sm" len="sm"/>
                      <a:tailEnd type="none" w="sm" len="sm"/>
                    </a:lnR>
                    <a:lnT w="9475" cap="flat" cmpd="sng">
                      <a:solidFill>
                        <a:srgbClr val="FFFFFF"/>
                      </a:solidFill>
                      <a:prstDash val="solid"/>
                      <a:round/>
                      <a:headEnd type="none" w="sm" len="sm"/>
                      <a:tailEnd type="none" w="sm" len="sm"/>
                    </a:lnT>
                    <a:lnB w="9475" cap="flat" cmpd="sng">
                      <a:solidFill>
                        <a:srgbClr val="FFFFFF"/>
                      </a:solidFill>
                      <a:prstDash val="solid"/>
                      <a:round/>
                      <a:headEnd type="none" w="sm" len="sm"/>
                      <a:tailEnd type="none" w="sm" len="sm"/>
                    </a:lnB>
                    <a:solidFill>
                      <a:srgbClr val="EFEFEF"/>
                    </a:solidFill>
                  </a:tcPr>
                </a:tc>
                <a:extLst>
                  <a:ext uri="{0D108BD9-81ED-4DB2-BD59-A6C34878D82A}">
                    <a16:rowId xmlns:a16="http://schemas.microsoft.com/office/drawing/2014/main" val="10001"/>
                  </a:ext>
                </a:extLst>
              </a:tr>
              <a:tr h="611632">
                <a:tc>
                  <a:txBody>
                    <a:bodyPr/>
                    <a:lstStyle/>
                    <a:p>
                      <a:pPr marL="0" lvl="0" indent="0" algn="l" rtl="0">
                        <a:lnSpc>
                          <a:spcPct val="115000"/>
                        </a:lnSpc>
                        <a:spcBef>
                          <a:spcPts val="0"/>
                        </a:spcBef>
                        <a:spcAft>
                          <a:spcPts val="0"/>
                        </a:spcAft>
                        <a:buNone/>
                      </a:pPr>
                      <a:r>
                        <a:rPr lang="en" sz="1600"/>
                        <a:t>    5 Variables with harmonized qualitative results (COVID lab concepts only)</a:t>
                      </a:r>
                      <a:endParaRPr sz="1600"/>
                    </a:p>
                    <a:p>
                      <a:pPr marL="0" lvl="0" indent="0" algn="l" rtl="0">
                        <a:lnSpc>
                          <a:spcPct val="115000"/>
                        </a:lnSpc>
                        <a:spcBef>
                          <a:spcPts val="0"/>
                        </a:spcBef>
                        <a:spcAft>
                          <a:spcPts val="0"/>
                        </a:spcAft>
                        <a:buNone/>
                      </a:pPr>
                      <a:r>
                        <a:rPr lang="en" sz="1600"/>
                        <a:t>       Variable templates (BMI, macro-visits)</a:t>
                      </a:r>
                      <a:endParaRPr sz="1600"/>
                    </a:p>
                  </a:txBody>
                  <a:tcPr marL="38100" marR="38100" marT="25400" marB="25400" anchor="ctr">
                    <a:lnL w="9475" cap="flat" cmpd="sng">
                      <a:solidFill>
                        <a:srgbClr val="FFFFFF"/>
                      </a:solidFill>
                      <a:prstDash val="solid"/>
                      <a:round/>
                      <a:headEnd type="none" w="sm" len="sm"/>
                      <a:tailEnd type="none" w="sm" len="sm"/>
                    </a:lnL>
                    <a:lnR w="9475" cap="flat" cmpd="sng">
                      <a:solidFill>
                        <a:srgbClr val="FFFFFF"/>
                      </a:solidFill>
                      <a:prstDash val="solid"/>
                      <a:round/>
                      <a:headEnd type="none" w="sm" len="sm"/>
                      <a:tailEnd type="none" w="sm" len="sm"/>
                    </a:lnR>
                    <a:lnT w="9475" cap="flat" cmpd="sng">
                      <a:solidFill>
                        <a:srgbClr val="FFFFFF"/>
                      </a:solidFill>
                      <a:prstDash val="solid"/>
                      <a:round/>
                      <a:headEnd type="none" w="sm" len="sm"/>
                      <a:tailEnd type="none" w="sm" len="sm"/>
                    </a:lnT>
                    <a:lnB w="9475" cap="flat" cmpd="sng">
                      <a:solidFill>
                        <a:srgbClr val="FFFFFF"/>
                      </a:solidFill>
                      <a:prstDash val="solid"/>
                      <a:round/>
                      <a:headEnd type="none" w="sm" len="sm"/>
                      <a:tailEnd type="none" w="sm" len="sm"/>
                    </a:lnB>
                    <a:solidFill>
                      <a:srgbClr val="D0E0E3"/>
                    </a:solidFill>
                  </a:tcPr>
                </a:tc>
                <a:extLst>
                  <a:ext uri="{0D108BD9-81ED-4DB2-BD59-A6C34878D82A}">
                    <a16:rowId xmlns:a16="http://schemas.microsoft.com/office/drawing/2014/main" val="10002"/>
                  </a:ext>
                </a:extLst>
              </a:tr>
              <a:tr h="742167">
                <a:tc>
                  <a:txBody>
                    <a:bodyPr/>
                    <a:lstStyle/>
                    <a:p>
                      <a:pPr marL="0" lvl="0" indent="0" algn="l" rtl="0">
                        <a:lnSpc>
                          <a:spcPct val="100000"/>
                        </a:lnSpc>
                        <a:spcBef>
                          <a:spcPts val="0"/>
                        </a:spcBef>
                        <a:spcAft>
                          <a:spcPts val="0"/>
                        </a:spcAft>
                        <a:buNone/>
                      </a:pPr>
                      <a:r>
                        <a:rPr lang="en" sz="1600"/>
                        <a:t>619 Concept sets under construction (labs, diagnoses, conditions, events, treatment)</a:t>
                      </a:r>
                      <a:endParaRPr sz="1600"/>
                    </a:p>
                  </a:txBody>
                  <a:tcPr marL="38100" marR="38100" marT="25400" marB="25400" anchor="ctr">
                    <a:lnL w="9475" cap="flat" cmpd="sng">
                      <a:solidFill>
                        <a:srgbClr val="FFFFFF"/>
                      </a:solidFill>
                      <a:prstDash val="solid"/>
                      <a:round/>
                      <a:headEnd type="none" w="sm" len="sm"/>
                      <a:tailEnd type="none" w="sm" len="sm"/>
                    </a:lnL>
                    <a:lnR w="9475" cap="flat" cmpd="sng">
                      <a:solidFill>
                        <a:srgbClr val="FFFFFF"/>
                      </a:solidFill>
                      <a:prstDash val="solid"/>
                      <a:round/>
                      <a:headEnd type="none" w="sm" len="sm"/>
                      <a:tailEnd type="none" w="sm" len="sm"/>
                    </a:lnR>
                    <a:lnT w="9475" cap="flat" cmpd="sng">
                      <a:solidFill>
                        <a:srgbClr val="FFFFFF"/>
                      </a:solidFill>
                      <a:prstDash val="solid"/>
                      <a:round/>
                      <a:headEnd type="none" w="sm" len="sm"/>
                      <a:tailEnd type="none" w="sm" len="sm"/>
                    </a:lnT>
                    <a:lnB w="9475" cap="flat" cmpd="sng">
                      <a:solidFill>
                        <a:srgbClr val="FFFFFF"/>
                      </a:solidFill>
                      <a:prstDash val="solid"/>
                      <a:round/>
                      <a:headEnd type="none" w="sm" len="sm"/>
                      <a:tailEnd type="none" w="sm" len="sm"/>
                    </a:lnB>
                    <a:solidFill>
                      <a:srgbClr val="EFEFEF"/>
                    </a:solidFill>
                  </a:tcPr>
                </a:tc>
                <a:extLst>
                  <a:ext uri="{0D108BD9-81ED-4DB2-BD59-A6C34878D82A}">
                    <a16:rowId xmlns:a16="http://schemas.microsoft.com/office/drawing/2014/main" val="10003"/>
                  </a:ext>
                </a:extLst>
              </a:tr>
              <a:tr h="538480">
                <a:tc>
                  <a:txBody>
                    <a:bodyPr/>
                    <a:lstStyle/>
                    <a:p>
                      <a:pPr marL="0" marR="0" lvl="0" indent="0" algn="l" rtl="0">
                        <a:lnSpc>
                          <a:spcPct val="100000"/>
                        </a:lnSpc>
                        <a:spcBef>
                          <a:spcPts val="0"/>
                        </a:spcBef>
                        <a:spcAft>
                          <a:spcPts val="0"/>
                        </a:spcAft>
                        <a:buNone/>
                      </a:pPr>
                      <a:r>
                        <a:rPr lang="en" sz="1600"/>
                        <a:t>       25 Creators</a:t>
                      </a:r>
                      <a:endParaRPr sz="1600"/>
                    </a:p>
                    <a:p>
                      <a:pPr marL="0" marR="0" lvl="0" indent="0" algn="l" rtl="0">
                        <a:lnSpc>
                          <a:spcPct val="100000"/>
                        </a:lnSpc>
                        <a:spcBef>
                          <a:spcPts val="0"/>
                        </a:spcBef>
                        <a:spcAft>
                          <a:spcPts val="0"/>
                        </a:spcAft>
                        <a:buNone/>
                      </a:pPr>
                      <a:r>
                        <a:rPr lang="en" sz="1600"/>
                        <a:t>       10 Projects</a:t>
                      </a:r>
                      <a:endParaRPr sz="1600"/>
                    </a:p>
                  </a:txBody>
                  <a:tcPr marL="38100" marR="38100" marT="25400" marB="25400" anchor="ctr">
                    <a:lnL w="9475" cap="flat" cmpd="sng">
                      <a:solidFill>
                        <a:srgbClr val="FFFFFF"/>
                      </a:solidFill>
                      <a:prstDash val="solid"/>
                      <a:round/>
                      <a:headEnd type="none" w="sm" len="sm"/>
                      <a:tailEnd type="none" w="sm" len="sm"/>
                    </a:lnL>
                    <a:lnR w="9475" cap="flat" cmpd="sng">
                      <a:solidFill>
                        <a:srgbClr val="FFFFFF"/>
                      </a:solidFill>
                      <a:prstDash val="solid"/>
                      <a:round/>
                      <a:headEnd type="none" w="sm" len="sm"/>
                      <a:tailEnd type="none" w="sm" len="sm"/>
                    </a:lnR>
                    <a:lnT w="9475" cap="flat" cmpd="sng">
                      <a:solidFill>
                        <a:srgbClr val="FFFFFF"/>
                      </a:solidFill>
                      <a:prstDash val="solid"/>
                      <a:round/>
                      <a:headEnd type="none" w="sm" len="sm"/>
                      <a:tailEnd type="none" w="sm" len="sm"/>
                    </a:lnT>
                    <a:lnB w="9475" cap="flat" cmpd="sng">
                      <a:solidFill>
                        <a:srgbClr val="FFFFFF"/>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r h="453833">
                <a:tc>
                  <a:txBody>
                    <a:bodyPr/>
                    <a:lstStyle/>
                    <a:p>
                      <a:pPr marL="0" marR="0" lvl="0" indent="0" algn="l" rtl="0">
                        <a:lnSpc>
                          <a:spcPct val="100000"/>
                        </a:lnSpc>
                        <a:spcBef>
                          <a:spcPts val="0"/>
                        </a:spcBef>
                        <a:spcAft>
                          <a:spcPts val="0"/>
                        </a:spcAft>
                        <a:buNone/>
                      </a:pPr>
                      <a:r>
                        <a:rPr lang="en" sz="1600"/>
                        <a:t>       532,2080 Concept ids</a:t>
                      </a:r>
                      <a:endParaRPr sz="1600"/>
                    </a:p>
                  </a:txBody>
                  <a:tcPr marL="38100" marR="38100" marT="25400" marB="25400" anchor="ctr">
                    <a:lnL w="9475" cap="flat" cmpd="sng">
                      <a:solidFill>
                        <a:srgbClr val="FFFFFF"/>
                      </a:solidFill>
                      <a:prstDash val="solid"/>
                      <a:round/>
                      <a:headEnd type="none" w="sm" len="sm"/>
                      <a:tailEnd type="none" w="sm" len="sm"/>
                    </a:lnL>
                    <a:lnR w="9475" cap="flat" cmpd="sng">
                      <a:solidFill>
                        <a:srgbClr val="FFFFFF"/>
                      </a:solidFill>
                      <a:prstDash val="solid"/>
                      <a:round/>
                      <a:headEnd type="none" w="sm" len="sm"/>
                      <a:tailEnd type="none" w="sm" len="sm"/>
                    </a:lnR>
                    <a:lnT w="9475" cap="flat" cmpd="sng">
                      <a:solidFill>
                        <a:srgbClr val="FFFFFF"/>
                      </a:solidFill>
                      <a:prstDash val="solid"/>
                      <a:round/>
                      <a:headEnd type="none" w="sm" len="sm"/>
                      <a:tailEnd type="none" w="sm" len="sm"/>
                    </a:lnT>
                    <a:lnB w="9475" cap="flat" cmpd="sng">
                      <a:solidFill>
                        <a:srgbClr val="FFFFFF"/>
                      </a:solidFill>
                      <a:prstDash val="solid"/>
                      <a:round/>
                      <a:headEnd type="none" w="sm" len="sm"/>
                      <a:tailEnd type="none" w="sm" len="sm"/>
                    </a:lnB>
                    <a:solidFill>
                      <a:srgbClr val="EFEFEF"/>
                    </a:solidFill>
                  </a:tcPr>
                </a:tc>
                <a:extLst>
                  <a:ext uri="{0D108BD9-81ED-4DB2-BD59-A6C34878D82A}">
                    <a16:rowId xmlns:a16="http://schemas.microsoft.com/office/drawing/2014/main" val="10005"/>
                  </a:ext>
                </a:extLst>
              </a:tr>
              <a:tr h="742167">
                <a:tc>
                  <a:txBody>
                    <a:bodyPr/>
                    <a:lstStyle/>
                    <a:p>
                      <a:pPr marL="0" marR="0" lvl="0" indent="0" algn="l" rtl="0">
                        <a:lnSpc>
                          <a:spcPct val="115000"/>
                        </a:lnSpc>
                        <a:spcBef>
                          <a:spcPts val="0"/>
                        </a:spcBef>
                        <a:spcAft>
                          <a:spcPts val="0"/>
                        </a:spcAft>
                        <a:buNone/>
                      </a:pPr>
                      <a:r>
                        <a:rPr lang="en" sz="1600"/>
                        <a:t>  134 Variables for the Cohort Paper</a:t>
                      </a:r>
                      <a:endParaRPr sz="1600"/>
                    </a:p>
                  </a:txBody>
                  <a:tcPr marL="38100" marR="38100" marT="25400" marB="25400" anchor="ctr">
                    <a:lnL w="9475" cap="flat" cmpd="sng">
                      <a:solidFill>
                        <a:srgbClr val="FFFFFF"/>
                      </a:solidFill>
                      <a:prstDash val="solid"/>
                      <a:round/>
                      <a:headEnd type="none" w="sm" len="sm"/>
                      <a:tailEnd type="none" w="sm" len="sm"/>
                    </a:lnL>
                    <a:lnR w="9475" cap="flat" cmpd="sng">
                      <a:solidFill>
                        <a:srgbClr val="FFFFFF"/>
                      </a:solidFill>
                      <a:prstDash val="solid"/>
                      <a:round/>
                      <a:headEnd type="none" w="sm" len="sm"/>
                      <a:tailEnd type="none" w="sm" len="sm"/>
                    </a:lnR>
                    <a:lnT w="9475" cap="flat" cmpd="sng">
                      <a:solidFill>
                        <a:srgbClr val="FFFFFF"/>
                      </a:solidFill>
                      <a:prstDash val="solid"/>
                      <a:round/>
                      <a:headEnd type="none" w="sm" len="sm"/>
                      <a:tailEnd type="none" w="sm" len="sm"/>
                    </a:lnT>
                    <a:lnB w="9475" cap="flat" cmpd="sng">
                      <a:solidFill>
                        <a:srgbClr val="FFFFFF"/>
                      </a:solidFill>
                      <a:prstDash val="solid"/>
                      <a:round/>
                      <a:headEnd type="none" w="sm" len="sm"/>
                      <a:tailEnd type="none" w="sm" len="sm"/>
                    </a:lnB>
                    <a:solidFill>
                      <a:srgbClr val="D0E0E3"/>
                    </a:solidFill>
                  </a:tcPr>
                </a:tc>
                <a:extLst>
                  <a:ext uri="{0D108BD9-81ED-4DB2-BD59-A6C34878D82A}">
                    <a16:rowId xmlns:a16="http://schemas.microsoft.com/office/drawing/2014/main" val="10006"/>
                  </a:ext>
                </a:extLst>
              </a:tr>
            </a:tbl>
          </a:graphicData>
        </a:graphic>
      </p:graphicFrame>
      <p:pic>
        <p:nvPicPr>
          <p:cNvPr id="534" name="Google Shape;534;p65"/>
          <p:cNvPicPr preferRelativeResize="0"/>
          <p:nvPr/>
        </p:nvPicPr>
        <p:blipFill>
          <a:blip r:embed="rId3">
            <a:alphaModFix/>
          </a:blip>
          <a:stretch>
            <a:fillRect/>
          </a:stretch>
        </p:blipFill>
        <p:spPr>
          <a:xfrm>
            <a:off x="8538418" y="5671018"/>
            <a:ext cx="3543300" cy="1003300"/>
          </a:xfrm>
          <a:prstGeom prst="rect">
            <a:avLst/>
          </a:prstGeom>
          <a:noFill/>
          <a:ln>
            <a:noFill/>
          </a:ln>
        </p:spPr>
      </p:pic>
      <p:pic>
        <p:nvPicPr>
          <p:cNvPr id="535" name="Google Shape;535;p65"/>
          <p:cNvPicPr preferRelativeResize="0"/>
          <p:nvPr/>
        </p:nvPicPr>
        <p:blipFill>
          <a:blip r:embed="rId4">
            <a:alphaModFix/>
          </a:blip>
          <a:stretch>
            <a:fillRect/>
          </a:stretch>
        </p:blipFill>
        <p:spPr>
          <a:xfrm>
            <a:off x="214901" y="96584"/>
            <a:ext cx="2053439" cy="940365"/>
          </a:xfrm>
          <a:prstGeom prst="rect">
            <a:avLst/>
          </a:prstGeom>
          <a:noFill/>
          <a:ln>
            <a:noFill/>
          </a:ln>
        </p:spPr>
      </p:pic>
    </p:spTree>
    <p:extLst>
      <p:ext uri="{BB962C8B-B14F-4D97-AF65-F5344CB8AC3E}">
        <p14:creationId xmlns:p14="http://schemas.microsoft.com/office/powerpoint/2010/main" val="35768567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0" name="Google Shape;540;p66"/>
          <p:cNvPicPr preferRelativeResize="0"/>
          <p:nvPr/>
        </p:nvPicPr>
        <p:blipFill rotWithShape="1">
          <a:blip r:embed="rId3">
            <a:alphaModFix/>
          </a:blip>
          <a:srcRect r="97817"/>
          <a:stretch/>
        </p:blipFill>
        <p:spPr>
          <a:xfrm>
            <a:off x="100" y="1142968"/>
            <a:ext cx="1625131" cy="5703665"/>
          </a:xfrm>
          <a:prstGeom prst="rect">
            <a:avLst/>
          </a:prstGeom>
          <a:noFill/>
          <a:ln>
            <a:noFill/>
          </a:ln>
        </p:spPr>
      </p:pic>
      <p:pic>
        <p:nvPicPr>
          <p:cNvPr id="541" name="Google Shape;541;p66"/>
          <p:cNvPicPr preferRelativeResize="0"/>
          <p:nvPr/>
        </p:nvPicPr>
        <p:blipFill rotWithShape="1">
          <a:blip r:embed="rId3">
            <a:alphaModFix/>
          </a:blip>
          <a:srcRect/>
          <a:stretch/>
        </p:blipFill>
        <p:spPr>
          <a:xfrm>
            <a:off x="1549701" y="1142968"/>
            <a:ext cx="10642304" cy="5703665"/>
          </a:xfrm>
          <a:prstGeom prst="rect">
            <a:avLst/>
          </a:prstGeom>
          <a:noFill/>
          <a:ln>
            <a:noFill/>
          </a:ln>
        </p:spPr>
      </p:pic>
      <p:sp>
        <p:nvSpPr>
          <p:cNvPr id="542" name="Google Shape;542;p66"/>
          <p:cNvSpPr/>
          <p:nvPr/>
        </p:nvSpPr>
        <p:spPr>
          <a:xfrm>
            <a:off x="100" y="0"/>
            <a:ext cx="12192000" cy="1135600"/>
          </a:xfrm>
          <a:prstGeom prst="rect">
            <a:avLst/>
          </a:prstGeom>
          <a:solidFill>
            <a:srgbClr val="6329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543" name="Google Shape;543;p66"/>
          <p:cNvPicPr preferRelativeResize="0"/>
          <p:nvPr/>
        </p:nvPicPr>
        <p:blipFill>
          <a:blip r:embed="rId4">
            <a:alphaModFix/>
          </a:blip>
          <a:stretch>
            <a:fillRect/>
          </a:stretch>
        </p:blipFill>
        <p:spPr>
          <a:xfrm>
            <a:off x="-5126863" y="557063"/>
            <a:ext cx="792875" cy="163533"/>
          </a:xfrm>
          <a:prstGeom prst="rect">
            <a:avLst/>
          </a:prstGeom>
          <a:noFill/>
          <a:ln>
            <a:noFill/>
          </a:ln>
        </p:spPr>
      </p:pic>
      <p:sp>
        <p:nvSpPr>
          <p:cNvPr id="544" name="Google Shape;544;p66"/>
          <p:cNvSpPr txBox="1"/>
          <p:nvPr/>
        </p:nvSpPr>
        <p:spPr>
          <a:xfrm>
            <a:off x="0" y="3302000"/>
            <a:ext cx="7544000" cy="1304400"/>
          </a:xfrm>
          <a:prstGeom prst="rect">
            <a:avLst/>
          </a:prstGeom>
          <a:solidFill>
            <a:srgbClr val="434343"/>
          </a:solidFill>
          <a:ln>
            <a:noFill/>
          </a:ln>
        </p:spPr>
        <p:txBody>
          <a:bodyPr spcFirstLastPara="1" wrap="square" lIns="121900" tIns="121900" rIns="121900" bIns="121900" anchor="ctr" anchorCtr="0">
            <a:noAutofit/>
          </a:bodyPr>
          <a:lstStyle/>
          <a:p>
            <a:pPr algn="ctr" defTabSz="1219170">
              <a:buClr>
                <a:srgbClr val="000000"/>
              </a:buClr>
            </a:pPr>
            <a:r>
              <a:rPr lang="en" sz="3200" b="1" kern="0">
                <a:solidFill>
                  <a:srgbClr val="F3F3F3"/>
                </a:solidFill>
                <a:latin typeface="Lato"/>
                <a:ea typeface="Lato"/>
                <a:cs typeface="Lato"/>
                <a:sym typeface="Lato"/>
              </a:rPr>
              <a:t>Realizing Team Science</a:t>
            </a:r>
            <a:endParaRPr sz="1867" b="1" kern="0">
              <a:solidFill>
                <a:srgbClr val="F3F3F3"/>
              </a:solidFill>
              <a:latin typeface="Lato"/>
              <a:ea typeface="Lato"/>
              <a:cs typeface="Lato"/>
              <a:sym typeface="Lato"/>
            </a:endParaRPr>
          </a:p>
        </p:txBody>
      </p:sp>
      <p:pic>
        <p:nvPicPr>
          <p:cNvPr id="545" name="Google Shape;545;p66"/>
          <p:cNvPicPr preferRelativeResize="0"/>
          <p:nvPr/>
        </p:nvPicPr>
        <p:blipFill>
          <a:blip r:embed="rId5">
            <a:alphaModFix/>
          </a:blip>
          <a:stretch>
            <a:fillRect/>
          </a:stretch>
        </p:blipFill>
        <p:spPr>
          <a:xfrm>
            <a:off x="214901" y="96584"/>
            <a:ext cx="2053439" cy="940365"/>
          </a:xfrm>
          <a:prstGeom prst="rect">
            <a:avLst/>
          </a:prstGeom>
          <a:noFill/>
          <a:ln>
            <a:noFill/>
          </a:ln>
        </p:spPr>
      </p:pic>
    </p:spTree>
    <p:extLst>
      <p:ext uri="{BB962C8B-B14F-4D97-AF65-F5344CB8AC3E}">
        <p14:creationId xmlns:p14="http://schemas.microsoft.com/office/powerpoint/2010/main" val="33916881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FFFFFF">
                <a:alpha val="0"/>
              </a:srgbClr>
            </a:gs>
            <a:gs pos="100000">
              <a:srgbClr val="F3F3F3"/>
            </a:gs>
          </a:gsLst>
          <a:lin ang="5400012" scaled="0"/>
        </a:gradFill>
        <a:effectLst/>
      </p:bgPr>
    </p:bg>
    <p:spTree>
      <p:nvGrpSpPr>
        <p:cNvPr id="1" name="Shape 549"/>
        <p:cNvGrpSpPr/>
        <p:nvPr/>
      </p:nvGrpSpPr>
      <p:grpSpPr>
        <a:xfrm>
          <a:off x="0" y="0"/>
          <a:ext cx="0" cy="0"/>
          <a:chOff x="0" y="0"/>
          <a:chExt cx="0" cy="0"/>
        </a:xfrm>
      </p:grpSpPr>
      <p:sp>
        <p:nvSpPr>
          <p:cNvPr id="550" name="Google Shape;550;p67"/>
          <p:cNvSpPr/>
          <p:nvPr/>
        </p:nvSpPr>
        <p:spPr>
          <a:xfrm>
            <a:off x="5233700" y="1143000"/>
            <a:ext cx="6958400" cy="5714800"/>
          </a:xfrm>
          <a:prstGeom prst="rect">
            <a:avLst/>
          </a:prstGeom>
          <a:solidFill>
            <a:srgbClr val="D9D9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51;p67"/>
          <p:cNvSpPr/>
          <p:nvPr/>
        </p:nvSpPr>
        <p:spPr>
          <a:xfrm>
            <a:off x="104900" y="1143000"/>
            <a:ext cx="5234000" cy="5714800"/>
          </a:xfrm>
          <a:prstGeom prst="rect">
            <a:avLst/>
          </a:prstGeom>
          <a:solidFill>
            <a:srgbClr val="FFE5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52;p67"/>
          <p:cNvSpPr txBox="1"/>
          <p:nvPr/>
        </p:nvSpPr>
        <p:spPr>
          <a:xfrm>
            <a:off x="104900" y="1750000"/>
            <a:ext cx="3464000" cy="429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133" b="1" kern="0">
                <a:solidFill>
                  <a:srgbClr val="000000"/>
                </a:solidFill>
                <a:latin typeface="Arial"/>
                <a:cs typeface="Arial"/>
                <a:sym typeface="Arial"/>
              </a:rPr>
              <a:t>Key functions can nucleate projects:</a:t>
            </a:r>
            <a:endParaRPr sz="2133" b="1" kern="0">
              <a:solidFill>
                <a:srgbClr val="000000"/>
              </a:solidFill>
              <a:latin typeface="Arial"/>
              <a:cs typeface="Arial"/>
              <a:sym typeface="Arial"/>
            </a:endParaRPr>
          </a:p>
          <a:p>
            <a:pPr defTabSz="1219170">
              <a:buClr>
                <a:srgbClr val="000000"/>
              </a:buClr>
            </a:pPr>
            <a:endParaRPr sz="2133" b="1" kern="0">
              <a:solidFill>
                <a:srgbClr val="000000"/>
              </a:solidFill>
              <a:latin typeface="Arial"/>
              <a:cs typeface="Arial"/>
              <a:sym typeface="Arial"/>
            </a:endParaRPr>
          </a:p>
          <a:p>
            <a:pPr marL="304792" indent="-270927" defTabSz="1219170">
              <a:lnSpc>
                <a:spcPct val="80000"/>
              </a:lnSpc>
              <a:buClr>
                <a:srgbClr val="000000"/>
              </a:buClr>
              <a:buSzPts val="1400"/>
              <a:buFont typeface="Arial"/>
              <a:buChar char="●"/>
            </a:pPr>
            <a:r>
              <a:rPr lang="en" sz="1867" kern="0">
                <a:solidFill>
                  <a:srgbClr val="000000"/>
                </a:solidFill>
                <a:latin typeface="Arial"/>
                <a:cs typeface="Arial"/>
                <a:sym typeface="Arial"/>
              </a:rPr>
              <a:t>Education &amp; training</a:t>
            </a:r>
            <a:endParaRPr sz="1867" kern="0">
              <a:solidFill>
                <a:srgbClr val="000000"/>
              </a:solidFill>
              <a:latin typeface="Arial"/>
              <a:cs typeface="Arial"/>
              <a:sym typeface="Arial"/>
            </a:endParaRPr>
          </a:p>
          <a:p>
            <a:pPr marL="304792" indent="-270927" defTabSz="1219170">
              <a:lnSpc>
                <a:spcPct val="80000"/>
              </a:lnSpc>
              <a:spcBef>
                <a:spcPts val="800"/>
              </a:spcBef>
              <a:buClr>
                <a:srgbClr val="000000"/>
              </a:buClr>
              <a:buSzPts val="1400"/>
              <a:buFont typeface="Arial"/>
              <a:buChar char="●"/>
            </a:pPr>
            <a:r>
              <a:rPr lang="en" sz="1867" kern="0">
                <a:solidFill>
                  <a:srgbClr val="000000"/>
                </a:solidFill>
                <a:latin typeface="Arial"/>
                <a:cs typeface="Arial"/>
                <a:sym typeface="Arial"/>
              </a:rPr>
              <a:t>Biostatistics</a:t>
            </a:r>
            <a:endParaRPr sz="1867" kern="0">
              <a:solidFill>
                <a:srgbClr val="000000"/>
              </a:solidFill>
              <a:latin typeface="Arial"/>
              <a:cs typeface="Arial"/>
              <a:sym typeface="Arial"/>
            </a:endParaRPr>
          </a:p>
          <a:p>
            <a:pPr marL="304792" indent="-270927" defTabSz="1219170">
              <a:lnSpc>
                <a:spcPct val="80000"/>
              </a:lnSpc>
              <a:spcBef>
                <a:spcPts val="800"/>
              </a:spcBef>
              <a:buClr>
                <a:srgbClr val="000000"/>
              </a:buClr>
              <a:buSzPts val="1400"/>
              <a:buFont typeface="Arial"/>
              <a:buChar char="●"/>
            </a:pPr>
            <a:r>
              <a:rPr lang="en" sz="1867" kern="0">
                <a:solidFill>
                  <a:srgbClr val="000000"/>
                </a:solidFill>
                <a:latin typeface="Arial"/>
                <a:cs typeface="Arial"/>
                <a:sym typeface="Arial"/>
              </a:rPr>
              <a:t>Study design</a:t>
            </a:r>
            <a:endParaRPr sz="1867" kern="0">
              <a:solidFill>
                <a:srgbClr val="000000"/>
              </a:solidFill>
              <a:latin typeface="Arial"/>
              <a:cs typeface="Arial"/>
              <a:sym typeface="Arial"/>
            </a:endParaRPr>
          </a:p>
          <a:p>
            <a:pPr marL="304792" indent="-270927" defTabSz="1219170">
              <a:lnSpc>
                <a:spcPct val="80000"/>
              </a:lnSpc>
              <a:spcBef>
                <a:spcPts val="800"/>
              </a:spcBef>
              <a:buClr>
                <a:srgbClr val="000000"/>
              </a:buClr>
              <a:buSzPts val="1400"/>
              <a:buFont typeface="Arial"/>
              <a:buChar char="●"/>
            </a:pPr>
            <a:r>
              <a:rPr lang="en" sz="1867" kern="0">
                <a:solidFill>
                  <a:srgbClr val="000000"/>
                </a:solidFill>
                <a:latin typeface="Arial"/>
                <a:cs typeface="Arial"/>
                <a:sym typeface="Arial"/>
              </a:rPr>
              <a:t>Evaluation</a:t>
            </a:r>
            <a:endParaRPr sz="1867" kern="0">
              <a:solidFill>
                <a:srgbClr val="000000"/>
              </a:solidFill>
              <a:latin typeface="Arial"/>
              <a:cs typeface="Arial"/>
              <a:sym typeface="Arial"/>
            </a:endParaRPr>
          </a:p>
          <a:p>
            <a:pPr marL="304792" indent="-270927" defTabSz="1219170">
              <a:lnSpc>
                <a:spcPct val="80000"/>
              </a:lnSpc>
              <a:spcBef>
                <a:spcPts val="800"/>
              </a:spcBef>
              <a:buClr>
                <a:srgbClr val="000000"/>
              </a:buClr>
              <a:buSzPts val="1400"/>
              <a:buFont typeface="Arial"/>
              <a:buChar char="●"/>
            </a:pPr>
            <a:r>
              <a:rPr lang="en" sz="1867" kern="0">
                <a:solidFill>
                  <a:srgbClr val="000000"/>
                </a:solidFill>
                <a:latin typeface="Arial"/>
                <a:cs typeface="Arial"/>
                <a:sym typeface="Arial"/>
              </a:rPr>
              <a:t>Informatics</a:t>
            </a:r>
            <a:endParaRPr sz="1867" kern="0">
              <a:solidFill>
                <a:srgbClr val="000000"/>
              </a:solidFill>
              <a:latin typeface="Arial"/>
              <a:cs typeface="Arial"/>
              <a:sym typeface="Arial"/>
            </a:endParaRPr>
          </a:p>
          <a:p>
            <a:pPr marL="304792" indent="-270927" defTabSz="1219170">
              <a:lnSpc>
                <a:spcPct val="80000"/>
              </a:lnSpc>
              <a:spcBef>
                <a:spcPts val="800"/>
              </a:spcBef>
              <a:buClr>
                <a:srgbClr val="000000"/>
              </a:buClr>
              <a:buSzPts val="1400"/>
              <a:buFont typeface="Arial"/>
              <a:buChar char="●"/>
            </a:pPr>
            <a:r>
              <a:rPr lang="en" sz="1867" kern="0">
                <a:solidFill>
                  <a:srgbClr val="000000"/>
                </a:solidFill>
                <a:latin typeface="Arial"/>
                <a:cs typeface="Arial"/>
                <a:sym typeface="Arial"/>
              </a:rPr>
              <a:t>Clinical expertise</a:t>
            </a:r>
            <a:endParaRPr sz="1867" kern="0">
              <a:solidFill>
                <a:srgbClr val="000000"/>
              </a:solidFill>
              <a:latin typeface="Arial"/>
              <a:cs typeface="Arial"/>
              <a:sym typeface="Arial"/>
            </a:endParaRPr>
          </a:p>
          <a:p>
            <a:pPr marL="304792" indent="-270927" defTabSz="1219170">
              <a:lnSpc>
                <a:spcPct val="80000"/>
              </a:lnSpc>
              <a:spcBef>
                <a:spcPts val="800"/>
              </a:spcBef>
              <a:buClr>
                <a:srgbClr val="000000"/>
              </a:buClr>
              <a:buSzPts val="1400"/>
              <a:buFont typeface="Arial"/>
              <a:buChar char="●"/>
            </a:pPr>
            <a:r>
              <a:rPr lang="en" sz="1867" kern="0">
                <a:solidFill>
                  <a:srgbClr val="000000"/>
                </a:solidFill>
                <a:latin typeface="Arial"/>
                <a:cs typeface="Arial"/>
                <a:sym typeface="Arial"/>
              </a:rPr>
              <a:t>Innovation &amp; commercialization </a:t>
            </a:r>
            <a:endParaRPr sz="1867" kern="0">
              <a:solidFill>
                <a:srgbClr val="000000"/>
              </a:solidFill>
              <a:latin typeface="Arial"/>
              <a:cs typeface="Arial"/>
              <a:sym typeface="Arial"/>
            </a:endParaRPr>
          </a:p>
          <a:p>
            <a:pPr marL="304792" indent="-270927" defTabSz="1219170">
              <a:lnSpc>
                <a:spcPct val="80000"/>
              </a:lnSpc>
              <a:spcBef>
                <a:spcPts val="800"/>
              </a:spcBef>
              <a:buClr>
                <a:srgbClr val="000000"/>
              </a:buClr>
              <a:buSzPts val="1400"/>
              <a:buFont typeface="Arial"/>
              <a:buChar char="●"/>
            </a:pPr>
            <a:r>
              <a:rPr lang="en" sz="1867" kern="0">
                <a:solidFill>
                  <a:srgbClr val="000000"/>
                </a:solidFill>
                <a:latin typeface="Arial"/>
                <a:cs typeface="Arial"/>
                <a:sym typeface="Arial"/>
              </a:rPr>
              <a:t>Community &amp; partnerships</a:t>
            </a:r>
            <a:endParaRPr sz="1867" kern="0">
              <a:solidFill>
                <a:srgbClr val="000000"/>
              </a:solidFill>
              <a:latin typeface="Arial"/>
              <a:cs typeface="Arial"/>
              <a:sym typeface="Arial"/>
            </a:endParaRPr>
          </a:p>
          <a:p>
            <a:pPr defTabSz="1219170">
              <a:spcBef>
                <a:spcPts val="800"/>
              </a:spcBef>
              <a:buClr>
                <a:srgbClr val="000000"/>
              </a:buClr>
            </a:pPr>
            <a:endParaRPr sz="2133" kern="0">
              <a:solidFill>
                <a:srgbClr val="000000"/>
              </a:solidFill>
              <a:latin typeface="Arial"/>
              <a:cs typeface="Arial"/>
              <a:sym typeface="Arial"/>
            </a:endParaRPr>
          </a:p>
          <a:p>
            <a:pPr marL="304792" indent="-152396" defTabSz="1219170">
              <a:buClr>
                <a:srgbClr val="000000"/>
              </a:buClr>
            </a:pPr>
            <a:endParaRPr sz="2133" kern="0">
              <a:solidFill>
                <a:srgbClr val="000000"/>
              </a:solidFill>
              <a:latin typeface="Arial"/>
              <a:cs typeface="Arial"/>
              <a:sym typeface="Arial"/>
            </a:endParaRPr>
          </a:p>
        </p:txBody>
      </p:sp>
      <p:sp>
        <p:nvSpPr>
          <p:cNvPr id="553" name="Google Shape;553;p67"/>
          <p:cNvSpPr/>
          <p:nvPr/>
        </p:nvSpPr>
        <p:spPr>
          <a:xfrm>
            <a:off x="100" y="0"/>
            <a:ext cx="12192000" cy="1135600"/>
          </a:xfrm>
          <a:prstGeom prst="rect">
            <a:avLst/>
          </a:prstGeom>
          <a:solidFill>
            <a:srgbClr val="6329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554" name="Google Shape;554;p67"/>
          <p:cNvPicPr preferRelativeResize="0"/>
          <p:nvPr/>
        </p:nvPicPr>
        <p:blipFill>
          <a:blip r:embed="rId3">
            <a:alphaModFix/>
          </a:blip>
          <a:stretch>
            <a:fillRect/>
          </a:stretch>
        </p:blipFill>
        <p:spPr>
          <a:xfrm>
            <a:off x="214901" y="96584"/>
            <a:ext cx="2053439" cy="940365"/>
          </a:xfrm>
          <a:prstGeom prst="rect">
            <a:avLst/>
          </a:prstGeom>
          <a:noFill/>
          <a:ln>
            <a:noFill/>
          </a:ln>
        </p:spPr>
      </p:pic>
      <p:sp>
        <p:nvSpPr>
          <p:cNvPr id="555" name="Google Shape;555;p67"/>
          <p:cNvSpPr txBox="1"/>
          <p:nvPr/>
        </p:nvSpPr>
        <p:spPr>
          <a:xfrm>
            <a:off x="8053267" y="1992000"/>
            <a:ext cx="4138800" cy="3814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133" b="1" kern="0">
                <a:solidFill>
                  <a:srgbClr val="000000"/>
                </a:solidFill>
                <a:latin typeface="Arial"/>
                <a:cs typeface="Arial"/>
                <a:sym typeface="Arial"/>
              </a:rPr>
              <a:t>N3C Domain Team Expertise:</a:t>
            </a:r>
            <a:endParaRPr sz="2133" b="1" kern="0">
              <a:solidFill>
                <a:srgbClr val="000000"/>
              </a:solidFill>
              <a:latin typeface="Arial"/>
              <a:cs typeface="Arial"/>
              <a:sym typeface="Arial"/>
            </a:endParaRPr>
          </a:p>
          <a:p>
            <a:pPr marL="609585" indent="-423323" defTabSz="1219170">
              <a:lnSpc>
                <a:spcPct val="80000"/>
              </a:lnSpc>
              <a:spcBef>
                <a:spcPts val="1333"/>
              </a:spcBef>
              <a:buClr>
                <a:srgbClr val="000000"/>
              </a:buClr>
              <a:buSzPts val="1400"/>
              <a:buFont typeface="Arial"/>
              <a:buChar char="●"/>
            </a:pPr>
            <a:r>
              <a:rPr lang="en" sz="1867" kern="0">
                <a:solidFill>
                  <a:srgbClr val="000000"/>
                </a:solidFill>
                <a:latin typeface="Arial"/>
                <a:cs typeface="Arial"/>
                <a:sym typeface="Arial"/>
              </a:rPr>
              <a:t>Enclave technology</a:t>
            </a:r>
            <a:endParaRPr sz="1867" kern="0">
              <a:solidFill>
                <a:srgbClr val="000000"/>
              </a:solidFill>
              <a:latin typeface="Arial"/>
              <a:cs typeface="Arial"/>
              <a:sym typeface="Arial"/>
            </a:endParaRPr>
          </a:p>
          <a:p>
            <a:pPr marL="609585" indent="-423323" defTabSz="1219170">
              <a:lnSpc>
                <a:spcPct val="80000"/>
              </a:lnSpc>
              <a:spcBef>
                <a:spcPts val="800"/>
              </a:spcBef>
              <a:buClr>
                <a:srgbClr val="000000"/>
              </a:buClr>
              <a:buSzPts val="1400"/>
              <a:buFont typeface="Arial"/>
              <a:buChar char="●"/>
            </a:pPr>
            <a:r>
              <a:rPr lang="en" sz="1867" kern="0">
                <a:solidFill>
                  <a:srgbClr val="000000"/>
                </a:solidFill>
                <a:latin typeface="Arial"/>
                <a:cs typeface="Arial"/>
                <a:sym typeface="Arial"/>
              </a:rPr>
              <a:t>Data model (OMOP)</a:t>
            </a:r>
            <a:endParaRPr sz="1867" kern="0">
              <a:solidFill>
                <a:srgbClr val="000000"/>
              </a:solidFill>
              <a:latin typeface="Arial"/>
              <a:cs typeface="Arial"/>
              <a:sym typeface="Arial"/>
            </a:endParaRPr>
          </a:p>
          <a:p>
            <a:pPr marL="609585" indent="-423323" defTabSz="1219170">
              <a:lnSpc>
                <a:spcPct val="80000"/>
              </a:lnSpc>
              <a:spcBef>
                <a:spcPts val="800"/>
              </a:spcBef>
              <a:buClr>
                <a:srgbClr val="000000"/>
              </a:buClr>
              <a:buSzPts val="1400"/>
              <a:buFont typeface="Arial"/>
              <a:buChar char="●"/>
            </a:pPr>
            <a:r>
              <a:rPr lang="en" sz="1867" kern="0">
                <a:solidFill>
                  <a:srgbClr val="000000"/>
                </a:solidFill>
                <a:latin typeface="Arial"/>
                <a:cs typeface="Arial"/>
                <a:sym typeface="Arial"/>
              </a:rPr>
              <a:t>Terminologies </a:t>
            </a:r>
            <a:endParaRPr sz="1867" kern="0">
              <a:solidFill>
                <a:srgbClr val="000000"/>
              </a:solidFill>
              <a:latin typeface="Arial"/>
              <a:cs typeface="Arial"/>
              <a:sym typeface="Arial"/>
            </a:endParaRPr>
          </a:p>
          <a:p>
            <a:pPr marL="609585" indent="-423323" defTabSz="1219170">
              <a:lnSpc>
                <a:spcPct val="80000"/>
              </a:lnSpc>
              <a:spcBef>
                <a:spcPts val="800"/>
              </a:spcBef>
              <a:buClr>
                <a:srgbClr val="000000"/>
              </a:buClr>
              <a:buSzPts val="1400"/>
              <a:buFont typeface="Arial"/>
              <a:buChar char="●"/>
            </a:pPr>
            <a:r>
              <a:rPr lang="en" sz="1867" kern="0">
                <a:solidFill>
                  <a:srgbClr val="000000"/>
                </a:solidFill>
                <a:latin typeface="Arial"/>
                <a:cs typeface="Arial"/>
                <a:sym typeface="Arial"/>
              </a:rPr>
              <a:t>Data quality</a:t>
            </a:r>
            <a:endParaRPr sz="1867" kern="0">
              <a:solidFill>
                <a:srgbClr val="000000"/>
              </a:solidFill>
              <a:latin typeface="Arial"/>
              <a:cs typeface="Arial"/>
              <a:sym typeface="Arial"/>
            </a:endParaRPr>
          </a:p>
          <a:p>
            <a:pPr marL="609585" indent="-423323" defTabSz="1219170">
              <a:lnSpc>
                <a:spcPct val="80000"/>
              </a:lnSpc>
              <a:spcBef>
                <a:spcPts val="800"/>
              </a:spcBef>
              <a:buClr>
                <a:srgbClr val="000000"/>
              </a:buClr>
              <a:buSzPts val="1400"/>
              <a:buFont typeface="Arial"/>
              <a:buChar char="●"/>
            </a:pPr>
            <a:r>
              <a:rPr lang="en" sz="1867" kern="0">
                <a:solidFill>
                  <a:srgbClr val="000000"/>
                </a:solidFill>
                <a:latin typeface="Arial"/>
                <a:cs typeface="Arial"/>
                <a:sym typeface="Arial"/>
              </a:rPr>
              <a:t>Codesets, variables, phenotype</a:t>
            </a:r>
            <a:endParaRPr sz="1867" kern="0">
              <a:solidFill>
                <a:srgbClr val="000000"/>
              </a:solidFill>
              <a:latin typeface="Arial"/>
              <a:cs typeface="Arial"/>
              <a:sym typeface="Arial"/>
            </a:endParaRPr>
          </a:p>
          <a:p>
            <a:pPr marL="609585" indent="-423323" defTabSz="1219170">
              <a:lnSpc>
                <a:spcPct val="80000"/>
              </a:lnSpc>
              <a:spcBef>
                <a:spcPts val="800"/>
              </a:spcBef>
              <a:buClr>
                <a:srgbClr val="000000"/>
              </a:buClr>
              <a:buSzPts val="1400"/>
              <a:buFont typeface="Arial"/>
              <a:buChar char="●"/>
            </a:pPr>
            <a:r>
              <a:rPr lang="en" sz="1867" kern="0">
                <a:solidFill>
                  <a:srgbClr val="000000"/>
                </a:solidFill>
                <a:latin typeface="Arial"/>
                <a:cs typeface="Arial"/>
                <a:sym typeface="Arial"/>
              </a:rPr>
              <a:t>Using/parsing N3C data </a:t>
            </a:r>
            <a:endParaRPr sz="1867" kern="0">
              <a:solidFill>
                <a:srgbClr val="000000"/>
              </a:solidFill>
              <a:latin typeface="Arial"/>
              <a:cs typeface="Arial"/>
              <a:sym typeface="Arial"/>
            </a:endParaRPr>
          </a:p>
          <a:p>
            <a:pPr marL="609585" indent="-423323" defTabSz="1219170">
              <a:lnSpc>
                <a:spcPct val="80000"/>
              </a:lnSpc>
              <a:spcBef>
                <a:spcPts val="800"/>
              </a:spcBef>
              <a:buClr>
                <a:srgbClr val="000000"/>
              </a:buClr>
              <a:buSzPts val="1400"/>
              <a:buFont typeface="Arial"/>
              <a:buChar char="●"/>
            </a:pPr>
            <a:r>
              <a:rPr lang="en" sz="1867" kern="0">
                <a:solidFill>
                  <a:srgbClr val="000000"/>
                </a:solidFill>
                <a:latin typeface="Arial"/>
                <a:cs typeface="Arial"/>
                <a:sym typeface="Arial"/>
              </a:rPr>
              <a:t>Workflows, methods, algorithms</a:t>
            </a:r>
            <a:endParaRPr sz="1867" kern="0">
              <a:solidFill>
                <a:srgbClr val="000000"/>
              </a:solidFill>
              <a:latin typeface="Arial"/>
              <a:cs typeface="Arial"/>
              <a:sym typeface="Arial"/>
            </a:endParaRPr>
          </a:p>
          <a:p>
            <a:pPr defTabSz="1219170">
              <a:lnSpc>
                <a:spcPct val="80000"/>
              </a:lnSpc>
              <a:spcBef>
                <a:spcPts val="800"/>
              </a:spcBef>
              <a:spcAft>
                <a:spcPts val="800"/>
              </a:spcAft>
              <a:buClr>
                <a:srgbClr val="000000"/>
              </a:buClr>
            </a:pPr>
            <a:endParaRPr sz="2133" kern="0">
              <a:solidFill>
                <a:srgbClr val="000000"/>
              </a:solidFill>
              <a:latin typeface="Arial"/>
              <a:cs typeface="Arial"/>
              <a:sym typeface="Arial"/>
            </a:endParaRPr>
          </a:p>
        </p:txBody>
      </p:sp>
      <p:sp>
        <p:nvSpPr>
          <p:cNvPr id="556" name="Google Shape;556;p67"/>
          <p:cNvSpPr txBox="1"/>
          <p:nvPr/>
        </p:nvSpPr>
        <p:spPr>
          <a:xfrm>
            <a:off x="1324433" y="-267"/>
            <a:ext cx="9546800" cy="1135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200" b="1" kern="0">
                <a:solidFill>
                  <a:srgbClr val="F3F3F3"/>
                </a:solidFill>
                <a:latin typeface="Lato"/>
                <a:ea typeface="Lato"/>
                <a:cs typeface="Lato"/>
                <a:sym typeface="Lato"/>
              </a:rPr>
              <a:t>N3C Team Science </a:t>
            </a:r>
            <a:endParaRPr sz="3200" b="1" kern="0">
              <a:solidFill>
                <a:srgbClr val="F3F3F3"/>
              </a:solidFill>
              <a:latin typeface="Lato"/>
              <a:ea typeface="Lato"/>
              <a:cs typeface="Lato"/>
              <a:sym typeface="Lato"/>
            </a:endParaRPr>
          </a:p>
        </p:txBody>
      </p:sp>
      <p:sp>
        <p:nvSpPr>
          <p:cNvPr id="557" name="Google Shape;557;p67"/>
          <p:cNvSpPr txBox="1"/>
          <p:nvPr/>
        </p:nvSpPr>
        <p:spPr>
          <a:xfrm>
            <a:off x="7772400" y="6375200"/>
            <a:ext cx="4000000" cy="4824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600" b="1" u="sng" kern="0">
                <a:solidFill>
                  <a:srgbClr val="1155CC"/>
                </a:solidFill>
                <a:latin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covid.cd2h.org/Domain_Teams</a:t>
            </a:r>
            <a:endParaRPr sz="3333" b="1" kern="0">
              <a:solidFill>
                <a:srgbClr val="1155CC"/>
              </a:solidFill>
              <a:latin typeface="Lato"/>
              <a:ea typeface="Lato"/>
              <a:cs typeface="Lato"/>
              <a:sym typeface="Lato"/>
            </a:endParaRPr>
          </a:p>
        </p:txBody>
      </p:sp>
      <p:pic>
        <p:nvPicPr>
          <p:cNvPr id="558" name="Google Shape;558;p67"/>
          <p:cNvPicPr preferRelativeResize="0"/>
          <p:nvPr/>
        </p:nvPicPr>
        <p:blipFill>
          <a:blip r:embed="rId5">
            <a:alphaModFix/>
          </a:blip>
          <a:stretch>
            <a:fillRect/>
          </a:stretch>
        </p:blipFill>
        <p:spPr>
          <a:xfrm>
            <a:off x="3100633" y="1936000"/>
            <a:ext cx="4868400" cy="2986000"/>
          </a:xfrm>
          <a:prstGeom prst="ellipse">
            <a:avLst/>
          </a:prstGeom>
          <a:noFill/>
          <a:ln>
            <a:noFill/>
          </a:ln>
        </p:spPr>
      </p:pic>
      <p:sp>
        <p:nvSpPr>
          <p:cNvPr id="559" name="Google Shape;559;p67"/>
          <p:cNvSpPr/>
          <p:nvPr/>
        </p:nvSpPr>
        <p:spPr>
          <a:xfrm>
            <a:off x="3013833" y="1750000"/>
            <a:ext cx="5042000" cy="3814000"/>
          </a:xfrm>
          <a:prstGeom prst="ellipse">
            <a:avLst/>
          </a:prstGeom>
          <a:gradFill>
            <a:gsLst>
              <a:gs pos="0">
                <a:schemeClr val="lt1"/>
              </a:gs>
              <a:gs pos="100000">
                <a:srgbClr val="F3F3F3"/>
              </a:gs>
            </a:gsLst>
            <a:lin ang="5400012"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560" name="Google Shape;560;p67"/>
          <p:cNvPicPr preferRelativeResize="0"/>
          <p:nvPr/>
        </p:nvPicPr>
        <p:blipFill rotWithShape="1">
          <a:blip r:embed="rId6">
            <a:alphaModFix/>
          </a:blip>
          <a:srcRect t="2280" b="-2280"/>
          <a:stretch/>
        </p:blipFill>
        <p:spPr>
          <a:xfrm flipH="1">
            <a:off x="3465000" y="1631367"/>
            <a:ext cx="4230400" cy="3915200"/>
          </a:xfrm>
          <a:prstGeom prst="ellipse">
            <a:avLst/>
          </a:prstGeom>
          <a:noFill/>
          <a:ln>
            <a:noFill/>
          </a:ln>
        </p:spPr>
      </p:pic>
    </p:spTree>
    <p:extLst>
      <p:ext uri="{BB962C8B-B14F-4D97-AF65-F5344CB8AC3E}">
        <p14:creationId xmlns:p14="http://schemas.microsoft.com/office/powerpoint/2010/main" val="25262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9"/>
                                        </p:tgtEl>
                                        <p:attrNameLst>
                                          <p:attrName>style.visibility</p:attrName>
                                        </p:attrNameLst>
                                      </p:cBhvr>
                                      <p:to>
                                        <p:strVal val="visible"/>
                                      </p:to>
                                    </p:set>
                                    <p:animEffect transition="in" filter="fade">
                                      <p:cBhvr>
                                        <p:cTn id="7" dur="1000"/>
                                        <p:tgtEl>
                                          <p:spTgt spid="5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0"/>
                                        </p:tgtEl>
                                        <p:attrNameLst>
                                          <p:attrName>style.visibility</p:attrName>
                                        </p:attrNameLst>
                                      </p:cBhvr>
                                      <p:to>
                                        <p:strVal val="visible"/>
                                      </p:to>
                                    </p:set>
                                    <p:animEffect transition="in" filter="fade">
                                      <p:cBhvr>
                                        <p:cTn id="12" dur="1000"/>
                                        <p:tgtEl>
                                          <p:spTgt spid="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FFFFFF">
                <a:alpha val="0"/>
              </a:srgbClr>
            </a:gs>
            <a:gs pos="100000">
              <a:srgbClr val="F3F3F3"/>
            </a:gs>
          </a:gsLst>
          <a:lin ang="5400012" scaled="0"/>
        </a:gradFill>
        <a:effectLst/>
      </p:bgPr>
    </p:bg>
    <p:spTree>
      <p:nvGrpSpPr>
        <p:cNvPr id="1" name="Shape 564"/>
        <p:cNvGrpSpPr/>
        <p:nvPr/>
      </p:nvGrpSpPr>
      <p:grpSpPr>
        <a:xfrm>
          <a:off x="0" y="0"/>
          <a:ext cx="0" cy="0"/>
          <a:chOff x="0" y="0"/>
          <a:chExt cx="0" cy="0"/>
        </a:xfrm>
      </p:grpSpPr>
      <p:sp>
        <p:nvSpPr>
          <p:cNvPr id="565" name="Google Shape;565;p68"/>
          <p:cNvSpPr/>
          <p:nvPr/>
        </p:nvSpPr>
        <p:spPr>
          <a:xfrm>
            <a:off x="5233467" y="1143000"/>
            <a:ext cx="6958400" cy="5714800"/>
          </a:xfrm>
          <a:prstGeom prst="rect">
            <a:avLst/>
          </a:prstGeom>
          <a:solidFill>
            <a:srgbClr val="F3F3F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566" name="Google Shape;566;p68"/>
          <p:cNvPicPr preferRelativeResize="0"/>
          <p:nvPr/>
        </p:nvPicPr>
        <p:blipFill rotWithShape="1">
          <a:blip r:embed="rId3">
            <a:alphaModFix/>
          </a:blip>
          <a:srcRect l="19080" t="12354" r="15529" b="37928"/>
          <a:stretch/>
        </p:blipFill>
        <p:spPr>
          <a:xfrm>
            <a:off x="10016384" y="2432800"/>
            <a:ext cx="1097200" cy="1097200"/>
          </a:xfrm>
          <a:prstGeom prst="ellipse">
            <a:avLst/>
          </a:prstGeom>
          <a:noFill/>
          <a:ln w="38100" cap="flat" cmpd="sng">
            <a:solidFill>
              <a:srgbClr val="FFFFFF"/>
            </a:solidFill>
            <a:prstDash val="solid"/>
            <a:round/>
            <a:headEnd type="none" w="sm" len="sm"/>
            <a:tailEnd type="none" w="sm" len="sm"/>
          </a:ln>
        </p:spPr>
      </p:pic>
      <p:pic>
        <p:nvPicPr>
          <p:cNvPr id="567" name="Google Shape;567;p68"/>
          <p:cNvPicPr preferRelativeResize="0"/>
          <p:nvPr/>
        </p:nvPicPr>
        <p:blipFill rotWithShape="1">
          <a:blip r:embed="rId4">
            <a:alphaModFix/>
          </a:blip>
          <a:srcRect l="24412" t="23453" r="14234" b="23459"/>
          <a:stretch/>
        </p:blipFill>
        <p:spPr>
          <a:xfrm>
            <a:off x="10016267" y="3441100"/>
            <a:ext cx="1085200" cy="1085200"/>
          </a:xfrm>
          <a:prstGeom prst="ellipse">
            <a:avLst/>
          </a:prstGeom>
          <a:noFill/>
          <a:ln w="38100" cap="flat" cmpd="sng">
            <a:solidFill>
              <a:srgbClr val="FFFFFF"/>
            </a:solidFill>
            <a:prstDash val="solid"/>
            <a:round/>
            <a:headEnd type="none" w="sm" len="sm"/>
            <a:tailEnd type="none" w="sm" len="sm"/>
          </a:ln>
        </p:spPr>
      </p:pic>
      <p:pic>
        <p:nvPicPr>
          <p:cNvPr id="568" name="Google Shape;568;p68"/>
          <p:cNvPicPr preferRelativeResize="0"/>
          <p:nvPr/>
        </p:nvPicPr>
        <p:blipFill rotWithShape="1">
          <a:blip r:embed="rId5">
            <a:alphaModFix/>
          </a:blip>
          <a:srcRect l="23292" t="16045" r="28394" b="35641"/>
          <a:stretch/>
        </p:blipFill>
        <p:spPr>
          <a:xfrm>
            <a:off x="10022600" y="4368831"/>
            <a:ext cx="1084800" cy="1084800"/>
          </a:xfrm>
          <a:prstGeom prst="ellipse">
            <a:avLst/>
          </a:prstGeom>
          <a:noFill/>
          <a:ln w="38100" cap="flat" cmpd="sng">
            <a:solidFill>
              <a:srgbClr val="FFFFFF"/>
            </a:solidFill>
            <a:prstDash val="solid"/>
            <a:round/>
            <a:headEnd type="none" w="sm" len="sm"/>
            <a:tailEnd type="none" w="sm" len="sm"/>
          </a:ln>
        </p:spPr>
      </p:pic>
      <p:sp>
        <p:nvSpPr>
          <p:cNvPr id="569" name="Google Shape;569;p68"/>
          <p:cNvSpPr/>
          <p:nvPr/>
        </p:nvSpPr>
        <p:spPr>
          <a:xfrm>
            <a:off x="0" y="4191600"/>
            <a:ext cx="5458400" cy="2701600"/>
          </a:xfrm>
          <a:prstGeom prst="rect">
            <a:avLst/>
          </a:prstGeom>
          <a:solidFill>
            <a:srgbClr val="FFF0C3">
              <a:alpha val="849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0" name="Google Shape;570;p68"/>
          <p:cNvSpPr/>
          <p:nvPr/>
        </p:nvSpPr>
        <p:spPr>
          <a:xfrm>
            <a:off x="0" y="1142967"/>
            <a:ext cx="5308400" cy="2984400"/>
          </a:xfrm>
          <a:prstGeom prst="rect">
            <a:avLst/>
          </a:prstGeom>
          <a:solidFill>
            <a:srgbClr val="FFF2CC">
              <a:alpha val="754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1" name="Google Shape;571;p68"/>
          <p:cNvSpPr txBox="1"/>
          <p:nvPr/>
        </p:nvSpPr>
        <p:spPr>
          <a:xfrm>
            <a:off x="12894700" y="53000"/>
            <a:ext cx="7510000" cy="8760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1867" kern="0">
              <a:solidFill>
                <a:srgbClr val="000000"/>
              </a:solidFill>
              <a:latin typeface="Calibri"/>
              <a:ea typeface="Calibri"/>
              <a:cs typeface="Calibri"/>
              <a:sym typeface="Calibri"/>
            </a:endParaRPr>
          </a:p>
        </p:txBody>
      </p:sp>
      <p:sp>
        <p:nvSpPr>
          <p:cNvPr id="572" name="Google Shape;572;p68"/>
          <p:cNvSpPr/>
          <p:nvPr/>
        </p:nvSpPr>
        <p:spPr>
          <a:xfrm>
            <a:off x="100" y="0"/>
            <a:ext cx="12192000" cy="1135600"/>
          </a:xfrm>
          <a:prstGeom prst="rect">
            <a:avLst/>
          </a:prstGeom>
          <a:solidFill>
            <a:srgbClr val="6329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573" name="Google Shape;573;p68"/>
          <p:cNvPicPr preferRelativeResize="0"/>
          <p:nvPr/>
        </p:nvPicPr>
        <p:blipFill>
          <a:blip r:embed="rId6">
            <a:alphaModFix/>
          </a:blip>
          <a:stretch>
            <a:fillRect/>
          </a:stretch>
        </p:blipFill>
        <p:spPr>
          <a:xfrm>
            <a:off x="214901" y="96584"/>
            <a:ext cx="2053439" cy="940365"/>
          </a:xfrm>
          <a:prstGeom prst="rect">
            <a:avLst/>
          </a:prstGeom>
          <a:noFill/>
          <a:ln>
            <a:noFill/>
          </a:ln>
        </p:spPr>
      </p:pic>
      <p:sp>
        <p:nvSpPr>
          <p:cNvPr id="574" name="Google Shape;574;p68"/>
          <p:cNvSpPr txBox="1"/>
          <p:nvPr/>
        </p:nvSpPr>
        <p:spPr>
          <a:xfrm>
            <a:off x="1324433" y="-267"/>
            <a:ext cx="9546800" cy="1135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buSzPts val="1100"/>
            </a:pPr>
            <a:r>
              <a:rPr lang="en" sz="3200" b="1" kern="0">
                <a:solidFill>
                  <a:srgbClr val="F3F3F3"/>
                </a:solidFill>
                <a:latin typeface="Lato"/>
                <a:ea typeface="Lato"/>
                <a:cs typeface="Lato"/>
                <a:sym typeface="Lato"/>
              </a:rPr>
              <a:t>Diabetes &amp; Obesity Domain Team</a:t>
            </a:r>
            <a:endParaRPr sz="3200" b="1" kern="0">
              <a:solidFill>
                <a:srgbClr val="F3F3F3"/>
              </a:solidFill>
              <a:latin typeface="Lato"/>
              <a:ea typeface="Lato"/>
              <a:cs typeface="Lato"/>
              <a:sym typeface="Lato"/>
            </a:endParaRPr>
          </a:p>
        </p:txBody>
      </p:sp>
      <p:pic>
        <p:nvPicPr>
          <p:cNvPr id="575" name="Google Shape;575;p68"/>
          <p:cNvPicPr preferRelativeResize="0"/>
          <p:nvPr/>
        </p:nvPicPr>
        <p:blipFill rotWithShape="1">
          <a:blip r:embed="rId7">
            <a:alphaModFix/>
          </a:blip>
          <a:srcRect r="79650"/>
          <a:stretch/>
        </p:blipFill>
        <p:spPr>
          <a:xfrm>
            <a:off x="219809" y="1272551"/>
            <a:ext cx="695433" cy="939800"/>
          </a:xfrm>
          <a:prstGeom prst="rect">
            <a:avLst/>
          </a:prstGeom>
          <a:noFill/>
          <a:ln>
            <a:noFill/>
          </a:ln>
        </p:spPr>
      </p:pic>
      <p:pic>
        <p:nvPicPr>
          <p:cNvPr id="576" name="Google Shape;576;p68" descr="A close up of a person&#10;&#10;Description automatically generated"/>
          <p:cNvPicPr preferRelativeResize="0"/>
          <p:nvPr/>
        </p:nvPicPr>
        <p:blipFill rotWithShape="1">
          <a:blip r:embed="rId8">
            <a:alphaModFix/>
          </a:blip>
          <a:srcRect l="10329" r="6765" b="14588"/>
          <a:stretch/>
        </p:blipFill>
        <p:spPr>
          <a:xfrm>
            <a:off x="83033" y="5916209"/>
            <a:ext cx="928000" cy="880400"/>
          </a:xfrm>
          <a:prstGeom prst="ellipse">
            <a:avLst/>
          </a:prstGeom>
          <a:noFill/>
          <a:ln w="28575" cap="flat" cmpd="sng">
            <a:solidFill>
              <a:srgbClr val="FFFFFF"/>
            </a:solidFill>
            <a:prstDash val="solid"/>
            <a:round/>
            <a:headEnd type="none" w="sm" len="sm"/>
            <a:tailEnd type="none" w="sm" len="sm"/>
          </a:ln>
        </p:spPr>
      </p:pic>
      <p:pic>
        <p:nvPicPr>
          <p:cNvPr id="577" name="Google Shape;577;p68" descr="A person wearing a suit and tie&#10;&#10;Description automatically generated"/>
          <p:cNvPicPr preferRelativeResize="0"/>
          <p:nvPr/>
        </p:nvPicPr>
        <p:blipFill rotWithShape="1">
          <a:blip r:embed="rId9">
            <a:alphaModFix/>
          </a:blip>
          <a:srcRect b="19133"/>
          <a:stretch/>
        </p:blipFill>
        <p:spPr>
          <a:xfrm>
            <a:off x="106989" y="2234699"/>
            <a:ext cx="928000" cy="922000"/>
          </a:xfrm>
          <a:prstGeom prst="ellipse">
            <a:avLst/>
          </a:prstGeom>
          <a:noFill/>
          <a:ln w="28575" cap="flat" cmpd="sng">
            <a:solidFill>
              <a:srgbClr val="FFFFFF"/>
            </a:solidFill>
            <a:prstDash val="solid"/>
            <a:round/>
            <a:headEnd type="none" w="sm" len="sm"/>
            <a:tailEnd type="none" w="sm" len="sm"/>
          </a:ln>
        </p:spPr>
      </p:pic>
      <p:pic>
        <p:nvPicPr>
          <p:cNvPr id="578" name="Google Shape;578;p68" descr="Trine Julie Abrahamsen"/>
          <p:cNvPicPr preferRelativeResize="0"/>
          <p:nvPr/>
        </p:nvPicPr>
        <p:blipFill rotWithShape="1">
          <a:blip r:embed="rId10">
            <a:alphaModFix/>
          </a:blip>
          <a:srcRect/>
          <a:stretch/>
        </p:blipFill>
        <p:spPr>
          <a:xfrm>
            <a:off x="130945" y="5001471"/>
            <a:ext cx="880000" cy="880000"/>
          </a:xfrm>
          <a:prstGeom prst="ellipse">
            <a:avLst/>
          </a:prstGeom>
          <a:noFill/>
          <a:ln w="28575" cap="flat" cmpd="sng">
            <a:solidFill>
              <a:srgbClr val="FFFFFF"/>
            </a:solidFill>
            <a:prstDash val="solid"/>
            <a:round/>
            <a:headEnd type="none" w="sm" len="sm"/>
            <a:tailEnd type="none" w="sm" len="sm"/>
          </a:ln>
        </p:spPr>
      </p:pic>
      <p:sp>
        <p:nvSpPr>
          <p:cNvPr id="579" name="Google Shape;579;p68"/>
          <p:cNvSpPr txBox="1"/>
          <p:nvPr/>
        </p:nvSpPr>
        <p:spPr>
          <a:xfrm>
            <a:off x="1127933" y="2247967"/>
            <a:ext cx="2053600" cy="664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b="1" kern="0">
                <a:solidFill>
                  <a:srgbClr val="000000"/>
                </a:solidFill>
                <a:latin typeface="Arial Narrow"/>
                <a:ea typeface="Arial Narrow"/>
                <a:cs typeface="Arial Narrow"/>
                <a:sym typeface="Arial Narrow"/>
              </a:rPr>
              <a:t>John Buse</a:t>
            </a:r>
            <a:endParaRPr sz="1867" b="1" kern="0">
              <a:solidFill>
                <a:srgbClr val="000000"/>
              </a:solidFill>
              <a:latin typeface="Arial Narrow"/>
              <a:ea typeface="Arial Narrow"/>
              <a:cs typeface="Arial Narrow"/>
              <a:sym typeface="Arial Narrow"/>
            </a:endParaRPr>
          </a:p>
        </p:txBody>
      </p:sp>
      <p:sp>
        <p:nvSpPr>
          <p:cNvPr id="580" name="Google Shape;580;p68"/>
          <p:cNvSpPr txBox="1"/>
          <p:nvPr/>
        </p:nvSpPr>
        <p:spPr>
          <a:xfrm>
            <a:off x="1127933" y="6075367"/>
            <a:ext cx="2053600" cy="664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b="1" kern="0">
                <a:solidFill>
                  <a:srgbClr val="000000"/>
                </a:solidFill>
                <a:latin typeface="Arial Narrow"/>
                <a:ea typeface="Arial Narrow"/>
                <a:cs typeface="Arial Narrow"/>
                <a:sym typeface="Arial Narrow"/>
              </a:rPr>
              <a:t>Kajsa Kvist</a:t>
            </a:r>
            <a:endParaRPr sz="1867" b="1" kern="0">
              <a:solidFill>
                <a:srgbClr val="000000"/>
              </a:solidFill>
              <a:latin typeface="Arial Narrow"/>
              <a:ea typeface="Arial Narrow"/>
              <a:cs typeface="Arial Narrow"/>
              <a:sym typeface="Arial Narrow"/>
            </a:endParaRPr>
          </a:p>
        </p:txBody>
      </p:sp>
      <p:sp>
        <p:nvSpPr>
          <p:cNvPr id="581" name="Google Shape;581;p68"/>
          <p:cNvSpPr txBox="1"/>
          <p:nvPr/>
        </p:nvSpPr>
        <p:spPr>
          <a:xfrm>
            <a:off x="1127933" y="5202484"/>
            <a:ext cx="2053600" cy="664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b="1" kern="0">
                <a:solidFill>
                  <a:srgbClr val="000000"/>
                </a:solidFill>
                <a:latin typeface="Arial Narrow"/>
                <a:ea typeface="Arial Narrow"/>
                <a:cs typeface="Arial Narrow"/>
                <a:sym typeface="Arial Narrow"/>
              </a:rPr>
              <a:t>Trine Abrahamsen</a:t>
            </a:r>
            <a:endParaRPr sz="1867" b="1" kern="0">
              <a:solidFill>
                <a:srgbClr val="000000"/>
              </a:solidFill>
              <a:latin typeface="Arial Narrow"/>
              <a:ea typeface="Arial Narrow"/>
              <a:cs typeface="Arial Narrow"/>
              <a:sym typeface="Arial Narrow"/>
            </a:endParaRPr>
          </a:p>
        </p:txBody>
      </p:sp>
      <p:sp>
        <p:nvSpPr>
          <p:cNvPr id="582" name="Google Shape;582;p68"/>
          <p:cNvSpPr txBox="1"/>
          <p:nvPr/>
        </p:nvSpPr>
        <p:spPr>
          <a:xfrm>
            <a:off x="1127933" y="3313617"/>
            <a:ext cx="2053600" cy="664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b="1" kern="0">
                <a:solidFill>
                  <a:srgbClr val="000000"/>
                </a:solidFill>
                <a:latin typeface="Arial Narrow"/>
                <a:ea typeface="Arial Narrow"/>
                <a:cs typeface="Arial Narrow"/>
                <a:sym typeface="Arial Narrow"/>
              </a:rPr>
              <a:t>Anna Kakhoska</a:t>
            </a:r>
            <a:endParaRPr sz="1867" b="1" kern="0">
              <a:solidFill>
                <a:srgbClr val="000000"/>
              </a:solidFill>
              <a:latin typeface="Arial Narrow"/>
              <a:ea typeface="Arial Narrow"/>
              <a:cs typeface="Arial Narrow"/>
              <a:sym typeface="Arial Narrow"/>
            </a:endParaRPr>
          </a:p>
        </p:txBody>
      </p:sp>
      <p:pic>
        <p:nvPicPr>
          <p:cNvPr id="583" name="Google Shape;583;p68"/>
          <p:cNvPicPr preferRelativeResize="0"/>
          <p:nvPr/>
        </p:nvPicPr>
        <p:blipFill>
          <a:blip r:embed="rId11">
            <a:alphaModFix/>
          </a:blip>
          <a:stretch>
            <a:fillRect/>
          </a:stretch>
        </p:blipFill>
        <p:spPr>
          <a:xfrm>
            <a:off x="107000" y="4154217"/>
            <a:ext cx="1029011" cy="718800"/>
          </a:xfrm>
          <a:prstGeom prst="rect">
            <a:avLst/>
          </a:prstGeom>
          <a:noFill/>
          <a:ln>
            <a:noFill/>
          </a:ln>
        </p:spPr>
      </p:pic>
      <p:sp>
        <p:nvSpPr>
          <p:cNvPr id="584" name="Google Shape;584;p68"/>
          <p:cNvSpPr txBox="1"/>
          <p:nvPr/>
        </p:nvSpPr>
        <p:spPr>
          <a:xfrm>
            <a:off x="915225" y="1389533"/>
            <a:ext cx="801200" cy="672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b="1" kern="0">
                <a:solidFill>
                  <a:srgbClr val="000000"/>
                </a:solidFill>
                <a:latin typeface="Droid Serif"/>
                <a:ea typeface="Droid Serif"/>
                <a:cs typeface="Droid Serif"/>
                <a:sym typeface="Droid Serif"/>
              </a:rPr>
              <a:t>UNC</a:t>
            </a:r>
            <a:endParaRPr sz="1867" b="1" kern="0">
              <a:solidFill>
                <a:srgbClr val="000000"/>
              </a:solidFill>
              <a:latin typeface="Droid Serif"/>
              <a:ea typeface="Droid Serif"/>
              <a:cs typeface="Droid Serif"/>
              <a:sym typeface="Droid Serif"/>
            </a:endParaRPr>
          </a:p>
        </p:txBody>
      </p:sp>
      <p:pic>
        <p:nvPicPr>
          <p:cNvPr id="585" name="Google Shape;585;p68" descr="A person smiling for the camera&#10;&#10;Description automatically generated"/>
          <p:cNvPicPr preferRelativeResize="0"/>
          <p:nvPr/>
        </p:nvPicPr>
        <p:blipFill rotWithShape="1">
          <a:blip r:embed="rId12">
            <a:alphaModFix/>
          </a:blip>
          <a:srcRect l="21989" t="18233" r="18546" b="36285"/>
          <a:stretch/>
        </p:blipFill>
        <p:spPr>
          <a:xfrm>
            <a:off x="106989" y="3084035"/>
            <a:ext cx="928000" cy="920800"/>
          </a:xfrm>
          <a:prstGeom prst="ellipse">
            <a:avLst/>
          </a:prstGeom>
          <a:noFill/>
          <a:ln w="28575" cap="flat" cmpd="sng">
            <a:solidFill>
              <a:srgbClr val="FFFFFF"/>
            </a:solidFill>
            <a:prstDash val="solid"/>
            <a:round/>
            <a:headEnd type="none" w="sm" len="sm"/>
            <a:tailEnd type="none" w="sm" len="sm"/>
          </a:ln>
        </p:spPr>
      </p:pic>
      <p:sp>
        <p:nvSpPr>
          <p:cNvPr id="586" name="Google Shape;586;p68"/>
          <p:cNvSpPr/>
          <p:nvPr/>
        </p:nvSpPr>
        <p:spPr>
          <a:xfrm>
            <a:off x="2969667" y="1272567"/>
            <a:ext cx="5107600" cy="48080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7" name="Google Shape;587;p68"/>
          <p:cNvSpPr txBox="1"/>
          <p:nvPr/>
        </p:nvSpPr>
        <p:spPr>
          <a:xfrm>
            <a:off x="3555700" y="1518400"/>
            <a:ext cx="3843600" cy="3513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533" b="1" kern="0">
                <a:solidFill>
                  <a:srgbClr val="000000"/>
                </a:solidFill>
                <a:latin typeface="Calibri"/>
                <a:ea typeface="Calibri"/>
                <a:cs typeface="Calibri"/>
                <a:sym typeface="Calibri"/>
              </a:rPr>
              <a:t>PREMISE:</a:t>
            </a:r>
            <a:endParaRPr sz="2533" b="1" kern="0">
              <a:solidFill>
                <a:srgbClr val="000000"/>
              </a:solidFill>
              <a:latin typeface="Calibri"/>
              <a:ea typeface="Calibri"/>
              <a:cs typeface="Calibri"/>
              <a:sym typeface="Calibri"/>
            </a:endParaRPr>
          </a:p>
          <a:p>
            <a:pPr algn="ctr" defTabSz="1219170">
              <a:buClr>
                <a:srgbClr val="000000"/>
              </a:buClr>
            </a:pPr>
            <a:r>
              <a:rPr lang="en" sz="1867" kern="0">
                <a:solidFill>
                  <a:srgbClr val="000000"/>
                </a:solidFill>
                <a:latin typeface="Calibri"/>
                <a:ea typeface="Calibri"/>
                <a:cs typeface="Calibri"/>
                <a:sym typeface="Calibri"/>
              </a:rPr>
              <a:t>Novel antihyperglycemic medications have associated cardiorenal benefits and reduced mortality in diabetes. </a:t>
            </a:r>
            <a:endParaRPr sz="1867" kern="0">
              <a:solidFill>
                <a:srgbClr val="000000"/>
              </a:solidFill>
              <a:latin typeface="Calibri"/>
              <a:ea typeface="Calibri"/>
              <a:cs typeface="Calibri"/>
              <a:sym typeface="Calibri"/>
            </a:endParaRPr>
          </a:p>
          <a:p>
            <a:pPr algn="ctr" defTabSz="1219170">
              <a:buClr>
                <a:srgbClr val="000000"/>
              </a:buClr>
            </a:pPr>
            <a:endParaRPr sz="1867" kern="0">
              <a:solidFill>
                <a:srgbClr val="000000"/>
              </a:solidFill>
              <a:latin typeface="Calibri"/>
              <a:ea typeface="Calibri"/>
              <a:cs typeface="Calibri"/>
              <a:sym typeface="Calibri"/>
            </a:endParaRPr>
          </a:p>
          <a:p>
            <a:pPr algn="ctr" defTabSz="1219170">
              <a:buClr>
                <a:srgbClr val="000000"/>
              </a:buClr>
            </a:pPr>
            <a:r>
              <a:rPr lang="en" sz="2533" b="1" kern="0">
                <a:solidFill>
                  <a:srgbClr val="000000"/>
                </a:solidFill>
                <a:latin typeface="Calibri"/>
                <a:ea typeface="Calibri"/>
                <a:cs typeface="Calibri"/>
                <a:sym typeface="Calibri"/>
              </a:rPr>
              <a:t>QUESTION:</a:t>
            </a:r>
            <a:endParaRPr sz="2533" b="1" kern="0">
              <a:solidFill>
                <a:srgbClr val="000000"/>
              </a:solidFill>
              <a:latin typeface="Calibri"/>
              <a:ea typeface="Calibri"/>
              <a:cs typeface="Calibri"/>
              <a:sym typeface="Calibri"/>
            </a:endParaRPr>
          </a:p>
          <a:p>
            <a:pPr algn="ctr" defTabSz="1219170">
              <a:buClr>
                <a:srgbClr val="000000"/>
              </a:buClr>
            </a:pPr>
            <a:r>
              <a:rPr lang="en" sz="1867" kern="0">
                <a:solidFill>
                  <a:srgbClr val="000000"/>
                </a:solidFill>
                <a:latin typeface="Calibri"/>
                <a:ea typeface="Calibri"/>
                <a:cs typeface="Calibri"/>
                <a:sym typeface="Calibri"/>
              </a:rPr>
              <a:t>How are anti-hyperglycemic medications with established cardiorenal and mortality benefits associated with mortality among patients with type 2 diabetes and COVID-19, compared to commonly used diabetes medications?</a:t>
            </a:r>
            <a:endParaRPr sz="1867" kern="0">
              <a:solidFill>
                <a:srgbClr val="000000"/>
              </a:solidFill>
              <a:latin typeface="Calibri"/>
              <a:ea typeface="Calibri"/>
              <a:cs typeface="Calibri"/>
              <a:sym typeface="Calibri"/>
            </a:endParaRPr>
          </a:p>
        </p:txBody>
      </p:sp>
      <p:sp>
        <p:nvSpPr>
          <p:cNvPr id="588" name="Google Shape;588;p68"/>
          <p:cNvSpPr txBox="1"/>
          <p:nvPr/>
        </p:nvSpPr>
        <p:spPr>
          <a:xfrm>
            <a:off x="10999867" y="2638000"/>
            <a:ext cx="1340400" cy="672000"/>
          </a:xfrm>
          <a:prstGeom prst="rect">
            <a:avLst/>
          </a:prstGeom>
          <a:noFill/>
          <a:ln>
            <a:noFill/>
          </a:ln>
        </p:spPr>
        <p:txBody>
          <a:bodyPr spcFirstLastPara="1" wrap="square" lIns="162533" tIns="81233" rIns="162533" bIns="81233" anchor="t" anchorCtr="0">
            <a:noAutofit/>
          </a:bodyPr>
          <a:lstStyle/>
          <a:p>
            <a:pPr algn="ctr" defTabSz="1219170">
              <a:buClr>
                <a:srgbClr val="000000"/>
              </a:buClr>
            </a:pPr>
            <a:r>
              <a:rPr lang="en" sz="1867" b="1" kern="0">
                <a:solidFill>
                  <a:srgbClr val="000000"/>
                </a:solidFill>
                <a:latin typeface="Arial Narrow"/>
                <a:ea typeface="Arial Narrow"/>
                <a:cs typeface="Arial Narrow"/>
                <a:sym typeface="Arial Narrow"/>
              </a:rPr>
              <a:t>Carolyn Bramante</a:t>
            </a:r>
            <a:endParaRPr sz="1867" b="1" kern="0">
              <a:solidFill>
                <a:srgbClr val="000000"/>
              </a:solidFill>
              <a:latin typeface="Arial Narrow"/>
              <a:ea typeface="Arial Narrow"/>
              <a:cs typeface="Arial Narrow"/>
              <a:sym typeface="Arial Narrow"/>
            </a:endParaRPr>
          </a:p>
        </p:txBody>
      </p:sp>
      <p:sp>
        <p:nvSpPr>
          <p:cNvPr id="589" name="Google Shape;589;p68"/>
          <p:cNvSpPr txBox="1"/>
          <p:nvPr/>
        </p:nvSpPr>
        <p:spPr>
          <a:xfrm>
            <a:off x="10999867" y="3651300"/>
            <a:ext cx="1340400" cy="664800"/>
          </a:xfrm>
          <a:prstGeom prst="rect">
            <a:avLst/>
          </a:prstGeom>
          <a:noFill/>
          <a:ln>
            <a:noFill/>
          </a:ln>
        </p:spPr>
        <p:txBody>
          <a:bodyPr spcFirstLastPara="1" wrap="square" lIns="162533" tIns="81233" rIns="162533" bIns="81233" anchor="t" anchorCtr="0">
            <a:noAutofit/>
          </a:bodyPr>
          <a:lstStyle/>
          <a:p>
            <a:pPr algn="ctr" defTabSz="1219170">
              <a:buClr>
                <a:srgbClr val="000000"/>
              </a:buClr>
            </a:pPr>
            <a:r>
              <a:rPr lang="en" sz="1867" b="1" kern="0">
                <a:solidFill>
                  <a:srgbClr val="000000"/>
                </a:solidFill>
                <a:latin typeface="Arial Narrow"/>
                <a:ea typeface="Arial Narrow"/>
                <a:cs typeface="Arial Narrow"/>
                <a:sym typeface="Arial Narrow"/>
              </a:rPr>
              <a:t>Steve Johnson</a:t>
            </a:r>
            <a:endParaRPr sz="1867" b="1" kern="0">
              <a:solidFill>
                <a:srgbClr val="000000"/>
              </a:solidFill>
              <a:latin typeface="Arial Narrow"/>
              <a:ea typeface="Arial Narrow"/>
              <a:cs typeface="Arial Narrow"/>
              <a:sym typeface="Arial Narrow"/>
            </a:endParaRPr>
          </a:p>
        </p:txBody>
      </p:sp>
      <p:pic>
        <p:nvPicPr>
          <p:cNvPr id="590" name="Google Shape;590;p68"/>
          <p:cNvPicPr preferRelativeResize="0"/>
          <p:nvPr/>
        </p:nvPicPr>
        <p:blipFill rotWithShape="1">
          <a:blip r:embed="rId13">
            <a:alphaModFix/>
          </a:blip>
          <a:srcRect l="4437" t="6468" r="4437" b="14641"/>
          <a:stretch/>
        </p:blipFill>
        <p:spPr>
          <a:xfrm>
            <a:off x="9118500" y="1948401"/>
            <a:ext cx="1084800" cy="1084800"/>
          </a:xfrm>
          <a:prstGeom prst="ellipse">
            <a:avLst/>
          </a:prstGeom>
          <a:noFill/>
          <a:ln w="38100" cap="flat" cmpd="sng">
            <a:solidFill>
              <a:srgbClr val="FFFFFF"/>
            </a:solidFill>
            <a:prstDash val="solid"/>
            <a:round/>
            <a:headEnd type="none" w="sm" len="sm"/>
            <a:tailEnd type="none" w="sm" len="sm"/>
          </a:ln>
        </p:spPr>
      </p:pic>
      <p:pic>
        <p:nvPicPr>
          <p:cNvPr id="591" name="Google Shape;591;p68"/>
          <p:cNvPicPr preferRelativeResize="0"/>
          <p:nvPr/>
        </p:nvPicPr>
        <p:blipFill>
          <a:blip r:embed="rId14">
            <a:alphaModFix/>
          </a:blip>
          <a:stretch>
            <a:fillRect/>
          </a:stretch>
        </p:blipFill>
        <p:spPr>
          <a:xfrm>
            <a:off x="10022600" y="5345897"/>
            <a:ext cx="1084800" cy="1084800"/>
          </a:xfrm>
          <a:prstGeom prst="ellipse">
            <a:avLst/>
          </a:prstGeom>
          <a:noFill/>
          <a:ln w="38100" cap="flat" cmpd="sng">
            <a:solidFill>
              <a:srgbClr val="FFFFFF"/>
            </a:solidFill>
            <a:prstDash val="solid"/>
            <a:round/>
            <a:headEnd type="none" w="sm" len="sm"/>
            <a:tailEnd type="none" w="sm" len="sm"/>
          </a:ln>
        </p:spPr>
      </p:pic>
      <p:sp>
        <p:nvSpPr>
          <p:cNvPr id="592" name="Google Shape;592;p68"/>
          <p:cNvSpPr txBox="1"/>
          <p:nvPr/>
        </p:nvSpPr>
        <p:spPr>
          <a:xfrm>
            <a:off x="7919344" y="2224400"/>
            <a:ext cx="1340400" cy="515200"/>
          </a:xfrm>
          <a:prstGeom prst="rect">
            <a:avLst/>
          </a:prstGeom>
          <a:noFill/>
          <a:ln>
            <a:noFill/>
          </a:ln>
        </p:spPr>
        <p:txBody>
          <a:bodyPr spcFirstLastPara="1" wrap="square" lIns="162533" tIns="81233" rIns="162533" bIns="81233" anchor="t" anchorCtr="0">
            <a:noAutofit/>
          </a:bodyPr>
          <a:lstStyle/>
          <a:p>
            <a:pPr algn="ctr" defTabSz="1219170">
              <a:buClr>
                <a:srgbClr val="000000"/>
              </a:buClr>
            </a:pPr>
            <a:r>
              <a:rPr lang="en" sz="1867" b="1" kern="0">
                <a:solidFill>
                  <a:srgbClr val="000000"/>
                </a:solidFill>
                <a:latin typeface="Arial Narrow"/>
                <a:ea typeface="Arial Narrow"/>
                <a:cs typeface="Arial Narrow"/>
                <a:sym typeface="Arial Narrow"/>
              </a:rPr>
              <a:t>Richard Moffitt</a:t>
            </a:r>
            <a:endParaRPr sz="1867" b="1" kern="0">
              <a:solidFill>
                <a:srgbClr val="000000"/>
              </a:solidFill>
              <a:latin typeface="Arial Narrow"/>
              <a:ea typeface="Arial Narrow"/>
              <a:cs typeface="Arial Narrow"/>
              <a:sym typeface="Arial Narrow"/>
            </a:endParaRPr>
          </a:p>
        </p:txBody>
      </p:sp>
      <p:sp>
        <p:nvSpPr>
          <p:cNvPr id="593" name="Google Shape;593;p68"/>
          <p:cNvSpPr txBox="1"/>
          <p:nvPr/>
        </p:nvSpPr>
        <p:spPr>
          <a:xfrm>
            <a:off x="8022407" y="3184933"/>
            <a:ext cx="1134400" cy="515200"/>
          </a:xfrm>
          <a:prstGeom prst="rect">
            <a:avLst/>
          </a:prstGeom>
          <a:noFill/>
          <a:ln>
            <a:noFill/>
          </a:ln>
        </p:spPr>
        <p:txBody>
          <a:bodyPr spcFirstLastPara="1" wrap="square" lIns="162533" tIns="81233" rIns="162533" bIns="81233" anchor="t" anchorCtr="0">
            <a:noAutofit/>
          </a:bodyPr>
          <a:lstStyle/>
          <a:p>
            <a:pPr algn="ctr" defTabSz="1219170">
              <a:buClr>
                <a:srgbClr val="000000"/>
              </a:buClr>
            </a:pPr>
            <a:r>
              <a:rPr lang="en" sz="1867" b="1" kern="0">
                <a:solidFill>
                  <a:srgbClr val="000000"/>
                </a:solidFill>
                <a:latin typeface="Arial Narrow"/>
                <a:ea typeface="Arial Narrow"/>
                <a:cs typeface="Arial Narrow"/>
                <a:sym typeface="Arial Narrow"/>
              </a:rPr>
              <a:t>Tanner Zhang</a:t>
            </a:r>
            <a:endParaRPr sz="1867" b="1" kern="0">
              <a:solidFill>
                <a:srgbClr val="000000"/>
              </a:solidFill>
              <a:latin typeface="Arial Narrow"/>
              <a:ea typeface="Arial Narrow"/>
              <a:cs typeface="Arial Narrow"/>
              <a:sym typeface="Arial Narrow"/>
            </a:endParaRPr>
          </a:p>
        </p:txBody>
      </p:sp>
      <p:sp>
        <p:nvSpPr>
          <p:cNvPr id="594" name="Google Shape;594;p68"/>
          <p:cNvSpPr txBox="1"/>
          <p:nvPr/>
        </p:nvSpPr>
        <p:spPr>
          <a:xfrm>
            <a:off x="7919344" y="5106000"/>
            <a:ext cx="1340400" cy="376800"/>
          </a:xfrm>
          <a:prstGeom prst="rect">
            <a:avLst/>
          </a:prstGeom>
          <a:noFill/>
          <a:ln>
            <a:noFill/>
          </a:ln>
        </p:spPr>
        <p:txBody>
          <a:bodyPr spcFirstLastPara="1" wrap="square" lIns="162533" tIns="81233" rIns="162533" bIns="81233" anchor="t" anchorCtr="0">
            <a:noAutofit/>
          </a:bodyPr>
          <a:lstStyle/>
          <a:p>
            <a:pPr algn="ctr" defTabSz="1219170">
              <a:buClr>
                <a:srgbClr val="000000"/>
              </a:buClr>
            </a:pPr>
            <a:r>
              <a:rPr lang="en" sz="1867" b="1" kern="0">
                <a:solidFill>
                  <a:srgbClr val="000000"/>
                </a:solidFill>
                <a:latin typeface="Arial Narrow"/>
                <a:ea typeface="Arial Narrow"/>
                <a:cs typeface="Arial Narrow"/>
                <a:sym typeface="Arial Narrow"/>
              </a:rPr>
              <a:t>Stephanie Hong</a:t>
            </a:r>
            <a:endParaRPr sz="1867" b="1" kern="0">
              <a:solidFill>
                <a:srgbClr val="000000"/>
              </a:solidFill>
              <a:latin typeface="Arial Narrow"/>
              <a:ea typeface="Arial Narrow"/>
              <a:cs typeface="Arial Narrow"/>
              <a:sym typeface="Arial Narrow"/>
            </a:endParaRPr>
          </a:p>
        </p:txBody>
      </p:sp>
      <p:sp>
        <p:nvSpPr>
          <p:cNvPr id="595" name="Google Shape;595;p68"/>
          <p:cNvSpPr txBox="1"/>
          <p:nvPr/>
        </p:nvSpPr>
        <p:spPr>
          <a:xfrm>
            <a:off x="10941867" y="4555800"/>
            <a:ext cx="1456400" cy="550400"/>
          </a:xfrm>
          <a:prstGeom prst="rect">
            <a:avLst/>
          </a:prstGeom>
          <a:noFill/>
          <a:ln>
            <a:noFill/>
          </a:ln>
        </p:spPr>
        <p:txBody>
          <a:bodyPr spcFirstLastPara="1" wrap="square" lIns="162533" tIns="81233" rIns="162533" bIns="81233" anchor="t" anchorCtr="0">
            <a:noAutofit/>
          </a:bodyPr>
          <a:lstStyle/>
          <a:p>
            <a:pPr algn="ctr" defTabSz="1219170">
              <a:buClr>
                <a:srgbClr val="000000"/>
              </a:buClr>
            </a:pPr>
            <a:r>
              <a:rPr lang="en" sz="1867" b="1" kern="0">
                <a:solidFill>
                  <a:srgbClr val="000000"/>
                </a:solidFill>
                <a:latin typeface="Arial Narrow"/>
                <a:ea typeface="Arial Narrow"/>
                <a:cs typeface="Arial Narrow"/>
                <a:sym typeface="Arial Narrow"/>
              </a:rPr>
              <a:t>Harold Lehmann</a:t>
            </a:r>
            <a:endParaRPr sz="1867" b="1" kern="0">
              <a:solidFill>
                <a:srgbClr val="000000"/>
              </a:solidFill>
              <a:latin typeface="Arial Narrow"/>
              <a:ea typeface="Arial Narrow"/>
              <a:cs typeface="Arial Narrow"/>
              <a:sym typeface="Arial Narrow"/>
            </a:endParaRPr>
          </a:p>
        </p:txBody>
      </p:sp>
      <p:sp>
        <p:nvSpPr>
          <p:cNvPr id="596" name="Google Shape;596;p68"/>
          <p:cNvSpPr txBox="1"/>
          <p:nvPr/>
        </p:nvSpPr>
        <p:spPr>
          <a:xfrm>
            <a:off x="7919344" y="4145467"/>
            <a:ext cx="1340400" cy="515200"/>
          </a:xfrm>
          <a:prstGeom prst="rect">
            <a:avLst/>
          </a:prstGeom>
          <a:noFill/>
          <a:ln>
            <a:noFill/>
          </a:ln>
        </p:spPr>
        <p:txBody>
          <a:bodyPr spcFirstLastPara="1" wrap="square" lIns="162533" tIns="81233" rIns="162533" bIns="81233" anchor="t" anchorCtr="0">
            <a:noAutofit/>
          </a:bodyPr>
          <a:lstStyle/>
          <a:p>
            <a:pPr algn="ctr" defTabSz="1219170">
              <a:buClr>
                <a:srgbClr val="000000"/>
              </a:buClr>
            </a:pPr>
            <a:r>
              <a:rPr lang="en" sz="1867" b="1" kern="0">
                <a:solidFill>
                  <a:srgbClr val="000000"/>
                </a:solidFill>
                <a:latin typeface="Arial Narrow"/>
                <a:ea typeface="Arial Narrow"/>
                <a:cs typeface="Arial Narrow"/>
                <a:sym typeface="Arial Narrow"/>
              </a:rPr>
              <a:t>Davera Gabriel</a:t>
            </a:r>
            <a:endParaRPr sz="1867" b="1" kern="0">
              <a:solidFill>
                <a:srgbClr val="000000"/>
              </a:solidFill>
              <a:latin typeface="Arial Narrow"/>
              <a:ea typeface="Arial Narrow"/>
              <a:cs typeface="Arial Narrow"/>
              <a:sym typeface="Arial Narrow"/>
            </a:endParaRPr>
          </a:p>
        </p:txBody>
      </p:sp>
      <p:sp>
        <p:nvSpPr>
          <p:cNvPr id="597" name="Google Shape;597;p68"/>
          <p:cNvSpPr txBox="1"/>
          <p:nvPr/>
        </p:nvSpPr>
        <p:spPr>
          <a:xfrm>
            <a:off x="10999877" y="5630700"/>
            <a:ext cx="1340400" cy="515200"/>
          </a:xfrm>
          <a:prstGeom prst="rect">
            <a:avLst/>
          </a:prstGeom>
          <a:noFill/>
          <a:ln>
            <a:noFill/>
          </a:ln>
        </p:spPr>
        <p:txBody>
          <a:bodyPr spcFirstLastPara="1" wrap="square" lIns="162533" tIns="81233" rIns="162533" bIns="81233" anchor="t" anchorCtr="0">
            <a:noAutofit/>
          </a:bodyPr>
          <a:lstStyle/>
          <a:p>
            <a:pPr algn="ctr" defTabSz="1219170">
              <a:buClr>
                <a:srgbClr val="000000"/>
              </a:buClr>
            </a:pPr>
            <a:r>
              <a:rPr lang="en" sz="1867" b="1" kern="0">
                <a:solidFill>
                  <a:srgbClr val="000000"/>
                </a:solidFill>
                <a:latin typeface="Arial Narrow"/>
                <a:ea typeface="Arial Narrow"/>
                <a:cs typeface="Arial Narrow"/>
                <a:sym typeface="Arial Narrow"/>
              </a:rPr>
              <a:t>Janos</a:t>
            </a:r>
            <a:endParaRPr sz="1867" b="1" kern="0">
              <a:solidFill>
                <a:srgbClr val="000000"/>
              </a:solidFill>
              <a:latin typeface="Arial Narrow"/>
              <a:ea typeface="Arial Narrow"/>
              <a:cs typeface="Arial Narrow"/>
              <a:sym typeface="Arial Narrow"/>
            </a:endParaRPr>
          </a:p>
          <a:p>
            <a:pPr algn="ctr" defTabSz="1219170">
              <a:buClr>
                <a:srgbClr val="000000"/>
              </a:buClr>
            </a:pPr>
            <a:r>
              <a:rPr lang="en" sz="1867" b="1" kern="0">
                <a:solidFill>
                  <a:srgbClr val="000000"/>
                </a:solidFill>
                <a:latin typeface="Arial Narrow"/>
                <a:ea typeface="Arial Narrow"/>
                <a:cs typeface="Arial Narrow"/>
                <a:sym typeface="Arial Narrow"/>
              </a:rPr>
              <a:t>Hajagos</a:t>
            </a:r>
            <a:endParaRPr sz="1867" b="1" kern="0">
              <a:solidFill>
                <a:srgbClr val="000000"/>
              </a:solidFill>
              <a:latin typeface="Arial Narrow"/>
              <a:ea typeface="Arial Narrow"/>
              <a:cs typeface="Arial Narrow"/>
              <a:sym typeface="Arial Narrow"/>
            </a:endParaRPr>
          </a:p>
        </p:txBody>
      </p:sp>
      <p:pic>
        <p:nvPicPr>
          <p:cNvPr id="598" name="Google Shape;598;p68"/>
          <p:cNvPicPr preferRelativeResize="0"/>
          <p:nvPr/>
        </p:nvPicPr>
        <p:blipFill rotWithShape="1">
          <a:blip r:embed="rId15">
            <a:alphaModFix/>
          </a:blip>
          <a:srcRect l="24152" r="17775" b="8315"/>
          <a:stretch/>
        </p:blipFill>
        <p:spPr>
          <a:xfrm>
            <a:off x="9118500" y="2881899"/>
            <a:ext cx="1084800" cy="1134400"/>
          </a:xfrm>
          <a:prstGeom prst="ellipse">
            <a:avLst/>
          </a:prstGeom>
          <a:noFill/>
          <a:ln w="38100" cap="flat" cmpd="sng">
            <a:solidFill>
              <a:srgbClr val="FFFFFF"/>
            </a:solidFill>
            <a:prstDash val="solid"/>
            <a:round/>
            <a:headEnd type="none" w="sm" len="sm"/>
            <a:tailEnd type="none" w="sm" len="sm"/>
          </a:ln>
        </p:spPr>
      </p:pic>
      <p:pic>
        <p:nvPicPr>
          <p:cNvPr id="599" name="Google Shape;599;p68"/>
          <p:cNvPicPr preferRelativeResize="0"/>
          <p:nvPr/>
        </p:nvPicPr>
        <p:blipFill rotWithShape="1">
          <a:blip r:embed="rId16">
            <a:alphaModFix/>
          </a:blip>
          <a:srcRect l="13102" t="3730" r="5964" b="15336"/>
          <a:stretch/>
        </p:blipFill>
        <p:spPr>
          <a:xfrm>
            <a:off x="9118500" y="3905067"/>
            <a:ext cx="1084800" cy="1084800"/>
          </a:xfrm>
          <a:prstGeom prst="ellipse">
            <a:avLst/>
          </a:prstGeom>
          <a:noFill/>
          <a:ln w="38100" cap="flat" cmpd="sng">
            <a:solidFill>
              <a:srgbClr val="FFFFFF"/>
            </a:solidFill>
            <a:prstDash val="solid"/>
            <a:round/>
            <a:headEnd type="none" w="sm" len="sm"/>
            <a:tailEnd type="none" w="sm" len="sm"/>
          </a:ln>
        </p:spPr>
      </p:pic>
      <p:pic>
        <p:nvPicPr>
          <p:cNvPr id="600" name="Google Shape;600;p68"/>
          <p:cNvPicPr preferRelativeResize="0"/>
          <p:nvPr/>
        </p:nvPicPr>
        <p:blipFill rotWithShape="1">
          <a:blip r:embed="rId17">
            <a:alphaModFix/>
          </a:blip>
          <a:srcRect l="30508" t="18024" r="26761" b="35543"/>
          <a:stretch/>
        </p:blipFill>
        <p:spPr>
          <a:xfrm>
            <a:off x="9118500" y="4832599"/>
            <a:ext cx="1084800" cy="1084800"/>
          </a:xfrm>
          <a:prstGeom prst="ellipse">
            <a:avLst/>
          </a:prstGeom>
          <a:noFill/>
          <a:ln w="38100" cap="flat" cmpd="sng">
            <a:solidFill>
              <a:srgbClr val="FFFFFF"/>
            </a:solidFill>
            <a:prstDash val="solid"/>
            <a:round/>
            <a:headEnd type="none" w="sm" len="sm"/>
            <a:tailEnd type="none" w="sm" len="sm"/>
          </a:ln>
        </p:spPr>
      </p:pic>
    </p:spTree>
    <p:extLst>
      <p:ext uri="{BB962C8B-B14F-4D97-AF65-F5344CB8AC3E}">
        <p14:creationId xmlns:p14="http://schemas.microsoft.com/office/powerpoint/2010/main" val="2401135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69"/>
          <p:cNvSpPr txBox="1"/>
          <p:nvPr/>
        </p:nvSpPr>
        <p:spPr>
          <a:xfrm>
            <a:off x="-67" y="0"/>
            <a:ext cx="12192000" cy="942800"/>
          </a:xfrm>
          <a:prstGeom prst="rect">
            <a:avLst/>
          </a:prstGeom>
          <a:solidFill>
            <a:srgbClr val="63296B"/>
          </a:solidFill>
          <a:ln>
            <a:noFill/>
          </a:ln>
        </p:spPr>
        <p:txBody>
          <a:bodyPr spcFirstLastPara="1" wrap="square" lIns="121900" tIns="121900" rIns="121900" bIns="121900" anchor="ctr" anchorCtr="0">
            <a:noAutofit/>
          </a:bodyPr>
          <a:lstStyle/>
          <a:p>
            <a:pPr algn="ctr" defTabSz="1219170">
              <a:lnSpc>
                <a:spcPct val="115000"/>
              </a:lnSpc>
              <a:buClr>
                <a:srgbClr val="000000"/>
              </a:buClr>
              <a:buSzPts val="1100"/>
            </a:pPr>
            <a:r>
              <a:rPr lang="en" sz="3200" b="1" kern="0">
                <a:solidFill>
                  <a:srgbClr val="FFFFFF"/>
                </a:solidFill>
                <a:latin typeface="Lato"/>
                <a:ea typeface="Lato"/>
                <a:cs typeface="Lato"/>
                <a:sym typeface="Lato"/>
              </a:rPr>
              <a:t>  </a:t>
            </a:r>
            <a:endParaRPr sz="3200" b="1" kern="0">
              <a:solidFill>
                <a:srgbClr val="FFFFFF"/>
              </a:solidFill>
              <a:latin typeface="Lato"/>
              <a:ea typeface="Lato"/>
              <a:cs typeface="Lato"/>
              <a:sym typeface="Lato"/>
            </a:endParaRPr>
          </a:p>
          <a:p>
            <a:pPr algn="ctr" defTabSz="1219170">
              <a:lnSpc>
                <a:spcPct val="115000"/>
              </a:lnSpc>
              <a:buClr>
                <a:srgbClr val="000000"/>
              </a:buClr>
              <a:buSzPts val="1100"/>
            </a:pPr>
            <a:r>
              <a:rPr lang="en" sz="3200" b="1" kern="0">
                <a:solidFill>
                  <a:srgbClr val="FFFFFF"/>
                </a:solidFill>
                <a:latin typeface="Arial"/>
                <a:cs typeface="Arial"/>
                <a:sym typeface="Arial"/>
              </a:rPr>
              <a:t>         N3C Collaborative Analytics Domain Teams</a:t>
            </a:r>
            <a:endParaRPr sz="3200" b="1" kern="0">
              <a:solidFill>
                <a:srgbClr val="FFFFFF"/>
              </a:solidFill>
              <a:latin typeface="Arial"/>
              <a:cs typeface="Arial"/>
              <a:sym typeface="Arial"/>
            </a:endParaRPr>
          </a:p>
          <a:p>
            <a:pPr algn="ctr" defTabSz="1219170">
              <a:lnSpc>
                <a:spcPct val="115000"/>
              </a:lnSpc>
              <a:buClr>
                <a:srgbClr val="000000"/>
              </a:buClr>
              <a:buSzPts val="1100"/>
            </a:pPr>
            <a:endParaRPr sz="3200" b="1" kern="0">
              <a:solidFill>
                <a:srgbClr val="FFFFFF"/>
              </a:solidFill>
              <a:latin typeface="Lato"/>
              <a:ea typeface="Lato"/>
              <a:cs typeface="Lato"/>
              <a:sym typeface="Lato"/>
            </a:endParaRPr>
          </a:p>
        </p:txBody>
      </p:sp>
      <p:pic>
        <p:nvPicPr>
          <p:cNvPr id="606" name="Google Shape;606;p69"/>
          <p:cNvPicPr preferRelativeResize="0"/>
          <p:nvPr/>
        </p:nvPicPr>
        <p:blipFill rotWithShape="1">
          <a:blip r:embed="rId3">
            <a:alphaModFix/>
          </a:blip>
          <a:srcRect/>
          <a:stretch/>
        </p:blipFill>
        <p:spPr>
          <a:xfrm>
            <a:off x="120167" y="81001"/>
            <a:ext cx="1705067" cy="780799"/>
          </a:xfrm>
          <a:prstGeom prst="rect">
            <a:avLst/>
          </a:prstGeom>
          <a:noFill/>
          <a:ln>
            <a:noFill/>
          </a:ln>
        </p:spPr>
      </p:pic>
      <p:sp>
        <p:nvSpPr>
          <p:cNvPr id="607" name="Google Shape;607;p69"/>
          <p:cNvSpPr txBox="1"/>
          <p:nvPr/>
        </p:nvSpPr>
        <p:spPr>
          <a:xfrm>
            <a:off x="764733" y="1182433"/>
            <a:ext cx="10662400" cy="536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000" b="1" kern="0">
                <a:solidFill>
                  <a:srgbClr val="000000"/>
                </a:solidFill>
                <a:latin typeface="Calibri"/>
                <a:ea typeface="Calibri"/>
                <a:cs typeface="Calibri"/>
                <a:sym typeface="Calibri"/>
              </a:rPr>
              <a:t>Each Domain Team enables researchers with shared clinical questions surrounding COVID-19 to: </a:t>
            </a:r>
            <a:endParaRPr sz="2000" b="1" kern="0">
              <a:solidFill>
                <a:srgbClr val="000000"/>
              </a:solidFill>
              <a:latin typeface="Calibri"/>
              <a:ea typeface="Calibri"/>
              <a:cs typeface="Calibri"/>
              <a:sym typeface="Calibri"/>
            </a:endParaRPr>
          </a:p>
          <a:p>
            <a:pPr marL="609585" defTabSz="1219170">
              <a:buClr>
                <a:srgbClr val="000000"/>
              </a:buClr>
            </a:pPr>
            <a:endParaRPr sz="1867" kern="0">
              <a:solidFill>
                <a:srgbClr val="000000"/>
              </a:solidFill>
              <a:latin typeface="Calibri"/>
              <a:ea typeface="Calibri"/>
              <a:cs typeface="Calibri"/>
              <a:sym typeface="Calibri"/>
            </a:endParaRPr>
          </a:p>
        </p:txBody>
      </p:sp>
      <p:pic>
        <p:nvPicPr>
          <p:cNvPr id="608" name="Google Shape;608;p69"/>
          <p:cNvPicPr preferRelativeResize="0"/>
          <p:nvPr/>
        </p:nvPicPr>
        <p:blipFill>
          <a:blip r:embed="rId4">
            <a:alphaModFix/>
          </a:blip>
          <a:stretch>
            <a:fillRect/>
          </a:stretch>
        </p:blipFill>
        <p:spPr>
          <a:xfrm>
            <a:off x="1825218" y="1836667"/>
            <a:ext cx="8140700" cy="4445000"/>
          </a:xfrm>
          <a:prstGeom prst="rect">
            <a:avLst/>
          </a:prstGeom>
          <a:noFill/>
          <a:ln>
            <a:noFill/>
          </a:ln>
        </p:spPr>
      </p:pic>
    </p:spTree>
    <p:extLst>
      <p:ext uri="{BB962C8B-B14F-4D97-AF65-F5344CB8AC3E}">
        <p14:creationId xmlns:p14="http://schemas.microsoft.com/office/powerpoint/2010/main" val="21435038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70"/>
          <p:cNvSpPr txBox="1">
            <a:spLocks noGrp="1"/>
          </p:cNvSpPr>
          <p:nvPr>
            <p:ph type="ctrTitle"/>
          </p:nvPr>
        </p:nvSpPr>
        <p:spPr>
          <a:xfrm>
            <a:off x="914400" y="1122363"/>
            <a:ext cx="10363200" cy="2387600"/>
          </a:xfrm>
          <a:prstGeom prst="rect">
            <a:avLst/>
          </a:prstGeom>
        </p:spPr>
        <p:txBody>
          <a:bodyPr spcFirstLastPara="1" wrap="square" lIns="121900" tIns="60933" rIns="121900" bIns="60933" anchor="b" anchorCtr="0">
            <a:noAutofit/>
          </a:bodyPr>
          <a:lstStyle/>
          <a:p>
            <a:endParaRPr/>
          </a:p>
        </p:txBody>
      </p:sp>
      <p:sp>
        <p:nvSpPr>
          <p:cNvPr id="614" name="Google Shape;614;p70"/>
          <p:cNvSpPr txBox="1">
            <a:spLocks noGrp="1"/>
          </p:cNvSpPr>
          <p:nvPr>
            <p:ph type="subTitle" idx="1"/>
          </p:nvPr>
        </p:nvSpPr>
        <p:spPr>
          <a:xfrm>
            <a:off x="1524000" y="3602037"/>
            <a:ext cx="9144000" cy="1655600"/>
          </a:xfrm>
          <a:prstGeom prst="rect">
            <a:avLst/>
          </a:prstGeom>
        </p:spPr>
        <p:txBody>
          <a:bodyPr spcFirstLastPara="1" wrap="square" lIns="121900" tIns="60933" rIns="121900" bIns="60933" anchor="t" anchorCtr="0">
            <a:noAutofit/>
          </a:bodyPr>
          <a:lstStyle/>
          <a:p>
            <a:pPr marL="0" indent="0"/>
            <a:endParaRPr/>
          </a:p>
        </p:txBody>
      </p:sp>
      <p:pic>
        <p:nvPicPr>
          <p:cNvPr id="615" name="Google Shape;615;p70"/>
          <p:cNvPicPr preferRelativeResize="0"/>
          <p:nvPr/>
        </p:nvPicPr>
        <p:blipFill rotWithShape="1">
          <a:blip r:embed="rId3">
            <a:alphaModFix/>
          </a:blip>
          <a:srcRect t="9714"/>
          <a:stretch/>
        </p:blipFill>
        <p:spPr>
          <a:xfrm>
            <a:off x="518134" y="1210833"/>
            <a:ext cx="11934801" cy="5511467"/>
          </a:xfrm>
          <a:prstGeom prst="rect">
            <a:avLst/>
          </a:prstGeom>
          <a:noFill/>
          <a:ln>
            <a:noFill/>
          </a:ln>
        </p:spPr>
      </p:pic>
      <p:sp>
        <p:nvSpPr>
          <p:cNvPr id="616" name="Google Shape;616;p70"/>
          <p:cNvSpPr txBox="1"/>
          <p:nvPr/>
        </p:nvSpPr>
        <p:spPr>
          <a:xfrm>
            <a:off x="0" y="-275"/>
            <a:ext cx="12192000" cy="1135600"/>
          </a:xfrm>
          <a:prstGeom prst="rect">
            <a:avLst/>
          </a:prstGeom>
          <a:solidFill>
            <a:srgbClr val="63296B"/>
          </a:solidFill>
          <a:ln>
            <a:noFill/>
          </a:ln>
        </p:spPr>
        <p:txBody>
          <a:bodyPr spcFirstLastPara="1" wrap="square" lIns="121900" tIns="121900" rIns="121900" bIns="121900" anchor="ctr" anchorCtr="0">
            <a:noAutofit/>
          </a:bodyPr>
          <a:lstStyle/>
          <a:p>
            <a:pPr algn="ctr" defTabSz="1219170">
              <a:buClr>
                <a:srgbClr val="000000"/>
              </a:buClr>
            </a:pPr>
            <a:r>
              <a:rPr lang="en" sz="3200" b="1" kern="0">
                <a:solidFill>
                  <a:srgbClr val="F3F3F3"/>
                </a:solidFill>
                <a:latin typeface="Lato"/>
                <a:ea typeface="Lato"/>
                <a:cs typeface="Lato"/>
                <a:sym typeface="Lato"/>
              </a:rPr>
              <a:t>Some of the Clinical Domain Teams </a:t>
            </a:r>
            <a:endParaRPr sz="3200" b="1" kern="0">
              <a:solidFill>
                <a:srgbClr val="F3F3F3"/>
              </a:solidFill>
              <a:latin typeface="Lato"/>
              <a:ea typeface="Lato"/>
              <a:cs typeface="Lato"/>
              <a:sym typeface="Lato"/>
            </a:endParaRPr>
          </a:p>
          <a:p>
            <a:pPr algn="ctr" defTabSz="1219170">
              <a:buClr>
                <a:srgbClr val="000000"/>
              </a:buClr>
            </a:pPr>
            <a:r>
              <a:rPr lang="en" sz="1467" u="sng" kern="0">
                <a:solidFill>
                  <a:srgbClr val="FFD966"/>
                </a:solidFill>
                <a:latin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covid.cd2h.org/teams</a:t>
            </a:r>
            <a:endParaRPr sz="1867" b="1" kern="0">
              <a:solidFill>
                <a:srgbClr val="FFD966"/>
              </a:solidFill>
              <a:latin typeface="Lato"/>
              <a:ea typeface="Lato"/>
              <a:cs typeface="Lato"/>
              <a:sym typeface="Lato"/>
            </a:endParaRPr>
          </a:p>
        </p:txBody>
      </p:sp>
      <p:pic>
        <p:nvPicPr>
          <p:cNvPr id="617" name="Google Shape;617;p70"/>
          <p:cNvPicPr preferRelativeResize="0"/>
          <p:nvPr/>
        </p:nvPicPr>
        <p:blipFill rotWithShape="1">
          <a:blip r:embed="rId5">
            <a:alphaModFix/>
          </a:blip>
          <a:srcRect t="7612"/>
          <a:stretch/>
        </p:blipFill>
        <p:spPr>
          <a:xfrm>
            <a:off x="3405033" y="1677067"/>
            <a:ext cx="6212632" cy="3580567"/>
          </a:xfrm>
          <a:prstGeom prst="rect">
            <a:avLst/>
          </a:prstGeom>
          <a:noFill/>
          <a:ln w="9525" cap="flat" cmpd="sng">
            <a:solidFill>
              <a:srgbClr val="666666"/>
            </a:solidFill>
            <a:prstDash val="solid"/>
            <a:round/>
            <a:headEnd type="none" w="sm" len="sm"/>
            <a:tailEnd type="none" w="sm" len="sm"/>
          </a:ln>
          <a:effectLst>
            <a:outerShdw blurRad="228600" dist="95250" dir="2760000" algn="bl" rotWithShape="0">
              <a:srgbClr val="000000">
                <a:alpha val="50000"/>
              </a:srgbClr>
            </a:outerShdw>
          </a:effectLst>
        </p:spPr>
      </p:pic>
    </p:spTree>
    <p:extLst>
      <p:ext uri="{BB962C8B-B14F-4D97-AF65-F5344CB8AC3E}">
        <p14:creationId xmlns:p14="http://schemas.microsoft.com/office/powerpoint/2010/main" val="333801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7"/>
                                        </p:tgtEl>
                                        <p:attrNameLst>
                                          <p:attrName>style.visibility</p:attrName>
                                        </p:attrNameLst>
                                      </p:cBhvr>
                                      <p:to>
                                        <p:strVal val="visible"/>
                                      </p:to>
                                    </p:set>
                                    <p:animEffect transition="in" filter="fade">
                                      <p:cBhvr>
                                        <p:cTn id="7" dur="500"/>
                                        <p:tgtEl>
                                          <p:spTgt spid="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71"/>
          <p:cNvSpPr/>
          <p:nvPr/>
        </p:nvSpPr>
        <p:spPr>
          <a:xfrm>
            <a:off x="120167" y="1236700"/>
            <a:ext cx="11814800" cy="5271200"/>
          </a:xfrm>
          <a:prstGeom prst="roundRect">
            <a:avLst>
              <a:gd name="adj" fmla="val 16667"/>
            </a:avLst>
          </a:prstGeom>
          <a:solidFill>
            <a:srgbClr val="D0E0E3"/>
          </a:solidFill>
          <a:ln>
            <a:noFill/>
          </a:ln>
        </p:spPr>
        <p:txBody>
          <a:bodyPr spcFirstLastPara="1" wrap="square" lIns="121900" tIns="121900" rIns="121900" bIns="121900" anchor="ctr" anchorCtr="0">
            <a:noAutofit/>
          </a:bodyPr>
          <a:lstStyle/>
          <a:p>
            <a:pPr marL="609585" defTabSz="1219170">
              <a:buClr>
                <a:srgbClr val="000000"/>
              </a:buClr>
            </a:pPr>
            <a:endParaRPr sz="2133" kern="0">
              <a:solidFill>
                <a:srgbClr val="000000"/>
              </a:solidFill>
              <a:latin typeface="Calibri"/>
              <a:ea typeface="Calibri"/>
              <a:cs typeface="Calibri"/>
              <a:sym typeface="Calibri"/>
            </a:endParaRPr>
          </a:p>
          <a:p>
            <a:pPr defTabSz="1219170">
              <a:buClr>
                <a:srgbClr val="000000"/>
              </a:buClr>
            </a:pPr>
            <a:endParaRPr sz="2400" kern="0">
              <a:solidFill>
                <a:srgbClr val="000000"/>
              </a:solidFill>
              <a:latin typeface="Calibri"/>
              <a:ea typeface="Calibri"/>
              <a:cs typeface="Calibri"/>
              <a:sym typeface="Calibri"/>
            </a:endParaRPr>
          </a:p>
        </p:txBody>
      </p:sp>
      <p:sp>
        <p:nvSpPr>
          <p:cNvPr id="624" name="Google Shape;624;p71"/>
          <p:cNvSpPr txBox="1"/>
          <p:nvPr/>
        </p:nvSpPr>
        <p:spPr>
          <a:xfrm>
            <a:off x="-67" y="0"/>
            <a:ext cx="12192000" cy="942800"/>
          </a:xfrm>
          <a:prstGeom prst="rect">
            <a:avLst/>
          </a:prstGeom>
          <a:solidFill>
            <a:srgbClr val="63296B"/>
          </a:solidFill>
          <a:ln>
            <a:noFill/>
          </a:ln>
        </p:spPr>
        <p:txBody>
          <a:bodyPr spcFirstLastPara="1" wrap="square" lIns="121900" tIns="121900" rIns="121900" bIns="121900" anchor="ctr" anchorCtr="0">
            <a:noAutofit/>
          </a:bodyPr>
          <a:lstStyle/>
          <a:p>
            <a:pPr algn="ctr" defTabSz="1219170">
              <a:lnSpc>
                <a:spcPct val="115000"/>
              </a:lnSpc>
              <a:buClr>
                <a:srgbClr val="000000"/>
              </a:buClr>
              <a:buSzPts val="1100"/>
            </a:pPr>
            <a:r>
              <a:rPr lang="en" sz="3200" b="1" kern="0">
                <a:solidFill>
                  <a:srgbClr val="FFFFFF"/>
                </a:solidFill>
                <a:latin typeface="Lato"/>
                <a:ea typeface="Lato"/>
                <a:cs typeface="Lato"/>
                <a:sym typeface="Lato"/>
              </a:rPr>
              <a:t>  </a:t>
            </a:r>
            <a:r>
              <a:rPr lang="en" sz="3200" b="1" kern="0">
                <a:solidFill>
                  <a:srgbClr val="FFFFFF"/>
                </a:solidFill>
                <a:latin typeface="Arial"/>
                <a:cs typeface="Arial"/>
                <a:sym typeface="Arial"/>
              </a:rPr>
              <a:t>Domain Teams- Common Resources</a:t>
            </a:r>
            <a:endParaRPr sz="3200" b="1" kern="0">
              <a:solidFill>
                <a:srgbClr val="F3F3F3"/>
              </a:solidFill>
              <a:latin typeface="Arial"/>
              <a:cs typeface="Arial"/>
              <a:sym typeface="Arial"/>
            </a:endParaRPr>
          </a:p>
        </p:txBody>
      </p:sp>
      <p:pic>
        <p:nvPicPr>
          <p:cNvPr id="625" name="Google Shape;625;p71"/>
          <p:cNvPicPr preferRelativeResize="0"/>
          <p:nvPr/>
        </p:nvPicPr>
        <p:blipFill rotWithShape="1">
          <a:blip r:embed="rId3">
            <a:alphaModFix/>
          </a:blip>
          <a:srcRect/>
          <a:stretch/>
        </p:blipFill>
        <p:spPr>
          <a:xfrm>
            <a:off x="120167" y="81001"/>
            <a:ext cx="1705067" cy="780799"/>
          </a:xfrm>
          <a:prstGeom prst="rect">
            <a:avLst/>
          </a:prstGeom>
          <a:noFill/>
          <a:ln>
            <a:noFill/>
          </a:ln>
        </p:spPr>
      </p:pic>
      <p:sp>
        <p:nvSpPr>
          <p:cNvPr id="626" name="Google Shape;626;p71"/>
          <p:cNvSpPr txBox="1"/>
          <p:nvPr/>
        </p:nvSpPr>
        <p:spPr>
          <a:xfrm>
            <a:off x="2024733" y="1307500"/>
            <a:ext cx="7737200" cy="563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467" kern="0">
                <a:solidFill>
                  <a:srgbClr val="000000"/>
                </a:solidFill>
                <a:latin typeface="Arial"/>
                <a:cs typeface="Arial"/>
                <a:sym typeface="Arial"/>
              </a:rPr>
              <a:t>To Join Domain Teams: </a:t>
            </a:r>
            <a:r>
              <a:rPr lang="en" sz="1733" u="sng" kern="0">
                <a:solidFill>
                  <a:srgbClr val="0563C1"/>
                </a:solidFill>
                <a:latin typeface="Arial"/>
                <a:cs typeface="Arial"/>
                <a:sym typeface="Arial"/>
                <a:hlinkClick r:id="rId4"/>
              </a:rPr>
              <a:t>Access the N3C Data Enclave/Enclave Essentials</a:t>
            </a:r>
            <a:endParaRPr sz="1733" kern="0">
              <a:solidFill>
                <a:srgbClr val="000000"/>
              </a:solidFill>
              <a:latin typeface="Arial"/>
              <a:cs typeface="Arial"/>
              <a:sym typeface="Arial"/>
            </a:endParaRPr>
          </a:p>
        </p:txBody>
      </p:sp>
      <p:pic>
        <p:nvPicPr>
          <p:cNvPr id="627" name="Google Shape;627;p71"/>
          <p:cNvPicPr preferRelativeResize="0"/>
          <p:nvPr/>
        </p:nvPicPr>
        <p:blipFill>
          <a:blip r:embed="rId5">
            <a:alphaModFix/>
          </a:blip>
          <a:stretch>
            <a:fillRect/>
          </a:stretch>
        </p:blipFill>
        <p:spPr>
          <a:xfrm>
            <a:off x="395234" y="1948734"/>
            <a:ext cx="11184031" cy="4206967"/>
          </a:xfrm>
          <a:prstGeom prst="rect">
            <a:avLst/>
          </a:prstGeom>
          <a:noFill/>
          <a:ln w="76200" cap="flat" cmpd="sng">
            <a:solidFill>
              <a:srgbClr val="E06666"/>
            </a:solidFill>
            <a:prstDash val="solid"/>
            <a:round/>
            <a:headEnd type="none" w="sm" len="sm"/>
            <a:tailEnd type="none" w="sm" len="sm"/>
          </a:ln>
        </p:spPr>
      </p:pic>
    </p:spTree>
    <p:extLst>
      <p:ext uri="{BB962C8B-B14F-4D97-AF65-F5344CB8AC3E}">
        <p14:creationId xmlns:p14="http://schemas.microsoft.com/office/powerpoint/2010/main" val="29953284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72"/>
          <p:cNvSpPr txBox="1"/>
          <p:nvPr/>
        </p:nvSpPr>
        <p:spPr>
          <a:xfrm>
            <a:off x="-67" y="0"/>
            <a:ext cx="12192000" cy="942800"/>
          </a:xfrm>
          <a:prstGeom prst="rect">
            <a:avLst/>
          </a:prstGeom>
          <a:solidFill>
            <a:srgbClr val="63296B"/>
          </a:solidFill>
          <a:ln>
            <a:noFill/>
          </a:ln>
        </p:spPr>
        <p:txBody>
          <a:bodyPr spcFirstLastPara="1" wrap="square" lIns="121900" tIns="121900" rIns="121900" bIns="121900" anchor="ctr" anchorCtr="0">
            <a:noAutofit/>
          </a:bodyPr>
          <a:lstStyle/>
          <a:p>
            <a:pPr algn="ctr" defTabSz="1219170">
              <a:lnSpc>
                <a:spcPct val="115000"/>
              </a:lnSpc>
              <a:buClr>
                <a:srgbClr val="000000"/>
              </a:buClr>
              <a:buSzPts val="1100"/>
            </a:pPr>
            <a:r>
              <a:rPr lang="en" sz="3200" b="1" kern="0">
                <a:solidFill>
                  <a:srgbClr val="FFFFFF"/>
                </a:solidFill>
                <a:latin typeface="Lato"/>
                <a:ea typeface="Lato"/>
                <a:cs typeface="Lato"/>
                <a:sym typeface="Lato"/>
              </a:rPr>
              <a:t>  </a:t>
            </a:r>
            <a:endParaRPr sz="3200" b="1" kern="0">
              <a:solidFill>
                <a:srgbClr val="FFFFFF"/>
              </a:solidFill>
              <a:latin typeface="Lato"/>
              <a:ea typeface="Lato"/>
              <a:cs typeface="Lato"/>
              <a:sym typeface="Lato"/>
            </a:endParaRPr>
          </a:p>
          <a:p>
            <a:pPr algn="ctr" defTabSz="1219170">
              <a:lnSpc>
                <a:spcPct val="115000"/>
              </a:lnSpc>
              <a:buClr>
                <a:srgbClr val="000000"/>
              </a:buClr>
              <a:buSzPts val="1100"/>
            </a:pPr>
            <a:r>
              <a:rPr lang="en" sz="3200" b="1" kern="0">
                <a:solidFill>
                  <a:srgbClr val="FFFFFF"/>
                </a:solidFill>
                <a:latin typeface="Arial"/>
                <a:cs typeface="Arial"/>
                <a:sym typeface="Arial"/>
              </a:rPr>
              <a:t>Approved Enclave Projects</a:t>
            </a:r>
            <a:endParaRPr sz="3200" b="1" kern="0">
              <a:solidFill>
                <a:srgbClr val="FFFFFF"/>
              </a:solidFill>
              <a:latin typeface="Arial"/>
              <a:cs typeface="Arial"/>
              <a:sym typeface="Arial"/>
            </a:endParaRPr>
          </a:p>
          <a:p>
            <a:pPr algn="ctr" defTabSz="1219170">
              <a:lnSpc>
                <a:spcPct val="115000"/>
              </a:lnSpc>
              <a:buClr>
                <a:srgbClr val="000000"/>
              </a:buClr>
              <a:buSzPts val="1100"/>
            </a:pPr>
            <a:r>
              <a:rPr lang="en" sz="1467" u="sng" kern="0">
                <a:solidFill>
                  <a:srgbClr val="FFFFFF"/>
                </a:solidFill>
                <a:latin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https://covid.cd2h.org/enclave_projects</a:t>
            </a:r>
            <a:endParaRPr sz="3200" b="1" kern="0">
              <a:solidFill>
                <a:srgbClr val="FFFFFF"/>
              </a:solidFill>
              <a:latin typeface="Arial"/>
              <a:cs typeface="Arial"/>
              <a:sym typeface="Arial"/>
            </a:endParaRPr>
          </a:p>
          <a:p>
            <a:pPr algn="ctr" defTabSz="1219170">
              <a:lnSpc>
                <a:spcPct val="115000"/>
              </a:lnSpc>
              <a:buClr>
                <a:srgbClr val="000000"/>
              </a:buClr>
              <a:buSzPts val="1100"/>
            </a:pPr>
            <a:endParaRPr sz="3200" b="1" kern="0">
              <a:solidFill>
                <a:srgbClr val="FFFFFF"/>
              </a:solidFill>
              <a:latin typeface="Lato"/>
              <a:ea typeface="Lato"/>
              <a:cs typeface="Lato"/>
              <a:sym typeface="Lato"/>
            </a:endParaRPr>
          </a:p>
        </p:txBody>
      </p:sp>
      <p:pic>
        <p:nvPicPr>
          <p:cNvPr id="633" name="Google Shape;633;p72"/>
          <p:cNvPicPr preferRelativeResize="0"/>
          <p:nvPr/>
        </p:nvPicPr>
        <p:blipFill rotWithShape="1">
          <a:blip r:embed="rId4">
            <a:alphaModFix/>
          </a:blip>
          <a:srcRect/>
          <a:stretch/>
        </p:blipFill>
        <p:spPr>
          <a:xfrm>
            <a:off x="120167" y="81001"/>
            <a:ext cx="1705067" cy="780799"/>
          </a:xfrm>
          <a:prstGeom prst="rect">
            <a:avLst/>
          </a:prstGeom>
          <a:noFill/>
          <a:ln>
            <a:noFill/>
          </a:ln>
        </p:spPr>
      </p:pic>
      <p:sp>
        <p:nvSpPr>
          <p:cNvPr id="634" name="Google Shape;634;p72"/>
          <p:cNvSpPr txBox="1"/>
          <p:nvPr/>
        </p:nvSpPr>
        <p:spPr>
          <a:xfrm>
            <a:off x="730000" y="1103800"/>
            <a:ext cx="10662400" cy="491600"/>
          </a:xfrm>
          <a:prstGeom prst="rect">
            <a:avLst/>
          </a:prstGeom>
          <a:solidFill>
            <a:srgbClr val="45818E"/>
          </a:solid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Arial"/>
                <a:cs typeface="Arial"/>
                <a:sym typeface="Arial"/>
              </a:rPr>
              <a:t>View the list of </a:t>
            </a:r>
            <a:r>
              <a:rPr lang="en" sz="1867" u="sng" kern="0">
                <a:solidFill>
                  <a:srgbClr val="FFFFFF"/>
                </a:solidFill>
                <a:latin typeface="Calibri"/>
                <a:ea typeface="Calibri"/>
                <a:cs typeface="Calibri"/>
                <a:sym typeface="Calibri"/>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N3C Data Enclave Projects</a:t>
            </a:r>
            <a:r>
              <a:rPr lang="en" sz="1867" kern="0">
                <a:solidFill>
                  <a:srgbClr val="FFFFFF"/>
                </a:solidFill>
                <a:latin typeface="Calibri"/>
                <a:ea typeface="Calibri"/>
                <a:cs typeface="Calibri"/>
                <a:sym typeface="Calibri"/>
              </a:rPr>
              <a:t> that have been approved by the Data Access Committee (DAC).</a:t>
            </a:r>
            <a:endParaRPr sz="1867" kern="0">
              <a:solidFill>
                <a:srgbClr val="FFFFFF"/>
              </a:solidFill>
              <a:latin typeface="Calibri"/>
              <a:ea typeface="Calibri"/>
              <a:cs typeface="Calibri"/>
              <a:sym typeface="Calibri"/>
            </a:endParaRPr>
          </a:p>
        </p:txBody>
      </p:sp>
      <p:pic>
        <p:nvPicPr>
          <p:cNvPr id="635" name="Google Shape;635;p72"/>
          <p:cNvPicPr preferRelativeResize="0"/>
          <p:nvPr/>
        </p:nvPicPr>
        <p:blipFill>
          <a:blip r:embed="rId5">
            <a:alphaModFix/>
          </a:blip>
          <a:stretch>
            <a:fillRect/>
          </a:stretch>
        </p:blipFill>
        <p:spPr>
          <a:xfrm>
            <a:off x="508000" y="1798600"/>
            <a:ext cx="11004877" cy="4551400"/>
          </a:xfrm>
          <a:prstGeom prst="rect">
            <a:avLst/>
          </a:prstGeom>
          <a:noFill/>
          <a:ln>
            <a:noFill/>
          </a:ln>
        </p:spPr>
      </p:pic>
    </p:spTree>
    <p:extLst>
      <p:ext uri="{BB962C8B-B14F-4D97-AF65-F5344CB8AC3E}">
        <p14:creationId xmlns:p14="http://schemas.microsoft.com/office/powerpoint/2010/main" val="36332567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73"/>
          <p:cNvSpPr txBox="1">
            <a:spLocks noGrp="1"/>
          </p:cNvSpPr>
          <p:nvPr>
            <p:ph type="title"/>
          </p:nvPr>
        </p:nvSpPr>
        <p:spPr>
          <a:xfrm>
            <a:off x="0" y="0"/>
            <a:ext cx="12192000" cy="788400"/>
          </a:xfrm>
          <a:prstGeom prst="rect">
            <a:avLst/>
          </a:prstGeom>
          <a:solidFill>
            <a:srgbClr val="63296B"/>
          </a:solidFill>
          <a:ln>
            <a:noFill/>
          </a:ln>
        </p:spPr>
        <p:txBody>
          <a:bodyPr spcFirstLastPara="1" wrap="square" lIns="91433" tIns="45700" rIns="91433" bIns="45700" anchor="ctr" anchorCtr="0">
            <a:noAutofit/>
          </a:bodyPr>
          <a:lstStyle/>
          <a:p>
            <a:pPr algn="ctr">
              <a:buClr>
                <a:srgbClr val="000000"/>
              </a:buClr>
              <a:buSzPts val="2700"/>
            </a:pPr>
            <a:r>
              <a:rPr lang="en" b="1">
                <a:solidFill>
                  <a:srgbClr val="FFFFFF"/>
                </a:solidFill>
                <a:latin typeface="Lato"/>
                <a:ea typeface="Lato"/>
                <a:cs typeface="Lato"/>
                <a:sym typeface="Lato"/>
              </a:rPr>
              <a:t>N3C Data Access: Process</a:t>
            </a:r>
            <a:endParaRPr b="1">
              <a:solidFill>
                <a:srgbClr val="FFFFFF"/>
              </a:solidFill>
              <a:latin typeface="Lato"/>
              <a:ea typeface="Lato"/>
              <a:cs typeface="Lato"/>
              <a:sym typeface="Lato"/>
            </a:endParaRPr>
          </a:p>
        </p:txBody>
      </p:sp>
      <p:pic>
        <p:nvPicPr>
          <p:cNvPr id="641" name="Google Shape;641;p73"/>
          <p:cNvPicPr preferRelativeResize="0"/>
          <p:nvPr/>
        </p:nvPicPr>
        <p:blipFill rotWithShape="1">
          <a:blip r:embed="rId3">
            <a:alphaModFix/>
          </a:blip>
          <a:srcRect/>
          <a:stretch/>
        </p:blipFill>
        <p:spPr>
          <a:xfrm>
            <a:off x="-8" y="3800"/>
            <a:ext cx="1705059" cy="780803"/>
          </a:xfrm>
          <a:prstGeom prst="rect">
            <a:avLst/>
          </a:prstGeom>
          <a:noFill/>
          <a:ln>
            <a:noFill/>
          </a:ln>
        </p:spPr>
      </p:pic>
      <p:cxnSp>
        <p:nvCxnSpPr>
          <p:cNvPr id="642" name="Google Shape;642;p73"/>
          <p:cNvCxnSpPr/>
          <p:nvPr/>
        </p:nvCxnSpPr>
        <p:spPr>
          <a:xfrm rot="10800000" flipH="1">
            <a:off x="1466545" y="4719756"/>
            <a:ext cx="9556000" cy="1202000"/>
          </a:xfrm>
          <a:prstGeom prst="bentConnector3">
            <a:avLst>
              <a:gd name="adj1" fmla="val 50000"/>
            </a:avLst>
          </a:prstGeom>
          <a:noFill/>
          <a:ln>
            <a:noFill/>
          </a:ln>
        </p:spPr>
      </p:cxnSp>
      <p:grpSp>
        <p:nvGrpSpPr>
          <p:cNvPr id="643" name="Google Shape;643;p73"/>
          <p:cNvGrpSpPr/>
          <p:nvPr/>
        </p:nvGrpSpPr>
        <p:grpSpPr>
          <a:xfrm>
            <a:off x="7357394" y="2707159"/>
            <a:ext cx="1995300" cy="1984712"/>
            <a:chOff x="7357393" y="2707158"/>
            <a:chExt cx="1995300" cy="1984712"/>
          </a:xfrm>
        </p:grpSpPr>
        <p:sp>
          <p:nvSpPr>
            <p:cNvPr id="644" name="Google Shape;644;p73"/>
            <p:cNvSpPr txBox="1"/>
            <p:nvPr/>
          </p:nvSpPr>
          <p:spPr>
            <a:xfrm>
              <a:off x="7357393" y="4322570"/>
              <a:ext cx="1995300" cy="369300"/>
            </a:xfrm>
            <a:prstGeom prst="rect">
              <a:avLst/>
            </a:prstGeom>
            <a:solidFill>
              <a:schemeClr val="lt1"/>
            </a:solidFill>
            <a:ln>
              <a:noFill/>
            </a:ln>
          </p:spPr>
          <p:txBody>
            <a:bodyPr spcFirstLastPara="1" wrap="square" lIns="91433" tIns="45700" rIns="91433" bIns="45700" anchor="t" anchorCtr="0">
              <a:noAutofit/>
            </a:bodyPr>
            <a:lstStyle/>
            <a:p>
              <a:pPr algn="ctr" defTabSz="1219170">
                <a:buClr>
                  <a:srgbClr val="000000"/>
                </a:buClr>
              </a:pPr>
              <a:r>
                <a:rPr lang="en" sz="1867" kern="0">
                  <a:solidFill>
                    <a:srgbClr val="000000"/>
                  </a:solidFill>
                  <a:latin typeface="Calibri"/>
                  <a:ea typeface="Calibri"/>
                  <a:cs typeface="Calibri"/>
                  <a:sym typeface="Calibri"/>
                </a:rPr>
                <a:t>Data Use Request</a:t>
              </a:r>
              <a:endParaRPr sz="1467" kern="0">
                <a:solidFill>
                  <a:srgbClr val="000000"/>
                </a:solidFill>
                <a:latin typeface="Arial"/>
                <a:ea typeface="Arial"/>
                <a:cs typeface="Arial"/>
                <a:sym typeface="Arial"/>
              </a:endParaRPr>
            </a:p>
          </p:txBody>
        </p:sp>
        <p:grpSp>
          <p:nvGrpSpPr>
            <p:cNvPr id="645" name="Google Shape;645;p73"/>
            <p:cNvGrpSpPr/>
            <p:nvPr/>
          </p:nvGrpSpPr>
          <p:grpSpPr>
            <a:xfrm>
              <a:off x="7571395" y="2707158"/>
              <a:ext cx="1567219" cy="1650518"/>
              <a:chOff x="7423526" y="745477"/>
              <a:chExt cx="1567219" cy="1583990"/>
            </a:xfrm>
          </p:grpSpPr>
          <p:sp>
            <p:nvSpPr>
              <p:cNvPr id="646" name="Google Shape;646;p73"/>
              <p:cNvSpPr/>
              <p:nvPr/>
            </p:nvSpPr>
            <p:spPr>
              <a:xfrm>
                <a:off x="7579666" y="745477"/>
                <a:ext cx="1245900" cy="1431900"/>
              </a:xfrm>
              <a:prstGeom prst="roundRect">
                <a:avLst>
                  <a:gd name="adj" fmla="val 6159"/>
                </a:avLst>
              </a:prstGeom>
              <a:noFill/>
              <a:ln w="57150" cap="flat" cmpd="sng">
                <a:solidFill>
                  <a:srgbClr val="357EEB"/>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cxnSp>
            <p:nvCxnSpPr>
              <p:cNvPr id="647" name="Google Shape;647;p73"/>
              <p:cNvCxnSpPr/>
              <p:nvPr/>
            </p:nvCxnSpPr>
            <p:spPr>
              <a:xfrm>
                <a:off x="7900440" y="848686"/>
                <a:ext cx="257100" cy="0"/>
              </a:xfrm>
              <a:prstGeom prst="straightConnector1">
                <a:avLst/>
              </a:prstGeom>
              <a:noFill/>
              <a:ln w="57150" cap="rnd" cmpd="sng">
                <a:solidFill>
                  <a:srgbClr val="357EEB"/>
                </a:solidFill>
                <a:prstDash val="solid"/>
                <a:miter lim="800000"/>
                <a:headEnd type="none" w="sm" len="sm"/>
                <a:tailEnd type="none" w="sm" len="sm"/>
              </a:ln>
            </p:spPr>
          </p:cxnSp>
          <p:cxnSp>
            <p:nvCxnSpPr>
              <p:cNvPr id="648" name="Google Shape;648;p73"/>
              <p:cNvCxnSpPr/>
              <p:nvPr/>
            </p:nvCxnSpPr>
            <p:spPr>
              <a:xfrm>
                <a:off x="8248783" y="848686"/>
                <a:ext cx="257100" cy="0"/>
              </a:xfrm>
              <a:prstGeom prst="straightConnector1">
                <a:avLst/>
              </a:prstGeom>
              <a:noFill/>
              <a:ln w="57150" cap="rnd" cmpd="sng">
                <a:solidFill>
                  <a:srgbClr val="357EEB"/>
                </a:solidFill>
                <a:prstDash val="solid"/>
                <a:miter lim="800000"/>
                <a:headEnd type="none" w="sm" len="sm"/>
                <a:tailEnd type="none" w="sm" len="sm"/>
              </a:ln>
            </p:spPr>
          </p:cxnSp>
          <p:cxnSp>
            <p:nvCxnSpPr>
              <p:cNvPr id="649" name="Google Shape;649;p73"/>
              <p:cNvCxnSpPr/>
              <p:nvPr/>
            </p:nvCxnSpPr>
            <p:spPr>
              <a:xfrm>
                <a:off x="8028943" y="944145"/>
                <a:ext cx="354600" cy="0"/>
              </a:xfrm>
              <a:prstGeom prst="straightConnector1">
                <a:avLst/>
              </a:prstGeom>
              <a:noFill/>
              <a:ln w="57150" cap="rnd" cmpd="sng">
                <a:solidFill>
                  <a:srgbClr val="357EEB"/>
                </a:solidFill>
                <a:prstDash val="solid"/>
                <a:miter lim="800000"/>
                <a:headEnd type="none" w="sm" len="sm"/>
                <a:tailEnd type="none" w="sm" len="sm"/>
              </a:ln>
            </p:spPr>
          </p:cxnSp>
          <p:cxnSp>
            <p:nvCxnSpPr>
              <p:cNvPr id="650" name="Google Shape;650;p73"/>
              <p:cNvCxnSpPr/>
              <p:nvPr/>
            </p:nvCxnSpPr>
            <p:spPr>
              <a:xfrm>
                <a:off x="7825978" y="1820026"/>
                <a:ext cx="145500" cy="0"/>
              </a:xfrm>
              <a:prstGeom prst="straightConnector1">
                <a:avLst/>
              </a:prstGeom>
              <a:noFill/>
              <a:ln w="57150" cap="rnd" cmpd="sng">
                <a:solidFill>
                  <a:srgbClr val="357EEB"/>
                </a:solidFill>
                <a:prstDash val="solid"/>
                <a:miter lim="800000"/>
                <a:headEnd type="none" w="sm" len="sm"/>
                <a:tailEnd type="none" w="sm" len="sm"/>
              </a:ln>
            </p:spPr>
          </p:cxnSp>
          <p:cxnSp>
            <p:nvCxnSpPr>
              <p:cNvPr id="651" name="Google Shape;651;p73"/>
              <p:cNvCxnSpPr/>
              <p:nvPr/>
            </p:nvCxnSpPr>
            <p:spPr>
              <a:xfrm>
                <a:off x="8067012" y="1816053"/>
                <a:ext cx="497400" cy="3900"/>
              </a:xfrm>
              <a:prstGeom prst="straightConnector1">
                <a:avLst/>
              </a:prstGeom>
              <a:noFill/>
              <a:ln w="57150" cap="rnd" cmpd="sng">
                <a:solidFill>
                  <a:srgbClr val="357EEB"/>
                </a:solidFill>
                <a:prstDash val="solid"/>
                <a:miter lim="800000"/>
                <a:headEnd type="none" w="sm" len="sm"/>
                <a:tailEnd type="none" w="sm" len="sm"/>
              </a:ln>
            </p:spPr>
          </p:cxnSp>
          <p:cxnSp>
            <p:nvCxnSpPr>
              <p:cNvPr id="652" name="Google Shape;652;p73"/>
              <p:cNvCxnSpPr/>
              <p:nvPr/>
            </p:nvCxnSpPr>
            <p:spPr>
              <a:xfrm>
                <a:off x="8067011" y="1925280"/>
                <a:ext cx="497400" cy="3900"/>
              </a:xfrm>
              <a:prstGeom prst="straightConnector1">
                <a:avLst/>
              </a:prstGeom>
              <a:noFill/>
              <a:ln w="57150" cap="rnd" cmpd="sng">
                <a:solidFill>
                  <a:srgbClr val="357EEB"/>
                </a:solidFill>
                <a:prstDash val="solid"/>
                <a:miter lim="800000"/>
                <a:headEnd type="none" w="sm" len="sm"/>
                <a:tailEnd type="none" w="sm" len="sm"/>
              </a:ln>
            </p:spPr>
          </p:cxnSp>
          <p:cxnSp>
            <p:nvCxnSpPr>
              <p:cNvPr id="653" name="Google Shape;653;p73"/>
              <p:cNvCxnSpPr/>
              <p:nvPr/>
            </p:nvCxnSpPr>
            <p:spPr>
              <a:xfrm>
                <a:off x="8067010" y="2034507"/>
                <a:ext cx="497400" cy="3900"/>
              </a:xfrm>
              <a:prstGeom prst="straightConnector1">
                <a:avLst/>
              </a:prstGeom>
              <a:noFill/>
              <a:ln w="57150" cap="rnd" cmpd="sng">
                <a:solidFill>
                  <a:srgbClr val="357EEB"/>
                </a:solidFill>
                <a:prstDash val="solid"/>
                <a:miter lim="800000"/>
                <a:headEnd type="none" w="sm" len="sm"/>
                <a:tailEnd type="none" w="sm" len="sm"/>
              </a:ln>
            </p:spPr>
          </p:cxnSp>
          <p:sp>
            <p:nvSpPr>
              <p:cNvPr id="654" name="Google Shape;654;p73"/>
              <p:cNvSpPr/>
              <p:nvPr/>
            </p:nvSpPr>
            <p:spPr>
              <a:xfrm>
                <a:off x="7898765" y="1063167"/>
                <a:ext cx="606900" cy="602100"/>
              </a:xfrm>
              <a:prstGeom prst="roundRect">
                <a:avLst>
                  <a:gd name="adj" fmla="val 6159"/>
                </a:avLst>
              </a:prstGeom>
              <a:noFill/>
              <a:ln w="57150" cap="flat" cmpd="sng">
                <a:solidFill>
                  <a:srgbClr val="2D419A"/>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sp>
            <p:nvSpPr>
              <p:cNvPr id="655" name="Google Shape;655;p73"/>
              <p:cNvSpPr/>
              <p:nvPr/>
            </p:nvSpPr>
            <p:spPr>
              <a:xfrm rot="-5400000">
                <a:off x="8082495" y="1328730"/>
                <a:ext cx="249900" cy="377100"/>
              </a:xfrm>
              <a:prstGeom prst="flowChartDelay">
                <a:avLst/>
              </a:prstGeom>
              <a:noFill/>
              <a:ln w="57150" cap="flat" cmpd="sng">
                <a:solidFill>
                  <a:srgbClr val="2D419A"/>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sp>
            <p:nvSpPr>
              <p:cNvPr id="656" name="Google Shape;656;p73"/>
              <p:cNvSpPr/>
              <p:nvPr/>
            </p:nvSpPr>
            <p:spPr>
              <a:xfrm>
                <a:off x="8104392" y="1181449"/>
                <a:ext cx="206100" cy="194100"/>
              </a:xfrm>
              <a:prstGeom prst="ellipse">
                <a:avLst/>
              </a:prstGeom>
              <a:noFill/>
              <a:ln w="57150" cap="flat" cmpd="sng">
                <a:solidFill>
                  <a:srgbClr val="2D419A"/>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grpSp>
            <p:nvGrpSpPr>
              <p:cNvPr id="657" name="Google Shape;657;p73"/>
              <p:cNvGrpSpPr/>
              <p:nvPr/>
            </p:nvGrpSpPr>
            <p:grpSpPr>
              <a:xfrm>
                <a:off x="7423526" y="1508951"/>
                <a:ext cx="315787" cy="796585"/>
                <a:chOff x="7294712" y="1486955"/>
                <a:chExt cx="315787" cy="796585"/>
              </a:xfrm>
            </p:grpSpPr>
            <p:cxnSp>
              <p:nvCxnSpPr>
                <p:cNvPr id="658" name="Google Shape;658;p73"/>
                <p:cNvCxnSpPr/>
                <p:nvPr/>
              </p:nvCxnSpPr>
              <p:spPr>
                <a:xfrm>
                  <a:off x="7294712" y="1738140"/>
                  <a:ext cx="0" cy="545400"/>
                </a:xfrm>
                <a:prstGeom prst="straightConnector1">
                  <a:avLst/>
                </a:prstGeom>
                <a:noFill/>
                <a:ln w="57150" cap="sq" cmpd="sng">
                  <a:solidFill>
                    <a:srgbClr val="357EEB"/>
                  </a:solidFill>
                  <a:prstDash val="solid"/>
                  <a:miter lim="800000"/>
                  <a:headEnd type="none" w="sm" len="sm"/>
                  <a:tailEnd type="none" w="sm" len="sm"/>
                </a:ln>
              </p:spPr>
            </p:cxnSp>
            <p:cxnSp>
              <p:nvCxnSpPr>
                <p:cNvPr id="659" name="Google Shape;659;p73"/>
                <p:cNvCxnSpPr/>
                <p:nvPr/>
              </p:nvCxnSpPr>
              <p:spPr>
                <a:xfrm flipH="1">
                  <a:off x="7308059" y="1530987"/>
                  <a:ext cx="247500" cy="186600"/>
                </a:xfrm>
                <a:prstGeom prst="straightConnector1">
                  <a:avLst/>
                </a:prstGeom>
                <a:noFill/>
                <a:ln w="57150" cap="sq" cmpd="sng">
                  <a:solidFill>
                    <a:srgbClr val="357EEB"/>
                  </a:solidFill>
                  <a:prstDash val="solid"/>
                  <a:miter lim="800000"/>
                  <a:headEnd type="none" w="sm" len="sm"/>
                  <a:tailEnd type="none" w="sm" len="sm"/>
                </a:ln>
              </p:spPr>
            </p:cxnSp>
            <p:sp>
              <p:nvSpPr>
                <p:cNvPr id="660" name="Google Shape;660;p73"/>
                <p:cNvSpPr/>
                <p:nvPr/>
              </p:nvSpPr>
              <p:spPr>
                <a:xfrm rot="1664411">
                  <a:off x="7418180" y="1500373"/>
                  <a:ext cx="130837" cy="296564"/>
                </a:xfrm>
                <a:prstGeom prst="arc">
                  <a:avLst>
                    <a:gd name="adj1" fmla="val 16200000"/>
                    <a:gd name="adj2" fmla="val 4679649"/>
                  </a:avLst>
                </a:prstGeom>
                <a:noFill/>
                <a:ln w="57150" cap="flat" cmpd="sng">
                  <a:solidFill>
                    <a:srgbClr val="357EEB"/>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grpSp>
          <p:grpSp>
            <p:nvGrpSpPr>
              <p:cNvPr id="661" name="Google Shape;661;p73"/>
              <p:cNvGrpSpPr/>
              <p:nvPr/>
            </p:nvGrpSpPr>
            <p:grpSpPr>
              <a:xfrm flipH="1">
                <a:off x="8674958" y="1510900"/>
                <a:ext cx="315787" cy="796585"/>
                <a:chOff x="7294712" y="1486955"/>
                <a:chExt cx="315787" cy="796585"/>
              </a:xfrm>
            </p:grpSpPr>
            <p:cxnSp>
              <p:nvCxnSpPr>
                <p:cNvPr id="662" name="Google Shape;662;p73"/>
                <p:cNvCxnSpPr/>
                <p:nvPr/>
              </p:nvCxnSpPr>
              <p:spPr>
                <a:xfrm>
                  <a:off x="7294712" y="1738140"/>
                  <a:ext cx="0" cy="545400"/>
                </a:xfrm>
                <a:prstGeom prst="straightConnector1">
                  <a:avLst/>
                </a:prstGeom>
                <a:noFill/>
                <a:ln w="57150" cap="sq" cmpd="sng">
                  <a:solidFill>
                    <a:srgbClr val="357EEB"/>
                  </a:solidFill>
                  <a:prstDash val="solid"/>
                  <a:miter lim="800000"/>
                  <a:headEnd type="none" w="sm" len="sm"/>
                  <a:tailEnd type="none" w="sm" len="sm"/>
                </a:ln>
              </p:spPr>
            </p:cxnSp>
            <p:cxnSp>
              <p:nvCxnSpPr>
                <p:cNvPr id="663" name="Google Shape;663;p73"/>
                <p:cNvCxnSpPr/>
                <p:nvPr/>
              </p:nvCxnSpPr>
              <p:spPr>
                <a:xfrm flipH="1">
                  <a:off x="7308059" y="1530987"/>
                  <a:ext cx="247500" cy="186600"/>
                </a:xfrm>
                <a:prstGeom prst="straightConnector1">
                  <a:avLst/>
                </a:prstGeom>
                <a:noFill/>
                <a:ln w="57150" cap="sq" cmpd="sng">
                  <a:solidFill>
                    <a:srgbClr val="357EEB"/>
                  </a:solidFill>
                  <a:prstDash val="solid"/>
                  <a:miter lim="800000"/>
                  <a:headEnd type="none" w="sm" len="sm"/>
                  <a:tailEnd type="none" w="sm" len="sm"/>
                </a:ln>
              </p:spPr>
            </p:cxnSp>
            <p:sp>
              <p:nvSpPr>
                <p:cNvPr id="664" name="Google Shape;664;p73"/>
                <p:cNvSpPr/>
                <p:nvPr/>
              </p:nvSpPr>
              <p:spPr>
                <a:xfrm rot="1664411">
                  <a:off x="7418180" y="1500373"/>
                  <a:ext cx="130837" cy="296564"/>
                </a:xfrm>
                <a:prstGeom prst="arc">
                  <a:avLst>
                    <a:gd name="adj1" fmla="val 16200000"/>
                    <a:gd name="adj2" fmla="val 4679649"/>
                  </a:avLst>
                </a:prstGeom>
                <a:noFill/>
                <a:ln w="57150" cap="flat" cmpd="sng">
                  <a:solidFill>
                    <a:srgbClr val="357EEB"/>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grpSp>
          <p:cxnSp>
            <p:nvCxnSpPr>
              <p:cNvPr id="665" name="Google Shape;665;p73"/>
              <p:cNvCxnSpPr/>
              <p:nvPr/>
            </p:nvCxnSpPr>
            <p:spPr>
              <a:xfrm>
                <a:off x="7898765" y="2177367"/>
                <a:ext cx="0" cy="152100"/>
              </a:xfrm>
              <a:prstGeom prst="straightConnector1">
                <a:avLst/>
              </a:prstGeom>
              <a:noFill/>
              <a:ln w="57150" cap="flat" cmpd="sng">
                <a:solidFill>
                  <a:srgbClr val="357EEB"/>
                </a:solidFill>
                <a:prstDash val="solid"/>
                <a:miter lim="800000"/>
                <a:headEnd type="none" w="sm" len="sm"/>
                <a:tailEnd type="none" w="sm" len="sm"/>
              </a:ln>
            </p:spPr>
          </p:cxnSp>
          <p:cxnSp>
            <p:nvCxnSpPr>
              <p:cNvPr id="666" name="Google Shape;666;p73"/>
              <p:cNvCxnSpPr/>
              <p:nvPr/>
            </p:nvCxnSpPr>
            <p:spPr>
              <a:xfrm>
                <a:off x="8503052" y="2177367"/>
                <a:ext cx="0" cy="152100"/>
              </a:xfrm>
              <a:prstGeom prst="straightConnector1">
                <a:avLst/>
              </a:prstGeom>
              <a:noFill/>
              <a:ln w="57150" cap="flat" cmpd="sng">
                <a:solidFill>
                  <a:srgbClr val="357EEB"/>
                </a:solidFill>
                <a:prstDash val="solid"/>
                <a:miter lim="800000"/>
                <a:headEnd type="none" w="sm" len="sm"/>
                <a:tailEnd type="none" w="sm" len="sm"/>
              </a:ln>
            </p:spPr>
          </p:cxnSp>
          <p:grpSp>
            <p:nvGrpSpPr>
              <p:cNvPr id="667" name="Google Shape;667;p73"/>
              <p:cNvGrpSpPr/>
              <p:nvPr/>
            </p:nvGrpSpPr>
            <p:grpSpPr>
              <a:xfrm>
                <a:off x="7498879" y="1653814"/>
                <a:ext cx="135692" cy="153528"/>
                <a:chOff x="7431934" y="3323124"/>
                <a:chExt cx="135692" cy="153528"/>
              </a:xfrm>
            </p:grpSpPr>
            <p:sp>
              <p:nvSpPr>
                <p:cNvPr id="668" name="Google Shape;668;p73"/>
                <p:cNvSpPr/>
                <p:nvPr/>
              </p:nvSpPr>
              <p:spPr>
                <a:xfrm rot="3115633">
                  <a:off x="7487761" y="3320232"/>
                  <a:ext cx="45730" cy="108984"/>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sp>
              <p:nvSpPr>
                <p:cNvPr id="669" name="Google Shape;669;p73"/>
                <p:cNvSpPr/>
                <p:nvPr/>
              </p:nvSpPr>
              <p:spPr>
                <a:xfrm rot="2763655">
                  <a:off x="7464069" y="3367931"/>
                  <a:ext cx="45828" cy="10884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grpSp>
          <p:sp>
            <p:nvSpPr>
              <p:cNvPr id="670" name="Google Shape;670;p73"/>
              <p:cNvSpPr/>
              <p:nvPr/>
            </p:nvSpPr>
            <p:spPr>
              <a:xfrm rot="-3120076" flipH="1">
                <a:off x="8809164" y="1640784"/>
                <a:ext cx="36547" cy="108984"/>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sp>
            <p:nvSpPr>
              <p:cNvPr id="671" name="Google Shape;671;p73"/>
              <p:cNvSpPr/>
              <p:nvPr/>
            </p:nvSpPr>
            <p:spPr>
              <a:xfrm rot="-2763655" flipH="1">
                <a:off x="8826228" y="1684826"/>
                <a:ext cx="45828" cy="10884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grpSp>
      </p:grpSp>
      <p:sp>
        <p:nvSpPr>
          <p:cNvPr id="672" name="Google Shape;672;p73"/>
          <p:cNvSpPr/>
          <p:nvPr/>
        </p:nvSpPr>
        <p:spPr>
          <a:xfrm>
            <a:off x="6694293" y="1074731"/>
            <a:ext cx="500400" cy="5252000"/>
          </a:xfrm>
          <a:prstGeom prst="rightBrace">
            <a:avLst>
              <a:gd name="adj1" fmla="val 49969"/>
              <a:gd name="adj2" fmla="val 49853"/>
            </a:avLst>
          </a:prstGeom>
          <a:noFill/>
          <a:ln w="19050" cap="flat" cmpd="sng">
            <a:solidFill>
              <a:srgbClr val="BFBFBF"/>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sp>
        <p:nvSpPr>
          <p:cNvPr id="673" name="Google Shape;673;p73"/>
          <p:cNvSpPr/>
          <p:nvPr/>
        </p:nvSpPr>
        <p:spPr>
          <a:xfrm>
            <a:off x="6532179" y="1311864"/>
            <a:ext cx="162000" cy="1208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2400" kern="0">
              <a:solidFill>
                <a:srgbClr val="000000"/>
              </a:solidFill>
              <a:latin typeface="Arial"/>
              <a:ea typeface="Arial"/>
              <a:cs typeface="Arial"/>
              <a:sym typeface="Arial"/>
            </a:endParaRPr>
          </a:p>
        </p:txBody>
      </p:sp>
      <p:sp>
        <p:nvSpPr>
          <p:cNvPr id="674" name="Google Shape;674;p73"/>
          <p:cNvSpPr txBox="1"/>
          <p:nvPr/>
        </p:nvSpPr>
        <p:spPr>
          <a:xfrm>
            <a:off x="2707231" y="879395"/>
            <a:ext cx="3466000" cy="461600"/>
          </a:xfrm>
          <a:prstGeom prst="rect">
            <a:avLst/>
          </a:prstGeom>
          <a:solidFill>
            <a:schemeClr val="lt1"/>
          </a:solidFill>
          <a:ln>
            <a:noFill/>
          </a:ln>
        </p:spPr>
        <p:txBody>
          <a:bodyPr spcFirstLastPara="1" wrap="square" lIns="91433" tIns="45700" rIns="91433" bIns="45700" anchor="t" anchorCtr="0">
            <a:noAutofit/>
          </a:bodyPr>
          <a:lstStyle/>
          <a:p>
            <a:pPr algn="ctr" defTabSz="1219170">
              <a:buClr>
                <a:srgbClr val="000000"/>
              </a:buClr>
            </a:pPr>
            <a:r>
              <a:rPr lang="en" sz="2400" kern="0">
                <a:solidFill>
                  <a:srgbClr val="2F5496"/>
                </a:solidFill>
                <a:latin typeface="Calibri"/>
                <a:ea typeface="Calibri"/>
                <a:cs typeface="Calibri"/>
                <a:sym typeface="Calibri"/>
              </a:rPr>
              <a:t>     </a:t>
            </a:r>
            <a:endParaRPr sz="2400" kern="0">
              <a:solidFill>
                <a:srgbClr val="2F5496"/>
              </a:solidFill>
              <a:latin typeface="Calibri"/>
              <a:ea typeface="Calibri"/>
              <a:cs typeface="Calibri"/>
              <a:sym typeface="Calibri"/>
            </a:endParaRPr>
          </a:p>
        </p:txBody>
      </p:sp>
      <p:pic>
        <p:nvPicPr>
          <p:cNvPr id="675" name="Google Shape;675;p73"/>
          <p:cNvPicPr preferRelativeResize="0"/>
          <p:nvPr/>
        </p:nvPicPr>
        <p:blipFill rotWithShape="1">
          <a:blip r:embed="rId4">
            <a:alphaModFix/>
          </a:blip>
          <a:srcRect/>
          <a:stretch/>
        </p:blipFill>
        <p:spPr>
          <a:xfrm>
            <a:off x="2667837" y="3971163"/>
            <a:ext cx="1500555" cy="1741903"/>
          </a:xfrm>
          <a:prstGeom prst="rect">
            <a:avLst/>
          </a:prstGeom>
          <a:noFill/>
          <a:ln>
            <a:noFill/>
          </a:ln>
        </p:spPr>
      </p:pic>
      <p:grpSp>
        <p:nvGrpSpPr>
          <p:cNvPr id="676" name="Google Shape;676;p73"/>
          <p:cNvGrpSpPr/>
          <p:nvPr/>
        </p:nvGrpSpPr>
        <p:grpSpPr>
          <a:xfrm>
            <a:off x="4375635" y="3985563"/>
            <a:ext cx="2485500" cy="1793127"/>
            <a:chOff x="4375634" y="3985560"/>
            <a:chExt cx="2485500" cy="1793127"/>
          </a:xfrm>
        </p:grpSpPr>
        <p:pic>
          <p:nvPicPr>
            <p:cNvPr id="677" name="Google Shape;677;p73"/>
            <p:cNvPicPr preferRelativeResize="0"/>
            <p:nvPr/>
          </p:nvPicPr>
          <p:blipFill rotWithShape="1">
            <a:blip r:embed="rId5">
              <a:alphaModFix/>
            </a:blip>
            <a:srcRect/>
            <a:stretch/>
          </p:blipFill>
          <p:spPr>
            <a:xfrm>
              <a:off x="4732655" y="3985560"/>
              <a:ext cx="1188592" cy="1255194"/>
            </a:xfrm>
            <a:prstGeom prst="rect">
              <a:avLst/>
            </a:prstGeom>
            <a:noFill/>
            <a:ln>
              <a:noFill/>
            </a:ln>
          </p:spPr>
        </p:pic>
        <p:sp>
          <p:nvSpPr>
            <p:cNvPr id="678" name="Google Shape;678;p73"/>
            <p:cNvSpPr txBox="1"/>
            <p:nvPr/>
          </p:nvSpPr>
          <p:spPr>
            <a:xfrm>
              <a:off x="4375634" y="5409387"/>
              <a:ext cx="2485500" cy="369300"/>
            </a:xfrm>
            <a:prstGeom prst="rect">
              <a:avLst/>
            </a:prstGeom>
            <a:solidFill>
              <a:schemeClr val="lt1"/>
            </a:solidFill>
            <a:ln>
              <a:noFill/>
            </a:ln>
          </p:spPr>
          <p:txBody>
            <a:bodyPr spcFirstLastPara="1" wrap="square" lIns="91433" tIns="45700" rIns="91433" bIns="45700" anchor="t" anchorCtr="0">
              <a:noAutofit/>
            </a:bodyPr>
            <a:lstStyle/>
            <a:p>
              <a:pPr algn="ctr" defTabSz="1219170">
                <a:buClr>
                  <a:srgbClr val="000000"/>
                </a:buClr>
              </a:pPr>
              <a:r>
                <a:rPr lang="en" sz="1867" kern="0">
                  <a:solidFill>
                    <a:srgbClr val="000000"/>
                  </a:solidFill>
                  <a:latin typeface="Calibri"/>
                  <a:ea typeface="Calibri"/>
                  <a:cs typeface="Calibri"/>
                  <a:sym typeface="Calibri"/>
                </a:rPr>
                <a:t>HSP</a:t>
              </a:r>
              <a:r>
                <a:rPr lang="en" sz="1867" kern="0">
                  <a:solidFill>
                    <a:srgbClr val="1F497D"/>
                  </a:solidFill>
                  <a:latin typeface="Calibri"/>
                  <a:ea typeface="Calibri"/>
                  <a:cs typeface="Calibri"/>
                  <a:sym typeface="Calibri"/>
                </a:rPr>
                <a:t> </a:t>
              </a:r>
              <a:r>
                <a:rPr lang="en" sz="1867" kern="0">
                  <a:solidFill>
                    <a:srgbClr val="000000"/>
                  </a:solidFill>
                  <a:latin typeface="Calibri"/>
                  <a:ea typeface="Calibri"/>
                  <a:cs typeface="Calibri"/>
                  <a:sym typeface="Calibri"/>
                </a:rPr>
                <a:t>/ Security Training</a:t>
              </a:r>
              <a:endParaRPr sz="1467" kern="0">
                <a:solidFill>
                  <a:srgbClr val="000000"/>
                </a:solidFill>
                <a:latin typeface="Arial"/>
                <a:ea typeface="Arial"/>
                <a:cs typeface="Arial"/>
                <a:sym typeface="Arial"/>
              </a:endParaRPr>
            </a:p>
          </p:txBody>
        </p:sp>
      </p:grpSp>
      <p:grpSp>
        <p:nvGrpSpPr>
          <p:cNvPr id="679" name="Google Shape;679;p73"/>
          <p:cNvGrpSpPr/>
          <p:nvPr/>
        </p:nvGrpSpPr>
        <p:grpSpPr>
          <a:xfrm>
            <a:off x="3431826" y="1280929"/>
            <a:ext cx="2186700" cy="1643667"/>
            <a:chOff x="3431825" y="1280929"/>
            <a:chExt cx="2186700" cy="1643667"/>
          </a:xfrm>
        </p:grpSpPr>
        <p:pic>
          <p:nvPicPr>
            <p:cNvPr id="680" name="Google Shape;680;p73"/>
            <p:cNvPicPr preferRelativeResize="0"/>
            <p:nvPr/>
          </p:nvPicPr>
          <p:blipFill rotWithShape="1">
            <a:blip r:embed="rId6">
              <a:alphaModFix/>
            </a:blip>
            <a:srcRect r="2200"/>
            <a:stretch/>
          </p:blipFill>
          <p:spPr>
            <a:xfrm>
              <a:off x="3832204" y="1280929"/>
              <a:ext cx="1115248" cy="1539221"/>
            </a:xfrm>
            <a:prstGeom prst="rect">
              <a:avLst/>
            </a:prstGeom>
            <a:noFill/>
            <a:ln>
              <a:noFill/>
            </a:ln>
          </p:spPr>
        </p:pic>
        <p:sp>
          <p:nvSpPr>
            <p:cNvPr id="681" name="Google Shape;681;p73"/>
            <p:cNvSpPr txBox="1"/>
            <p:nvPr/>
          </p:nvSpPr>
          <p:spPr>
            <a:xfrm>
              <a:off x="3431825" y="2555296"/>
              <a:ext cx="2186700" cy="369300"/>
            </a:xfrm>
            <a:prstGeom prst="rect">
              <a:avLst/>
            </a:prstGeom>
            <a:solidFill>
              <a:schemeClr val="lt1"/>
            </a:solidFill>
            <a:ln>
              <a:noFill/>
            </a:ln>
          </p:spPr>
          <p:txBody>
            <a:bodyPr spcFirstLastPara="1" wrap="square" lIns="91433" tIns="45700" rIns="91433" bIns="45700" anchor="t" anchorCtr="0">
              <a:noAutofit/>
            </a:bodyPr>
            <a:lstStyle/>
            <a:p>
              <a:pPr defTabSz="1219170">
                <a:buClr>
                  <a:srgbClr val="000000"/>
                </a:buClr>
              </a:pPr>
              <a:r>
                <a:rPr lang="en" sz="1867" kern="0">
                  <a:solidFill>
                    <a:srgbClr val="000000"/>
                  </a:solidFill>
                  <a:latin typeface="Calibri"/>
                  <a:ea typeface="Calibri"/>
                  <a:cs typeface="Calibri"/>
                  <a:sym typeface="Calibri"/>
                </a:rPr>
                <a:t>Data Use Agreement</a:t>
              </a:r>
              <a:endParaRPr sz="1867" kern="0">
                <a:solidFill>
                  <a:srgbClr val="000000"/>
                </a:solidFill>
                <a:latin typeface="Arial"/>
                <a:cs typeface="Arial"/>
                <a:sym typeface="Arial"/>
              </a:endParaRPr>
            </a:p>
            <a:p>
              <a:pPr marL="285742" indent="-192611" defTabSz="1219170">
                <a:buClr>
                  <a:srgbClr val="000000"/>
                </a:buClr>
                <a:buSzPts val="1100"/>
              </a:pPr>
              <a:endParaRPr sz="1467" kern="0">
                <a:solidFill>
                  <a:srgbClr val="000000"/>
                </a:solidFill>
                <a:latin typeface="Arial"/>
                <a:ea typeface="Arial"/>
                <a:cs typeface="Arial"/>
                <a:sym typeface="Arial"/>
              </a:endParaRPr>
            </a:p>
          </p:txBody>
        </p:sp>
      </p:grpSp>
      <p:sp>
        <p:nvSpPr>
          <p:cNvPr id="682" name="Google Shape;682;p73"/>
          <p:cNvSpPr txBox="1"/>
          <p:nvPr/>
        </p:nvSpPr>
        <p:spPr>
          <a:xfrm>
            <a:off x="6981155" y="6417727"/>
            <a:ext cx="5338000" cy="338400"/>
          </a:xfrm>
          <a:prstGeom prst="rect">
            <a:avLst/>
          </a:prstGeom>
          <a:noFill/>
          <a:ln>
            <a:noFill/>
          </a:ln>
        </p:spPr>
        <p:txBody>
          <a:bodyPr spcFirstLastPara="1" wrap="square" lIns="121900" tIns="60933" rIns="121900" bIns="60933" anchor="t" anchorCtr="0">
            <a:noAutofit/>
          </a:bodyPr>
          <a:lstStyle/>
          <a:p>
            <a:pPr defTabSz="1219170">
              <a:buClr>
                <a:srgbClr val="000000"/>
              </a:buClr>
            </a:pPr>
            <a:r>
              <a:rPr lang="en" sz="1400" b="1" u="sng" kern="0">
                <a:solidFill>
                  <a:srgbClr val="0000FF"/>
                </a:solidFill>
                <a:latin typeface="Arial"/>
                <a:ea typeface="Arial"/>
                <a:cs typeface="Arial"/>
                <a:sym typeface="Arial"/>
              </a:rPr>
              <a:t>https://ncats.nih.gov/n3c/about/applying-for-access</a:t>
            </a: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378214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9"/>
                                        </p:tgtEl>
                                        <p:attrNameLst>
                                          <p:attrName>style.visibility</p:attrName>
                                        </p:attrNameLst>
                                      </p:cBhvr>
                                      <p:to>
                                        <p:strVal val="visible"/>
                                      </p:to>
                                    </p:set>
                                    <p:animEffect transition="in" filter="fade">
                                      <p:cBhvr>
                                        <p:cTn id="7" dur="500"/>
                                        <p:tgtEl>
                                          <p:spTgt spid="6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5"/>
                                        </p:tgtEl>
                                        <p:attrNameLst>
                                          <p:attrName>style.visibility</p:attrName>
                                        </p:attrNameLst>
                                      </p:cBhvr>
                                      <p:to>
                                        <p:strVal val="visible"/>
                                      </p:to>
                                    </p:set>
                                    <p:animEffect transition="in" filter="fade">
                                      <p:cBhvr>
                                        <p:cTn id="12" dur="500"/>
                                        <p:tgtEl>
                                          <p:spTgt spid="6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6"/>
                                        </p:tgtEl>
                                        <p:attrNameLst>
                                          <p:attrName>style.visibility</p:attrName>
                                        </p:attrNameLst>
                                      </p:cBhvr>
                                      <p:to>
                                        <p:strVal val="visible"/>
                                      </p:to>
                                    </p:set>
                                    <p:animEffect transition="in" filter="fade">
                                      <p:cBhvr>
                                        <p:cTn id="17" dur="500"/>
                                        <p:tgtEl>
                                          <p:spTgt spid="6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2"/>
                                        </p:tgtEl>
                                        <p:attrNameLst>
                                          <p:attrName>style.visibility</p:attrName>
                                        </p:attrNameLst>
                                      </p:cBhvr>
                                      <p:to>
                                        <p:strVal val="visible"/>
                                      </p:to>
                                    </p:set>
                                    <p:animEffect transition="in" filter="fade">
                                      <p:cBhvr>
                                        <p:cTn id="22" dur="500"/>
                                        <p:tgtEl>
                                          <p:spTgt spid="67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43"/>
                                        </p:tgtEl>
                                        <p:attrNameLst>
                                          <p:attrName>style.visibility</p:attrName>
                                        </p:attrNameLst>
                                      </p:cBhvr>
                                      <p:to>
                                        <p:strVal val="visible"/>
                                      </p:to>
                                    </p:set>
                                    <p:animEffect transition="in" filter="fade">
                                      <p:cBhvr>
                                        <p:cTn id="27" dur="500"/>
                                        <p:tgtEl>
                                          <p:spTgt spid="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626C039-8FCE-B245-86ED-54911FA051B7}"/>
              </a:ext>
            </a:extLst>
          </p:cNvPr>
          <p:cNvSpPr>
            <a:spLocks noGrp="1"/>
          </p:cNvSpPr>
          <p:nvPr>
            <p:ph type="title"/>
          </p:nvPr>
        </p:nvSpPr>
        <p:spPr/>
        <p:txBody>
          <a:bodyPr/>
          <a:lstStyle/>
          <a:p>
            <a:r>
              <a:rPr lang="en-US" dirty="0" smtClean="0"/>
              <a:t>Agenda</a:t>
            </a:r>
            <a:endParaRPr lang="en-US" dirty="0"/>
          </a:p>
        </p:txBody>
      </p:sp>
      <p:sp>
        <p:nvSpPr>
          <p:cNvPr id="22" name="Content Placeholder 2">
            <a:extLst>
              <a:ext uri="{FF2B5EF4-FFF2-40B4-BE49-F238E27FC236}">
                <a16:creationId xmlns:a16="http://schemas.microsoft.com/office/drawing/2014/main" id="{87A05ED7-2400-D14B-809C-0B0EC2A2DE56}"/>
              </a:ext>
            </a:extLst>
          </p:cNvPr>
          <p:cNvSpPr>
            <a:spLocks noGrp="1"/>
          </p:cNvSpPr>
          <p:nvPr>
            <p:ph idx="1"/>
          </p:nvPr>
        </p:nvSpPr>
        <p:spPr/>
        <p:txBody>
          <a:bodyPr>
            <a:normAutofit/>
          </a:bodyPr>
          <a:lstStyle/>
          <a:p>
            <a:r>
              <a:rPr lang="en-US" dirty="0" smtClean="0"/>
              <a:t>Welcome</a:t>
            </a:r>
          </a:p>
          <a:p>
            <a:r>
              <a:rPr lang="en-US" dirty="0" smtClean="0"/>
              <a:t>HIMSS Innovation Community Updates / Announcements</a:t>
            </a:r>
          </a:p>
          <a:p>
            <a:r>
              <a:rPr lang="en-US" dirty="0" smtClean="0"/>
              <a:t>Presentation:</a:t>
            </a:r>
            <a:endParaRPr lang="en-US" dirty="0"/>
          </a:p>
          <a:p>
            <a:pPr lvl="1"/>
            <a:r>
              <a:rPr lang="en-US" dirty="0"/>
              <a:t>The National Covid Cohort Collaborative: </a:t>
            </a:r>
            <a:r>
              <a:rPr lang="en-US" dirty="0" smtClean="0"/>
              <a:t/>
            </a:r>
            <a:br>
              <a:rPr lang="en-US" dirty="0" smtClean="0"/>
            </a:br>
            <a:r>
              <a:rPr lang="en-US" dirty="0" smtClean="0"/>
              <a:t>Revealing </a:t>
            </a:r>
            <a:r>
              <a:rPr lang="en-US" dirty="0"/>
              <a:t>the secrets of COVID-19</a:t>
            </a:r>
            <a:r>
              <a:rPr lang="en-US" dirty="0" smtClean="0">
                <a:solidFill>
                  <a:schemeClr val="tx1"/>
                </a:solidFill>
              </a:rPr>
              <a:t>Live </a:t>
            </a:r>
            <a:r>
              <a:rPr lang="en-US" dirty="0" smtClean="0">
                <a:solidFill>
                  <a:schemeClr val="tx1"/>
                </a:solidFill>
              </a:rPr>
              <a:t>Q&amp;A</a:t>
            </a:r>
          </a:p>
          <a:p>
            <a:r>
              <a:rPr lang="en-US" dirty="0" smtClean="0">
                <a:solidFill>
                  <a:schemeClr val="tx1"/>
                </a:solidFill>
              </a:rPr>
              <a:t>Wrap-Up / Next Steps</a:t>
            </a:r>
            <a:endParaRPr lang="en-US" dirty="0">
              <a:solidFill>
                <a:schemeClr val="tx1"/>
              </a:solidFill>
            </a:endParaRPr>
          </a:p>
        </p:txBody>
      </p:sp>
      <p:sp>
        <p:nvSpPr>
          <p:cNvPr id="4" name="Slide Number Placeholder 3">
            <a:extLst>
              <a:ext uri="{FF2B5EF4-FFF2-40B4-BE49-F238E27FC236}">
                <a16:creationId xmlns:a16="http://schemas.microsoft.com/office/drawing/2014/main" id="{AD32F7D9-4369-F049-A2C1-18EB47D2C7A7}"/>
              </a:ext>
            </a:extLst>
          </p:cNvPr>
          <p:cNvSpPr>
            <a:spLocks noGrp="1"/>
          </p:cNvSpPr>
          <p:nvPr>
            <p:ph type="sldNum" sz="quarter" idx="12"/>
          </p:nvPr>
        </p:nvSpPr>
        <p:spPr/>
        <p:txBody>
          <a:bodyPr/>
          <a:lstStyle/>
          <a:p>
            <a:fld id="{2F8AF2E6-64A8-0F46-AF27-0A96D82A033B}" type="slidenum">
              <a:rPr lang="en-US" smtClean="0"/>
              <a:t>4</a:t>
            </a:fld>
            <a:endParaRPr lang="en-US" dirty="0"/>
          </a:p>
        </p:txBody>
      </p:sp>
      <p:sp>
        <p:nvSpPr>
          <p:cNvPr id="2" name="TextBox 1"/>
          <p:cNvSpPr txBox="1"/>
          <p:nvPr/>
        </p:nvSpPr>
        <p:spPr>
          <a:xfrm>
            <a:off x="349135" y="615142"/>
            <a:ext cx="2801389" cy="399011"/>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180576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74"/>
          <p:cNvSpPr/>
          <p:nvPr/>
        </p:nvSpPr>
        <p:spPr>
          <a:xfrm>
            <a:off x="100" y="0"/>
            <a:ext cx="12192000" cy="1135600"/>
          </a:xfrm>
          <a:prstGeom prst="rect">
            <a:avLst/>
          </a:prstGeom>
          <a:solidFill>
            <a:srgbClr val="4D84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688" name="Google Shape;688;p74"/>
          <p:cNvPicPr preferRelativeResize="0"/>
          <p:nvPr/>
        </p:nvPicPr>
        <p:blipFill>
          <a:blip r:embed="rId3">
            <a:alphaModFix/>
          </a:blip>
          <a:stretch>
            <a:fillRect/>
          </a:stretch>
        </p:blipFill>
        <p:spPr>
          <a:xfrm>
            <a:off x="-5126863" y="557063"/>
            <a:ext cx="792875" cy="163533"/>
          </a:xfrm>
          <a:prstGeom prst="rect">
            <a:avLst/>
          </a:prstGeom>
          <a:noFill/>
          <a:ln>
            <a:noFill/>
          </a:ln>
        </p:spPr>
      </p:pic>
      <p:sp>
        <p:nvSpPr>
          <p:cNvPr id="689" name="Google Shape;689;p74"/>
          <p:cNvSpPr txBox="1"/>
          <p:nvPr/>
        </p:nvSpPr>
        <p:spPr>
          <a:xfrm>
            <a:off x="0" y="-275"/>
            <a:ext cx="12192000" cy="1135600"/>
          </a:xfrm>
          <a:prstGeom prst="rect">
            <a:avLst/>
          </a:prstGeom>
          <a:solidFill>
            <a:srgbClr val="63296B"/>
          </a:solidFill>
          <a:ln>
            <a:noFill/>
          </a:ln>
        </p:spPr>
        <p:txBody>
          <a:bodyPr spcFirstLastPara="1" wrap="square" lIns="121900" tIns="121900" rIns="121900" bIns="121900" anchor="ctr" anchorCtr="0">
            <a:noAutofit/>
          </a:bodyPr>
          <a:lstStyle/>
          <a:p>
            <a:pPr algn="ctr" defTabSz="1219170">
              <a:buClr>
                <a:srgbClr val="000000"/>
              </a:buClr>
            </a:pPr>
            <a:r>
              <a:rPr lang="en" sz="3200" b="1" kern="0">
                <a:solidFill>
                  <a:srgbClr val="F3F3F3"/>
                </a:solidFill>
                <a:latin typeface="Lato"/>
                <a:ea typeface="Lato"/>
                <a:cs typeface="Lato"/>
                <a:sym typeface="Lato"/>
              </a:rPr>
              <a:t>N3C Registration/Training</a:t>
            </a:r>
            <a:endParaRPr sz="3200" b="1" kern="0">
              <a:solidFill>
                <a:srgbClr val="F3F3F3"/>
              </a:solidFill>
              <a:latin typeface="Lato"/>
              <a:ea typeface="Lato"/>
              <a:cs typeface="Lato"/>
              <a:sym typeface="Lato"/>
            </a:endParaRPr>
          </a:p>
          <a:p>
            <a:pPr algn="ctr" defTabSz="1219170">
              <a:buClr>
                <a:srgbClr val="000000"/>
              </a:buClr>
            </a:pPr>
            <a:r>
              <a:rPr lang="en" sz="1467" u="sng" kern="0">
                <a:solidFill>
                  <a:srgbClr val="FFFFFF"/>
                </a:solidFill>
                <a:latin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https://covid.cd2h.org/Tutorials</a:t>
            </a:r>
            <a:endParaRPr sz="3200" b="1" kern="0">
              <a:solidFill>
                <a:srgbClr val="FFFFFF"/>
              </a:solidFill>
              <a:latin typeface="Lato"/>
              <a:ea typeface="Lato"/>
              <a:cs typeface="Lato"/>
              <a:sym typeface="Lato"/>
            </a:endParaRPr>
          </a:p>
        </p:txBody>
      </p:sp>
      <p:pic>
        <p:nvPicPr>
          <p:cNvPr id="690" name="Google Shape;690;p74"/>
          <p:cNvPicPr preferRelativeResize="0"/>
          <p:nvPr/>
        </p:nvPicPr>
        <p:blipFill>
          <a:blip r:embed="rId5">
            <a:alphaModFix/>
          </a:blip>
          <a:stretch>
            <a:fillRect/>
          </a:stretch>
        </p:blipFill>
        <p:spPr>
          <a:xfrm>
            <a:off x="252833" y="6403095"/>
            <a:ext cx="792883" cy="187208"/>
          </a:xfrm>
          <a:prstGeom prst="rect">
            <a:avLst/>
          </a:prstGeom>
          <a:noFill/>
          <a:ln>
            <a:noFill/>
          </a:ln>
        </p:spPr>
      </p:pic>
      <p:pic>
        <p:nvPicPr>
          <p:cNvPr id="691" name="Google Shape;691;p74"/>
          <p:cNvPicPr preferRelativeResize="0"/>
          <p:nvPr/>
        </p:nvPicPr>
        <p:blipFill>
          <a:blip r:embed="rId6">
            <a:alphaModFix/>
          </a:blip>
          <a:stretch>
            <a:fillRect/>
          </a:stretch>
        </p:blipFill>
        <p:spPr>
          <a:xfrm>
            <a:off x="9893300" y="6350467"/>
            <a:ext cx="1102128" cy="246412"/>
          </a:xfrm>
          <a:prstGeom prst="rect">
            <a:avLst/>
          </a:prstGeom>
          <a:noFill/>
          <a:ln>
            <a:noFill/>
          </a:ln>
        </p:spPr>
      </p:pic>
      <p:sp>
        <p:nvSpPr>
          <p:cNvPr id="692" name="Google Shape;692;p74"/>
          <p:cNvSpPr txBox="1"/>
          <p:nvPr/>
        </p:nvSpPr>
        <p:spPr>
          <a:xfrm>
            <a:off x="842000" y="1308967"/>
            <a:ext cx="11054800" cy="54788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endParaRPr sz="2400" kern="0">
              <a:solidFill>
                <a:srgbClr val="222222"/>
              </a:solidFill>
              <a:highlight>
                <a:srgbClr val="FFFFFF"/>
              </a:highlight>
              <a:latin typeface="Arial"/>
              <a:cs typeface="Arial"/>
              <a:sym typeface="Arial"/>
            </a:endParaRPr>
          </a:p>
        </p:txBody>
      </p:sp>
      <p:pic>
        <p:nvPicPr>
          <p:cNvPr id="693" name="Google Shape;693;p74"/>
          <p:cNvPicPr preferRelativeResize="0"/>
          <p:nvPr/>
        </p:nvPicPr>
        <p:blipFill>
          <a:blip r:embed="rId7">
            <a:alphaModFix/>
          </a:blip>
          <a:stretch>
            <a:fillRect/>
          </a:stretch>
        </p:blipFill>
        <p:spPr>
          <a:xfrm>
            <a:off x="214901" y="96584"/>
            <a:ext cx="2053439" cy="940365"/>
          </a:xfrm>
          <a:prstGeom prst="rect">
            <a:avLst/>
          </a:prstGeom>
          <a:noFill/>
          <a:ln>
            <a:noFill/>
          </a:ln>
        </p:spPr>
      </p:pic>
      <p:sp>
        <p:nvSpPr>
          <p:cNvPr id="694" name="Google Shape;694;p74"/>
          <p:cNvSpPr txBox="1"/>
          <p:nvPr/>
        </p:nvSpPr>
        <p:spPr>
          <a:xfrm>
            <a:off x="2757333" y="4006367"/>
            <a:ext cx="4838400" cy="9932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1867" kern="0">
              <a:solidFill>
                <a:srgbClr val="000000"/>
              </a:solidFill>
              <a:latin typeface="Calibri"/>
              <a:ea typeface="Calibri"/>
              <a:cs typeface="Calibri"/>
              <a:sym typeface="Calibri"/>
            </a:endParaRPr>
          </a:p>
        </p:txBody>
      </p:sp>
      <p:pic>
        <p:nvPicPr>
          <p:cNvPr id="695" name="Google Shape;695;p74"/>
          <p:cNvPicPr preferRelativeResize="0"/>
          <p:nvPr/>
        </p:nvPicPr>
        <p:blipFill>
          <a:blip r:embed="rId8">
            <a:alphaModFix/>
          </a:blip>
          <a:stretch>
            <a:fillRect/>
          </a:stretch>
        </p:blipFill>
        <p:spPr>
          <a:xfrm>
            <a:off x="58034" y="4125334"/>
            <a:ext cx="5076733" cy="2723868"/>
          </a:xfrm>
          <a:prstGeom prst="rect">
            <a:avLst/>
          </a:prstGeom>
          <a:noFill/>
          <a:ln>
            <a:noFill/>
          </a:ln>
        </p:spPr>
      </p:pic>
      <p:sp>
        <p:nvSpPr>
          <p:cNvPr id="696" name="Google Shape;696;p74"/>
          <p:cNvSpPr txBox="1"/>
          <p:nvPr/>
        </p:nvSpPr>
        <p:spPr>
          <a:xfrm>
            <a:off x="5924467" y="4186400"/>
            <a:ext cx="5466800" cy="2410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000" b="1" kern="0">
                <a:solidFill>
                  <a:srgbClr val="45818E"/>
                </a:solidFill>
                <a:highlight>
                  <a:srgbClr val="FFFFFF"/>
                </a:highlight>
                <a:latin typeface="Roboto"/>
                <a:ea typeface="Roboto"/>
                <a:cs typeface="Roboto"/>
                <a:sym typeface="Roboto"/>
              </a:rPr>
              <a:t>Training Office Hours: </a:t>
            </a:r>
            <a:endParaRPr sz="2000" b="1" kern="0">
              <a:solidFill>
                <a:srgbClr val="45818E"/>
              </a:solidFill>
              <a:highlight>
                <a:srgbClr val="FFFFFF"/>
              </a:highlight>
              <a:latin typeface="Roboto"/>
              <a:ea typeface="Roboto"/>
              <a:cs typeface="Roboto"/>
              <a:sym typeface="Roboto"/>
            </a:endParaRPr>
          </a:p>
          <a:p>
            <a:pPr defTabSz="1219170">
              <a:buClr>
                <a:srgbClr val="000000"/>
              </a:buClr>
            </a:pPr>
            <a:r>
              <a:rPr lang="en" sz="1733" kern="0">
                <a:solidFill>
                  <a:srgbClr val="333333"/>
                </a:solidFill>
                <a:highlight>
                  <a:srgbClr val="FFFFFF"/>
                </a:highlight>
                <a:latin typeface="Roboto"/>
                <a:ea typeface="Roboto"/>
                <a:cs typeface="Roboto"/>
                <a:sym typeface="Roboto"/>
              </a:rPr>
              <a:t>Tuesdays &amp; Thursdays at 10-11 am PT/1-2 pm ET </a:t>
            </a:r>
            <a:r>
              <a:rPr lang="en" sz="1733" u="sng" kern="0">
                <a:solidFill>
                  <a:srgbClr val="0563C1"/>
                </a:solidFill>
                <a:highlight>
                  <a:srgbClr val="FFFFFF"/>
                </a:highlight>
                <a:latin typeface="Roboto"/>
                <a:ea typeface="Roboto"/>
                <a:cs typeface="Roboto"/>
                <a:sym typeface="Roboto"/>
                <a:hlinkClick r:id="rId9"/>
              </a:rPr>
              <a:t>Registration Required at this link</a:t>
            </a:r>
            <a:endParaRPr sz="1733" kern="0">
              <a:solidFill>
                <a:srgbClr val="333333"/>
              </a:solidFill>
              <a:highlight>
                <a:srgbClr val="FFFFFF"/>
              </a:highlight>
              <a:latin typeface="Roboto"/>
              <a:ea typeface="Roboto"/>
              <a:cs typeface="Roboto"/>
              <a:sym typeface="Roboto"/>
            </a:endParaRPr>
          </a:p>
          <a:p>
            <a:pPr defTabSz="1219170">
              <a:buClr>
                <a:srgbClr val="000000"/>
              </a:buClr>
            </a:pPr>
            <a:endParaRPr sz="1733" kern="0">
              <a:solidFill>
                <a:srgbClr val="333333"/>
              </a:solidFill>
              <a:highlight>
                <a:srgbClr val="FFFFFF"/>
              </a:highlight>
              <a:latin typeface="Roboto"/>
              <a:ea typeface="Roboto"/>
              <a:cs typeface="Roboto"/>
              <a:sym typeface="Roboto"/>
            </a:endParaRPr>
          </a:p>
          <a:p>
            <a:pPr defTabSz="1219170">
              <a:buClr>
                <a:srgbClr val="000000"/>
              </a:buClr>
            </a:pPr>
            <a:r>
              <a:rPr lang="en" sz="1733" b="1" kern="0">
                <a:solidFill>
                  <a:srgbClr val="333333"/>
                </a:solidFill>
                <a:highlight>
                  <a:srgbClr val="FFFFFF"/>
                </a:highlight>
                <a:latin typeface="Roboto"/>
                <a:ea typeface="Roboto"/>
                <a:cs typeface="Roboto"/>
                <a:sym typeface="Roboto"/>
              </a:rPr>
              <a:t>Orientation Video Coming Soon</a:t>
            </a:r>
            <a:endParaRPr sz="1733" b="1" kern="0">
              <a:solidFill>
                <a:srgbClr val="333333"/>
              </a:solidFill>
              <a:highlight>
                <a:srgbClr val="FFFFFF"/>
              </a:highlight>
              <a:latin typeface="Roboto"/>
              <a:ea typeface="Roboto"/>
              <a:cs typeface="Roboto"/>
              <a:sym typeface="Roboto"/>
            </a:endParaRPr>
          </a:p>
          <a:p>
            <a:pPr defTabSz="1219170">
              <a:buClr>
                <a:srgbClr val="000000"/>
              </a:buClr>
            </a:pPr>
            <a:endParaRPr sz="1733" kern="0">
              <a:solidFill>
                <a:srgbClr val="333333"/>
              </a:solidFill>
              <a:highlight>
                <a:srgbClr val="FFFFFF"/>
              </a:highlight>
              <a:latin typeface="Roboto"/>
              <a:ea typeface="Roboto"/>
              <a:cs typeface="Roboto"/>
              <a:sym typeface="Roboto"/>
            </a:endParaRPr>
          </a:p>
          <a:p>
            <a:pPr defTabSz="1219170">
              <a:buClr>
                <a:srgbClr val="000000"/>
              </a:buClr>
            </a:pPr>
            <a:r>
              <a:rPr lang="en" sz="1733" b="1" kern="0">
                <a:solidFill>
                  <a:srgbClr val="333333"/>
                </a:solidFill>
                <a:highlight>
                  <a:srgbClr val="FFFFFF"/>
                </a:highlight>
                <a:latin typeface="Roboto"/>
                <a:ea typeface="Roboto"/>
                <a:cs typeface="Roboto"/>
                <a:sym typeface="Roboto"/>
              </a:rPr>
              <a:t>Additional Training Tutorials available in the Enclave</a:t>
            </a:r>
            <a:endParaRPr sz="1733" b="1" kern="0">
              <a:solidFill>
                <a:srgbClr val="333333"/>
              </a:solidFill>
              <a:highlight>
                <a:srgbClr val="FFFFFF"/>
              </a:highlight>
              <a:latin typeface="Roboto"/>
              <a:ea typeface="Roboto"/>
              <a:cs typeface="Roboto"/>
              <a:sym typeface="Roboto"/>
            </a:endParaRPr>
          </a:p>
          <a:p>
            <a:pPr defTabSz="1219170">
              <a:buClr>
                <a:srgbClr val="000000"/>
              </a:buClr>
            </a:pPr>
            <a:endParaRPr sz="2000" b="1" kern="0">
              <a:solidFill>
                <a:srgbClr val="333333"/>
              </a:solidFill>
              <a:highlight>
                <a:srgbClr val="FFFFFF"/>
              </a:highlight>
              <a:latin typeface="Roboto"/>
              <a:ea typeface="Roboto"/>
              <a:cs typeface="Roboto"/>
              <a:sym typeface="Roboto"/>
            </a:endParaRPr>
          </a:p>
        </p:txBody>
      </p:sp>
      <p:pic>
        <p:nvPicPr>
          <p:cNvPr id="697" name="Google Shape;697;p74"/>
          <p:cNvPicPr preferRelativeResize="0"/>
          <p:nvPr/>
        </p:nvPicPr>
        <p:blipFill>
          <a:blip r:embed="rId10">
            <a:alphaModFix/>
          </a:blip>
          <a:stretch>
            <a:fillRect/>
          </a:stretch>
        </p:blipFill>
        <p:spPr>
          <a:xfrm>
            <a:off x="58034" y="1134501"/>
            <a:ext cx="5014833" cy="2723868"/>
          </a:xfrm>
          <a:prstGeom prst="rect">
            <a:avLst/>
          </a:prstGeom>
          <a:noFill/>
          <a:ln>
            <a:noFill/>
          </a:ln>
        </p:spPr>
      </p:pic>
      <p:sp>
        <p:nvSpPr>
          <p:cNvPr id="698" name="Google Shape;698;p74"/>
          <p:cNvSpPr txBox="1"/>
          <p:nvPr/>
        </p:nvSpPr>
        <p:spPr>
          <a:xfrm>
            <a:off x="5973500" y="1365651"/>
            <a:ext cx="4533600" cy="2410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000" b="1" kern="0">
                <a:solidFill>
                  <a:srgbClr val="45818E"/>
                </a:solidFill>
                <a:highlight>
                  <a:srgbClr val="FFFFFF"/>
                </a:highlight>
                <a:latin typeface="Roboto"/>
                <a:ea typeface="Roboto"/>
                <a:cs typeface="Roboto"/>
                <a:sym typeface="Roboto"/>
              </a:rPr>
              <a:t>Registration for Documents, Meetings &amp; the N3C Data Enclave</a:t>
            </a:r>
            <a:endParaRPr sz="2000" b="1" kern="0">
              <a:solidFill>
                <a:srgbClr val="45818E"/>
              </a:solidFill>
              <a:highlight>
                <a:srgbClr val="FFFFFF"/>
              </a:highlight>
              <a:latin typeface="Roboto"/>
              <a:ea typeface="Roboto"/>
              <a:cs typeface="Roboto"/>
              <a:sym typeface="Roboto"/>
            </a:endParaRPr>
          </a:p>
          <a:p>
            <a:pPr defTabSz="1219170">
              <a:buClr>
                <a:srgbClr val="000000"/>
              </a:buClr>
            </a:pPr>
            <a:endParaRPr sz="2000" b="1" kern="0">
              <a:solidFill>
                <a:srgbClr val="333333"/>
              </a:solidFill>
              <a:highlight>
                <a:srgbClr val="FFFFFF"/>
              </a:highlight>
              <a:latin typeface="Roboto"/>
              <a:ea typeface="Roboto"/>
              <a:cs typeface="Roboto"/>
              <a:sym typeface="Roboto"/>
            </a:endParaRPr>
          </a:p>
          <a:p>
            <a:pPr defTabSz="1219170">
              <a:buClr>
                <a:srgbClr val="000000"/>
              </a:buClr>
            </a:pPr>
            <a:r>
              <a:rPr lang="en" sz="2000" b="1" kern="0">
                <a:solidFill>
                  <a:srgbClr val="333333"/>
                </a:solidFill>
                <a:highlight>
                  <a:srgbClr val="FFFFFF"/>
                </a:highlight>
                <a:latin typeface="Roboto"/>
                <a:ea typeface="Roboto"/>
                <a:cs typeface="Roboto"/>
                <a:sym typeface="Roboto"/>
              </a:rPr>
              <a:t>Requires Authentication</a:t>
            </a:r>
            <a:endParaRPr sz="2000" b="1" kern="0">
              <a:solidFill>
                <a:srgbClr val="333333"/>
              </a:solidFill>
              <a:highlight>
                <a:srgbClr val="FFFFFF"/>
              </a:highlight>
              <a:latin typeface="Roboto"/>
              <a:ea typeface="Roboto"/>
              <a:cs typeface="Roboto"/>
              <a:sym typeface="Roboto"/>
            </a:endParaRPr>
          </a:p>
          <a:p>
            <a:pPr defTabSz="1219170">
              <a:buClr>
                <a:srgbClr val="000000"/>
              </a:buClr>
            </a:pPr>
            <a:endParaRPr sz="2000" b="1" kern="0">
              <a:solidFill>
                <a:srgbClr val="333333"/>
              </a:solidFill>
              <a:highlight>
                <a:srgbClr val="FFFFFF"/>
              </a:highlight>
              <a:latin typeface="Roboto"/>
              <a:ea typeface="Roboto"/>
              <a:cs typeface="Roboto"/>
              <a:sym typeface="Roboto"/>
            </a:endParaRPr>
          </a:p>
          <a:p>
            <a:pPr defTabSz="1219170">
              <a:buClr>
                <a:srgbClr val="000000"/>
              </a:buClr>
            </a:pPr>
            <a:r>
              <a:rPr lang="en" sz="2000" b="1" u="sng" kern="0">
                <a:solidFill>
                  <a:srgbClr val="0563C1"/>
                </a:solidFill>
                <a:highlight>
                  <a:srgbClr val="FFFFFF"/>
                </a:highlight>
                <a:latin typeface="Roboto"/>
                <a:ea typeface="Roboto"/>
                <a:cs typeface="Roboto"/>
                <a:sym typeface="Roboto"/>
                <a:hlinkClick r:id="rId11"/>
              </a:rPr>
              <a:t>Enclave Checklist</a:t>
            </a:r>
            <a:endParaRPr sz="2000" b="1" kern="0">
              <a:solidFill>
                <a:srgbClr val="333333"/>
              </a:solidFill>
              <a:highlight>
                <a:srgbClr val="FFFFFF"/>
              </a:highlight>
              <a:latin typeface="Roboto"/>
              <a:ea typeface="Roboto"/>
              <a:cs typeface="Roboto"/>
              <a:sym typeface="Roboto"/>
            </a:endParaRPr>
          </a:p>
          <a:p>
            <a:pPr defTabSz="1219170">
              <a:buClr>
                <a:srgbClr val="000000"/>
              </a:buClr>
            </a:pPr>
            <a:endParaRPr sz="2000" b="1" kern="0">
              <a:solidFill>
                <a:srgbClr val="333333"/>
              </a:solidFill>
              <a:highlight>
                <a:srgbClr val="FFFFFF"/>
              </a:highlight>
              <a:latin typeface="Roboto"/>
              <a:ea typeface="Roboto"/>
              <a:cs typeface="Roboto"/>
              <a:sym typeface="Roboto"/>
            </a:endParaRPr>
          </a:p>
          <a:p>
            <a:pPr defTabSz="1219170">
              <a:buClr>
                <a:srgbClr val="000000"/>
              </a:buClr>
            </a:pPr>
            <a:endParaRPr sz="2000" b="1" kern="0">
              <a:solidFill>
                <a:srgbClr val="333333"/>
              </a:solidFill>
              <a:highlight>
                <a:srgbClr val="FFFFFF"/>
              </a:highlight>
              <a:latin typeface="Roboto"/>
              <a:ea typeface="Roboto"/>
              <a:cs typeface="Roboto"/>
              <a:sym typeface="Roboto"/>
            </a:endParaRPr>
          </a:p>
          <a:p>
            <a:pPr defTabSz="1219170">
              <a:buClr>
                <a:srgbClr val="000000"/>
              </a:buClr>
            </a:pPr>
            <a:endParaRPr sz="2000" b="1" kern="0">
              <a:solidFill>
                <a:srgbClr val="333333"/>
              </a:solidFill>
              <a:highlight>
                <a:srgbClr val="FFFFFF"/>
              </a:highlight>
              <a:latin typeface="Roboto"/>
              <a:ea typeface="Roboto"/>
              <a:cs typeface="Roboto"/>
              <a:sym typeface="Roboto"/>
            </a:endParaRPr>
          </a:p>
          <a:p>
            <a:pPr defTabSz="1219170">
              <a:buClr>
                <a:srgbClr val="000000"/>
              </a:buClr>
            </a:pPr>
            <a:endParaRPr sz="2000" b="1" kern="0">
              <a:solidFill>
                <a:srgbClr val="33333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11222022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pic>
        <p:nvPicPr>
          <p:cNvPr id="703" name="Google Shape;703;p75"/>
          <p:cNvPicPr preferRelativeResize="0"/>
          <p:nvPr/>
        </p:nvPicPr>
        <p:blipFill>
          <a:blip r:embed="rId3">
            <a:alphaModFix/>
          </a:blip>
          <a:stretch>
            <a:fillRect/>
          </a:stretch>
        </p:blipFill>
        <p:spPr>
          <a:xfrm>
            <a:off x="2937500" y="4451563"/>
            <a:ext cx="2240600" cy="499667"/>
          </a:xfrm>
          <a:prstGeom prst="rect">
            <a:avLst/>
          </a:prstGeom>
          <a:noFill/>
          <a:ln>
            <a:noFill/>
          </a:ln>
        </p:spPr>
      </p:pic>
      <p:pic>
        <p:nvPicPr>
          <p:cNvPr id="704" name="Google Shape;704;p75"/>
          <p:cNvPicPr preferRelativeResize="0"/>
          <p:nvPr/>
        </p:nvPicPr>
        <p:blipFill>
          <a:blip r:embed="rId4">
            <a:alphaModFix/>
          </a:blip>
          <a:stretch>
            <a:fillRect/>
          </a:stretch>
        </p:blipFill>
        <p:spPr>
          <a:xfrm>
            <a:off x="655401" y="4237767"/>
            <a:ext cx="1799500" cy="899733"/>
          </a:xfrm>
          <a:prstGeom prst="rect">
            <a:avLst/>
          </a:prstGeom>
          <a:noFill/>
          <a:ln>
            <a:noFill/>
          </a:ln>
        </p:spPr>
      </p:pic>
      <p:sp>
        <p:nvSpPr>
          <p:cNvPr id="705" name="Google Shape;705;p75"/>
          <p:cNvSpPr txBox="1"/>
          <p:nvPr/>
        </p:nvSpPr>
        <p:spPr>
          <a:xfrm>
            <a:off x="5900100" y="1087667"/>
            <a:ext cx="5673200" cy="56452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buSzPts val="1100"/>
            </a:pPr>
            <a:r>
              <a:rPr lang="en" sz="1600" b="1" kern="0">
                <a:solidFill>
                  <a:srgbClr val="45818E"/>
                </a:solidFill>
                <a:latin typeface="Proxima Nova"/>
                <a:ea typeface="Proxima Nova"/>
                <a:cs typeface="Proxima Nova"/>
                <a:sym typeface="Proxima Nova"/>
              </a:rPr>
              <a:t>Register with N3C</a:t>
            </a:r>
            <a:r>
              <a:rPr lang="en" sz="1600" kern="0">
                <a:solidFill>
                  <a:srgbClr val="45818E"/>
                </a:solidFill>
                <a:latin typeface="Proxima Nova"/>
                <a:ea typeface="Proxima Nova"/>
                <a:cs typeface="Proxima Nova"/>
                <a:sym typeface="Proxima Nova"/>
              </a:rPr>
              <a:t>: </a:t>
            </a:r>
            <a:r>
              <a:rPr lang="en" sz="1467" u="sng" kern="0">
                <a:solidFill>
                  <a:srgbClr val="0563C1"/>
                </a:solidFill>
                <a:latin typeface="Proxima Nova"/>
                <a:ea typeface="Proxima Nova"/>
                <a:cs typeface="Proxima Nova"/>
                <a:sym typeface="Proxima Nova"/>
                <a:hlinkClick r:id="rId5"/>
              </a:rPr>
              <a:t>https://labs.cd2h.org/registration/</a:t>
            </a:r>
            <a:r>
              <a:rPr lang="en" sz="1467" kern="0">
                <a:solidFill>
                  <a:srgbClr val="45818E"/>
                </a:solidFill>
                <a:latin typeface="Proxima Nova"/>
                <a:ea typeface="Proxima Nova"/>
                <a:cs typeface="Proxima Nova"/>
                <a:sym typeface="Proxima Nova"/>
              </a:rPr>
              <a:t> </a:t>
            </a:r>
            <a:endParaRPr sz="1467" kern="0">
              <a:solidFill>
                <a:srgbClr val="45818E"/>
              </a:solidFill>
              <a:latin typeface="Proxima Nova"/>
              <a:ea typeface="Proxima Nova"/>
              <a:cs typeface="Proxima Nova"/>
              <a:sym typeface="Proxima Nova"/>
            </a:endParaRPr>
          </a:p>
          <a:p>
            <a:pPr defTabSz="1219170">
              <a:lnSpc>
                <a:spcPct val="115000"/>
              </a:lnSpc>
              <a:buClr>
                <a:srgbClr val="000000"/>
              </a:buClr>
              <a:buSzPts val="1100"/>
            </a:pPr>
            <a:endParaRPr sz="1333" b="1" kern="0">
              <a:solidFill>
                <a:srgbClr val="000000"/>
              </a:solidFill>
              <a:latin typeface="Proxima Nova"/>
              <a:ea typeface="Proxima Nova"/>
              <a:cs typeface="Proxima Nova"/>
              <a:sym typeface="Proxima Nova"/>
            </a:endParaRPr>
          </a:p>
          <a:p>
            <a:pPr defTabSz="1219170">
              <a:lnSpc>
                <a:spcPct val="115000"/>
              </a:lnSpc>
              <a:buClr>
                <a:srgbClr val="000000"/>
              </a:buClr>
              <a:buSzPts val="1100"/>
            </a:pPr>
            <a:r>
              <a:rPr lang="en" sz="1467" b="1" kern="0">
                <a:solidFill>
                  <a:srgbClr val="45818E"/>
                </a:solidFill>
                <a:latin typeface="Proxima Nova"/>
                <a:ea typeface="Proxima Nova"/>
                <a:cs typeface="Proxima Nova"/>
                <a:sym typeface="Proxima Nova"/>
              </a:rPr>
              <a:t>Joining Workstreams:</a:t>
            </a:r>
            <a:endParaRPr sz="1467" b="1" kern="0">
              <a:solidFill>
                <a:srgbClr val="45818E"/>
              </a:solidFill>
              <a:latin typeface="Proxima Nova"/>
              <a:ea typeface="Proxima Nova"/>
              <a:cs typeface="Proxima Nova"/>
              <a:sym typeface="Proxima Nova"/>
            </a:endParaRPr>
          </a:p>
          <a:p>
            <a:pPr marL="609585" defTabSz="1219170">
              <a:lnSpc>
                <a:spcPct val="115000"/>
              </a:lnSpc>
              <a:buClr>
                <a:srgbClr val="000000"/>
              </a:buClr>
              <a:buSzPts val="1100"/>
            </a:pPr>
            <a:r>
              <a:rPr lang="en" sz="1333" b="1" kern="0">
                <a:solidFill>
                  <a:srgbClr val="45818E"/>
                </a:solidFill>
                <a:latin typeface="Proxima Nova"/>
                <a:ea typeface="Proxima Nova"/>
                <a:cs typeface="Proxima Nova"/>
                <a:sym typeface="Proxima Nova"/>
              </a:rPr>
              <a:t>N3C Data Ingestion &amp; Harmonization Workstream</a:t>
            </a:r>
            <a:endParaRPr sz="1333" b="1" kern="0">
              <a:solidFill>
                <a:srgbClr val="45818E"/>
              </a:solidFill>
              <a:latin typeface="Proxima Nova"/>
              <a:ea typeface="Proxima Nova"/>
              <a:cs typeface="Proxima Nova"/>
              <a:sym typeface="Proxima Nova"/>
            </a:endParaRPr>
          </a:p>
          <a:p>
            <a:pPr marL="609585" defTabSz="1219170">
              <a:lnSpc>
                <a:spcPct val="115000"/>
              </a:lnSpc>
              <a:buClr>
                <a:srgbClr val="000000"/>
              </a:buClr>
              <a:buSzPts val="1100"/>
            </a:pPr>
            <a:r>
              <a:rPr lang="en" sz="1333" u="sng" kern="0">
                <a:solidFill>
                  <a:srgbClr val="0563C1"/>
                </a:solidFill>
                <a:latin typeface="Proxima Nova"/>
                <a:ea typeface="Proxima Nova"/>
                <a:cs typeface="Proxima Nova"/>
                <a:sym typeface="Proxima Nova"/>
                <a:hlinkClick r:id="rId6"/>
              </a:rPr>
              <a:t>Slack Channel Harmonization </a:t>
            </a:r>
            <a:endParaRPr sz="1333" kern="0">
              <a:solidFill>
                <a:srgbClr val="000000"/>
              </a:solidFill>
              <a:latin typeface="Proxima Nova"/>
              <a:ea typeface="Proxima Nova"/>
              <a:cs typeface="Proxima Nova"/>
              <a:sym typeface="Proxima Nova"/>
            </a:endParaRPr>
          </a:p>
          <a:p>
            <a:pPr marL="609585" defTabSz="1219170">
              <a:lnSpc>
                <a:spcPct val="115000"/>
              </a:lnSpc>
              <a:buClr>
                <a:srgbClr val="000000"/>
              </a:buClr>
              <a:buSzPts val="1100"/>
            </a:pPr>
            <a:r>
              <a:rPr lang="en" sz="1333" u="sng" kern="0">
                <a:solidFill>
                  <a:srgbClr val="0563C1"/>
                </a:solidFill>
                <a:latin typeface="Proxima Nova"/>
                <a:ea typeface="Proxima Nova"/>
                <a:cs typeface="Proxima Nova"/>
                <a:sym typeface="Proxima Nova"/>
                <a:hlinkClick r:id="rId7"/>
              </a:rPr>
              <a:t>Google Group Harmonization</a:t>
            </a:r>
            <a:endParaRPr sz="1333" kern="0">
              <a:solidFill>
                <a:srgbClr val="000000"/>
              </a:solidFill>
              <a:latin typeface="Proxima Nova"/>
              <a:ea typeface="Proxima Nova"/>
              <a:cs typeface="Proxima Nova"/>
              <a:sym typeface="Proxima Nova"/>
            </a:endParaRPr>
          </a:p>
          <a:p>
            <a:pPr marL="609585" defTabSz="1219170">
              <a:lnSpc>
                <a:spcPct val="115000"/>
              </a:lnSpc>
              <a:buClr>
                <a:srgbClr val="000000"/>
              </a:buClr>
              <a:buSzPts val="1100"/>
            </a:pPr>
            <a:endParaRPr sz="1333" kern="0">
              <a:solidFill>
                <a:srgbClr val="000000"/>
              </a:solidFill>
              <a:latin typeface="Proxima Nova"/>
              <a:ea typeface="Proxima Nova"/>
              <a:cs typeface="Proxima Nova"/>
              <a:sym typeface="Proxima Nova"/>
            </a:endParaRPr>
          </a:p>
          <a:p>
            <a:pPr marL="609585" defTabSz="1219170">
              <a:lnSpc>
                <a:spcPct val="115000"/>
              </a:lnSpc>
              <a:buClr>
                <a:srgbClr val="000000"/>
              </a:buClr>
              <a:buSzPts val="1100"/>
            </a:pPr>
            <a:r>
              <a:rPr lang="en" sz="1333" b="1" kern="0">
                <a:solidFill>
                  <a:srgbClr val="45818E"/>
                </a:solidFill>
                <a:latin typeface="Proxima Nova"/>
                <a:ea typeface="Proxima Nova"/>
                <a:cs typeface="Proxima Nova"/>
                <a:sym typeface="Proxima Nova"/>
              </a:rPr>
              <a:t>N3C Phenotype &amp; Data Acquisition Workstream</a:t>
            </a:r>
            <a:endParaRPr sz="1333" b="1" kern="0">
              <a:solidFill>
                <a:srgbClr val="45818E"/>
              </a:solidFill>
              <a:latin typeface="Proxima Nova"/>
              <a:ea typeface="Proxima Nova"/>
              <a:cs typeface="Proxima Nova"/>
              <a:sym typeface="Proxima Nova"/>
            </a:endParaRPr>
          </a:p>
          <a:p>
            <a:pPr marL="609585" defTabSz="1219170">
              <a:lnSpc>
                <a:spcPct val="115000"/>
              </a:lnSpc>
              <a:buClr>
                <a:srgbClr val="000000"/>
              </a:buClr>
              <a:buSzPts val="1100"/>
            </a:pPr>
            <a:r>
              <a:rPr lang="en" sz="1333" u="sng" kern="0">
                <a:solidFill>
                  <a:srgbClr val="0563C1"/>
                </a:solidFill>
                <a:latin typeface="Proxima Nova"/>
                <a:ea typeface="Proxima Nova"/>
                <a:cs typeface="Proxima Nova"/>
                <a:sym typeface="Proxima Nova"/>
                <a:hlinkClick r:id="rId8"/>
              </a:rPr>
              <a:t>Slack Channel Phenotype</a:t>
            </a:r>
            <a:endParaRPr sz="1333" kern="0">
              <a:solidFill>
                <a:srgbClr val="000000"/>
              </a:solidFill>
              <a:latin typeface="Proxima Nova"/>
              <a:ea typeface="Proxima Nova"/>
              <a:cs typeface="Proxima Nova"/>
              <a:sym typeface="Proxima Nova"/>
            </a:endParaRPr>
          </a:p>
          <a:p>
            <a:pPr marL="609585" defTabSz="1219170">
              <a:lnSpc>
                <a:spcPct val="115000"/>
              </a:lnSpc>
              <a:buClr>
                <a:srgbClr val="000000"/>
              </a:buClr>
              <a:buSzPts val="1100"/>
            </a:pPr>
            <a:r>
              <a:rPr lang="en" sz="1333" u="sng" kern="0">
                <a:solidFill>
                  <a:srgbClr val="0563C1"/>
                </a:solidFill>
                <a:latin typeface="Proxima Nova"/>
                <a:ea typeface="Proxima Nova"/>
                <a:cs typeface="Proxima Nova"/>
                <a:sym typeface="Proxima Nova"/>
                <a:hlinkClick r:id="rId9"/>
              </a:rPr>
              <a:t>Google Group Phenotype</a:t>
            </a:r>
            <a:endParaRPr sz="1333" kern="0">
              <a:solidFill>
                <a:srgbClr val="000000"/>
              </a:solidFill>
              <a:latin typeface="Proxima Nova"/>
              <a:ea typeface="Proxima Nova"/>
              <a:cs typeface="Proxima Nova"/>
              <a:sym typeface="Proxima Nova"/>
            </a:endParaRPr>
          </a:p>
          <a:p>
            <a:pPr marL="609585" defTabSz="1219170">
              <a:lnSpc>
                <a:spcPct val="115000"/>
              </a:lnSpc>
              <a:buClr>
                <a:srgbClr val="000000"/>
              </a:buClr>
              <a:buSzPts val="1100"/>
            </a:pPr>
            <a:endParaRPr sz="1333" kern="0">
              <a:solidFill>
                <a:srgbClr val="000000"/>
              </a:solidFill>
              <a:latin typeface="Proxima Nova"/>
              <a:ea typeface="Proxima Nova"/>
              <a:cs typeface="Proxima Nova"/>
              <a:sym typeface="Proxima Nova"/>
            </a:endParaRPr>
          </a:p>
          <a:p>
            <a:pPr marL="609585" defTabSz="1219170">
              <a:lnSpc>
                <a:spcPct val="115000"/>
              </a:lnSpc>
              <a:buClr>
                <a:srgbClr val="000000"/>
              </a:buClr>
              <a:buSzPts val="1100"/>
            </a:pPr>
            <a:r>
              <a:rPr lang="en" sz="1333" b="1" kern="0">
                <a:solidFill>
                  <a:srgbClr val="45818E"/>
                </a:solidFill>
                <a:latin typeface="Proxima Nova"/>
                <a:ea typeface="Proxima Nova"/>
                <a:cs typeface="Proxima Nova"/>
                <a:sym typeface="Proxima Nova"/>
              </a:rPr>
              <a:t>N3C Collaborative Analytics Workstream</a:t>
            </a:r>
            <a:endParaRPr sz="1333" b="1" kern="0">
              <a:solidFill>
                <a:srgbClr val="45818E"/>
              </a:solidFill>
              <a:latin typeface="Proxima Nova"/>
              <a:ea typeface="Proxima Nova"/>
              <a:cs typeface="Proxima Nova"/>
              <a:sym typeface="Proxima Nova"/>
            </a:endParaRPr>
          </a:p>
          <a:p>
            <a:pPr marL="609585" defTabSz="1219170">
              <a:lnSpc>
                <a:spcPct val="115000"/>
              </a:lnSpc>
              <a:buClr>
                <a:srgbClr val="000000"/>
              </a:buClr>
              <a:buSzPts val="1100"/>
            </a:pPr>
            <a:r>
              <a:rPr lang="en" sz="1333" u="sng" kern="0">
                <a:solidFill>
                  <a:srgbClr val="0563C1"/>
                </a:solidFill>
                <a:latin typeface="Proxima Nova"/>
                <a:ea typeface="Proxima Nova"/>
                <a:cs typeface="Proxima Nova"/>
                <a:sym typeface="Proxima Nova"/>
                <a:hlinkClick r:id="rId10"/>
              </a:rPr>
              <a:t>Slack Channel Analytics</a:t>
            </a:r>
            <a:endParaRPr sz="1333" kern="0">
              <a:solidFill>
                <a:srgbClr val="000000"/>
              </a:solidFill>
              <a:latin typeface="Proxima Nova"/>
              <a:ea typeface="Proxima Nova"/>
              <a:cs typeface="Proxima Nova"/>
              <a:sym typeface="Proxima Nova"/>
            </a:endParaRPr>
          </a:p>
          <a:p>
            <a:pPr marL="609585" defTabSz="1219170">
              <a:lnSpc>
                <a:spcPct val="115000"/>
              </a:lnSpc>
              <a:buClr>
                <a:srgbClr val="000000"/>
              </a:buClr>
              <a:buSzPts val="1100"/>
            </a:pPr>
            <a:r>
              <a:rPr lang="en" sz="1333" u="sng" kern="0">
                <a:solidFill>
                  <a:srgbClr val="0563C1"/>
                </a:solidFill>
                <a:latin typeface="Proxima Nova"/>
                <a:ea typeface="Proxima Nova"/>
                <a:cs typeface="Proxima Nova"/>
                <a:sym typeface="Proxima Nova"/>
                <a:hlinkClick r:id="rId11"/>
              </a:rPr>
              <a:t>Google Group Analytics</a:t>
            </a:r>
            <a:endParaRPr sz="1333" kern="0">
              <a:solidFill>
                <a:srgbClr val="000000"/>
              </a:solidFill>
              <a:latin typeface="Proxima Nova"/>
              <a:ea typeface="Proxima Nova"/>
              <a:cs typeface="Proxima Nova"/>
              <a:sym typeface="Proxima Nova"/>
            </a:endParaRPr>
          </a:p>
          <a:p>
            <a:pPr marL="609585" defTabSz="1219170">
              <a:lnSpc>
                <a:spcPct val="115000"/>
              </a:lnSpc>
              <a:buClr>
                <a:srgbClr val="000000"/>
              </a:buClr>
              <a:buSzPts val="1100"/>
            </a:pPr>
            <a:endParaRPr sz="1333" kern="0">
              <a:solidFill>
                <a:srgbClr val="000000"/>
              </a:solidFill>
              <a:latin typeface="Proxima Nova"/>
              <a:ea typeface="Proxima Nova"/>
              <a:cs typeface="Proxima Nova"/>
              <a:sym typeface="Proxima Nova"/>
            </a:endParaRPr>
          </a:p>
          <a:p>
            <a:pPr marL="609585" defTabSz="1219170">
              <a:lnSpc>
                <a:spcPct val="115000"/>
              </a:lnSpc>
              <a:buClr>
                <a:srgbClr val="000000"/>
              </a:buClr>
              <a:buSzPts val="1100"/>
            </a:pPr>
            <a:r>
              <a:rPr lang="en" sz="1333" b="1" kern="0">
                <a:solidFill>
                  <a:srgbClr val="45818E"/>
                </a:solidFill>
                <a:latin typeface="Proxima Nova"/>
                <a:ea typeface="Proxima Nova"/>
                <a:cs typeface="Proxima Nova"/>
                <a:sym typeface="Proxima Nova"/>
              </a:rPr>
              <a:t>N3C Data Partnership &amp; Governance Workstream</a:t>
            </a:r>
            <a:endParaRPr sz="1333" b="1" kern="0">
              <a:solidFill>
                <a:srgbClr val="45818E"/>
              </a:solidFill>
              <a:latin typeface="Proxima Nova"/>
              <a:ea typeface="Proxima Nova"/>
              <a:cs typeface="Proxima Nova"/>
              <a:sym typeface="Proxima Nova"/>
            </a:endParaRPr>
          </a:p>
          <a:p>
            <a:pPr marL="609585" defTabSz="1219170">
              <a:lnSpc>
                <a:spcPct val="115000"/>
              </a:lnSpc>
              <a:buClr>
                <a:srgbClr val="000000"/>
              </a:buClr>
              <a:buSzPts val="1100"/>
            </a:pPr>
            <a:r>
              <a:rPr lang="en" sz="1333" u="sng" kern="0">
                <a:solidFill>
                  <a:srgbClr val="0563C1"/>
                </a:solidFill>
                <a:latin typeface="Proxima Nova"/>
                <a:ea typeface="Proxima Nova"/>
                <a:cs typeface="Proxima Nova"/>
                <a:sym typeface="Proxima Nova"/>
                <a:hlinkClick r:id="rId12"/>
              </a:rPr>
              <a:t>Slack Channel Governance</a:t>
            </a:r>
            <a:endParaRPr sz="1333" kern="0">
              <a:solidFill>
                <a:srgbClr val="000000"/>
              </a:solidFill>
              <a:latin typeface="Proxima Nova"/>
              <a:ea typeface="Proxima Nova"/>
              <a:cs typeface="Proxima Nova"/>
              <a:sym typeface="Proxima Nova"/>
            </a:endParaRPr>
          </a:p>
          <a:p>
            <a:pPr marL="609585" defTabSz="1219170">
              <a:lnSpc>
                <a:spcPct val="115000"/>
              </a:lnSpc>
              <a:buClr>
                <a:srgbClr val="000000"/>
              </a:buClr>
              <a:buSzPts val="1100"/>
            </a:pPr>
            <a:r>
              <a:rPr lang="en" sz="1333" u="sng" kern="0">
                <a:solidFill>
                  <a:srgbClr val="0563C1"/>
                </a:solidFill>
                <a:latin typeface="Proxima Nova"/>
                <a:ea typeface="Proxima Nova"/>
                <a:cs typeface="Proxima Nova"/>
                <a:sym typeface="Proxima Nova"/>
                <a:hlinkClick r:id="rId13"/>
              </a:rPr>
              <a:t>Google Group Governance </a:t>
            </a:r>
            <a:endParaRPr sz="1333" kern="0">
              <a:solidFill>
                <a:srgbClr val="000000"/>
              </a:solidFill>
              <a:latin typeface="Calibri"/>
              <a:ea typeface="Calibri"/>
              <a:cs typeface="Calibri"/>
              <a:sym typeface="Calibri"/>
            </a:endParaRPr>
          </a:p>
          <a:p>
            <a:pPr marL="609585" defTabSz="1219170">
              <a:lnSpc>
                <a:spcPct val="115000"/>
              </a:lnSpc>
              <a:buClr>
                <a:srgbClr val="000000"/>
              </a:buClr>
              <a:buSzPts val="1100"/>
            </a:pPr>
            <a:endParaRPr sz="1333" kern="0">
              <a:solidFill>
                <a:srgbClr val="000000"/>
              </a:solidFill>
              <a:latin typeface="Calibri"/>
              <a:ea typeface="Calibri"/>
              <a:cs typeface="Calibri"/>
              <a:sym typeface="Calibri"/>
            </a:endParaRPr>
          </a:p>
          <a:p>
            <a:pPr marL="609585" defTabSz="1219170">
              <a:lnSpc>
                <a:spcPct val="115000"/>
              </a:lnSpc>
              <a:buClr>
                <a:srgbClr val="000000"/>
              </a:buClr>
              <a:buSzPts val="1100"/>
            </a:pPr>
            <a:r>
              <a:rPr lang="en" sz="1333" b="1" kern="0">
                <a:solidFill>
                  <a:srgbClr val="45818E"/>
                </a:solidFill>
                <a:latin typeface="Proxima Nova"/>
                <a:ea typeface="Proxima Nova"/>
                <a:cs typeface="Proxima Nova"/>
                <a:sym typeface="Proxima Nova"/>
              </a:rPr>
              <a:t>N3C Synthetic Clinical Data Workstream</a:t>
            </a:r>
            <a:endParaRPr sz="1333" b="1" kern="0">
              <a:solidFill>
                <a:srgbClr val="45818E"/>
              </a:solidFill>
              <a:latin typeface="Proxima Nova"/>
              <a:ea typeface="Proxima Nova"/>
              <a:cs typeface="Proxima Nova"/>
              <a:sym typeface="Proxima Nova"/>
            </a:endParaRPr>
          </a:p>
          <a:p>
            <a:pPr marL="609585" defTabSz="1219170">
              <a:lnSpc>
                <a:spcPct val="115000"/>
              </a:lnSpc>
              <a:buClr>
                <a:srgbClr val="000000"/>
              </a:buClr>
              <a:buSzPts val="1100"/>
            </a:pPr>
            <a:r>
              <a:rPr lang="en" sz="1333" u="sng" kern="0">
                <a:solidFill>
                  <a:srgbClr val="0563C1"/>
                </a:solidFill>
                <a:latin typeface="Proxima Nova"/>
                <a:ea typeface="Proxima Nova"/>
                <a:cs typeface="Proxima Nova"/>
                <a:sym typeface="Proxima Nova"/>
                <a:hlinkClick r:id="rId14"/>
              </a:rPr>
              <a:t>Slack Channel Synthetic</a:t>
            </a:r>
            <a:endParaRPr sz="1333" kern="0">
              <a:solidFill>
                <a:srgbClr val="45818E"/>
              </a:solidFill>
              <a:latin typeface="Proxima Nova"/>
              <a:ea typeface="Proxima Nova"/>
              <a:cs typeface="Proxima Nova"/>
              <a:sym typeface="Proxima Nova"/>
            </a:endParaRPr>
          </a:p>
          <a:p>
            <a:pPr marL="609585" defTabSz="1219170">
              <a:lnSpc>
                <a:spcPct val="115000"/>
              </a:lnSpc>
              <a:buClr>
                <a:srgbClr val="000000"/>
              </a:buClr>
              <a:buSzPts val="1100"/>
            </a:pPr>
            <a:r>
              <a:rPr lang="en" sz="1333" u="sng" kern="0">
                <a:solidFill>
                  <a:srgbClr val="0563C1"/>
                </a:solidFill>
                <a:latin typeface="Proxima Nova"/>
                <a:ea typeface="Proxima Nova"/>
                <a:cs typeface="Proxima Nova"/>
                <a:sym typeface="Proxima Nova"/>
                <a:hlinkClick r:id="rId15"/>
              </a:rPr>
              <a:t>Google Group Synthetic</a:t>
            </a:r>
            <a:endParaRPr sz="1333" kern="0">
              <a:solidFill>
                <a:srgbClr val="741B47"/>
              </a:solidFill>
              <a:latin typeface="Proxima Nova"/>
              <a:ea typeface="Proxima Nova"/>
              <a:cs typeface="Proxima Nova"/>
              <a:sym typeface="Proxima Nova"/>
            </a:endParaRPr>
          </a:p>
          <a:p>
            <a:pPr marL="609585" defTabSz="1219170">
              <a:lnSpc>
                <a:spcPct val="115000"/>
              </a:lnSpc>
              <a:buClr>
                <a:srgbClr val="000000"/>
              </a:buClr>
              <a:buSzPts val="1100"/>
            </a:pPr>
            <a:endParaRPr sz="1333" b="1" kern="0">
              <a:solidFill>
                <a:srgbClr val="45818E"/>
              </a:solidFill>
              <a:latin typeface="Proxima Nova"/>
              <a:ea typeface="Proxima Nova"/>
              <a:cs typeface="Proxima Nova"/>
              <a:sym typeface="Proxima Nova"/>
            </a:endParaRPr>
          </a:p>
          <a:p>
            <a:pPr marL="609585" defTabSz="1219170">
              <a:lnSpc>
                <a:spcPct val="115000"/>
              </a:lnSpc>
              <a:buClr>
                <a:srgbClr val="000000"/>
              </a:buClr>
              <a:buSzPts val="1100"/>
            </a:pPr>
            <a:r>
              <a:rPr lang="en" sz="1333" b="1" kern="0">
                <a:solidFill>
                  <a:srgbClr val="45818E"/>
                </a:solidFill>
                <a:latin typeface="Proxima Nova"/>
                <a:ea typeface="Proxima Nova"/>
                <a:cs typeface="Proxima Nova"/>
                <a:sym typeface="Proxima Nova"/>
              </a:rPr>
              <a:t>N3C Implementation Workstream- </a:t>
            </a:r>
            <a:r>
              <a:rPr lang="en" sz="1333" b="1" i="1" kern="0">
                <a:solidFill>
                  <a:srgbClr val="45818E"/>
                </a:solidFill>
                <a:latin typeface="Proxima Nova"/>
                <a:ea typeface="Proxima Nova"/>
                <a:cs typeface="Proxima Nova"/>
                <a:sym typeface="Proxima Nova"/>
              </a:rPr>
              <a:t>Coming soon</a:t>
            </a:r>
            <a:endParaRPr sz="1600" b="1" i="1" kern="0">
              <a:solidFill>
                <a:srgbClr val="45818E"/>
              </a:solidFill>
              <a:latin typeface="Proxima Nova"/>
              <a:ea typeface="Proxima Nova"/>
              <a:cs typeface="Proxima Nova"/>
              <a:sym typeface="Proxima Nova"/>
            </a:endParaRPr>
          </a:p>
          <a:p>
            <a:pPr indent="609585" defTabSz="1219170">
              <a:lnSpc>
                <a:spcPct val="115000"/>
              </a:lnSpc>
              <a:buClr>
                <a:srgbClr val="000000"/>
              </a:buClr>
              <a:buSzPts val="1100"/>
            </a:pPr>
            <a:endParaRPr sz="1467" kern="0">
              <a:solidFill>
                <a:srgbClr val="000000"/>
              </a:solidFill>
              <a:latin typeface="Calibri"/>
              <a:ea typeface="Calibri"/>
              <a:cs typeface="Calibri"/>
              <a:sym typeface="Calibri"/>
            </a:endParaRPr>
          </a:p>
        </p:txBody>
      </p:sp>
      <p:pic>
        <p:nvPicPr>
          <p:cNvPr id="706" name="Google Shape;706;p75"/>
          <p:cNvPicPr preferRelativeResize="0"/>
          <p:nvPr/>
        </p:nvPicPr>
        <p:blipFill>
          <a:blip r:embed="rId16">
            <a:alphaModFix/>
          </a:blip>
          <a:stretch>
            <a:fillRect/>
          </a:stretch>
        </p:blipFill>
        <p:spPr>
          <a:xfrm>
            <a:off x="929067" y="1630268"/>
            <a:ext cx="3817733" cy="1750433"/>
          </a:xfrm>
          <a:prstGeom prst="rect">
            <a:avLst/>
          </a:prstGeom>
          <a:noFill/>
          <a:ln>
            <a:noFill/>
          </a:ln>
        </p:spPr>
      </p:pic>
      <p:pic>
        <p:nvPicPr>
          <p:cNvPr id="707" name="Google Shape;707;p75"/>
          <p:cNvPicPr preferRelativeResize="0"/>
          <p:nvPr/>
        </p:nvPicPr>
        <p:blipFill>
          <a:blip r:embed="rId17">
            <a:alphaModFix/>
          </a:blip>
          <a:stretch>
            <a:fillRect/>
          </a:stretch>
        </p:blipFill>
        <p:spPr>
          <a:xfrm>
            <a:off x="10094234" y="47901"/>
            <a:ext cx="1830556" cy="1039767"/>
          </a:xfrm>
          <a:prstGeom prst="rect">
            <a:avLst/>
          </a:prstGeom>
          <a:noFill/>
          <a:ln>
            <a:noFill/>
          </a:ln>
        </p:spPr>
      </p:pic>
      <p:sp>
        <p:nvSpPr>
          <p:cNvPr id="708" name="Google Shape;708;p75"/>
          <p:cNvSpPr txBox="1"/>
          <p:nvPr/>
        </p:nvSpPr>
        <p:spPr>
          <a:xfrm>
            <a:off x="390967" y="5884233"/>
            <a:ext cx="5673200" cy="6552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buSzPts val="1100"/>
            </a:pPr>
            <a:r>
              <a:rPr lang="en" sz="1333" b="1" kern="0">
                <a:solidFill>
                  <a:srgbClr val="45818E"/>
                </a:solidFill>
                <a:latin typeface="Proxima Nova"/>
                <a:ea typeface="Proxima Nova"/>
                <a:cs typeface="Proxima Nova"/>
                <a:sym typeface="Proxima Nova"/>
              </a:rPr>
              <a:t>Additional Information:</a:t>
            </a:r>
            <a:endParaRPr sz="1333" b="1" kern="0">
              <a:solidFill>
                <a:srgbClr val="45818E"/>
              </a:solidFill>
              <a:latin typeface="Proxima Nova"/>
              <a:ea typeface="Proxima Nova"/>
              <a:cs typeface="Proxima Nova"/>
              <a:sym typeface="Proxima Nova"/>
            </a:endParaRPr>
          </a:p>
          <a:p>
            <a:pPr defTabSz="1219170">
              <a:lnSpc>
                <a:spcPct val="115000"/>
              </a:lnSpc>
              <a:buClr>
                <a:srgbClr val="000000"/>
              </a:buClr>
              <a:buSzPts val="1100"/>
            </a:pPr>
            <a:r>
              <a:rPr lang="en" sz="1333" u="sng" kern="0">
                <a:solidFill>
                  <a:srgbClr val="5B9BD5"/>
                </a:solidFill>
                <a:latin typeface="Proxima Nova"/>
                <a:ea typeface="Proxima Nova"/>
                <a:cs typeface="Proxima Nova"/>
                <a:sym typeface="Proxima Nova"/>
                <a:hlinkClick r:id="rId1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Onboarding N3C, Slack, Google</a:t>
            </a:r>
            <a:r>
              <a:rPr lang="en" sz="1333" kern="0">
                <a:solidFill>
                  <a:srgbClr val="741B47"/>
                </a:solidFill>
                <a:latin typeface="Proxima Nova"/>
                <a:ea typeface="Proxima Nova"/>
                <a:cs typeface="Proxima Nova"/>
                <a:sym typeface="Proxima Nova"/>
              </a:rPr>
              <a:t> | </a:t>
            </a:r>
            <a:r>
              <a:rPr lang="en" sz="1333" u="sng" kern="0">
                <a:solidFill>
                  <a:srgbClr val="5B9BD5"/>
                </a:solidFill>
                <a:latin typeface="Proxima Nova"/>
                <a:ea typeface="Proxima Nova"/>
                <a:cs typeface="Proxima Nova"/>
                <a:sym typeface="Proxima Nova"/>
                <a:hlinkClick r:id="rId1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Finding and Joining a Google Group</a:t>
            </a:r>
            <a:endParaRPr sz="1333" kern="0">
              <a:solidFill>
                <a:srgbClr val="000000"/>
              </a:solidFill>
              <a:latin typeface="Calibri"/>
              <a:ea typeface="Calibri"/>
              <a:cs typeface="Calibri"/>
              <a:sym typeface="Calibri"/>
            </a:endParaRPr>
          </a:p>
        </p:txBody>
      </p:sp>
      <p:sp>
        <p:nvSpPr>
          <p:cNvPr id="709" name="Google Shape;709;p75"/>
          <p:cNvSpPr txBox="1"/>
          <p:nvPr/>
        </p:nvSpPr>
        <p:spPr>
          <a:xfrm>
            <a:off x="492567" y="4939500"/>
            <a:ext cx="2345600" cy="375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600" u="sng" kern="0">
                <a:solidFill>
                  <a:srgbClr val="0563C1"/>
                </a:solidFill>
                <a:latin typeface="Calibri"/>
                <a:ea typeface="Calibri"/>
                <a:cs typeface="Calibri"/>
                <a:sym typeface="Calibri"/>
                <a:hlinkClick r:id="rId20"/>
              </a:rPr>
              <a:t>NCATS N3C Webpage</a:t>
            </a:r>
            <a:endParaRPr sz="1600" kern="0">
              <a:solidFill>
                <a:srgbClr val="000000"/>
              </a:solidFill>
              <a:latin typeface="Calibri"/>
              <a:ea typeface="Calibri"/>
              <a:cs typeface="Calibri"/>
              <a:sym typeface="Calibri"/>
            </a:endParaRPr>
          </a:p>
        </p:txBody>
      </p:sp>
      <p:sp>
        <p:nvSpPr>
          <p:cNvPr id="710" name="Google Shape;710;p75"/>
          <p:cNvSpPr txBox="1"/>
          <p:nvPr/>
        </p:nvSpPr>
        <p:spPr>
          <a:xfrm>
            <a:off x="3032567" y="4939500"/>
            <a:ext cx="2345600" cy="375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600" u="sng" kern="0">
                <a:solidFill>
                  <a:srgbClr val="0563C1"/>
                </a:solidFill>
                <a:latin typeface="Calibri"/>
                <a:ea typeface="Calibri"/>
                <a:cs typeface="Calibri"/>
                <a:sym typeface="Calibri"/>
                <a:hlinkClick r:id="rId21"/>
              </a:rPr>
              <a:t>N3C Website</a:t>
            </a:r>
            <a:endParaRPr sz="1600" kern="0">
              <a:solidFill>
                <a:srgbClr val="000000"/>
              </a:solidFill>
              <a:latin typeface="Calibri"/>
              <a:ea typeface="Calibri"/>
              <a:cs typeface="Calibri"/>
              <a:sym typeface="Calibri"/>
            </a:endParaRPr>
          </a:p>
        </p:txBody>
      </p:sp>
      <p:sp>
        <p:nvSpPr>
          <p:cNvPr id="711" name="Google Shape;711;p75"/>
          <p:cNvSpPr txBox="1"/>
          <p:nvPr/>
        </p:nvSpPr>
        <p:spPr>
          <a:xfrm>
            <a:off x="-67" y="0"/>
            <a:ext cx="12192000" cy="979200"/>
          </a:xfrm>
          <a:prstGeom prst="rect">
            <a:avLst/>
          </a:prstGeom>
          <a:solidFill>
            <a:srgbClr val="63296B"/>
          </a:solidFill>
          <a:ln>
            <a:noFill/>
          </a:ln>
        </p:spPr>
        <p:txBody>
          <a:bodyPr spcFirstLastPara="1" wrap="square" lIns="121900" tIns="121900" rIns="121900" bIns="121900" anchor="ctr" anchorCtr="0">
            <a:noAutofit/>
          </a:bodyPr>
          <a:lstStyle/>
          <a:p>
            <a:pPr algn="ctr" defTabSz="1219170">
              <a:lnSpc>
                <a:spcPct val="115000"/>
              </a:lnSpc>
              <a:buClr>
                <a:srgbClr val="000000"/>
              </a:buClr>
              <a:buSzPts val="1100"/>
            </a:pPr>
            <a:r>
              <a:rPr lang="en" sz="3200" b="1" kern="0">
                <a:solidFill>
                  <a:srgbClr val="FFFFFF"/>
                </a:solidFill>
                <a:latin typeface="Lato"/>
                <a:ea typeface="Lato"/>
                <a:cs typeface="Lato"/>
                <a:sym typeface="Lato"/>
              </a:rPr>
              <a:t>  </a:t>
            </a:r>
            <a:r>
              <a:rPr lang="en" sz="3200" b="1" kern="0">
                <a:solidFill>
                  <a:srgbClr val="FFFFFF"/>
                </a:solidFill>
                <a:latin typeface="Arial"/>
                <a:cs typeface="Arial"/>
                <a:sym typeface="Arial"/>
              </a:rPr>
              <a:t>How to Get Involved with N3C</a:t>
            </a:r>
            <a:endParaRPr sz="3733" b="1" kern="0">
              <a:solidFill>
                <a:srgbClr val="F3F3F3"/>
              </a:solidFill>
              <a:latin typeface="Lato"/>
              <a:ea typeface="Lato"/>
              <a:cs typeface="Lato"/>
              <a:sym typeface="Lato"/>
            </a:endParaRPr>
          </a:p>
        </p:txBody>
      </p:sp>
      <p:pic>
        <p:nvPicPr>
          <p:cNvPr id="712" name="Google Shape;712;p75"/>
          <p:cNvPicPr preferRelativeResize="0"/>
          <p:nvPr/>
        </p:nvPicPr>
        <p:blipFill rotWithShape="1">
          <a:blip r:embed="rId22">
            <a:alphaModFix/>
          </a:blip>
          <a:srcRect/>
          <a:stretch/>
        </p:blipFill>
        <p:spPr>
          <a:xfrm>
            <a:off x="214900" y="96597"/>
            <a:ext cx="1705059" cy="780803"/>
          </a:xfrm>
          <a:prstGeom prst="rect">
            <a:avLst/>
          </a:prstGeom>
          <a:noFill/>
          <a:ln>
            <a:noFill/>
          </a:ln>
        </p:spPr>
      </p:pic>
    </p:spTree>
    <p:extLst>
      <p:ext uri="{BB962C8B-B14F-4D97-AF65-F5344CB8AC3E}">
        <p14:creationId xmlns:p14="http://schemas.microsoft.com/office/powerpoint/2010/main" val="14526286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76"/>
          <p:cNvSpPr txBox="1"/>
          <p:nvPr/>
        </p:nvSpPr>
        <p:spPr>
          <a:xfrm>
            <a:off x="0" y="1866900"/>
            <a:ext cx="12192000" cy="4991200"/>
          </a:xfrm>
          <a:prstGeom prst="rect">
            <a:avLst/>
          </a:prstGeom>
          <a:solidFill>
            <a:srgbClr val="434343"/>
          </a:solidFill>
          <a:ln>
            <a:noFill/>
          </a:ln>
        </p:spPr>
        <p:txBody>
          <a:bodyPr spcFirstLastPara="1" wrap="square" lIns="121900" tIns="121900" rIns="121900" bIns="121900" anchor="ctr" anchorCtr="0">
            <a:noAutofit/>
          </a:bodyPr>
          <a:lstStyle/>
          <a:p>
            <a:pPr algn="ctr" defTabSz="1219170">
              <a:buClr>
                <a:srgbClr val="000000"/>
              </a:buClr>
            </a:pPr>
            <a:endParaRPr sz="4000" b="1" kern="0">
              <a:solidFill>
                <a:srgbClr val="F3F3F3"/>
              </a:solidFill>
              <a:latin typeface="Lato"/>
              <a:ea typeface="Lato"/>
              <a:cs typeface="Lato"/>
              <a:sym typeface="Lato"/>
            </a:endParaRPr>
          </a:p>
        </p:txBody>
      </p:sp>
      <p:sp>
        <p:nvSpPr>
          <p:cNvPr id="718" name="Google Shape;718;p76"/>
          <p:cNvSpPr txBox="1"/>
          <p:nvPr/>
        </p:nvSpPr>
        <p:spPr>
          <a:xfrm>
            <a:off x="139700" y="1943100"/>
            <a:ext cx="11912800" cy="4419600"/>
          </a:xfrm>
          <a:prstGeom prst="rect">
            <a:avLst/>
          </a:prstGeom>
          <a:noFill/>
          <a:ln>
            <a:noFill/>
          </a:ln>
        </p:spPr>
        <p:txBody>
          <a:bodyPr spcFirstLastPara="1" wrap="square" lIns="121900" tIns="121900" rIns="121900" bIns="121900" anchor="t" anchorCtr="0">
            <a:noAutofit/>
          </a:bodyPr>
          <a:lstStyle/>
          <a:p>
            <a:pPr defTabSz="1219170">
              <a:lnSpc>
                <a:spcPct val="80000"/>
              </a:lnSpc>
              <a:buClr>
                <a:srgbClr val="000000"/>
              </a:buClr>
            </a:pPr>
            <a:r>
              <a:rPr lang="en" sz="1600" kern="0">
                <a:solidFill>
                  <a:srgbClr val="FFFFFF"/>
                </a:solidFill>
                <a:latin typeface="Arial Narrow"/>
                <a:ea typeface="Arial Narrow"/>
                <a:cs typeface="Arial Narrow"/>
                <a:sym typeface="Arial Narrow"/>
              </a:rPr>
              <a:t>Melissa A. Haendel,</a:t>
            </a:r>
            <a:r>
              <a:rPr lang="en" sz="1600" kern="0" baseline="30000">
                <a:solidFill>
                  <a:srgbClr val="FFFFFF"/>
                </a:solidFill>
                <a:latin typeface="Arial Narrow"/>
                <a:ea typeface="Arial Narrow"/>
                <a:cs typeface="Arial Narrow"/>
                <a:sym typeface="Arial Narrow"/>
              </a:rPr>
              <a:t>1,4,7,8,10,13,14,52,78,101</a:t>
            </a:r>
            <a:r>
              <a:rPr lang="en" sz="1600" kern="0">
                <a:solidFill>
                  <a:srgbClr val="FFFFFF"/>
                </a:solidFill>
                <a:latin typeface="Arial Narrow"/>
                <a:ea typeface="Arial Narrow"/>
                <a:cs typeface="Arial Narrow"/>
                <a:sym typeface="Arial Narrow"/>
              </a:rPr>
              <a:t> Christopher G. Chute,</a:t>
            </a:r>
            <a:r>
              <a:rPr lang="en" sz="1600" kern="0" baseline="30000">
                <a:solidFill>
                  <a:srgbClr val="FFFFFF"/>
                </a:solidFill>
                <a:latin typeface="Arial Narrow"/>
                <a:ea typeface="Arial Narrow"/>
                <a:cs typeface="Arial Narrow"/>
                <a:sym typeface="Arial Narrow"/>
              </a:rPr>
              <a:t>1,4,8,10,13,14,52,78,100,101</a:t>
            </a:r>
            <a:r>
              <a:rPr lang="en" sz="1600" kern="0">
                <a:solidFill>
                  <a:srgbClr val="FFFFFF"/>
                </a:solidFill>
                <a:latin typeface="Arial Narrow"/>
                <a:ea typeface="Arial Narrow"/>
                <a:cs typeface="Arial Narrow"/>
                <a:sym typeface="Arial Narrow"/>
              </a:rPr>
              <a:t> Tellen D. Bennett,</a:t>
            </a:r>
            <a:r>
              <a:rPr lang="en" sz="1600" kern="0" baseline="30000">
                <a:solidFill>
                  <a:srgbClr val="FFFFFF"/>
                </a:solidFill>
                <a:latin typeface="Arial Narrow"/>
                <a:ea typeface="Arial Narrow"/>
                <a:cs typeface="Arial Narrow"/>
                <a:sym typeface="Arial Narrow"/>
              </a:rPr>
              <a:t>9,10,13,14,52,100,101</a:t>
            </a:r>
            <a:r>
              <a:rPr lang="en" sz="1600" kern="0">
                <a:solidFill>
                  <a:srgbClr val="FFFFFF"/>
                </a:solidFill>
                <a:latin typeface="Arial Narrow"/>
                <a:ea typeface="Arial Narrow"/>
                <a:cs typeface="Arial Narrow"/>
                <a:sym typeface="Arial Narrow"/>
              </a:rPr>
              <a:t> David A. Eichmann,</a:t>
            </a:r>
            <a:r>
              <a:rPr lang="en" sz="1600" kern="0" baseline="30000">
                <a:solidFill>
                  <a:srgbClr val="FFFFFF"/>
                </a:solidFill>
                <a:latin typeface="Arial Narrow"/>
                <a:ea typeface="Arial Narrow"/>
                <a:cs typeface="Arial Narrow"/>
                <a:sym typeface="Arial Narrow"/>
              </a:rPr>
              <a:t>4,9,10,13,78,101</a:t>
            </a:r>
            <a:r>
              <a:rPr lang="en" sz="1600" kern="0">
                <a:solidFill>
                  <a:srgbClr val="FFFFFF"/>
                </a:solidFill>
                <a:latin typeface="Arial Narrow"/>
                <a:ea typeface="Arial Narrow"/>
                <a:cs typeface="Arial Narrow"/>
                <a:sym typeface="Arial Narrow"/>
              </a:rPr>
              <a:t> Justin Guinney,</a:t>
            </a:r>
            <a:r>
              <a:rPr lang="en" sz="1600" kern="0" baseline="30000">
                <a:solidFill>
                  <a:srgbClr val="FFFFFF"/>
                </a:solidFill>
                <a:latin typeface="Arial Narrow"/>
                <a:ea typeface="Arial Narrow"/>
                <a:cs typeface="Arial Narrow"/>
                <a:sym typeface="Arial Narrow"/>
              </a:rPr>
              <a:t>4,9,10,14,78,101</a:t>
            </a:r>
            <a:r>
              <a:rPr lang="en" sz="1600" kern="0">
                <a:solidFill>
                  <a:srgbClr val="FFFFFF"/>
                </a:solidFill>
                <a:latin typeface="Arial Narrow"/>
                <a:ea typeface="Arial Narrow"/>
                <a:cs typeface="Arial Narrow"/>
                <a:sym typeface="Arial Narrow"/>
              </a:rPr>
              <a:t> Warren A. Kibbe,</a:t>
            </a:r>
            <a:r>
              <a:rPr lang="en" sz="1600" kern="0" baseline="30000">
                <a:solidFill>
                  <a:srgbClr val="FFFFFF"/>
                </a:solidFill>
                <a:latin typeface="Arial Narrow"/>
                <a:ea typeface="Arial Narrow"/>
                <a:cs typeface="Arial Narrow"/>
                <a:sym typeface="Arial Narrow"/>
              </a:rPr>
              <a:t>9,10,52,78,101</a:t>
            </a:r>
            <a:r>
              <a:rPr lang="en" sz="1600" kern="0">
                <a:solidFill>
                  <a:srgbClr val="FFFFFF"/>
                </a:solidFill>
                <a:latin typeface="Arial Narrow"/>
                <a:ea typeface="Arial Narrow"/>
                <a:cs typeface="Arial Narrow"/>
                <a:sym typeface="Arial Narrow"/>
              </a:rPr>
              <a:t> Philip R.O. Payne,</a:t>
            </a:r>
            <a:r>
              <a:rPr lang="en" sz="1600" kern="0" baseline="30000">
                <a:solidFill>
                  <a:srgbClr val="FFFFFF"/>
                </a:solidFill>
                <a:latin typeface="Arial Narrow"/>
                <a:ea typeface="Arial Narrow"/>
                <a:cs typeface="Arial Narrow"/>
                <a:sym typeface="Arial Narrow"/>
              </a:rPr>
              <a:t>4,9,10,78,101</a:t>
            </a:r>
            <a:r>
              <a:rPr lang="en" sz="1600" kern="0">
                <a:solidFill>
                  <a:srgbClr val="FFFFFF"/>
                </a:solidFill>
                <a:latin typeface="Arial Narrow"/>
                <a:ea typeface="Arial Narrow"/>
                <a:cs typeface="Arial Narrow"/>
                <a:sym typeface="Arial Narrow"/>
              </a:rPr>
              <a:t> Emily R. Pfaff,</a:t>
            </a:r>
            <a:r>
              <a:rPr lang="en" sz="1600" kern="0" baseline="30000">
                <a:solidFill>
                  <a:srgbClr val="FFFFFF"/>
                </a:solidFill>
                <a:latin typeface="Arial Narrow"/>
                <a:ea typeface="Arial Narrow"/>
                <a:cs typeface="Arial Narrow"/>
                <a:sym typeface="Arial Narrow"/>
              </a:rPr>
              <a:t>9,10,13,15,52,78</a:t>
            </a:r>
            <a:r>
              <a:rPr lang="en" sz="1600" kern="0">
                <a:solidFill>
                  <a:srgbClr val="FFFFFF"/>
                </a:solidFill>
                <a:latin typeface="Arial Narrow"/>
                <a:ea typeface="Arial Narrow"/>
                <a:cs typeface="Arial Narrow"/>
                <a:sym typeface="Arial Narrow"/>
              </a:rPr>
              <a:t> Peter N. Robinson,</a:t>
            </a:r>
            <a:r>
              <a:rPr lang="en" sz="1600" kern="0" baseline="30000">
                <a:solidFill>
                  <a:srgbClr val="FFFFFF"/>
                </a:solidFill>
                <a:latin typeface="Arial Narrow"/>
                <a:ea typeface="Arial Narrow"/>
                <a:cs typeface="Arial Narrow"/>
                <a:sym typeface="Arial Narrow"/>
              </a:rPr>
              <a:t>4,9,10,15,52,78,100</a:t>
            </a:r>
            <a:r>
              <a:rPr lang="en" sz="1600" kern="0">
                <a:solidFill>
                  <a:srgbClr val="FFFFFF"/>
                </a:solidFill>
                <a:latin typeface="Arial Narrow"/>
                <a:ea typeface="Arial Narrow"/>
                <a:cs typeface="Arial Narrow"/>
                <a:sym typeface="Arial Narrow"/>
              </a:rPr>
              <a:t> Joel H. Saltz,</a:t>
            </a:r>
            <a:r>
              <a:rPr lang="en" sz="1600" kern="0" baseline="30000">
                <a:solidFill>
                  <a:srgbClr val="FFFFFF"/>
                </a:solidFill>
                <a:latin typeface="Arial Narrow"/>
                <a:ea typeface="Arial Narrow"/>
                <a:cs typeface="Arial Narrow"/>
                <a:sym typeface="Arial Narrow"/>
              </a:rPr>
              <a:t>10,13,14,15,52,78,101</a:t>
            </a:r>
            <a:r>
              <a:rPr lang="en" sz="1600" kern="0">
                <a:solidFill>
                  <a:srgbClr val="FFFFFF"/>
                </a:solidFill>
                <a:latin typeface="Arial Narrow"/>
                <a:ea typeface="Arial Narrow"/>
                <a:cs typeface="Arial Narrow"/>
                <a:sym typeface="Arial Narrow"/>
              </a:rPr>
              <a:t> Heidi Spratt,</a:t>
            </a:r>
            <a:r>
              <a:rPr lang="en" sz="1600" kern="0" baseline="30000">
                <a:solidFill>
                  <a:srgbClr val="FFFFFF"/>
                </a:solidFill>
                <a:latin typeface="Arial Narrow"/>
                <a:ea typeface="Arial Narrow"/>
                <a:cs typeface="Arial Narrow"/>
                <a:sym typeface="Arial Narrow"/>
              </a:rPr>
              <a:t>9,10,100</a:t>
            </a:r>
            <a:r>
              <a:rPr lang="en" sz="1600" kern="0">
                <a:solidFill>
                  <a:srgbClr val="FFFFFF"/>
                </a:solidFill>
                <a:latin typeface="Arial Narrow"/>
                <a:ea typeface="Arial Narrow"/>
                <a:cs typeface="Arial Narrow"/>
                <a:sym typeface="Arial Narrow"/>
              </a:rPr>
              <a:t> Christine Suver,</a:t>
            </a:r>
            <a:r>
              <a:rPr lang="en" sz="1600" kern="0" baseline="30000">
                <a:solidFill>
                  <a:srgbClr val="FFFFFF"/>
                </a:solidFill>
                <a:latin typeface="Arial Narrow"/>
                <a:ea typeface="Arial Narrow"/>
                <a:cs typeface="Arial Narrow"/>
                <a:sym typeface="Arial Narrow"/>
              </a:rPr>
              <a:t>10,78,101</a:t>
            </a:r>
            <a:r>
              <a:rPr lang="en" sz="1600" kern="0">
                <a:solidFill>
                  <a:srgbClr val="FFFFFF"/>
                </a:solidFill>
                <a:latin typeface="Arial Narrow"/>
                <a:ea typeface="Arial Narrow"/>
                <a:cs typeface="Arial Narrow"/>
                <a:sym typeface="Arial Narrow"/>
              </a:rPr>
              <a:t> John Wilbanks,</a:t>
            </a:r>
            <a:r>
              <a:rPr lang="en" sz="1600" kern="0" baseline="30000">
                <a:solidFill>
                  <a:srgbClr val="FFFFFF"/>
                </a:solidFill>
                <a:latin typeface="Arial Narrow"/>
                <a:ea typeface="Arial Narrow"/>
                <a:cs typeface="Arial Narrow"/>
                <a:sym typeface="Arial Narrow"/>
              </a:rPr>
              <a:t>10,78,101</a:t>
            </a:r>
            <a:r>
              <a:rPr lang="en" sz="1600" kern="0">
                <a:solidFill>
                  <a:srgbClr val="FFFFFF"/>
                </a:solidFill>
                <a:latin typeface="Arial Narrow"/>
                <a:ea typeface="Arial Narrow"/>
                <a:cs typeface="Arial Narrow"/>
                <a:sym typeface="Arial Narrow"/>
              </a:rPr>
              <a:t> Adam B. Wilcox,</a:t>
            </a:r>
            <a:r>
              <a:rPr lang="en" sz="1600" kern="0" baseline="30000">
                <a:solidFill>
                  <a:srgbClr val="FFFFFF"/>
                </a:solidFill>
                <a:latin typeface="Arial Narrow"/>
                <a:ea typeface="Arial Narrow"/>
                <a:cs typeface="Arial Narrow"/>
                <a:sym typeface="Arial Narrow"/>
              </a:rPr>
              <a:t>10,101</a:t>
            </a:r>
            <a:r>
              <a:rPr lang="en" sz="1600" kern="0">
                <a:solidFill>
                  <a:srgbClr val="FFFFFF"/>
                </a:solidFill>
                <a:latin typeface="Arial Narrow"/>
                <a:ea typeface="Arial Narrow"/>
                <a:cs typeface="Arial Narrow"/>
                <a:sym typeface="Arial Narrow"/>
              </a:rPr>
              <a:t> Andrew E. Williams,</a:t>
            </a:r>
            <a:r>
              <a:rPr lang="en" sz="1600" kern="0" baseline="30000">
                <a:solidFill>
                  <a:srgbClr val="FFFFFF"/>
                </a:solidFill>
                <a:latin typeface="Arial Narrow"/>
                <a:ea typeface="Arial Narrow"/>
                <a:cs typeface="Arial Narrow"/>
                <a:sym typeface="Arial Narrow"/>
              </a:rPr>
              <a:t>10,13,78</a:t>
            </a:r>
            <a:r>
              <a:rPr lang="en" sz="1600" kern="0">
                <a:solidFill>
                  <a:srgbClr val="FFFFFF"/>
                </a:solidFill>
                <a:latin typeface="Arial Narrow"/>
                <a:ea typeface="Arial Narrow"/>
                <a:cs typeface="Arial Narrow"/>
                <a:sym typeface="Arial Narrow"/>
              </a:rPr>
              <a:t> Chunlei Wu,</a:t>
            </a:r>
            <a:r>
              <a:rPr lang="en" sz="1600" kern="0" baseline="30000">
                <a:solidFill>
                  <a:srgbClr val="FFFFFF"/>
                </a:solidFill>
                <a:latin typeface="Arial Narrow"/>
                <a:ea typeface="Arial Narrow"/>
                <a:cs typeface="Arial Narrow"/>
                <a:sym typeface="Arial Narrow"/>
              </a:rPr>
              <a:t>9,13,14,78</a:t>
            </a:r>
            <a:r>
              <a:rPr lang="en" sz="1600" kern="0">
                <a:solidFill>
                  <a:srgbClr val="FFFFFF"/>
                </a:solidFill>
                <a:latin typeface="Arial Narrow"/>
                <a:ea typeface="Arial Narrow"/>
                <a:cs typeface="Arial Narrow"/>
                <a:sym typeface="Arial Narrow"/>
              </a:rPr>
              <a:t> Clair Blacketer,</a:t>
            </a:r>
            <a:r>
              <a:rPr lang="en" sz="1600" kern="0" baseline="30000">
                <a:solidFill>
                  <a:srgbClr val="FFFFFF"/>
                </a:solidFill>
                <a:latin typeface="Arial Narrow"/>
                <a:ea typeface="Arial Narrow"/>
                <a:cs typeface="Arial Narrow"/>
                <a:sym typeface="Arial Narrow"/>
              </a:rPr>
              <a:t>15,52</a:t>
            </a:r>
            <a:r>
              <a:rPr lang="en" sz="1600" kern="0">
                <a:solidFill>
                  <a:srgbClr val="FFFFFF"/>
                </a:solidFill>
                <a:latin typeface="Arial Narrow"/>
                <a:ea typeface="Arial Narrow"/>
                <a:cs typeface="Arial Narrow"/>
                <a:sym typeface="Arial Narrow"/>
              </a:rPr>
              <a:t> Robert L. Bradford,</a:t>
            </a:r>
            <a:r>
              <a:rPr lang="en" sz="1600" kern="0" baseline="30000">
                <a:solidFill>
                  <a:srgbClr val="FFFFFF"/>
                </a:solidFill>
                <a:latin typeface="Arial Narrow"/>
                <a:ea typeface="Arial Narrow"/>
                <a:cs typeface="Arial Narrow"/>
                <a:sym typeface="Arial Narrow"/>
              </a:rPr>
              <a:t>9,52</a:t>
            </a:r>
            <a:r>
              <a:rPr lang="en" sz="1600" kern="0">
                <a:solidFill>
                  <a:srgbClr val="FFFFFF"/>
                </a:solidFill>
                <a:latin typeface="Arial Narrow"/>
                <a:ea typeface="Arial Narrow"/>
                <a:cs typeface="Arial Narrow"/>
                <a:sym typeface="Arial Narrow"/>
              </a:rPr>
              <a:t> James J. Cimino,</a:t>
            </a:r>
            <a:r>
              <a:rPr lang="en" sz="1600" kern="0" baseline="30000">
                <a:solidFill>
                  <a:srgbClr val="FFFFFF"/>
                </a:solidFill>
                <a:latin typeface="Arial Narrow"/>
                <a:ea typeface="Arial Narrow"/>
                <a:cs typeface="Arial Narrow"/>
                <a:sym typeface="Arial Narrow"/>
              </a:rPr>
              <a:t>10,14,101</a:t>
            </a:r>
            <a:r>
              <a:rPr lang="en" sz="1600" kern="0">
                <a:solidFill>
                  <a:srgbClr val="FFFFFF"/>
                </a:solidFill>
                <a:latin typeface="Arial Narrow"/>
                <a:ea typeface="Arial Narrow"/>
                <a:cs typeface="Arial Narrow"/>
                <a:sym typeface="Arial Narrow"/>
              </a:rPr>
              <a:t> Marshall Clark,</a:t>
            </a:r>
            <a:r>
              <a:rPr lang="en" sz="1600" kern="0" baseline="30000">
                <a:solidFill>
                  <a:srgbClr val="FFFFFF"/>
                </a:solidFill>
                <a:latin typeface="Arial Narrow"/>
                <a:ea typeface="Arial Narrow"/>
                <a:cs typeface="Arial Narrow"/>
                <a:sym typeface="Arial Narrow"/>
              </a:rPr>
              <a:t>9,15,52</a:t>
            </a:r>
            <a:r>
              <a:rPr lang="en" sz="1600" kern="0">
                <a:solidFill>
                  <a:srgbClr val="FFFFFF"/>
                </a:solidFill>
                <a:latin typeface="Arial Narrow"/>
                <a:ea typeface="Arial Narrow"/>
                <a:cs typeface="Arial Narrow"/>
                <a:sym typeface="Arial Narrow"/>
              </a:rPr>
              <a:t> Evan W. Colmenares,</a:t>
            </a:r>
            <a:r>
              <a:rPr lang="en" sz="1600" kern="0" baseline="30000">
                <a:solidFill>
                  <a:srgbClr val="FFFFFF"/>
                </a:solidFill>
                <a:latin typeface="Arial Narrow"/>
                <a:ea typeface="Arial Narrow"/>
                <a:cs typeface="Arial Narrow"/>
                <a:sym typeface="Arial Narrow"/>
              </a:rPr>
              <a:t>9,15,52</a:t>
            </a:r>
            <a:r>
              <a:rPr lang="en" sz="1600" kern="0">
                <a:solidFill>
                  <a:srgbClr val="FFFFFF"/>
                </a:solidFill>
                <a:latin typeface="Arial Narrow"/>
                <a:ea typeface="Arial Narrow"/>
                <a:cs typeface="Arial Narrow"/>
                <a:sym typeface="Arial Narrow"/>
              </a:rPr>
              <a:t> Patricia A. Francis,</a:t>
            </a:r>
            <a:r>
              <a:rPr lang="en" sz="1600" kern="0" baseline="30000">
                <a:solidFill>
                  <a:srgbClr val="FFFFFF"/>
                </a:solidFill>
                <a:latin typeface="Arial Narrow"/>
                <a:ea typeface="Arial Narrow"/>
                <a:cs typeface="Arial Narrow"/>
                <a:sym typeface="Arial Narrow"/>
              </a:rPr>
              <a:t>78</a:t>
            </a:r>
            <a:r>
              <a:rPr lang="en" sz="1600" kern="0">
                <a:solidFill>
                  <a:srgbClr val="FFFFFF"/>
                </a:solidFill>
                <a:latin typeface="Arial Narrow"/>
                <a:ea typeface="Arial Narrow"/>
                <a:cs typeface="Arial Narrow"/>
                <a:sym typeface="Arial Narrow"/>
              </a:rPr>
              <a:t> Davera Gabriel,</a:t>
            </a:r>
            <a:r>
              <a:rPr lang="en" sz="1600" kern="0" baseline="30000">
                <a:solidFill>
                  <a:srgbClr val="FFFFFF"/>
                </a:solidFill>
                <a:latin typeface="Arial Narrow"/>
                <a:ea typeface="Arial Narrow"/>
                <a:cs typeface="Arial Narrow"/>
                <a:sym typeface="Arial Narrow"/>
              </a:rPr>
              <a:t>9,10,13,14,15,52</a:t>
            </a:r>
            <a:r>
              <a:rPr lang="en" sz="1600" kern="0">
                <a:solidFill>
                  <a:srgbClr val="FFFFFF"/>
                </a:solidFill>
                <a:latin typeface="Arial Narrow"/>
                <a:ea typeface="Arial Narrow"/>
                <a:cs typeface="Arial Narrow"/>
                <a:sym typeface="Arial Narrow"/>
              </a:rPr>
              <a:t> Alexis Graves,</a:t>
            </a:r>
            <a:r>
              <a:rPr lang="en" sz="1600" kern="0" baseline="30000">
                <a:solidFill>
                  <a:srgbClr val="FFFFFF"/>
                </a:solidFill>
                <a:latin typeface="Arial Narrow"/>
                <a:ea typeface="Arial Narrow"/>
                <a:cs typeface="Arial Narrow"/>
                <a:sym typeface="Arial Narrow"/>
              </a:rPr>
              <a:t>7,9,78</a:t>
            </a:r>
            <a:r>
              <a:rPr lang="en" sz="1600" kern="0">
                <a:solidFill>
                  <a:srgbClr val="FFFFFF"/>
                </a:solidFill>
                <a:latin typeface="Arial Narrow"/>
                <a:ea typeface="Arial Narrow"/>
                <a:cs typeface="Arial Narrow"/>
                <a:sym typeface="Arial Narrow"/>
              </a:rPr>
              <a:t> Raju Hemadri,</a:t>
            </a:r>
            <a:r>
              <a:rPr lang="en" sz="1600" kern="0" baseline="30000">
                <a:solidFill>
                  <a:srgbClr val="FFFFFF"/>
                </a:solidFill>
                <a:latin typeface="Arial Narrow"/>
                <a:ea typeface="Arial Narrow"/>
                <a:cs typeface="Arial Narrow"/>
                <a:sym typeface="Arial Narrow"/>
              </a:rPr>
              <a:t>9,15,52</a:t>
            </a:r>
            <a:r>
              <a:rPr lang="en" sz="1600" kern="0">
                <a:solidFill>
                  <a:srgbClr val="FFFFFF"/>
                </a:solidFill>
                <a:latin typeface="Arial Narrow"/>
                <a:ea typeface="Arial Narrow"/>
                <a:cs typeface="Arial Narrow"/>
                <a:sym typeface="Arial Narrow"/>
              </a:rPr>
              <a:t> Stephanie S. Hong,</a:t>
            </a:r>
            <a:r>
              <a:rPr lang="en" sz="1600" kern="0" baseline="30000">
                <a:solidFill>
                  <a:srgbClr val="FFFFFF"/>
                </a:solidFill>
                <a:latin typeface="Arial Narrow"/>
                <a:ea typeface="Arial Narrow"/>
                <a:cs typeface="Arial Narrow"/>
                <a:sym typeface="Arial Narrow"/>
              </a:rPr>
              <a:t>9,15,52</a:t>
            </a:r>
            <a:r>
              <a:rPr lang="en" sz="1600" kern="0">
                <a:solidFill>
                  <a:srgbClr val="FFFFFF"/>
                </a:solidFill>
                <a:latin typeface="Arial Narrow"/>
                <a:ea typeface="Arial Narrow"/>
                <a:cs typeface="Arial Narrow"/>
                <a:sym typeface="Arial Narrow"/>
              </a:rPr>
              <a:t> George Hripscak,</a:t>
            </a:r>
            <a:r>
              <a:rPr lang="en" sz="1600" kern="0" baseline="30000">
                <a:solidFill>
                  <a:srgbClr val="FFFFFF"/>
                </a:solidFill>
                <a:latin typeface="Arial Narrow"/>
                <a:ea typeface="Arial Narrow"/>
                <a:cs typeface="Arial Narrow"/>
                <a:sym typeface="Arial Narrow"/>
              </a:rPr>
              <a:t>10,52</a:t>
            </a:r>
            <a:r>
              <a:rPr lang="en" sz="1600" kern="0">
                <a:solidFill>
                  <a:srgbClr val="FFFFFF"/>
                </a:solidFill>
                <a:latin typeface="Arial Narrow"/>
                <a:ea typeface="Arial Narrow"/>
                <a:cs typeface="Arial Narrow"/>
                <a:sym typeface="Arial Narrow"/>
              </a:rPr>
              <a:t> Dazhi Jiao,</a:t>
            </a:r>
            <a:r>
              <a:rPr lang="en" sz="1600" kern="0" baseline="30000">
                <a:solidFill>
                  <a:srgbClr val="FFFFFF"/>
                </a:solidFill>
                <a:latin typeface="Arial Narrow"/>
                <a:ea typeface="Arial Narrow"/>
                <a:cs typeface="Arial Narrow"/>
                <a:sym typeface="Arial Narrow"/>
              </a:rPr>
              <a:t>9,15,52</a:t>
            </a:r>
            <a:r>
              <a:rPr lang="en" sz="1600" kern="0">
                <a:solidFill>
                  <a:srgbClr val="FFFFFF"/>
                </a:solidFill>
                <a:latin typeface="Arial Narrow"/>
                <a:ea typeface="Arial Narrow"/>
                <a:cs typeface="Arial Narrow"/>
                <a:sym typeface="Arial Narrow"/>
              </a:rPr>
              <a:t> Jeffrey G. Klann,</a:t>
            </a:r>
            <a:r>
              <a:rPr lang="en" sz="1600" kern="0" baseline="30000">
                <a:solidFill>
                  <a:srgbClr val="FFFFFF"/>
                </a:solidFill>
                <a:latin typeface="Arial Narrow"/>
                <a:ea typeface="Arial Narrow"/>
                <a:cs typeface="Arial Narrow"/>
                <a:sym typeface="Arial Narrow"/>
              </a:rPr>
              <a:t>14,52,101</a:t>
            </a:r>
            <a:r>
              <a:rPr lang="en" sz="1600" kern="0">
                <a:solidFill>
                  <a:srgbClr val="FFFFFF"/>
                </a:solidFill>
                <a:latin typeface="Arial Narrow"/>
                <a:ea typeface="Arial Narrow"/>
                <a:cs typeface="Arial Narrow"/>
                <a:sym typeface="Arial Narrow"/>
              </a:rPr>
              <a:t> Kristin Kostka,</a:t>
            </a:r>
            <a:r>
              <a:rPr lang="en" sz="1600" kern="0" baseline="30000">
                <a:solidFill>
                  <a:srgbClr val="FFFFFF"/>
                </a:solidFill>
                <a:latin typeface="Arial Narrow"/>
                <a:ea typeface="Arial Narrow"/>
                <a:cs typeface="Arial Narrow"/>
                <a:sym typeface="Arial Narrow"/>
              </a:rPr>
              <a:t>9,15,52</a:t>
            </a:r>
            <a:r>
              <a:rPr lang="en" sz="1600" kern="0">
                <a:solidFill>
                  <a:srgbClr val="FFFFFF"/>
                </a:solidFill>
                <a:latin typeface="Arial Narrow"/>
                <a:ea typeface="Arial Narrow"/>
                <a:cs typeface="Arial Narrow"/>
                <a:sym typeface="Arial Narrow"/>
              </a:rPr>
              <a:t> Adam M. Lee,</a:t>
            </a:r>
            <a:r>
              <a:rPr lang="en" sz="1600" kern="0" baseline="30000">
                <a:solidFill>
                  <a:srgbClr val="FFFFFF"/>
                </a:solidFill>
                <a:latin typeface="Arial Narrow"/>
                <a:ea typeface="Arial Narrow"/>
                <a:cs typeface="Arial Narrow"/>
                <a:sym typeface="Arial Narrow"/>
              </a:rPr>
              <a:t>9,15,52</a:t>
            </a:r>
            <a:r>
              <a:rPr lang="en" sz="1600" kern="0">
                <a:solidFill>
                  <a:srgbClr val="FFFFFF"/>
                </a:solidFill>
                <a:latin typeface="Arial Narrow"/>
                <a:ea typeface="Arial Narrow"/>
                <a:cs typeface="Arial Narrow"/>
                <a:sym typeface="Arial Narrow"/>
              </a:rPr>
              <a:t> Harold P. Lehmann,</a:t>
            </a:r>
            <a:r>
              <a:rPr lang="en" sz="1600" kern="0" baseline="30000">
                <a:solidFill>
                  <a:srgbClr val="FFFFFF"/>
                </a:solidFill>
                <a:latin typeface="Arial Narrow"/>
                <a:ea typeface="Arial Narrow"/>
                <a:cs typeface="Arial Narrow"/>
                <a:sym typeface="Arial Narrow"/>
              </a:rPr>
              <a:t>9,15,52</a:t>
            </a:r>
            <a:r>
              <a:rPr lang="en" sz="1600" kern="0">
                <a:solidFill>
                  <a:srgbClr val="FFFFFF"/>
                </a:solidFill>
                <a:latin typeface="Arial Narrow"/>
                <a:ea typeface="Arial Narrow"/>
                <a:cs typeface="Arial Narrow"/>
                <a:sym typeface="Arial Narrow"/>
              </a:rPr>
              <a:t> Lora Lingrey,</a:t>
            </a:r>
            <a:r>
              <a:rPr lang="en" sz="1600" kern="0" baseline="30000">
                <a:solidFill>
                  <a:srgbClr val="FFFFFF"/>
                </a:solidFill>
                <a:latin typeface="Arial Narrow"/>
                <a:ea typeface="Arial Narrow"/>
                <a:cs typeface="Arial Narrow"/>
                <a:sym typeface="Arial Narrow"/>
              </a:rPr>
              <a:t>9,15,52</a:t>
            </a:r>
            <a:r>
              <a:rPr lang="en" sz="1600" kern="0">
                <a:solidFill>
                  <a:srgbClr val="FFFFFF"/>
                </a:solidFill>
                <a:latin typeface="Arial Narrow"/>
                <a:ea typeface="Arial Narrow"/>
                <a:cs typeface="Arial Narrow"/>
                <a:sym typeface="Arial Narrow"/>
              </a:rPr>
              <a:t> Robert T. Miller,</a:t>
            </a:r>
            <a:r>
              <a:rPr lang="en" sz="1600" kern="0" baseline="30000">
                <a:solidFill>
                  <a:srgbClr val="FFFFFF"/>
                </a:solidFill>
                <a:latin typeface="Arial Narrow"/>
                <a:ea typeface="Arial Narrow"/>
                <a:cs typeface="Arial Narrow"/>
                <a:sym typeface="Arial Narrow"/>
              </a:rPr>
              <a:t>9,15,52</a:t>
            </a:r>
            <a:r>
              <a:rPr lang="en" sz="1600" kern="0">
                <a:solidFill>
                  <a:srgbClr val="FFFFFF"/>
                </a:solidFill>
                <a:latin typeface="Arial Narrow"/>
                <a:ea typeface="Arial Narrow"/>
                <a:cs typeface="Arial Narrow"/>
                <a:sym typeface="Arial Narrow"/>
              </a:rPr>
              <a:t> Michele Morris,</a:t>
            </a:r>
            <a:r>
              <a:rPr lang="en" sz="1600" kern="0" baseline="30000">
                <a:solidFill>
                  <a:srgbClr val="FFFFFF"/>
                </a:solidFill>
                <a:latin typeface="Arial Narrow"/>
                <a:ea typeface="Arial Narrow"/>
                <a:cs typeface="Arial Narrow"/>
                <a:sym typeface="Arial Narrow"/>
              </a:rPr>
              <a:t>9,15,52</a:t>
            </a:r>
            <a:r>
              <a:rPr lang="en" sz="1600" kern="0">
                <a:solidFill>
                  <a:srgbClr val="FFFFFF"/>
                </a:solidFill>
                <a:latin typeface="Arial Narrow"/>
                <a:ea typeface="Arial Narrow"/>
                <a:cs typeface="Arial Narrow"/>
                <a:sym typeface="Arial Narrow"/>
              </a:rPr>
              <a:t> Shawn N. Murphy,</a:t>
            </a:r>
            <a:r>
              <a:rPr lang="en" sz="1600" kern="0" baseline="30000">
                <a:solidFill>
                  <a:srgbClr val="FFFFFF"/>
                </a:solidFill>
                <a:latin typeface="Arial Narrow"/>
                <a:ea typeface="Arial Narrow"/>
                <a:cs typeface="Arial Narrow"/>
                <a:sym typeface="Arial Narrow"/>
              </a:rPr>
              <a:t>9,15,52</a:t>
            </a:r>
            <a:r>
              <a:rPr lang="en" sz="1600" kern="0">
                <a:solidFill>
                  <a:srgbClr val="FFFFFF"/>
                </a:solidFill>
                <a:latin typeface="Arial Narrow"/>
                <a:ea typeface="Arial Narrow"/>
                <a:cs typeface="Arial Narrow"/>
                <a:sym typeface="Arial Narrow"/>
              </a:rPr>
              <a:t> Karthik Natarajan,</a:t>
            </a:r>
            <a:r>
              <a:rPr lang="en" sz="1600" kern="0" baseline="30000">
                <a:solidFill>
                  <a:srgbClr val="FFFFFF"/>
                </a:solidFill>
                <a:latin typeface="Arial Narrow"/>
                <a:ea typeface="Arial Narrow"/>
                <a:cs typeface="Arial Narrow"/>
                <a:sym typeface="Arial Narrow"/>
              </a:rPr>
              <a:t>9,15,52</a:t>
            </a:r>
            <a:r>
              <a:rPr lang="en" sz="1600" kern="0">
                <a:solidFill>
                  <a:srgbClr val="FFFFFF"/>
                </a:solidFill>
                <a:latin typeface="Arial Narrow"/>
                <a:ea typeface="Arial Narrow"/>
                <a:cs typeface="Arial Narrow"/>
                <a:sym typeface="Arial Narrow"/>
              </a:rPr>
              <a:t> Matvey B. Palchuk,</a:t>
            </a:r>
            <a:r>
              <a:rPr lang="en" sz="1600" kern="0" baseline="30000">
                <a:solidFill>
                  <a:srgbClr val="FFFFFF"/>
                </a:solidFill>
                <a:latin typeface="Arial Narrow"/>
                <a:ea typeface="Arial Narrow"/>
                <a:cs typeface="Arial Narrow"/>
                <a:sym typeface="Arial Narrow"/>
              </a:rPr>
              <a:t>9,15,52</a:t>
            </a:r>
            <a:r>
              <a:rPr lang="en" sz="1600" kern="0">
                <a:solidFill>
                  <a:srgbClr val="FFFFFF"/>
                </a:solidFill>
                <a:latin typeface="Arial Narrow"/>
                <a:ea typeface="Arial Narrow"/>
                <a:cs typeface="Arial Narrow"/>
                <a:sym typeface="Arial Narrow"/>
              </a:rPr>
              <a:t> Usman Sheikh,</a:t>
            </a:r>
            <a:r>
              <a:rPr lang="en" sz="1600" kern="0" baseline="30000">
                <a:solidFill>
                  <a:srgbClr val="FFFFFF"/>
                </a:solidFill>
                <a:latin typeface="Arial Narrow"/>
                <a:ea typeface="Arial Narrow"/>
                <a:cs typeface="Arial Narrow"/>
                <a:sym typeface="Arial Narrow"/>
              </a:rPr>
              <a:t>9,78</a:t>
            </a:r>
            <a:r>
              <a:rPr lang="en" sz="1600" kern="0">
                <a:solidFill>
                  <a:srgbClr val="FFFFFF"/>
                </a:solidFill>
                <a:latin typeface="Arial Narrow"/>
                <a:ea typeface="Arial Narrow"/>
                <a:cs typeface="Arial Narrow"/>
                <a:sym typeface="Arial Narrow"/>
              </a:rPr>
              <a:t> Harold Solbrig,</a:t>
            </a:r>
            <a:r>
              <a:rPr lang="en" sz="1600" kern="0" baseline="30000">
                <a:solidFill>
                  <a:srgbClr val="FFFFFF"/>
                </a:solidFill>
                <a:latin typeface="Arial Narrow"/>
                <a:ea typeface="Arial Narrow"/>
                <a:cs typeface="Arial Narrow"/>
                <a:sym typeface="Arial Narrow"/>
              </a:rPr>
              <a:t>9,15,52</a:t>
            </a:r>
            <a:r>
              <a:rPr lang="en" sz="1600" kern="0">
                <a:solidFill>
                  <a:srgbClr val="FFFFFF"/>
                </a:solidFill>
                <a:latin typeface="Arial Narrow"/>
                <a:ea typeface="Arial Narrow"/>
                <a:cs typeface="Arial Narrow"/>
                <a:sym typeface="Arial Narrow"/>
              </a:rPr>
              <a:t> Shyam Visweswaran,</a:t>
            </a:r>
            <a:r>
              <a:rPr lang="en" sz="1600" kern="0" baseline="30000">
                <a:solidFill>
                  <a:srgbClr val="FFFFFF"/>
                </a:solidFill>
                <a:latin typeface="Arial Narrow"/>
                <a:ea typeface="Arial Narrow"/>
                <a:cs typeface="Arial Narrow"/>
                <a:sym typeface="Arial Narrow"/>
              </a:rPr>
              <a:t>10,15,52,101</a:t>
            </a:r>
            <a:r>
              <a:rPr lang="en" sz="1600" kern="0">
                <a:solidFill>
                  <a:srgbClr val="FFFFFF"/>
                </a:solidFill>
                <a:latin typeface="Arial Narrow"/>
                <a:ea typeface="Arial Narrow"/>
                <a:cs typeface="Arial Narrow"/>
                <a:sym typeface="Arial Narrow"/>
              </a:rPr>
              <a:t> Anita Walden,</a:t>
            </a:r>
            <a:r>
              <a:rPr lang="en" sz="1600" kern="0" baseline="30000">
                <a:solidFill>
                  <a:srgbClr val="FFFFFF"/>
                </a:solidFill>
                <a:latin typeface="Arial Narrow"/>
                <a:ea typeface="Arial Narrow"/>
                <a:cs typeface="Arial Narrow"/>
                <a:sym typeface="Arial Narrow"/>
              </a:rPr>
              <a:t>7,10,13,14,52,101</a:t>
            </a:r>
            <a:r>
              <a:rPr lang="en" sz="1600" kern="0">
                <a:solidFill>
                  <a:srgbClr val="FFFFFF"/>
                </a:solidFill>
                <a:latin typeface="Arial Narrow"/>
                <a:ea typeface="Arial Narrow"/>
                <a:cs typeface="Arial Narrow"/>
                <a:sym typeface="Arial Narrow"/>
              </a:rPr>
              <a:t> Kellie M. Walters,</a:t>
            </a:r>
            <a:r>
              <a:rPr lang="en" sz="1600" kern="0" baseline="30000">
                <a:solidFill>
                  <a:srgbClr val="FFFFFF"/>
                </a:solidFill>
                <a:latin typeface="Arial Narrow"/>
                <a:ea typeface="Arial Narrow"/>
                <a:cs typeface="Arial Narrow"/>
                <a:sym typeface="Arial Narrow"/>
              </a:rPr>
              <a:t>10,14,101</a:t>
            </a:r>
            <a:r>
              <a:rPr lang="en" sz="1600" kern="0">
                <a:solidFill>
                  <a:srgbClr val="FFFFFF"/>
                </a:solidFill>
                <a:latin typeface="Arial Narrow"/>
                <a:ea typeface="Arial Narrow"/>
                <a:cs typeface="Arial Narrow"/>
                <a:sym typeface="Arial Narrow"/>
              </a:rPr>
              <a:t> Griffin M. Weber,</a:t>
            </a:r>
            <a:r>
              <a:rPr lang="en" sz="1600" kern="0" baseline="30000">
                <a:solidFill>
                  <a:srgbClr val="FFFFFF"/>
                </a:solidFill>
                <a:latin typeface="Arial Narrow"/>
                <a:ea typeface="Arial Narrow"/>
                <a:cs typeface="Arial Narrow"/>
                <a:sym typeface="Arial Narrow"/>
              </a:rPr>
              <a:t>10,101</a:t>
            </a:r>
            <a:r>
              <a:rPr lang="en" sz="1600" kern="0">
                <a:solidFill>
                  <a:srgbClr val="FFFFFF"/>
                </a:solidFill>
                <a:latin typeface="Arial Narrow"/>
                <a:ea typeface="Arial Narrow"/>
                <a:cs typeface="Arial Narrow"/>
                <a:sym typeface="Arial Narrow"/>
              </a:rPr>
              <a:t> Xiaohan Tanner Zhang,</a:t>
            </a:r>
            <a:r>
              <a:rPr lang="en" sz="1600" kern="0" baseline="30000">
                <a:solidFill>
                  <a:srgbClr val="FFFFFF"/>
                </a:solidFill>
                <a:latin typeface="Arial Narrow"/>
                <a:ea typeface="Arial Narrow"/>
                <a:cs typeface="Arial Narrow"/>
                <a:sym typeface="Arial Narrow"/>
              </a:rPr>
              <a:t>9,15,52</a:t>
            </a:r>
            <a:r>
              <a:rPr lang="en" sz="1600" kern="0">
                <a:solidFill>
                  <a:srgbClr val="FFFFFF"/>
                </a:solidFill>
                <a:latin typeface="Arial Narrow"/>
                <a:ea typeface="Arial Narrow"/>
                <a:cs typeface="Arial Narrow"/>
                <a:sym typeface="Arial Narrow"/>
              </a:rPr>
              <a:t> Richard L. Zhu,</a:t>
            </a:r>
            <a:r>
              <a:rPr lang="en" sz="1600" kern="0" baseline="30000">
                <a:solidFill>
                  <a:srgbClr val="FFFFFF"/>
                </a:solidFill>
                <a:latin typeface="Arial Narrow"/>
                <a:ea typeface="Arial Narrow"/>
                <a:cs typeface="Arial Narrow"/>
                <a:sym typeface="Arial Narrow"/>
              </a:rPr>
              <a:t>9,15,52</a:t>
            </a:r>
            <a:r>
              <a:rPr lang="en" sz="1600" kern="0">
                <a:solidFill>
                  <a:srgbClr val="FFFFFF"/>
                </a:solidFill>
                <a:latin typeface="Arial Narrow"/>
                <a:ea typeface="Arial Narrow"/>
                <a:cs typeface="Arial Narrow"/>
                <a:sym typeface="Arial Narrow"/>
              </a:rPr>
              <a:t> Benjamin Amor,</a:t>
            </a:r>
            <a:r>
              <a:rPr lang="en" sz="1600" kern="0" baseline="30000">
                <a:solidFill>
                  <a:srgbClr val="FFFFFF"/>
                </a:solidFill>
                <a:latin typeface="Arial Narrow"/>
                <a:ea typeface="Arial Narrow"/>
                <a:cs typeface="Arial Narrow"/>
                <a:sym typeface="Arial Narrow"/>
              </a:rPr>
              <a:t>78</a:t>
            </a:r>
            <a:r>
              <a:rPr lang="en" sz="1600" kern="0">
                <a:solidFill>
                  <a:srgbClr val="FFFFFF"/>
                </a:solidFill>
                <a:latin typeface="Arial Narrow"/>
                <a:ea typeface="Arial Narrow"/>
                <a:cs typeface="Arial Narrow"/>
                <a:sym typeface="Arial Narrow"/>
              </a:rPr>
              <a:t> Andrew T. Girvin,</a:t>
            </a:r>
            <a:r>
              <a:rPr lang="en" sz="1600" kern="0" baseline="30000">
                <a:solidFill>
                  <a:srgbClr val="FFFFFF"/>
                </a:solidFill>
                <a:latin typeface="Arial Narrow"/>
                <a:ea typeface="Arial Narrow"/>
                <a:cs typeface="Arial Narrow"/>
                <a:sym typeface="Arial Narrow"/>
              </a:rPr>
              <a:t>15,78</a:t>
            </a:r>
            <a:r>
              <a:rPr lang="en" sz="1600" kern="0">
                <a:solidFill>
                  <a:srgbClr val="FFFFFF"/>
                </a:solidFill>
                <a:latin typeface="Arial Narrow"/>
                <a:ea typeface="Arial Narrow"/>
                <a:cs typeface="Arial Narrow"/>
                <a:sym typeface="Arial Narrow"/>
              </a:rPr>
              <a:t> Amin Manna,</a:t>
            </a:r>
            <a:r>
              <a:rPr lang="en" sz="1600" kern="0" baseline="30000">
                <a:solidFill>
                  <a:srgbClr val="FFFFFF"/>
                </a:solidFill>
                <a:latin typeface="Arial Narrow"/>
                <a:ea typeface="Arial Narrow"/>
                <a:cs typeface="Arial Narrow"/>
                <a:sym typeface="Arial Narrow"/>
              </a:rPr>
              <a:t>78</a:t>
            </a:r>
            <a:r>
              <a:rPr lang="en" sz="1600" kern="0">
                <a:solidFill>
                  <a:srgbClr val="FFFFFF"/>
                </a:solidFill>
                <a:latin typeface="Arial Narrow"/>
                <a:ea typeface="Arial Narrow"/>
                <a:cs typeface="Arial Narrow"/>
                <a:sym typeface="Arial Narrow"/>
              </a:rPr>
              <a:t> Nabeel Qureshi,</a:t>
            </a:r>
            <a:r>
              <a:rPr lang="en" sz="1600" kern="0" baseline="30000">
                <a:solidFill>
                  <a:srgbClr val="FFFFFF"/>
                </a:solidFill>
                <a:latin typeface="Arial Narrow"/>
                <a:ea typeface="Arial Narrow"/>
                <a:cs typeface="Arial Narrow"/>
                <a:sym typeface="Arial Narrow"/>
              </a:rPr>
              <a:t>15,78</a:t>
            </a:r>
            <a:r>
              <a:rPr lang="en" sz="1600" kern="0">
                <a:solidFill>
                  <a:srgbClr val="FFFFFF"/>
                </a:solidFill>
                <a:latin typeface="Arial Narrow"/>
                <a:ea typeface="Arial Narrow"/>
                <a:cs typeface="Arial Narrow"/>
                <a:sym typeface="Arial Narrow"/>
              </a:rPr>
              <a:t> Michael G. Kurilla,</a:t>
            </a:r>
            <a:r>
              <a:rPr lang="en" sz="1600" kern="0" baseline="30000">
                <a:solidFill>
                  <a:srgbClr val="FFFFFF"/>
                </a:solidFill>
                <a:latin typeface="Arial Narrow"/>
                <a:ea typeface="Arial Narrow"/>
                <a:cs typeface="Arial Narrow"/>
                <a:sym typeface="Arial Narrow"/>
              </a:rPr>
              <a:t>10,78</a:t>
            </a:r>
            <a:r>
              <a:rPr lang="en" sz="1600" kern="0">
                <a:solidFill>
                  <a:srgbClr val="FFFFFF"/>
                </a:solidFill>
                <a:latin typeface="Arial Narrow"/>
                <a:ea typeface="Arial Narrow"/>
                <a:cs typeface="Arial Narrow"/>
                <a:sym typeface="Arial Narrow"/>
              </a:rPr>
              <a:t> Sam G. Michael,</a:t>
            </a:r>
            <a:r>
              <a:rPr lang="en" sz="1600" kern="0" baseline="30000">
                <a:solidFill>
                  <a:srgbClr val="FFFFFF"/>
                </a:solidFill>
                <a:latin typeface="Arial Narrow"/>
                <a:ea typeface="Arial Narrow"/>
                <a:cs typeface="Arial Narrow"/>
                <a:sym typeface="Arial Narrow"/>
              </a:rPr>
              <a:t>10,78</a:t>
            </a:r>
            <a:r>
              <a:rPr lang="en" sz="1600" kern="0">
                <a:solidFill>
                  <a:srgbClr val="FFFFFF"/>
                </a:solidFill>
                <a:latin typeface="Arial Narrow"/>
                <a:ea typeface="Arial Narrow"/>
                <a:cs typeface="Arial Narrow"/>
                <a:sym typeface="Arial Narrow"/>
              </a:rPr>
              <a:t> Lili M. Portilla,</a:t>
            </a:r>
            <a:r>
              <a:rPr lang="en" sz="1600" kern="0" baseline="30000">
                <a:solidFill>
                  <a:srgbClr val="FFFFFF"/>
                </a:solidFill>
                <a:latin typeface="Arial Narrow"/>
                <a:ea typeface="Arial Narrow"/>
                <a:cs typeface="Arial Narrow"/>
                <a:sym typeface="Arial Narrow"/>
              </a:rPr>
              <a:t>101</a:t>
            </a:r>
            <a:r>
              <a:rPr lang="en" sz="1600" kern="0">
                <a:solidFill>
                  <a:srgbClr val="FFFFFF"/>
                </a:solidFill>
                <a:latin typeface="Arial Narrow"/>
                <a:ea typeface="Arial Narrow"/>
                <a:cs typeface="Arial Narrow"/>
                <a:sym typeface="Arial Narrow"/>
              </a:rPr>
              <a:t> Joni L. Rutter,</a:t>
            </a:r>
            <a:r>
              <a:rPr lang="en" sz="1600" kern="0" baseline="30000">
                <a:solidFill>
                  <a:srgbClr val="FFFFFF"/>
                </a:solidFill>
                <a:latin typeface="Arial Narrow"/>
                <a:ea typeface="Arial Narrow"/>
                <a:cs typeface="Arial Narrow"/>
                <a:sym typeface="Arial Narrow"/>
              </a:rPr>
              <a:t>1,101</a:t>
            </a:r>
            <a:r>
              <a:rPr lang="en" sz="1600" kern="0">
                <a:solidFill>
                  <a:srgbClr val="FFFFFF"/>
                </a:solidFill>
                <a:latin typeface="Arial Narrow"/>
                <a:ea typeface="Arial Narrow"/>
                <a:cs typeface="Arial Narrow"/>
                <a:sym typeface="Arial Narrow"/>
              </a:rPr>
              <a:t> Christopher P. Austin,</a:t>
            </a:r>
            <a:r>
              <a:rPr lang="en" sz="1600" kern="0" baseline="30000">
                <a:solidFill>
                  <a:srgbClr val="FFFFFF"/>
                </a:solidFill>
                <a:latin typeface="Arial Narrow"/>
                <a:ea typeface="Arial Narrow"/>
                <a:cs typeface="Arial Narrow"/>
                <a:sym typeface="Arial Narrow"/>
              </a:rPr>
              <a:t>101</a:t>
            </a:r>
            <a:r>
              <a:rPr lang="en" sz="1600" kern="0">
                <a:solidFill>
                  <a:srgbClr val="FFFFFF"/>
                </a:solidFill>
                <a:latin typeface="Arial Narrow"/>
                <a:ea typeface="Arial Narrow"/>
                <a:cs typeface="Arial Narrow"/>
                <a:sym typeface="Arial Narrow"/>
              </a:rPr>
              <a:t> Ken R. Gersing,</a:t>
            </a:r>
            <a:r>
              <a:rPr lang="en" sz="1600" kern="0" baseline="30000">
                <a:solidFill>
                  <a:srgbClr val="FFFFFF"/>
                </a:solidFill>
                <a:latin typeface="Arial Narrow"/>
                <a:ea typeface="Arial Narrow"/>
                <a:cs typeface="Arial Narrow"/>
                <a:sym typeface="Arial Narrow"/>
              </a:rPr>
              <a:t>78,101</a:t>
            </a:r>
            <a:r>
              <a:rPr lang="en" sz="1600" kern="0">
                <a:solidFill>
                  <a:srgbClr val="FFFFFF"/>
                </a:solidFill>
                <a:latin typeface="Arial Narrow"/>
                <a:ea typeface="Arial Narrow"/>
                <a:cs typeface="Arial Narrow"/>
                <a:sym typeface="Arial Narrow"/>
              </a:rPr>
              <a:t> </a:t>
            </a:r>
            <a:endParaRPr sz="1600" kern="0">
              <a:solidFill>
                <a:srgbClr val="FFFFFF"/>
              </a:solidFill>
              <a:latin typeface="Arial Narrow"/>
              <a:ea typeface="Arial Narrow"/>
              <a:cs typeface="Arial Narrow"/>
              <a:sym typeface="Arial Narrow"/>
            </a:endParaRPr>
          </a:p>
          <a:p>
            <a:pPr defTabSz="1219170">
              <a:lnSpc>
                <a:spcPct val="80000"/>
              </a:lnSpc>
              <a:buClr>
                <a:srgbClr val="000000"/>
              </a:buClr>
            </a:pPr>
            <a:endParaRPr sz="1200" kern="0">
              <a:solidFill>
                <a:srgbClr val="FFFFFF"/>
              </a:solidFill>
              <a:latin typeface="Arial Narrow"/>
              <a:ea typeface="Arial Narrow"/>
              <a:cs typeface="Arial Narrow"/>
              <a:sym typeface="Arial Narrow"/>
            </a:endParaRPr>
          </a:p>
          <a:p>
            <a:pPr defTabSz="1219170">
              <a:lnSpc>
                <a:spcPct val="80000"/>
              </a:lnSpc>
              <a:buClr>
                <a:srgbClr val="000000"/>
              </a:buClr>
            </a:pPr>
            <a:r>
              <a:rPr lang="en" sz="1200" kern="0">
                <a:solidFill>
                  <a:srgbClr val="FFFFFF"/>
                </a:solidFill>
                <a:latin typeface="Arial Narrow"/>
                <a:ea typeface="Arial Narrow"/>
                <a:cs typeface="Arial Narrow"/>
                <a:sym typeface="Arial Narrow"/>
              </a:rPr>
              <a:t>Shaymaa Al-Shukri,</a:t>
            </a:r>
            <a:r>
              <a:rPr lang="en" sz="1200" kern="0" baseline="30000">
                <a:solidFill>
                  <a:srgbClr val="FFFFFF"/>
                </a:solidFill>
                <a:latin typeface="Arial Narrow"/>
                <a:ea typeface="Arial Narrow"/>
                <a:cs typeface="Arial Narrow"/>
                <a:sym typeface="Arial Narrow"/>
              </a:rPr>
              <a:t>4,15</a:t>
            </a:r>
            <a:r>
              <a:rPr lang="en" sz="1200" kern="0">
                <a:solidFill>
                  <a:srgbClr val="FFFFFF"/>
                </a:solidFill>
                <a:latin typeface="Arial Narrow"/>
                <a:ea typeface="Arial Narrow"/>
                <a:cs typeface="Arial Narrow"/>
                <a:sym typeface="Arial Narrow"/>
              </a:rPr>
              <a:t> Adil Alaoui,</a:t>
            </a:r>
            <a:r>
              <a:rPr lang="en" sz="1200" kern="0" baseline="30000">
                <a:solidFill>
                  <a:srgbClr val="FFFFFF"/>
                </a:solidFill>
                <a:latin typeface="Arial Narrow"/>
                <a:ea typeface="Arial Narrow"/>
                <a:cs typeface="Arial Narrow"/>
                <a:sym typeface="Arial Narrow"/>
              </a:rPr>
              <a:t>101</a:t>
            </a:r>
            <a:r>
              <a:rPr lang="en" sz="1200" kern="0">
                <a:solidFill>
                  <a:srgbClr val="FFFFFF"/>
                </a:solidFill>
                <a:latin typeface="Arial Narrow"/>
                <a:ea typeface="Arial Narrow"/>
                <a:cs typeface="Arial Narrow"/>
                <a:sym typeface="Arial Narrow"/>
              </a:rPr>
              <a:t> Ahmad Baghal,</a:t>
            </a:r>
            <a:r>
              <a:rPr lang="en" sz="1200" kern="0" baseline="30000">
                <a:solidFill>
                  <a:srgbClr val="FFFFFF"/>
                </a:solidFill>
                <a:latin typeface="Arial Narrow"/>
                <a:ea typeface="Arial Narrow"/>
                <a:cs typeface="Arial Narrow"/>
                <a:sym typeface="Arial Narrow"/>
              </a:rPr>
              <a:t>15</a:t>
            </a:r>
            <a:r>
              <a:rPr lang="en" sz="1200" kern="0">
                <a:solidFill>
                  <a:srgbClr val="FFFFFF"/>
                </a:solidFill>
                <a:latin typeface="Arial Narrow"/>
                <a:ea typeface="Arial Narrow"/>
                <a:cs typeface="Arial Narrow"/>
                <a:sym typeface="Arial Narrow"/>
              </a:rPr>
              <a:t> Pamela D. Banning,</a:t>
            </a:r>
            <a:r>
              <a:rPr lang="en" sz="1200" kern="0" baseline="30000">
                <a:solidFill>
                  <a:srgbClr val="FFFFFF"/>
                </a:solidFill>
                <a:latin typeface="Arial Narrow"/>
                <a:ea typeface="Arial Narrow"/>
                <a:cs typeface="Arial Narrow"/>
                <a:sym typeface="Arial Narrow"/>
              </a:rPr>
              <a:t>15,100</a:t>
            </a:r>
            <a:r>
              <a:rPr lang="en" sz="1200" kern="0">
                <a:solidFill>
                  <a:srgbClr val="FFFFFF"/>
                </a:solidFill>
                <a:latin typeface="Arial Narrow"/>
                <a:ea typeface="Arial Narrow"/>
                <a:cs typeface="Arial Narrow"/>
                <a:sym typeface="Arial Narrow"/>
              </a:rPr>
              <a:t> Edward M. Barbour,</a:t>
            </a:r>
            <a:r>
              <a:rPr lang="en" sz="1200" kern="0" baseline="30000">
                <a:solidFill>
                  <a:srgbClr val="FFFFFF"/>
                </a:solidFill>
                <a:latin typeface="Arial Narrow"/>
                <a:ea typeface="Arial Narrow"/>
                <a:cs typeface="Arial Narrow"/>
                <a:sym typeface="Arial Narrow"/>
              </a:rPr>
              <a:t>8,15</a:t>
            </a:r>
            <a:r>
              <a:rPr lang="en" sz="1200" kern="0">
                <a:solidFill>
                  <a:srgbClr val="FFFFFF"/>
                </a:solidFill>
                <a:latin typeface="Arial Narrow"/>
                <a:ea typeface="Arial Narrow"/>
                <a:cs typeface="Arial Narrow"/>
                <a:sym typeface="Arial Narrow"/>
              </a:rPr>
              <a:t> Michael J. Becich,</a:t>
            </a:r>
            <a:r>
              <a:rPr lang="en" sz="1200" kern="0" baseline="30000">
                <a:solidFill>
                  <a:srgbClr val="FFFFFF"/>
                </a:solidFill>
                <a:latin typeface="Arial Narrow"/>
                <a:ea typeface="Arial Narrow"/>
                <a:cs typeface="Arial Narrow"/>
                <a:sym typeface="Arial Narrow"/>
              </a:rPr>
              <a:t>15,52,101</a:t>
            </a:r>
            <a:r>
              <a:rPr lang="en" sz="1200" kern="0">
                <a:solidFill>
                  <a:srgbClr val="FFFFFF"/>
                </a:solidFill>
                <a:latin typeface="Arial Narrow"/>
                <a:ea typeface="Arial Narrow"/>
                <a:cs typeface="Arial Narrow"/>
                <a:sym typeface="Arial Narrow"/>
              </a:rPr>
              <a:t> Afshin Beheshti,</a:t>
            </a:r>
            <a:r>
              <a:rPr lang="en" sz="1200" kern="0" baseline="30000">
                <a:solidFill>
                  <a:srgbClr val="FFFFFF"/>
                </a:solidFill>
                <a:latin typeface="Arial Narrow"/>
                <a:ea typeface="Arial Narrow"/>
                <a:cs typeface="Arial Narrow"/>
                <a:sym typeface="Arial Narrow"/>
              </a:rPr>
              <a:t>14</a:t>
            </a:r>
            <a:r>
              <a:rPr lang="en" sz="1200" kern="0">
                <a:solidFill>
                  <a:srgbClr val="FFFFFF"/>
                </a:solidFill>
                <a:latin typeface="Arial Narrow"/>
                <a:ea typeface="Arial Narrow"/>
                <a:cs typeface="Arial Narrow"/>
                <a:sym typeface="Arial Narrow"/>
              </a:rPr>
              <a:t> Gordon R. Bernard,</a:t>
            </a:r>
            <a:r>
              <a:rPr lang="en" sz="1200" kern="0" baseline="30000">
                <a:solidFill>
                  <a:srgbClr val="FFFFFF"/>
                </a:solidFill>
                <a:latin typeface="Arial Narrow"/>
                <a:ea typeface="Arial Narrow"/>
                <a:cs typeface="Arial Narrow"/>
                <a:sym typeface="Arial Narrow"/>
              </a:rPr>
              <a:t>8,15</a:t>
            </a:r>
            <a:r>
              <a:rPr lang="en" sz="1200" kern="0">
                <a:solidFill>
                  <a:srgbClr val="FFFFFF"/>
                </a:solidFill>
                <a:latin typeface="Arial Narrow"/>
                <a:ea typeface="Arial Narrow"/>
                <a:cs typeface="Arial Narrow"/>
                <a:sym typeface="Arial Narrow"/>
              </a:rPr>
              <a:t> Sharmodeep Bhattacharyya,</a:t>
            </a:r>
            <a:r>
              <a:rPr lang="en" sz="1200" kern="0" baseline="30000">
                <a:solidFill>
                  <a:srgbClr val="FFFFFF"/>
                </a:solidFill>
                <a:latin typeface="Arial Narrow"/>
                <a:ea typeface="Arial Narrow"/>
                <a:cs typeface="Arial Narrow"/>
                <a:sym typeface="Arial Narrow"/>
              </a:rPr>
              <a:t>100</a:t>
            </a:r>
            <a:r>
              <a:rPr lang="en" sz="1200" kern="0">
                <a:solidFill>
                  <a:srgbClr val="FFFFFF"/>
                </a:solidFill>
                <a:latin typeface="Arial Narrow"/>
                <a:ea typeface="Arial Narrow"/>
                <a:cs typeface="Arial Narrow"/>
                <a:sym typeface="Arial Narrow"/>
              </a:rPr>
              <a:t> Mark M. Bissell,</a:t>
            </a:r>
            <a:r>
              <a:rPr lang="en" sz="1200" kern="0" baseline="30000">
                <a:solidFill>
                  <a:srgbClr val="FFFFFF"/>
                </a:solidFill>
                <a:latin typeface="Arial Narrow"/>
                <a:ea typeface="Arial Narrow"/>
                <a:cs typeface="Arial Narrow"/>
                <a:sym typeface="Arial Narrow"/>
              </a:rPr>
              <a:t>9,15</a:t>
            </a:r>
            <a:r>
              <a:rPr lang="en" sz="1200" kern="0">
                <a:solidFill>
                  <a:srgbClr val="FFFFFF"/>
                </a:solidFill>
                <a:latin typeface="Arial Narrow"/>
                <a:ea typeface="Arial Narrow"/>
                <a:cs typeface="Arial Narrow"/>
                <a:sym typeface="Arial Narrow"/>
              </a:rPr>
              <a:t> L. Ebony Boulware,</a:t>
            </a:r>
            <a:r>
              <a:rPr lang="en" sz="1200" kern="0" baseline="30000">
                <a:solidFill>
                  <a:srgbClr val="FFFFFF"/>
                </a:solidFill>
                <a:latin typeface="Arial Narrow"/>
                <a:ea typeface="Arial Narrow"/>
                <a:cs typeface="Arial Narrow"/>
                <a:sym typeface="Arial Narrow"/>
              </a:rPr>
              <a:t>14,100</a:t>
            </a:r>
            <a:r>
              <a:rPr lang="en" sz="1200" kern="0">
                <a:solidFill>
                  <a:srgbClr val="FFFFFF"/>
                </a:solidFill>
                <a:latin typeface="Arial Narrow"/>
                <a:ea typeface="Arial Narrow"/>
                <a:cs typeface="Arial Narrow"/>
                <a:sym typeface="Arial Narrow"/>
              </a:rPr>
              <a:t> Samuel Bozzette,</a:t>
            </a:r>
            <a:r>
              <a:rPr lang="en" sz="1200" kern="0" baseline="30000">
                <a:solidFill>
                  <a:srgbClr val="FFFFFF"/>
                </a:solidFill>
                <a:latin typeface="Arial Narrow"/>
                <a:ea typeface="Arial Narrow"/>
                <a:cs typeface="Arial Narrow"/>
                <a:sym typeface="Arial Narrow"/>
              </a:rPr>
              <a:t>100,101</a:t>
            </a:r>
            <a:r>
              <a:rPr lang="en" sz="1200" kern="0">
                <a:solidFill>
                  <a:srgbClr val="FFFFFF"/>
                </a:solidFill>
                <a:latin typeface="Arial Narrow"/>
                <a:ea typeface="Arial Narrow"/>
                <a:cs typeface="Arial Narrow"/>
                <a:sym typeface="Arial Narrow"/>
              </a:rPr>
              <a:t> Donald E. Brown,</a:t>
            </a:r>
            <a:r>
              <a:rPr lang="en" sz="1200" kern="0" baseline="30000">
                <a:solidFill>
                  <a:srgbClr val="FFFFFF"/>
                </a:solidFill>
                <a:latin typeface="Arial Narrow"/>
                <a:ea typeface="Arial Narrow"/>
                <a:cs typeface="Arial Narrow"/>
                <a:sym typeface="Arial Narrow"/>
              </a:rPr>
              <a:t>101</a:t>
            </a:r>
            <a:r>
              <a:rPr lang="en" sz="1200" kern="0">
                <a:solidFill>
                  <a:srgbClr val="FFFFFF"/>
                </a:solidFill>
                <a:latin typeface="Arial Narrow"/>
                <a:ea typeface="Arial Narrow"/>
                <a:cs typeface="Arial Narrow"/>
                <a:sym typeface="Arial Narrow"/>
              </a:rPr>
              <a:t> John B. Buse,</a:t>
            </a:r>
            <a:r>
              <a:rPr lang="en" sz="1200" kern="0" baseline="30000">
                <a:solidFill>
                  <a:srgbClr val="FFFFFF"/>
                </a:solidFill>
                <a:latin typeface="Arial Narrow"/>
                <a:ea typeface="Arial Narrow"/>
                <a:cs typeface="Arial Narrow"/>
                <a:sym typeface="Arial Narrow"/>
              </a:rPr>
              <a:t>14</a:t>
            </a:r>
            <a:r>
              <a:rPr lang="en" sz="1200" kern="0">
                <a:solidFill>
                  <a:srgbClr val="FFFFFF"/>
                </a:solidFill>
                <a:latin typeface="Arial Narrow"/>
                <a:ea typeface="Arial Narrow"/>
                <a:cs typeface="Arial Narrow"/>
                <a:sym typeface="Arial Narrow"/>
              </a:rPr>
              <a:t> Brian J. Bush,</a:t>
            </a:r>
            <a:r>
              <a:rPr lang="en" sz="1200" kern="0" baseline="30000">
                <a:solidFill>
                  <a:srgbClr val="FFFFFF"/>
                </a:solidFill>
                <a:latin typeface="Arial Narrow"/>
                <a:ea typeface="Arial Narrow"/>
                <a:cs typeface="Arial Narrow"/>
                <a:sym typeface="Arial Narrow"/>
              </a:rPr>
              <a:t>8,101</a:t>
            </a:r>
            <a:r>
              <a:rPr lang="en" sz="1200" kern="0">
                <a:solidFill>
                  <a:srgbClr val="FFFFFF"/>
                </a:solidFill>
                <a:latin typeface="Arial Narrow"/>
                <a:ea typeface="Arial Narrow"/>
                <a:cs typeface="Arial Narrow"/>
                <a:sym typeface="Arial Narrow"/>
              </a:rPr>
              <a:t> Tiffany J. Callahan,</a:t>
            </a:r>
            <a:r>
              <a:rPr lang="en" sz="1200" kern="0" baseline="30000">
                <a:solidFill>
                  <a:srgbClr val="FFFFFF"/>
                </a:solidFill>
                <a:latin typeface="Arial Narrow"/>
                <a:ea typeface="Arial Narrow"/>
                <a:cs typeface="Arial Narrow"/>
                <a:sym typeface="Arial Narrow"/>
              </a:rPr>
              <a:t>14,52</a:t>
            </a:r>
            <a:r>
              <a:rPr lang="en" sz="1200" kern="0">
                <a:solidFill>
                  <a:srgbClr val="FFFFFF"/>
                </a:solidFill>
                <a:latin typeface="Arial Narrow"/>
                <a:ea typeface="Arial Narrow"/>
                <a:cs typeface="Arial Narrow"/>
                <a:sym typeface="Arial Narrow"/>
              </a:rPr>
              <a:t> Thomas R. Campion,</a:t>
            </a:r>
            <a:r>
              <a:rPr lang="en" sz="1200" kern="0" baseline="30000">
                <a:solidFill>
                  <a:srgbClr val="FFFFFF"/>
                </a:solidFill>
                <a:latin typeface="Arial Narrow"/>
                <a:ea typeface="Arial Narrow"/>
                <a:cs typeface="Arial Narrow"/>
                <a:sym typeface="Arial Narrow"/>
              </a:rPr>
              <a:t>8,15</a:t>
            </a:r>
            <a:r>
              <a:rPr lang="en" sz="1200" kern="0">
                <a:solidFill>
                  <a:srgbClr val="FFFFFF"/>
                </a:solidFill>
                <a:latin typeface="Arial Narrow"/>
                <a:ea typeface="Arial Narrow"/>
                <a:cs typeface="Arial Narrow"/>
                <a:sym typeface="Arial Narrow"/>
              </a:rPr>
              <a:t> Elena Casiraghi,</a:t>
            </a:r>
            <a:r>
              <a:rPr lang="en" sz="1200" kern="0" baseline="30000">
                <a:solidFill>
                  <a:srgbClr val="FFFFFF"/>
                </a:solidFill>
                <a:latin typeface="Arial Narrow"/>
                <a:ea typeface="Arial Narrow"/>
                <a:cs typeface="Arial Narrow"/>
                <a:sym typeface="Arial Narrow"/>
              </a:rPr>
              <a:t>9,15</a:t>
            </a:r>
            <a:r>
              <a:rPr lang="en" sz="1200" kern="0">
                <a:solidFill>
                  <a:srgbClr val="FFFFFF"/>
                </a:solidFill>
                <a:latin typeface="Arial Narrow"/>
                <a:ea typeface="Arial Narrow"/>
                <a:cs typeface="Arial Narrow"/>
                <a:sym typeface="Arial Narrow"/>
              </a:rPr>
              <a:t> Ammar A. Chaudhry,</a:t>
            </a:r>
            <a:r>
              <a:rPr lang="en" sz="1200" kern="0" baseline="30000">
                <a:solidFill>
                  <a:srgbClr val="FFFFFF"/>
                </a:solidFill>
                <a:latin typeface="Arial Narrow"/>
                <a:ea typeface="Arial Narrow"/>
                <a:cs typeface="Arial Narrow"/>
                <a:sym typeface="Arial Narrow"/>
              </a:rPr>
              <a:t>13,14</a:t>
            </a:r>
            <a:r>
              <a:rPr lang="en" sz="1200" kern="0">
                <a:solidFill>
                  <a:srgbClr val="FFFFFF"/>
                </a:solidFill>
                <a:latin typeface="Arial Narrow"/>
                <a:ea typeface="Arial Narrow"/>
                <a:cs typeface="Arial Narrow"/>
                <a:sym typeface="Arial Narrow"/>
              </a:rPr>
              <a:t> Guanhua Chen,</a:t>
            </a:r>
            <a:r>
              <a:rPr lang="en" sz="1200" kern="0" baseline="30000">
                <a:solidFill>
                  <a:srgbClr val="FFFFFF"/>
                </a:solidFill>
                <a:latin typeface="Arial Narrow"/>
                <a:ea typeface="Arial Narrow"/>
                <a:cs typeface="Arial Narrow"/>
                <a:sym typeface="Arial Narrow"/>
              </a:rPr>
              <a:t>9</a:t>
            </a:r>
            <a:r>
              <a:rPr lang="en" sz="1200" kern="0">
                <a:solidFill>
                  <a:srgbClr val="FFFFFF"/>
                </a:solidFill>
                <a:latin typeface="Arial Narrow"/>
                <a:ea typeface="Arial Narrow"/>
                <a:cs typeface="Arial Narrow"/>
                <a:sym typeface="Arial Narrow"/>
              </a:rPr>
              <a:t> Anjun Chen,</a:t>
            </a:r>
            <a:r>
              <a:rPr lang="en" sz="1200" kern="0" baseline="30000">
                <a:solidFill>
                  <a:srgbClr val="FFFFFF"/>
                </a:solidFill>
                <a:latin typeface="Arial Narrow"/>
                <a:ea typeface="Arial Narrow"/>
                <a:cs typeface="Arial Narrow"/>
                <a:sym typeface="Arial Narrow"/>
              </a:rPr>
              <a:t>13</a:t>
            </a:r>
            <a:r>
              <a:rPr lang="en" sz="1200" kern="0">
                <a:solidFill>
                  <a:srgbClr val="FFFFFF"/>
                </a:solidFill>
                <a:latin typeface="Arial Narrow"/>
                <a:ea typeface="Arial Narrow"/>
                <a:cs typeface="Arial Narrow"/>
                <a:sym typeface="Arial Narrow"/>
              </a:rPr>
              <a:t> Gari D. Clifford,</a:t>
            </a:r>
            <a:r>
              <a:rPr lang="en" sz="1200" kern="0" baseline="30000">
                <a:solidFill>
                  <a:srgbClr val="FFFFFF"/>
                </a:solidFill>
                <a:latin typeface="Arial Narrow"/>
                <a:ea typeface="Arial Narrow"/>
                <a:cs typeface="Arial Narrow"/>
                <a:sym typeface="Arial Narrow"/>
              </a:rPr>
              <a:t>8,15</a:t>
            </a:r>
            <a:r>
              <a:rPr lang="en" sz="1200" kern="0">
                <a:solidFill>
                  <a:srgbClr val="FFFFFF"/>
                </a:solidFill>
                <a:latin typeface="Arial Narrow"/>
                <a:ea typeface="Arial Narrow"/>
                <a:cs typeface="Arial Narrow"/>
                <a:sym typeface="Arial Narrow"/>
              </a:rPr>
              <a:t> Megan P. Coffee,</a:t>
            </a:r>
            <a:r>
              <a:rPr lang="en" sz="1200" kern="0" baseline="30000">
                <a:solidFill>
                  <a:srgbClr val="FFFFFF"/>
                </a:solidFill>
                <a:latin typeface="Arial Narrow"/>
                <a:ea typeface="Arial Narrow"/>
                <a:cs typeface="Arial Narrow"/>
                <a:sym typeface="Arial Narrow"/>
              </a:rPr>
              <a:t>14,100</a:t>
            </a:r>
            <a:r>
              <a:rPr lang="en" sz="1200" kern="0">
                <a:solidFill>
                  <a:srgbClr val="FFFFFF"/>
                </a:solidFill>
                <a:latin typeface="Arial Narrow"/>
                <a:ea typeface="Arial Narrow"/>
                <a:cs typeface="Arial Narrow"/>
                <a:sym typeface="Arial Narrow"/>
              </a:rPr>
              <a:t> Tom Conlin,</a:t>
            </a:r>
            <a:r>
              <a:rPr lang="en" sz="1200" kern="0" baseline="30000">
                <a:solidFill>
                  <a:srgbClr val="FFFFFF"/>
                </a:solidFill>
                <a:latin typeface="Arial Narrow"/>
                <a:ea typeface="Arial Narrow"/>
                <a:cs typeface="Arial Narrow"/>
                <a:sym typeface="Arial Narrow"/>
              </a:rPr>
              <a:t>14</a:t>
            </a:r>
            <a:r>
              <a:rPr lang="en" sz="1200" kern="0">
                <a:solidFill>
                  <a:srgbClr val="FFFFFF"/>
                </a:solidFill>
                <a:latin typeface="Arial Narrow"/>
                <a:ea typeface="Arial Narrow"/>
                <a:cs typeface="Arial Narrow"/>
                <a:sym typeface="Arial Narrow"/>
              </a:rPr>
              <a:t> Connor Cook,</a:t>
            </a:r>
            <a:r>
              <a:rPr lang="en" sz="1200" kern="0" baseline="30000">
                <a:solidFill>
                  <a:srgbClr val="FFFFFF"/>
                </a:solidFill>
                <a:latin typeface="Arial Narrow"/>
                <a:ea typeface="Arial Narrow"/>
                <a:cs typeface="Arial Narrow"/>
                <a:sym typeface="Arial Narrow"/>
              </a:rPr>
              <a:t>7,78</a:t>
            </a:r>
            <a:r>
              <a:rPr lang="en" sz="1200" kern="0">
                <a:solidFill>
                  <a:srgbClr val="FFFFFF"/>
                </a:solidFill>
                <a:latin typeface="Arial Narrow"/>
                <a:ea typeface="Arial Narrow"/>
                <a:cs typeface="Arial Narrow"/>
                <a:sym typeface="Arial Narrow"/>
              </a:rPr>
              <a:t> Keith A. Crandall,</a:t>
            </a:r>
            <a:r>
              <a:rPr lang="en" sz="1200" kern="0" baseline="30000">
                <a:solidFill>
                  <a:srgbClr val="FFFFFF"/>
                </a:solidFill>
                <a:latin typeface="Arial Narrow"/>
                <a:ea typeface="Arial Narrow"/>
                <a:cs typeface="Arial Narrow"/>
                <a:sym typeface="Arial Narrow"/>
              </a:rPr>
              <a:t>9,14,101</a:t>
            </a:r>
            <a:r>
              <a:rPr lang="en" sz="1200" kern="0">
                <a:solidFill>
                  <a:srgbClr val="FFFFFF"/>
                </a:solidFill>
                <a:latin typeface="Arial Narrow"/>
                <a:ea typeface="Arial Narrow"/>
                <a:cs typeface="Arial Narrow"/>
                <a:sym typeface="Arial Narrow"/>
              </a:rPr>
              <a:t> Mariam Deacy,</a:t>
            </a:r>
            <a:r>
              <a:rPr lang="en" sz="1200" kern="0" baseline="30000">
                <a:solidFill>
                  <a:srgbClr val="FFFFFF"/>
                </a:solidFill>
                <a:latin typeface="Arial Narrow"/>
                <a:ea typeface="Arial Narrow"/>
                <a:cs typeface="Arial Narrow"/>
                <a:sym typeface="Arial Narrow"/>
              </a:rPr>
              <a:t>78</a:t>
            </a:r>
            <a:r>
              <a:rPr lang="en" sz="1200" kern="0">
                <a:solidFill>
                  <a:srgbClr val="FFFFFF"/>
                </a:solidFill>
                <a:latin typeface="Arial Narrow"/>
                <a:ea typeface="Arial Narrow"/>
                <a:cs typeface="Arial Narrow"/>
                <a:sym typeface="Arial Narrow"/>
              </a:rPr>
              <a:t> Racquel R. Dietz,</a:t>
            </a:r>
            <a:r>
              <a:rPr lang="en" sz="1200" kern="0" baseline="30000">
                <a:solidFill>
                  <a:srgbClr val="FFFFFF"/>
                </a:solidFill>
                <a:latin typeface="Arial Narrow"/>
                <a:ea typeface="Arial Narrow"/>
                <a:cs typeface="Arial Narrow"/>
                <a:sym typeface="Arial Narrow"/>
              </a:rPr>
              <a:t>78</a:t>
            </a:r>
            <a:r>
              <a:rPr lang="en" sz="1200" kern="0">
                <a:solidFill>
                  <a:srgbClr val="FFFFFF"/>
                </a:solidFill>
                <a:latin typeface="Arial Narrow"/>
                <a:ea typeface="Arial Narrow"/>
                <a:cs typeface="Arial Narrow"/>
                <a:sym typeface="Arial Narrow"/>
              </a:rPr>
              <a:t> Nicholas J. Dobbins,</a:t>
            </a:r>
            <a:r>
              <a:rPr lang="en" sz="1200" kern="0" baseline="30000">
                <a:solidFill>
                  <a:srgbClr val="FFFFFF"/>
                </a:solidFill>
                <a:latin typeface="Arial Narrow"/>
                <a:ea typeface="Arial Narrow"/>
                <a:cs typeface="Arial Narrow"/>
                <a:sym typeface="Arial Narrow"/>
              </a:rPr>
              <a:t>8,9</a:t>
            </a:r>
            <a:r>
              <a:rPr lang="en" sz="1200" kern="0">
                <a:solidFill>
                  <a:srgbClr val="FFFFFF"/>
                </a:solidFill>
                <a:latin typeface="Arial Narrow"/>
                <a:ea typeface="Arial Narrow"/>
                <a:cs typeface="Arial Narrow"/>
                <a:sym typeface="Arial Narrow"/>
              </a:rPr>
              <a:t> Peter L. Elkin,</a:t>
            </a:r>
            <a:r>
              <a:rPr lang="en" sz="1200" kern="0" baseline="30000">
                <a:solidFill>
                  <a:srgbClr val="FFFFFF"/>
                </a:solidFill>
                <a:latin typeface="Arial Narrow"/>
                <a:ea typeface="Arial Narrow"/>
                <a:cs typeface="Arial Narrow"/>
                <a:sym typeface="Arial Narrow"/>
              </a:rPr>
              <a:t>15,52,100</a:t>
            </a:r>
            <a:r>
              <a:rPr lang="en" sz="1200" kern="0">
                <a:solidFill>
                  <a:srgbClr val="FFFFFF"/>
                </a:solidFill>
                <a:latin typeface="Arial Narrow"/>
                <a:ea typeface="Arial Narrow"/>
                <a:cs typeface="Arial Narrow"/>
                <a:sym typeface="Arial Narrow"/>
              </a:rPr>
              <a:t> Peter J. Embi,</a:t>
            </a:r>
            <a:r>
              <a:rPr lang="en" sz="1200" kern="0" baseline="30000">
                <a:solidFill>
                  <a:srgbClr val="FFFFFF"/>
                </a:solidFill>
                <a:latin typeface="Arial Narrow"/>
                <a:ea typeface="Arial Narrow"/>
                <a:cs typeface="Arial Narrow"/>
                <a:sym typeface="Arial Narrow"/>
              </a:rPr>
              <a:t>52,101</a:t>
            </a:r>
            <a:r>
              <a:rPr lang="en" sz="1200" kern="0">
                <a:solidFill>
                  <a:srgbClr val="FFFFFF"/>
                </a:solidFill>
                <a:latin typeface="Arial Narrow"/>
                <a:ea typeface="Arial Narrow"/>
                <a:cs typeface="Arial Narrow"/>
                <a:sym typeface="Arial Narrow"/>
              </a:rPr>
              <a:t> Julio C. Facelli,</a:t>
            </a:r>
            <a:r>
              <a:rPr lang="en" sz="1200" kern="0" baseline="30000">
                <a:solidFill>
                  <a:srgbClr val="FFFFFF"/>
                </a:solidFill>
                <a:latin typeface="Arial Narrow"/>
                <a:ea typeface="Arial Narrow"/>
                <a:cs typeface="Arial Narrow"/>
                <a:sym typeface="Arial Narrow"/>
              </a:rPr>
              <a:t>8,15</a:t>
            </a:r>
            <a:r>
              <a:rPr lang="en" sz="1200" kern="0">
                <a:solidFill>
                  <a:srgbClr val="FFFFFF"/>
                </a:solidFill>
                <a:latin typeface="Arial Narrow"/>
                <a:ea typeface="Arial Narrow"/>
                <a:cs typeface="Arial Narrow"/>
                <a:sym typeface="Arial Narrow"/>
              </a:rPr>
              <a:t> Karamarie Fecho,</a:t>
            </a:r>
            <a:r>
              <a:rPr lang="en" sz="1200" kern="0" baseline="30000">
                <a:solidFill>
                  <a:srgbClr val="FFFFFF"/>
                </a:solidFill>
                <a:latin typeface="Arial Narrow"/>
                <a:ea typeface="Arial Narrow"/>
                <a:cs typeface="Arial Narrow"/>
                <a:sym typeface="Arial Narrow"/>
              </a:rPr>
              <a:t>13</a:t>
            </a:r>
            <a:r>
              <a:rPr lang="en" sz="1200" kern="0">
                <a:solidFill>
                  <a:srgbClr val="FFFFFF"/>
                </a:solidFill>
                <a:latin typeface="Arial Narrow"/>
                <a:ea typeface="Arial Narrow"/>
                <a:cs typeface="Arial Narrow"/>
                <a:sym typeface="Arial Narrow"/>
              </a:rPr>
              <a:t> Xue Feng,</a:t>
            </a:r>
            <a:r>
              <a:rPr lang="en" sz="1200" kern="0" baseline="30000">
                <a:solidFill>
                  <a:srgbClr val="FFFFFF"/>
                </a:solidFill>
                <a:latin typeface="Arial Narrow"/>
                <a:ea typeface="Arial Narrow"/>
                <a:cs typeface="Arial Narrow"/>
                <a:sym typeface="Arial Narrow"/>
              </a:rPr>
              <a:t>9</a:t>
            </a:r>
            <a:r>
              <a:rPr lang="en" sz="1200" kern="0">
                <a:solidFill>
                  <a:srgbClr val="FFFFFF"/>
                </a:solidFill>
                <a:latin typeface="Arial Narrow"/>
                <a:ea typeface="Arial Narrow"/>
                <a:cs typeface="Arial Narrow"/>
                <a:sym typeface="Arial Narrow"/>
              </a:rPr>
              <a:t> Randi E. Foraker,</a:t>
            </a:r>
            <a:r>
              <a:rPr lang="en" sz="1200" kern="0" baseline="30000">
                <a:solidFill>
                  <a:srgbClr val="FFFFFF"/>
                </a:solidFill>
                <a:latin typeface="Arial Narrow"/>
                <a:ea typeface="Arial Narrow"/>
                <a:cs typeface="Arial Narrow"/>
                <a:sym typeface="Arial Narrow"/>
              </a:rPr>
              <a:t>8,13,15</a:t>
            </a:r>
            <a:r>
              <a:rPr lang="en" sz="1200" kern="0">
                <a:solidFill>
                  <a:srgbClr val="FFFFFF"/>
                </a:solidFill>
                <a:latin typeface="Arial Narrow"/>
                <a:ea typeface="Arial Narrow"/>
                <a:cs typeface="Arial Narrow"/>
                <a:sym typeface="Arial Narrow"/>
              </a:rPr>
              <a:t> Tamas S. Gal,</a:t>
            </a:r>
            <a:r>
              <a:rPr lang="en" sz="1200" kern="0" baseline="30000">
                <a:solidFill>
                  <a:srgbClr val="FFFFFF"/>
                </a:solidFill>
                <a:latin typeface="Arial Narrow"/>
                <a:ea typeface="Arial Narrow"/>
                <a:cs typeface="Arial Narrow"/>
                <a:sym typeface="Arial Narrow"/>
              </a:rPr>
              <a:t>8,15</a:t>
            </a:r>
            <a:r>
              <a:rPr lang="en" sz="1200" kern="0">
                <a:solidFill>
                  <a:srgbClr val="FFFFFF"/>
                </a:solidFill>
                <a:latin typeface="Arial Narrow"/>
                <a:ea typeface="Arial Narrow"/>
                <a:cs typeface="Arial Narrow"/>
                <a:sym typeface="Arial Narrow"/>
              </a:rPr>
              <a:t> Linqiang Ge,</a:t>
            </a:r>
            <a:r>
              <a:rPr lang="en" sz="1200" kern="0" baseline="30000">
                <a:solidFill>
                  <a:srgbClr val="FFFFFF"/>
                </a:solidFill>
                <a:latin typeface="Arial Narrow"/>
                <a:ea typeface="Arial Narrow"/>
                <a:cs typeface="Arial Narrow"/>
                <a:sym typeface="Arial Narrow"/>
              </a:rPr>
              <a:t>14</a:t>
            </a:r>
            <a:r>
              <a:rPr lang="en" sz="1200" kern="0">
                <a:solidFill>
                  <a:srgbClr val="FFFFFF"/>
                </a:solidFill>
                <a:latin typeface="Arial Narrow"/>
                <a:ea typeface="Arial Narrow"/>
                <a:cs typeface="Arial Narrow"/>
                <a:sym typeface="Arial Narrow"/>
              </a:rPr>
              <a:t> George Golovko,</a:t>
            </a:r>
            <a:r>
              <a:rPr lang="en" sz="1200" kern="0" baseline="30000">
                <a:solidFill>
                  <a:srgbClr val="FFFFFF"/>
                </a:solidFill>
                <a:latin typeface="Arial Narrow"/>
                <a:ea typeface="Arial Narrow"/>
                <a:cs typeface="Arial Narrow"/>
                <a:sym typeface="Arial Narrow"/>
              </a:rPr>
              <a:t>15,101</a:t>
            </a:r>
            <a:r>
              <a:rPr lang="en" sz="1200" kern="0">
                <a:solidFill>
                  <a:srgbClr val="FFFFFF"/>
                </a:solidFill>
                <a:latin typeface="Arial Narrow"/>
                <a:ea typeface="Arial Narrow"/>
                <a:cs typeface="Arial Narrow"/>
                <a:sym typeface="Arial Narrow"/>
              </a:rPr>
              <a:t> Ramkiran Gouripeddi,</a:t>
            </a:r>
            <a:r>
              <a:rPr lang="en" sz="1200" kern="0" baseline="30000">
                <a:solidFill>
                  <a:srgbClr val="FFFFFF"/>
                </a:solidFill>
                <a:latin typeface="Arial Narrow"/>
                <a:ea typeface="Arial Narrow"/>
                <a:cs typeface="Arial Narrow"/>
                <a:sym typeface="Arial Narrow"/>
              </a:rPr>
              <a:t>14,15</a:t>
            </a:r>
            <a:r>
              <a:rPr lang="en" sz="1200" kern="0">
                <a:solidFill>
                  <a:srgbClr val="FFFFFF"/>
                </a:solidFill>
                <a:latin typeface="Arial Narrow"/>
                <a:ea typeface="Arial Narrow"/>
                <a:cs typeface="Arial Narrow"/>
                <a:sym typeface="Arial Narrow"/>
              </a:rPr>
              <a:t> Casey S. Greene,</a:t>
            </a:r>
            <a:r>
              <a:rPr lang="en" sz="1200" kern="0" baseline="30000">
                <a:solidFill>
                  <a:srgbClr val="FFFFFF"/>
                </a:solidFill>
                <a:latin typeface="Arial Narrow"/>
                <a:ea typeface="Arial Narrow"/>
                <a:cs typeface="Arial Narrow"/>
                <a:sym typeface="Arial Narrow"/>
              </a:rPr>
              <a:t>13,14</a:t>
            </a:r>
            <a:r>
              <a:rPr lang="en" sz="1200" kern="0">
                <a:solidFill>
                  <a:srgbClr val="FFFFFF"/>
                </a:solidFill>
                <a:latin typeface="Arial Narrow"/>
                <a:ea typeface="Arial Narrow"/>
                <a:cs typeface="Arial Narrow"/>
                <a:sym typeface="Arial Narrow"/>
              </a:rPr>
              <a:t> Sangeeta Gupta,</a:t>
            </a:r>
            <a:r>
              <a:rPr lang="en" sz="1200" kern="0" baseline="30000">
                <a:solidFill>
                  <a:srgbClr val="FFFFFF"/>
                </a:solidFill>
                <a:latin typeface="Arial Narrow"/>
                <a:ea typeface="Arial Narrow"/>
                <a:cs typeface="Arial Narrow"/>
                <a:sym typeface="Arial Narrow"/>
              </a:rPr>
              <a:t>52,101</a:t>
            </a:r>
            <a:r>
              <a:rPr lang="en" sz="1200" kern="0">
                <a:solidFill>
                  <a:srgbClr val="FFFFFF"/>
                </a:solidFill>
                <a:latin typeface="Arial Narrow"/>
                <a:ea typeface="Arial Narrow"/>
                <a:cs typeface="Arial Narrow"/>
                <a:sym typeface="Arial Narrow"/>
              </a:rPr>
              <a:t> Ashish Gupta,</a:t>
            </a:r>
            <a:r>
              <a:rPr lang="en" sz="1200" kern="0" baseline="30000">
                <a:solidFill>
                  <a:srgbClr val="FFFFFF"/>
                </a:solidFill>
                <a:latin typeface="Arial Narrow"/>
                <a:ea typeface="Arial Narrow"/>
                <a:cs typeface="Arial Narrow"/>
                <a:sym typeface="Arial Narrow"/>
              </a:rPr>
              <a:t>13,101</a:t>
            </a:r>
            <a:r>
              <a:rPr lang="en" sz="1200" kern="0">
                <a:solidFill>
                  <a:srgbClr val="FFFFFF"/>
                </a:solidFill>
                <a:latin typeface="Arial Narrow"/>
                <a:ea typeface="Arial Narrow"/>
                <a:cs typeface="Arial Narrow"/>
                <a:sym typeface="Arial Narrow"/>
              </a:rPr>
              <a:t> Janos G. Hajagos,</a:t>
            </a:r>
            <a:r>
              <a:rPr lang="en" sz="1200" kern="0" baseline="30000">
                <a:solidFill>
                  <a:srgbClr val="FFFFFF"/>
                </a:solidFill>
                <a:latin typeface="Arial Narrow"/>
                <a:ea typeface="Arial Narrow"/>
                <a:cs typeface="Arial Narrow"/>
                <a:sym typeface="Arial Narrow"/>
              </a:rPr>
              <a:t>9,15</a:t>
            </a:r>
            <a:r>
              <a:rPr lang="en" sz="1200" kern="0">
                <a:solidFill>
                  <a:srgbClr val="FFFFFF"/>
                </a:solidFill>
                <a:latin typeface="Arial Narrow"/>
                <a:ea typeface="Arial Narrow"/>
                <a:cs typeface="Arial Narrow"/>
                <a:sym typeface="Arial Narrow"/>
              </a:rPr>
              <a:t> David A. Hanauer,</a:t>
            </a:r>
            <a:r>
              <a:rPr lang="en" sz="1200" kern="0" baseline="30000">
                <a:solidFill>
                  <a:srgbClr val="FFFFFF"/>
                </a:solidFill>
                <a:latin typeface="Arial Narrow"/>
                <a:ea typeface="Arial Narrow"/>
                <a:cs typeface="Arial Narrow"/>
                <a:sym typeface="Arial Narrow"/>
              </a:rPr>
              <a:t>15,52</a:t>
            </a:r>
            <a:r>
              <a:rPr lang="en" sz="1200" kern="0">
                <a:solidFill>
                  <a:srgbClr val="FFFFFF"/>
                </a:solidFill>
                <a:latin typeface="Arial Narrow"/>
                <a:ea typeface="Arial Narrow"/>
                <a:cs typeface="Arial Narrow"/>
                <a:sym typeface="Arial Narrow"/>
              </a:rPr>
              <a:t> Jeremy Richard Harper,</a:t>
            </a:r>
            <a:r>
              <a:rPr lang="en" sz="1200" kern="0" baseline="30000">
                <a:solidFill>
                  <a:srgbClr val="FFFFFF"/>
                </a:solidFill>
                <a:latin typeface="Arial Narrow"/>
                <a:ea typeface="Arial Narrow"/>
                <a:cs typeface="Arial Narrow"/>
                <a:sym typeface="Arial Narrow"/>
              </a:rPr>
              <a:t>9,14,52</a:t>
            </a:r>
            <a:r>
              <a:rPr lang="en" sz="1200" kern="0">
                <a:solidFill>
                  <a:srgbClr val="FFFFFF"/>
                </a:solidFill>
                <a:latin typeface="Arial Narrow"/>
                <a:ea typeface="Arial Narrow"/>
                <a:cs typeface="Arial Narrow"/>
                <a:sym typeface="Arial Narrow"/>
              </a:rPr>
              <a:t> Nomi L. Harris,</a:t>
            </a:r>
            <a:r>
              <a:rPr lang="en" sz="1200" kern="0" baseline="30000">
                <a:solidFill>
                  <a:srgbClr val="FFFFFF"/>
                </a:solidFill>
                <a:latin typeface="Arial Narrow"/>
                <a:ea typeface="Arial Narrow"/>
                <a:cs typeface="Arial Narrow"/>
                <a:sym typeface="Arial Narrow"/>
              </a:rPr>
              <a:t>14</a:t>
            </a:r>
            <a:r>
              <a:rPr lang="en" sz="1200" kern="0">
                <a:solidFill>
                  <a:srgbClr val="FFFFFF"/>
                </a:solidFill>
                <a:latin typeface="Arial Narrow"/>
                <a:ea typeface="Arial Narrow"/>
                <a:cs typeface="Arial Narrow"/>
                <a:sym typeface="Arial Narrow"/>
              </a:rPr>
              <a:t> Paul A. Harris,</a:t>
            </a:r>
            <a:r>
              <a:rPr lang="en" sz="1200" kern="0" baseline="30000">
                <a:solidFill>
                  <a:srgbClr val="FFFFFF"/>
                </a:solidFill>
                <a:latin typeface="Arial Narrow"/>
                <a:ea typeface="Arial Narrow"/>
                <a:cs typeface="Arial Narrow"/>
                <a:sym typeface="Arial Narrow"/>
              </a:rPr>
              <a:t>101</a:t>
            </a:r>
            <a:r>
              <a:rPr lang="en" sz="1200" kern="0">
                <a:solidFill>
                  <a:srgbClr val="FFFFFF"/>
                </a:solidFill>
                <a:latin typeface="Arial Narrow"/>
                <a:ea typeface="Arial Narrow"/>
                <a:cs typeface="Arial Narrow"/>
                <a:sym typeface="Arial Narrow"/>
              </a:rPr>
              <a:t> Mehadi R. Hassan,</a:t>
            </a:r>
            <a:r>
              <a:rPr lang="en" sz="1200" kern="0" baseline="30000">
                <a:solidFill>
                  <a:srgbClr val="FFFFFF"/>
                </a:solidFill>
                <a:latin typeface="Arial Narrow"/>
                <a:ea typeface="Arial Narrow"/>
                <a:cs typeface="Arial Narrow"/>
                <a:sym typeface="Arial Narrow"/>
              </a:rPr>
              <a:t>9</a:t>
            </a:r>
            <a:r>
              <a:rPr lang="en" sz="1200" kern="0">
                <a:solidFill>
                  <a:srgbClr val="FFFFFF"/>
                </a:solidFill>
                <a:latin typeface="Arial Narrow"/>
                <a:ea typeface="Arial Narrow"/>
                <a:cs typeface="Arial Narrow"/>
                <a:sym typeface="Arial Narrow"/>
              </a:rPr>
              <a:t> Yongqun He,</a:t>
            </a:r>
            <a:r>
              <a:rPr lang="en" sz="1200" kern="0" baseline="30000">
                <a:solidFill>
                  <a:srgbClr val="FFFFFF"/>
                </a:solidFill>
                <a:latin typeface="Arial Narrow"/>
                <a:ea typeface="Arial Narrow"/>
                <a:cs typeface="Arial Narrow"/>
                <a:sym typeface="Arial Narrow"/>
              </a:rPr>
              <a:t>15,52,100</a:t>
            </a:r>
            <a:r>
              <a:rPr lang="en" sz="1200" kern="0">
                <a:solidFill>
                  <a:srgbClr val="FFFFFF"/>
                </a:solidFill>
                <a:latin typeface="Arial Narrow"/>
                <a:ea typeface="Arial Narrow"/>
                <a:cs typeface="Arial Narrow"/>
                <a:sym typeface="Arial Narrow"/>
              </a:rPr>
              <a:t> Elaine L. Hill,</a:t>
            </a:r>
            <a:r>
              <a:rPr lang="en" sz="1200" kern="0" baseline="30000">
                <a:solidFill>
                  <a:srgbClr val="FFFFFF"/>
                </a:solidFill>
                <a:latin typeface="Arial Narrow"/>
                <a:ea typeface="Arial Narrow"/>
                <a:cs typeface="Arial Narrow"/>
                <a:sym typeface="Arial Narrow"/>
              </a:rPr>
              <a:t>9,14</a:t>
            </a:r>
            <a:r>
              <a:rPr lang="en" sz="1200" kern="0">
                <a:solidFill>
                  <a:srgbClr val="FFFFFF"/>
                </a:solidFill>
                <a:latin typeface="Arial Narrow"/>
                <a:ea typeface="Arial Narrow"/>
                <a:cs typeface="Arial Narrow"/>
                <a:sym typeface="Arial Narrow"/>
              </a:rPr>
              <a:t> Maureen E. Hoatlin,</a:t>
            </a:r>
            <a:r>
              <a:rPr lang="en" sz="1200" kern="0" baseline="30000">
                <a:solidFill>
                  <a:srgbClr val="FFFFFF"/>
                </a:solidFill>
                <a:latin typeface="Arial Narrow"/>
                <a:ea typeface="Arial Narrow"/>
                <a:cs typeface="Arial Narrow"/>
                <a:sym typeface="Arial Narrow"/>
              </a:rPr>
              <a:t>14</a:t>
            </a:r>
            <a:r>
              <a:rPr lang="en" sz="1200" kern="0">
                <a:solidFill>
                  <a:srgbClr val="FFFFFF"/>
                </a:solidFill>
                <a:latin typeface="Arial Narrow"/>
                <a:ea typeface="Arial Narrow"/>
                <a:cs typeface="Arial Narrow"/>
                <a:sym typeface="Arial Narrow"/>
              </a:rPr>
              <a:t> Kristi L. Holmes,</a:t>
            </a:r>
            <a:r>
              <a:rPr lang="en" sz="1200" kern="0" baseline="30000">
                <a:solidFill>
                  <a:srgbClr val="FFFFFF"/>
                </a:solidFill>
                <a:latin typeface="Arial Narrow"/>
                <a:ea typeface="Arial Narrow"/>
                <a:cs typeface="Arial Narrow"/>
                <a:sym typeface="Arial Narrow"/>
              </a:rPr>
              <a:t>4,101</a:t>
            </a:r>
            <a:r>
              <a:rPr lang="en" sz="1200" kern="0">
                <a:solidFill>
                  <a:srgbClr val="FFFFFF"/>
                </a:solidFill>
                <a:latin typeface="Arial Narrow"/>
                <a:ea typeface="Arial Narrow"/>
                <a:cs typeface="Arial Narrow"/>
                <a:sym typeface="Arial Narrow"/>
              </a:rPr>
              <a:t> LaRon Hughes,</a:t>
            </a:r>
            <a:r>
              <a:rPr lang="en" sz="1200" kern="0" baseline="30000">
                <a:solidFill>
                  <a:srgbClr val="FFFFFF"/>
                </a:solidFill>
                <a:latin typeface="Arial Narrow"/>
                <a:ea typeface="Arial Narrow"/>
                <a:cs typeface="Arial Narrow"/>
                <a:sym typeface="Arial Narrow"/>
              </a:rPr>
              <a:t>14</a:t>
            </a:r>
            <a:r>
              <a:rPr lang="en" sz="1200" kern="0">
                <a:solidFill>
                  <a:srgbClr val="FFFFFF"/>
                </a:solidFill>
                <a:latin typeface="Arial Narrow"/>
                <a:ea typeface="Arial Narrow"/>
                <a:cs typeface="Arial Narrow"/>
                <a:sym typeface="Arial Narrow"/>
              </a:rPr>
              <a:t> Randeep S. Jawa,</a:t>
            </a:r>
            <a:r>
              <a:rPr lang="en" sz="1200" kern="0" baseline="30000">
                <a:solidFill>
                  <a:srgbClr val="FFFFFF"/>
                </a:solidFill>
                <a:latin typeface="Arial Narrow"/>
                <a:ea typeface="Arial Narrow"/>
                <a:cs typeface="Arial Narrow"/>
                <a:sym typeface="Arial Narrow"/>
              </a:rPr>
              <a:t>14</a:t>
            </a:r>
            <a:r>
              <a:rPr lang="en" sz="1200" kern="0">
                <a:solidFill>
                  <a:srgbClr val="FFFFFF"/>
                </a:solidFill>
                <a:latin typeface="Arial Narrow"/>
                <a:ea typeface="Arial Narrow"/>
                <a:cs typeface="Arial Narrow"/>
                <a:sym typeface="Arial Narrow"/>
              </a:rPr>
              <a:t> Guoqian Jiang,</a:t>
            </a:r>
            <a:r>
              <a:rPr lang="en" sz="1200" kern="0" baseline="30000">
                <a:solidFill>
                  <a:srgbClr val="FFFFFF"/>
                </a:solidFill>
                <a:latin typeface="Arial Narrow"/>
                <a:ea typeface="Arial Narrow"/>
                <a:cs typeface="Arial Narrow"/>
                <a:sym typeface="Arial Narrow"/>
              </a:rPr>
              <a:t>14</a:t>
            </a:r>
            <a:r>
              <a:rPr lang="en" sz="1200" kern="0">
                <a:solidFill>
                  <a:srgbClr val="FFFFFF"/>
                </a:solidFill>
                <a:latin typeface="Arial Narrow"/>
                <a:ea typeface="Arial Narrow"/>
                <a:cs typeface="Arial Narrow"/>
                <a:sym typeface="Arial Narrow"/>
              </a:rPr>
              <a:t> Xia Jing,</a:t>
            </a:r>
            <a:r>
              <a:rPr lang="en" sz="1200" kern="0" baseline="30000">
                <a:solidFill>
                  <a:srgbClr val="FFFFFF"/>
                </a:solidFill>
                <a:latin typeface="Arial Narrow"/>
                <a:ea typeface="Arial Narrow"/>
                <a:cs typeface="Arial Narrow"/>
                <a:sym typeface="Arial Narrow"/>
              </a:rPr>
              <a:t>7,14</a:t>
            </a:r>
            <a:r>
              <a:rPr lang="en" sz="1200" kern="0">
                <a:solidFill>
                  <a:srgbClr val="FFFFFF"/>
                </a:solidFill>
                <a:latin typeface="Arial Narrow"/>
                <a:ea typeface="Arial Narrow"/>
                <a:cs typeface="Arial Narrow"/>
                <a:sym typeface="Arial Narrow"/>
              </a:rPr>
              <a:t> Marcin P. Joachimiak,</a:t>
            </a:r>
            <a:r>
              <a:rPr lang="en" sz="1200" kern="0" baseline="30000">
                <a:solidFill>
                  <a:srgbClr val="FFFFFF"/>
                </a:solidFill>
                <a:latin typeface="Arial Narrow"/>
                <a:ea typeface="Arial Narrow"/>
                <a:cs typeface="Arial Narrow"/>
                <a:sym typeface="Arial Narrow"/>
              </a:rPr>
              <a:t>8,15</a:t>
            </a:r>
            <a:r>
              <a:rPr lang="en" sz="1200" kern="0">
                <a:solidFill>
                  <a:srgbClr val="FFFFFF"/>
                </a:solidFill>
                <a:latin typeface="Arial Narrow"/>
                <a:ea typeface="Arial Narrow"/>
                <a:cs typeface="Arial Narrow"/>
                <a:sym typeface="Arial Narrow"/>
              </a:rPr>
              <a:t> Steven G. Johnson,</a:t>
            </a:r>
            <a:r>
              <a:rPr lang="en" sz="1200" kern="0" baseline="30000">
                <a:solidFill>
                  <a:srgbClr val="FFFFFF"/>
                </a:solidFill>
                <a:latin typeface="Arial Narrow"/>
                <a:ea typeface="Arial Narrow"/>
                <a:cs typeface="Arial Narrow"/>
                <a:sym typeface="Arial Narrow"/>
              </a:rPr>
              <a:t>9,14,101</a:t>
            </a:r>
            <a:r>
              <a:rPr lang="en" sz="1200" kern="0">
                <a:solidFill>
                  <a:srgbClr val="FFFFFF"/>
                </a:solidFill>
                <a:latin typeface="Arial Narrow"/>
                <a:ea typeface="Arial Narrow"/>
                <a:cs typeface="Arial Narrow"/>
                <a:sym typeface="Arial Narrow"/>
              </a:rPr>
              <a:t> Rishikesan Kamaleswaran,</a:t>
            </a:r>
            <a:r>
              <a:rPr lang="en" sz="1200" kern="0" baseline="30000">
                <a:solidFill>
                  <a:srgbClr val="FFFFFF"/>
                </a:solidFill>
                <a:latin typeface="Arial Narrow"/>
                <a:ea typeface="Arial Narrow"/>
                <a:cs typeface="Arial Narrow"/>
                <a:sym typeface="Arial Narrow"/>
              </a:rPr>
              <a:t>9,15,78</a:t>
            </a:r>
            <a:r>
              <a:rPr lang="en" sz="1200" kern="0">
                <a:solidFill>
                  <a:srgbClr val="FFFFFF"/>
                </a:solidFill>
                <a:latin typeface="Arial Narrow"/>
                <a:ea typeface="Arial Narrow"/>
                <a:cs typeface="Arial Narrow"/>
                <a:sym typeface="Arial Narrow"/>
              </a:rPr>
              <a:t> Thomas George Kannampallil,</a:t>
            </a:r>
            <a:r>
              <a:rPr lang="en" sz="1200" kern="0" baseline="30000">
                <a:solidFill>
                  <a:srgbClr val="FFFFFF"/>
                </a:solidFill>
                <a:latin typeface="Arial Narrow"/>
                <a:ea typeface="Arial Narrow"/>
                <a:cs typeface="Arial Narrow"/>
                <a:sym typeface="Arial Narrow"/>
              </a:rPr>
              <a:t>15,101</a:t>
            </a:r>
            <a:r>
              <a:rPr lang="en" sz="1200" kern="0">
                <a:solidFill>
                  <a:srgbClr val="FFFFFF"/>
                </a:solidFill>
                <a:latin typeface="Arial Narrow"/>
                <a:ea typeface="Arial Narrow"/>
                <a:cs typeface="Arial Narrow"/>
                <a:sym typeface="Arial Narrow"/>
              </a:rPr>
              <a:t> Andrew S. Kanter,</a:t>
            </a:r>
            <a:r>
              <a:rPr lang="en" sz="1200" kern="0" baseline="30000">
                <a:solidFill>
                  <a:srgbClr val="FFFFFF"/>
                </a:solidFill>
                <a:latin typeface="Arial Narrow"/>
                <a:ea typeface="Arial Narrow"/>
                <a:cs typeface="Arial Narrow"/>
                <a:sym typeface="Arial Narrow"/>
              </a:rPr>
              <a:t>15,52</a:t>
            </a:r>
            <a:r>
              <a:rPr lang="en" sz="1200" kern="0">
                <a:solidFill>
                  <a:srgbClr val="FFFFFF"/>
                </a:solidFill>
                <a:latin typeface="Arial Narrow"/>
                <a:ea typeface="Arial Narrow"/>
                <a:cs typeface="Arial Narrow"/>
                <a:sym typeface="Arial Narrow"/>
              </a:rPr>
              <a:t> Ramakanth Kavuluru,</a:t>
            </a:r>
            <a:r>
              <a:rPr lang="en" sz="1200" kern="0" baseline="30000">
                <a:solidFill>
                  <a:srgbClr val="FFFFFF"/>
                </a:solidFill>
                <a:latin typeface="Arial Narrow"/>
                <a:ea typeface="Arial Narrow"/>
                <a:cs typeface="Arial Narrow"/>
                <a:sym typeface="Arial Narrow"/>
              </a:rPr>
              <a:t>9,13,14</a:t>
            </a:r>
            <a:r>
              <a:rPr lang="en" sz="1200" kern="0">
                <a:solidFill>
                  <a:srgbClr val="FFFFFF"/>
                </a:solidFill>
                <a:latin typeface="Arial Narrow"/>
                <a:ea typeface="Arial Narrow"/>
                <a:cs typeface="Arial Narrow"/>
                <a:sym typeface="Arial Narrow"/>
              </a:rPr>
              <a:t> Kamil Khanipov,</a:t>
            </a:r>
            <a:r>
              <a:rPr lang="en" sz="1200" kern="0" baseline="30000">
                <a:solidFill>
                  <a:srgbClr val="FFFFFF"/>
                </a:solidFill>
                <a:latin typeface="Arial Narrow"/>
                <a:ea typeface="Arial Narrow"/>
                <a:cs typeface="Arial Narrow"/>
                <a:sym typeface="Arial Narrow"/>
              </a:rPr>
              <a:t>8,14</a:t>
            </a:r>
            <a:r>
              <a:rPr lang="en" sz="1200" kern="0">
                <a:solidFill>
                  <a:srgbClr val="FFFFFF"/>
                </a:solidFill>
                <a:latin typeface="Arial Narrow"/>
                <a:ea typeface="Arial Narrow"/>
                <a:cs typeface="Arial Narrow"/>
                <a:sym typeface="Arial Narrow"/>
              </a:rPr>
              <a:t> Hadi Kharrazi,</a:t>
            </a:r>
            <a:r>
              <a:rPr lang="en" sz="1200" kern="0" baseline="30000">
                <a:solidFill>
                  <a:srgbClr val="FFFFFF"/>
                </a:solidFill>
                <a:latin typeface="Arial Narrow"/>
                <a:ea typeface="Arial Narrow"/>
                <a:cs typeface="Arial Narrow"/>
                <a:sym typeface="Arial Narrow"/>
              </a:rPr>
              <a:t>9,14</a:t>
            </a:r>
            <a:r>
              <a:rPr lang="en" sz="1200" kern="0">
                <a:solidFill>
                  <a:srgbClr val="FFFFFF"/>
                </a:solidFill>
                <a:latin typeface="Arial Narrow"/>
                <a:ea typeface="Arial Narrow"/>
                <a:cs typeface="Arial Narrow"/>
                <a:sym typeface="Arial Narrow"/>
              </a:rPr>
              <a:t> Dongkyu Kim,</a:t>
            </a:r>
            <a:r>
              <a:rPr lang="en" sz="1200" kern="0" baseline="30000">
                <a:solidFill>
                  <a:srgbClr val="FFFFFF"/>
                </a:solidFill>
                <a:latin typeface="Arial Narrow"/>
                <a:ea typeface="Arial Narrow"/>
                <a:cs typeface="Arial Narrow"/>
                <a:sym typeface="Arial Narrow"/>
              </a:rPr>
              <a:t>15,52</a:t>
            </a:r>
            <a:r>
              <a:rPr lang="en" sz="1200" kern="0">
                <a:solidFill>
                  <a:srgbClr val="FFFFFF"/>
                </a:solidFill>
                <a:latin typeface="Arial Narrow"/>
                <a:ea typeface="Arial Narrow"/>
                <a:cs typeface="Arial Narrow"/>
                <a:sym typeface="Arial Narrow"/>
              </a:rPr>
              <a:t> Boyd M. Knosp,</a:t>
            </a:r>
            <a:r>
              <a:rPr lang="en" sz="1200" kern="0" baseline="30000">
                <a:solidFill>
                  <a:srgbClr val="FFFFFF"/>
                </a:solidFill>
                <a:latin typeface="Arial Narrow"/>
                <a:ea typeface="Arial Narrow"/>
                <a:cs typeface="Arial Narrow"/>
                <a:sym typeface="Arial Narrow"/>
              </a:rPr>
              <a:t>8,15</a:t>
            </a:r>
            <a:r>
              <a:rPr lang="en" sz="1200" kern="0">
                <a:solidFill>
                  <a:srgbClr val="FFFFFF"/>
                </a:solidFill>
                <a:latin typeface="Arial Narrow"/>
                <a:ea typeface="Arial Narrow"/>
                <a:cs typeface="Arial Narrow"/>
                <a:sym typeface="Arial Narrow"/>
              </a:rPr>
              <a:t> Arunkumar Krishnan,</a:t>
            </a:r>
            <a:r>
              <a:rPr lang="en" sz="1200" kern="0" baseline="30000">
                <a:solidFill>
                  <a:srgbClr val="FFFFFF"/>
                </a:solidFill>
                <a:latin typeface="Arial Narrow"/>
                <a:ea typeface="Arial Narrow"/>
                <a:cs typeface="Arial Narrow"/>
                <a:sym typeface="Arial Narrow"/>
              </a:rPr>
              <a:t>9</a:t>
            </a:r>
            <a:r>
              <a:rPr lang="en" sz="1200" kern="0">
                <a:solidFill>
                  <a:srgbClr val="FFFFFF"/>
                </a:solidFill>
                <a:latin typeface="Arial Narrow"/>
                <a:ea typeface="Arial Narrow"/>
                <a:cs typeface="Arial Narrow"/>
                <a:sym typeface="Arial Narrow"/>
              </a:rPr>
              <a:t> Tahsin Kurc,</a:t>
            </a:r>
            <a:r>
              <a:rPr lang="en" sz="1200" kern="0" baseline="30000">
                <a:solidFill>
                  <a:srgbClr val="FFFFFF"/>
                </a:solidFill>
                <a:latin typeface="Arial Narrow"/>
                <a:ea typeface="Arial Narrow"/>
                <a:cs typeface="Arial Narrow"/>
                <a:sym typeface="Arial Narrow"/>
              </a:rPr>
              <a:t>9,15</a:t>
            </a:r>
            <a:r>
              <a:rPr lang="en" sz="1200" kern="0">
                <a:solidFill>
                  <a:srgbClr val="FFFFFF"/>
                </a:solidFill>
                <a:latin typeface="Arial Narrow"/>
                <a:ea typeface="Arial Narrow"/>
                <a:cs typeface="Arial Narrow"/>
                <a:sym typeface="Arial Narrow"/>
              </a:rPr>
              <a:t> Albert M. Lai,</a:t>
            </a:r>
            <a:r>
              <a:rPr lang="en" sz="1200" kern="0" baseline="30000">
                <a:solidFill>
                  <a:srgbClr val="FFFFFF"/>
                </a:solidFill>
                <a:latin typeface="Arial Narrow"/>
                <a:ea typeface="Arial Narrow"/>
                <a:cs typeface="Arial Narrow"/>
                <a:sym typeface="Arial Narrow"/>
              </a:rPr>
              <a:t>101</a:t>
            </a:r>
            <a:r>
              <a:rPr lang="en" sz="1200" kern="0">
                <a:solidFill>
                  <a:srgbClr val="FFFFFF"/>
                </a:solidFill>
                <a:latin typeface="Arial Narrow"/>
                <a:ea typeface="Arial Narrow"/>
                <a:cs typeface="Arial Narrow"/>
                <a:sym typeface="Arial Narrow"/>
              </a:rPr>
              <a:t> Christophe G. Lambert,</a:t>
            </a:r>
            <a:r>
              <a:rPr lang="en" sz="1200" kern="0" baseline="30000">
                <a:solidFill>
                  <a:srgbClr val="FFFFFF"/>
                </a:solidFill>
                <a:latin typeface="Arial Narrow"/>
                <a:ea typeface="Arial Narrow"/>
                <a:cs typeface="Arial Narrow"/>
                <a:sym typeface="Arial Narrow"/>
              </a:rPr>
              <a:t>52,101</a:t>
            </a:r>
            <a:r>
              <a:rPr lang="en" sz="1200" kern="0">
                <a:solidFill>
                  <a:srgbClr val="FFFFFF"/>
                </a:solidFill>
                <a:latin typeface="Arial Narrow"/>
                <a:ea typeface="Arial Narrow"/>
                <a:cs typeface="Arial Narrow"/>
                <a:sym typeface="Arial Narrow"/>
              </a:rPr>
              <a:t> Michael Larionov,</a:t>
            </a:r>
            <a:r>
              <a:rPr lang="en" sz="1200" kern="0" baseline="30000">
                <a:solidFill>
                  <a:srgbClr val="FFFFFF"/>
                </a:solidFill>
                <a:latin typeface="Arial Narrow"/>
                <a:ea typeface="Arial Narrow"/>
                <a:cs typeface="Arial Narrow"/>
                <a:sym typeface="Arial Narrow"/>
              </a:rPr>
              <a:t>14</a:t>
            </a:r>
            <a:r>
              <a:rPr lang="en" sz="1200" kern="0">
                <a:solidFill>
                  <a:srgbClr val="FFFFFF"/>
                </a:solidFill>
                <a:latin typeface="Arial Narrow"/>
                <a:ea typeface="Arial Narrow"/>
                <a:cs typeface="Arial Narrow"/>
                <a:sym typeface="Arial Narrow"/>
              </a:rPr>
              <a:t> Stephen B. Lee,</a:t>
            </a:r>
            <a:r>
              <a:rPr lang="en" sz="1200" kern="0" baseline="30000">
                <a:solidFill>
                  <a:srgbClr val="FFFFFF"/>
                </a:solidFill>
                <a:latin typeface="Arial Narrow"/>
                <a:ea typeface="Arial Narrow"/>
                <a:cs typeface="Arial Narrow"/>
                <a:sym typeface="Arial Narrow"/>
              </a:rPr>
              <a:t>1,14</a:t>
            </a:r>
            <a:r>
              <a:rPr lang="en" sz="1200" kern="0">
                <a:solidFill>
                  <a:srgbClr val="FFFFFF"/>
                </a:solidFill>
                <a:latin typeface="Arial Narrow"/>
                <a:ea typeface="Arial Narrow"/>
                <a:cs typeface="Arial Narrow"/>
                <a:sym typeface="Arial Narrow"/>
              </a:rPr>
              <a:t> Michael D. Lesh,</a:t>
            </a:r>
            <a:r>
              <a:rPr lang="en" sz="1200" kern="0" baseline="30000">
                <a:solidFill>
                  <a:srgbClr val="FFFFFF"/>
                </a:solidFill>
                <a:latin typeface="Arial Narrow"/>
                <a:ea typeface="Arial Narrow"/>
                <a:cs typeface="Arial Narrow"/>
                <a:sym typeface="Arial Narrow"/>
              </a:rPr>
              <a:t>9</a:t>
            </a:r>
            <a:r>
              <a:rPr lang="en" sz="1200" kern="0">
                <a:solidFill>
                  <a:srgbClr val="FFFFFF"/>
                </a:solidFill>
                <a:latin typeface="Arial Narrow"/>
                <a:ea typeface="Arial Narrow"/>
                <a:cs typeface="Arial Narrow"/>
                <a:sym typeface="Arial Narrow"/>
              </a:rPr>
              <a:t> Olivier Lichtarge,</a:t>
            </a:r>
            <a:r>
              <a:rPr lang="en" sz="1200" kern="0" baseline="30000">
                <a:solidFill>
                  <a:srgbClr val="FFFFFF"/>
                </a:solidFill>
                <a:latin typeface="Arial Narrow"/>
                <a:ea typeface="Arial Narrow"/>
                <a:cs typeface="Arial Narrow"/>
                <a:sym typeface="Arial Narrow"/>
              </a:rPr>
              <a:t>14</a:t>
            </a:r>
            <a:r>
              <a:rPr lang="en" sz="1200" kern="0">
                <a:solidFill>
                  <a:srgbClr val="FFFFFF"/>
                </a:solidFill>
                <a:latin typeface="Arial Narrow"/>
                <a:ea typeface="Arial Narrow"/>
                <a:cs typeface="Arial Narrow"/>
                <a:sym typeface="Arial Narrow"/>
              </a:rPr>
              <a:t> John Liu,</a:t>
            </a:r>
            <a:r>
              <a:rPr lang="en" sz="1200" kern="0" baseline="30000">
                <a:solidFill>
                  <a:srgbClr val="FFFFFF"/>
                </a:solidFill>
                <a:latin typeface="Arial Narrow"/>
                <a:ea typeface="Arial Narrow"/>
                <a:cs typeface="Arial Narrow"/>
                <a:sym typeface="Arial Narrow"/>
              </a:rPr>
              <a:t>9</a:t>
            </a:r>
            <a:r>
              <a:rPr lang="en" sz="1200" kern="0">
                <a:solidFill>
                  <a:srgbClr val="FFFFFF"/>
                </a:solidFill>
                <a:latin typeface="Arial Narrow"/>
                <a:ea typeface="Arial Narrow"/>
                <a:cs typeface="Arial Narrow"/>
                <a:sym typeface="Arial Narrow"/>
              </a:rPr>
              <a:t> Sijia Liu,</a:t>
            </a:r>
            <a:r>
              <a:rPr lang="en" sz="1200" kern="0" baseline="30000">
                <a:solidFill>
                  <a:srgbClr val="FFFFFF"/>
                </a:solidFill>
                <a:latin typeface="Arial Narrow"/>
                <a:ea typeface="Arial Narrow"/>
                <a:cs typeface="Arial Narrow"/>
                <a:sym typeface="Arial Narrow"/>
              </a:rPr>
              <a:t>8,9,101</a:t>
            </a:r>
            <a:r>
              <a:rPr lang="en" sz="1200" kern="0">
                <a:solidFill>
                  <a:srgbClr val="FFFFFF"/>
                </a:solidFill>
                <a:latin typeface="Arial Narrow"/>
                <a:ea typeface="Arial Narrow"/>
                <a:cs typeface="Arial Narrow"/>
                <a:sym typeface="Arial Narrow"/>
              </a:rPr>
              <a:t> Hongfang Liu,</a:t>
            </a:r>
            <a:r>
              <a:rPr lang="en" sz="1200" kern="0" baseline="30000">
                <a:solidFill>
                  <a:srgbClr val="FFFFFF"/>
                </a:solidFill>
                <a:latin typeface="Arial Narrow"/>
                <a:ea typeface="Arial Narrow"/>
                <a:cs typeface="Arial Narrow"/>
                <a:sym typeface="Arial Narrow"/>
              </a:rPr>
              <a:t>9,15</a:t>
            </a:r>
            <a:r>
              <a:rPr lang="en" sz="1200" kern="0">
                <a:solidFill>
                  <a:srgbClr val="FFFFFF"/>
                </a:solidFill>
                <a:latin typeface="Arial Narrow"/>
                <a:ea typeface="Arial Narrow"/>
                <a:cs typeface="Arial Narrow"/>
                <a:sym typeface="Arial Narrow"/>
              </a:rPr>
              <a:t> Johanna J. Loomba,</a:t>
            </a:r>
            <a:r>
              <a:rPr lang="en" sz="1200" kern="0" baseline="30000">
                <a:solidFill>
                  <a:srgbClr val="FFFFFF"/>
                </a:solidFill>
                <a:latin typeface="Arial Narrow"/>
                <a:ea typeface="Arial Narrow"/>
                <a:cs typeface="Arial Narrow"/>
                <a:sym typeface="Arial Narrow"/>
              </a:rPr>
              <a:t>1,15,78,101</a:t>
            </a:r>
            <a:r>
              <a:rPr lang="en" sz="1200" kern="0">
                <a:solidFill>
                  <a:srgbClr val="FFFFFF"/>
                </a:solidFill>
                <a:latin typeface="Arial Narrow"/>
                <a:ea typeface="Arial Narrow"/>
                <a:cs typeface="Arial Narrow"/>
                <a:sym typeface="Arial Narrow"/>
              </a:rPr>
              <a:t> Sandeep K. Mallipattu,</a:t>
            </a:r>
            <a:r>
              <a:rPr lang="en" sz="1200" kern="0" baseline="30000">
                <a:solidFill>
                  <a:srgbClr val="FFFFFF"/>
                </a:solidFill>
                <a:latin typeface="Arial Narrow"/>
                <a:ea typeface="Arial Narrow"/>
                <a:cs typeface="Arial Narrow"/>
                <a:sym typeface="Arial Narrow"/>
              </a:rPr>
              <a:t>9,14,15</a:t>
            </a:r>
            <a:r>
              <a:rPr lang="en" sz="1200" kern="0">
                <a:solidFill>
                  <a:srgbClr val="FFFFFF"/>
                </a:solidFill>
                <a:latin typeface="Arial Narrow"/>
                <a:ea typeface="Arial Narrow"/>
                <a:cs typeface="Arial Narrow"/>
                <a:sym typeface="Arial Narrow"/>
              </a:rPr>
              <a:t> Chaitanya K. Mamillapalli,</a:t>
            </a:r>
            <a:r>
              <a:rPr lang="en" sz="1200" kern="0" baseline="30000">
                <a:solidFill>
                  <a:srgbClr val="FFFFFF"/>
                </a:solidFill>
                <a:latin typeface="Arial Narrow"/>
                <a:ea typeface="Arial Narrow"/>
                <a:cs typeface="Arial Narrow"/>
                <a:sym typeface="Arial Narrow"/>
              </a:rPr>
              <a:t>14</a:t>
            </a:r>
            <a:r>
              <a:rPr lang="en" sz="1200" kern="0">
                <a:solidFill>
                  <a:srgbClr val="FFFFFF"/>
                </a:solidFill>
                <a:latin typeface="Arial Narrow"/>
                <a:ea typeface="Arial Narrow"/>
                <a:cs typeface="Arial Narrow"/>
                <a:sym typeface="Arial Narrow"/>
              </a:rPr>
              <a:t> Christopher E. Mason,</a:t>
            </a:r>
            <a:r>
              <a:rPr lang="en" sz="1200" kern="0" baseline="30000">
                <a:solidFill>
                  <a:srgbClr val="FFFFFF"/>
                </a:solidFill>
                <a:latin typeface="Arial Narrow"/>
                <a:ea typeface="Arial Narrow"/>
                <a:cs typeface="Arial Narrow"/>
                <a:sym typeface="Arial Narrow"/>
              </a:rPr>
              <a:t>15</a:t>
            </a:r>
            <a:r>
              <a:rPr lang="en" sz="1200" kern="0">
                <a:solidFill>
                  <a:srgbClr val="FFFFFF"/>
                </a:solidFill>
                <a:latin typeface="Arial Narrow"/>
                <a:ea typeface="Arial Narrow"/>
                <a:cs typeface="Arial Narrow"/>
                <a:sym typeface="Arial Narrow"/>
              </a:rPr>
              <a:t> Jomol P. Mathew,</a:t>
            </a:r>
            <a:r>
              <a:rPr lang="en" sz="1200" kern="0" baseline="30000">
                <a:solidFill>
                  <a:srgbClr val="FFFFFF"/>
                </a:solidFill>
                <a:latin typeface="Arial Narrow"/>
                <a:ea typeface="Arial Narrow"/>
                <a:cs typeface="Arial Narrow"/>
                <a:sym typeface="Arial Narrow"/>
              </a:rPr>
              <a:t>8,15,52</a:t>
            </a:r>
            <a:r>
              <a:rPr lang="en" sz="1200" kern="0">
                <a:solidFill>
                  <a:srgbClr val="FFFFFF"/>
                </a:solidFill>
                <a:latin typeface="Arial Narrow"/>
                <a:ea typeface="Arial Narrow"/>
                <a:cs typeface="Arial Narrow"/>
                <a:sym typeface="Arial Narrow"/>
              </a:rPr>
              <a:t> James C. McClay,</a:t>
            </a:r>
            <a:r>
              <a:rPr lang="en" sz="1200" kern="0" baseline="30000">
                <a:solidFill>
                  <a:srgbClr val="FFFFFF"/>
                </a:solidFill>
                <a:latin typeface="Arial Narrow"/>
                <a:ea typeface="Arial Narrow"/>
                <a:cs typeface="Arial Narrow"/>
                <a:sym typeface="Arial Narrow"/>
              </a:rPr>
              <a:t>101</a:t>
            </a:r>
            <a:r>
              <a:rPr lang="en" sz="1200" kern="0">
                <a:solidFill>
                  <a:srgbClr val="FFFFFF"/>
                </a:solidFill>
                <a:latin typeface="Arial Narrow"/>
                <a:ea typeface="Arial Narrow"/>
                <a:cs typeface="Arial Narrow"/>
                <a:sym typeface="Arial Narrow"/>
              </a:rPr>
              <a:t> Julie A. McMurry,</a:t>
            </a:r>
            <a:r>
              <a:rPr lang="en" sz="1200" kern="0" baseline="30000">
                <a:solidFill>
                  <a:srgbClr val="FFFFFF"/>
                </a:solidFill>
                <a:latin typeface="Arial Narrow"/>
                <a:ea typeface="Arial Narrow"/>
                <a:cs typeface="Arial Narrow"/>
                <a:sym typeface="Arial Narrow"/>
              </a:rPr>
              <a:t>1,4,7,9,13,14,78</a:t>
            </a:r>
            <a:r>
              <a:rPr lang="en" sz="1200" kern="0">
                <a:solidFill>
                  <a:srgbClr val="FFFFFF"/>
                </a:solidFill>
                <a:latin typeface="Arial Narrow"/>
                <a:ea typeface="Arial Narrow"/>
                <a:cs typeface="Arial Narrow"/>
                <a:sym typeface="Arial Narrow"/>
              </a:rPr>
              <a:t> Paras P. Mehta,</a:t>
            </a:r>
            <a:r>
              <a:rPr lang="en" sz="1200" kern="0" baseline="30000">
                <a:solidFill>
                  <a:srgbClr val="FFFFFF"/>
                </a:solidFill>
                <a:latin typeface="Arial Narrow"/>
                <a:ea typeface="Arial Narrow"/>
                <a:cs typeface="Arial Narrow"/>
                <a:sym typeface="Arial Narrow"/>
              </a:rPr>
              <a:t>14</a:t>
            </a:r>
            <a:r>
              <a:rPr lang="en" sz="1200" kern="0">
                <a:solidFill>
                  <a:srgbClr val="FFFFFF"/>
                </a:solidFill>
                <a:latin typeface="Arial Narrow"/>
                <a:ea typeface="Arial Narrow"/>
                <a:cs typeface="Arial Narrow"/>
                <a:sym typeface="Arial Narrow"/>
              </a:rPr>
              <a:t> Ofer Mendelevitch,</a:t>
            </a:r>
            <a:r>
              <a:rPr lang="en" sz="1200" kern="0" baseline="30000">
                <a:solidFill>
                  <a:srgbClr val="FFFFFF"/>
                </a:solidFill>
                <a:latin typeface="Arial Narrow"/>
                <a:ea typeface="Arial Narrow"/>
                <a:cs typeface="Arial Narrow"/>
                <a:sym typeface="Arial Narrow"/>
              </a:rPr>
              <a:t>9</a:t>
            </a:r>
            <a:r>
              <a:rPr lang="en" sz="1200" kern="0">
                <a:solidFill>
                  <a:srgbClr val="FFFFFF"/>
                </a:solidFill>
                <a:latin typeface="Arial Narrow"/>
                <a:ea typeface="Arial Narrow"/>
                <a:cs typeface="Arial Narrow"/>
                <a:sym typeface="Arial Narrow"/>
              </a:rPr>
              <a:t> Stephane Meystre,</a:t>
            </a:r>
            <a:r>
              <a:rPr lang="en" sz="1200" kern="0" baseline="30000">
                <a:solidFill>
                  <a:srgbClr val="FFFFFF"/>
                </a:solidFill>
                <a:latin typeface="Arial Narrow"/>
                <a:ea typeface="Arial Narrow"/>
                <a:cs typeface="Arial Narrow"/>
                <a:sym typeface="Arial Narrow"/>
              </a:rPr>
              <a:t>8,14,15</a:t>
            </a:r>
            <a:r>
              <a:rPr lang="en" sz="1200" kern="0">
                <a:solidFill>
                  <a:srgbClr val="FFFFFF"/>
                </a:solidFill>
                <a:latin typeface="Arial Narrow"/>
                <a:ea typeface="Arial Narrow"/>
                <a:cs typeface="Arial Narrow"/>
                <a:sym typeface="Arial Narrow"/>
              </a:rPr>
              <a:t> Richard A. Moffitt,</a:t>
            </a:r>
            <a:r>
              <a:rPr lang="en" sz="1200" kern="0" baseline="30000">
                <a:solidFill>
                  <a:srgbClr val="FFFFFF"/>
                </a:solidFill>
                <a:latin typeface="Arial Narrow"/>
                <a:ea typeface="Arial Narrow"/>
                <a:cs typeface="Arial Narrow"/>
                <a:sym typeface="Arial Narrow"/>
              </a:rPr>
              <a:t>9,13,15</a:t>
            </a:r>
            <a:r>
              <a:rPr lang="en" sz="1200" kern="0">
                <a:solidFill>
                  <a:srgbClr val="FFFFFF"/>
                </a:solidFill>
                <a:latin typeface="Arial Narrow"/>
                <a:ea typeface="Arial Narrow"/>
                <a:cs typeface="Arial Narrow"/>
                <a:sym typeface="Arial Narrow"/>
              </a:rPr>
              <a:t> Jason H. Moore,</a:t>
            </a:r>
            <a:r>
              <a:rPr lang="en" sz="1200" kern="0" baseline="30000">
                <a:solidFill>
                  <a:srgbClr val="FFFFFF"/>
                </a:solidFill>
                <a:latin typeface="Arial Narrow"/>
                <a:ea typeface="Arial Narrow"/>
                <a:cs typeface="Arial Narrow"/>
                <a:sym typeface="Arial Narrow"/>
              </a:rPr>
              <a:t>8,9</a:t>
            </a:r>
            <a:r>
              <a:rPr lang="en" sz="1200" kern="0">
                <a:solidFill>
                  <a:srgbClr val="FFFFFF"/>
                </a:solidFill>
                <a:latin typeface="Arial Narrow"/>
                <a:ea typeface="Arial Narrow"/>
                <a:cs typeface="Arial Narrow"/>
                <a:sym typeface="Arial Narrow"/>
              </a:rPr>
              <a:t> Hiroki Morizono,</a:t>
            </a:r>
            <a:r>
              <a:rPr lang="en" sz="1200" kern="0" baseline="30000">
                <a:solidFill>
                  <a:srgbClr val="FFFFFF"/>
                </a:solidFill>
                <a:latin typeface="Arial Narrow"/>
                <a:ea typeface="Arial Narrow"/>
                <a:cs typeface="Arial Narrow"/>
                <a:sym typeface="Arial Narrow"/>
              </a:rPr>
              <a:t>13,14,15,52</a:t>
            </a:r>
            <a:r>
              <a:rPr lang="en" sz="1200" kern="0">
                <a:solidFill>
                  <a:srgbClr val="FFFFFF"/>
                </a:solidFill>
                <a:latin typeface="Arial Narrow"/>
                <a:ea typeface="Arial Narrow"/>
                <a:cs typeface="Arial Narrow"/>
                <a:sym typeface="Arial Narrow"/>
              </a:rPr>
              <a:t> Christopher J. Mungall,</a:t>
            </a:r>
            <a:r>
              <a:rPr lang="en" sz="1200" kern="0" baseline="30000">
                <a:solidFill>
                  <a:srgbClr val="FFFFFF"/>
                </a:solidFill>
                <a:latin typeface="Arial Narrow"/>
                <a:ea typeface="Arial Narrow"/>
                <a:cs typeface="Arial Narrow"/>
                <a:sym typeface="Arial Narrow"/>
              </a:rPr>
              <a:t>15,52</a:t>
            </a:r>
            <a:r>
              <a:rPr lang="en" sz="1200" kern="0">
                <a:solidFill>
                  <a:srgbClr val="FFFFFF"/>
                </a:solidFill>
                <a:latin typeface="Arial Narrow"/>
                <a:ea typeface="Arial Narrow"/>
                <a:cs typeface="Arial Narrow"/>
                <a:sym typeface="Arial Narrow"/>
              </a:rPr>
              <a:t> Monica C. Munoz-Torres,</a:t>
            </a:r>
            <a:r>
              <a:rPr lang="en" sz="1200" kern="0" baseline="30000">
                <a:solidFill>
                  <a:srgbClr val="FFFFFF"/>
                </a:solidFill>
                <a:latin typeface="Arial Narrow"/>
                <a:ea typeface="Arial Narrow"/>
                <a:cs typeface="Arial Narrow"/>
                <a:sym typeface="Arial Narrow"/>
              </a:rPr>
              <a:t>7,10,78</a:t>
            </a:r>
            <a:r>
              <a:rPr lang="en" sz="1200" kern="0">
                <a:solidFill>
                  <a:srgbClr val="FFFFFF"/>
                </a:solidFill>
                <a:latin typeface="Arial Narrow"/>
                <a:ea typeface="Arial Narrow"/>
                <a:cs typeface="Arial Narrow"/>
                <a:sym typeface="Arial Narrow"/>
              </a:rPr>
              <a:t> Andrew J. Neumann,</a:t>
            </a:r>
            <a:r>
              <a:rPr lang="en" sz="1200" kern="0" baseline="30000">
                <a:solidFill>
                  <a:srgbClr val="FFFFFF"/>
                </a:solidFill>
                <a:latin typeface="Arial Narrow"/>
                <a:ea typeface="Arial Narrow"/>
                <a:cs typeface="Arial Narrow"/>
                <a:sym typeface="Arial Narrow"/>
              </a:rPr>
              <a:t>78</a:t>
            </a:r>
            <a:r>
              <a:rPr lang="en" sz="1200" kern="0">
                <a:solidFill>
                  <a:srgbClr val="FFFFFF"/>
                </a:solidFill>
                <a:latin typeface="Arial Narrow"/>
                <a:ea typeface="Arial Narrow"/>
                <a:cs typeface="Arial Narrow"/>
                <a:sym typeface="Arial Narrow"/>
              </a:rPr>
              <a:t> Xia Ning,</a:t>
            </a:r>
            <a:r>
              <a:rPr lang="en" sz="1200" kern="0" baseline="30000">
                <a:solidFill>
                  <a:srgbClr val="FFFFFF"/>
                </a:solidFill>
                <a:latin typeface="Arial Narrow"/>
                <a:ea typeface="Arial Narrow"/>
                <a:cs typeface="Arial Narrow"/>
                <a:sym typeface="Arial Narrow"/>
              </a:rPr>
              <a:t>14</a:t>
            </a:r>
            <a:r>
              <a:rPr lang="en" sz="1200" kern="0">
                <a:solidFill>
                  <a:srgbClr val="FFFFFF"/>
                </a:solidFill>
                <a:latin typeface="Arial Narrow"/>
                <a:ea typeface="Arial Narrow"/>
                <a:cs typeface="Arial Narrow"/>
                <a:sym typeface="Arial Narrow"/>
              </a:rPr>
              <a:t> Jennifer E. Nyland,</a:t>
            </a:r>
            <a:r>
              <a:rPr lang="en" sz="1200" kern="0" baseline="30000">
                <a:solidFill>
                  <a:srgbClr val="FFFFFF"/>
                </a:solidFill>
                <a:latin typeface="Arial Narrow"/>
                <a:ea typeface="Arial Narrow"/>
                <a:cs typeface="Arial Narrow"/>
                <a:sym typeface="Arial Narrow"/>
              </a:rPr>
              <a:t>13,14</a:t>
            </a:r>
            <a:r>
              <a:rPr lang="en" sz="1200" kern="0">
                <a:solidFill>
                  <a:srgbClr val="FFFFFF"/>
                </a:solidFill>
                <a:latin typeface="Arial Narrow"/>
                <a:ea typeface="Arial Narrow"/>
                <a:cs typeface="Arial Narrow"/>
                <a:sym typeface="Arial Narrow"/>
              </a:rPr>
              <a:t> Lisa O'Keefe,</a:t>
            </a:r>
            <a:r>
              <a:rPr lang="en" sz="1200" kern="0" baseline="30000">
                <a:solidFill>
                  <a:srgbClr val="FFFFFF"/>
                </a:solidFill>
                <a:latin typeface="Arial Narrow"/>
                <a:ea typeface="Arial Narrow"/>
                <a:cs typeface="Arial Narrow"/>
                <a:sym typeface="Arial Narrow"/>
              </a:rPr>
              <a:t>78</a:t>
            </a:r>
            <a:r>
              <a:rPr lang="en" sz="1200" kern="0">
                <a:solidFill>
                  <a:srgbClr val="FFFFFF"/>
                </a:solidFill>
                <a:latin typeface="Arial Narrow"/>
                <a:ea typeface="Arial Narrow"/>
                <a:cs typeface="Arial Narrow"/>
                <a:sym typeface="Arial Narrow"/>
              </a:rPr>
              <a:t> Anna O'Malley,</a:t>
            </a:r>
            <a:r>
              <a:rPr lang="en" sz="1200" kern="0" baseline="30000">
                <a:solidFill>
                  <a:srgbClr val="FFFFFF"/>
                </a:solidFill>
                <a:latin typeface="Arial Narrow"/>
                <a:ea typeface="Arial Narrow"/>
                <a:cs typeface="Arial Narrow"/>
                <a:sym typeface="Arial Narrow"/>
              </a:rPr>
              <a:t>78</a:t>
            </a:r>
            <a:r>
              <a:rPr lang="en" sz="1200" kern="0">
                <a:solidFill>
                  <a:srgbClr val="FFFFFF"/>
                </a:solidFill>
                <a:latin typeface="Arial Narrow"/>
                <a:ea typeface="Arial Narrow"/>
                <a:cs typeface="Arial Narrow"/>
                <a:sym typeface="Arial Narrow"/>
              </a:rPr>
              <a:t> Shawn T. O'Neil,</a:t>
            </a:r>
            <a:r>
              <a:rPr lang="en" sz="1200" kern="0" baseline="30000">
                <a:solidFill>
                  <a:srgbClr val="FFFFFF"/>
                </a:solidFill>
                <a:latin typeface="Arial Narrow"/>
                <a:ea typeface="Arial Narrow"/>
                <a:cs typeface="Arial Narrow"/>
                <a:sym typeface="Arial Narrow"/>
              </a:rPr>
              <a:t>78</a:t>
            </a:r>
            <a:r>
              <a:rPr lang="en" sz="1200" kern="0">
                <a:solidFill>
                  <a:srgbClr val="FFFFFF"/>
                </a:solidFill>
                <a:latin typeface="Arial Narrow"/>
                <a:ea typeface="Arial Narrow"/>
                <a:cs typeface="Arial Narrow"/>
                <a:sym typeface="Arial Narrow"/>
              </a:rPr>
              <a:t> Jihad S. Obeid,</a:t>
            </a:r>
            <a:r>
              <a:rPr lang="en" sz="1200" kern="0" baseline="30000">
                <a:solidFill>
                  <a:srgbClr val="FFFFFF"/>
                </a:solidFill>
                <a:latin typeface="Arial Narrow"/>
                <a:ea typeface="Arial Narrow"/>
                <a:cs typeface="Arial Narrow"/>
                <a:sym typeface="Arial Narrow"/>
              </a:rPr>
              <a:t>10,14,15</a:t>
            </a:r>
            <a:r>
              <a:rPr lang="en" sz="1200" kern="0">
                <a:solidFill>
                  <a:srgbClr val="FFFFFF"/>
                </a:solidFill>
                <a:latin typeface="Arial Narrow"/>
                <a:ea typeface="Arial Narrow"/>
                <a:cs typeface="Arial Narrow"/>
                <a:sym typeface="Arial Narrow"/>
              </a:rPr>
              <a:t> Elizabeth L. Ogburn,</a:t>
            </a:r>
            <a:r>
              <a:rPr lang="en" sz="1200" kern="0" baseline="30000">
                <a:solidFill>
                  <a:srgbClr val="FFFFFF"/>
                </a:solidFill>
                <a:latin typeface="Arial Narrow"/>
                <a:ea typeface="Arial Narrow"/>
                <a:cs typeface="Arial Narrow"/>
                <a:sym typeface="Arial Narrow"/>
              </a:rPr>
              <a:t>13</a:t>
            </a:r>
            <a:r>
              <a:rPr lang="en" sz="1200" kern="0">
                <a:solidFill>
                  <a:srgbClr val="FFFFFF"/>
                </a:solidFill>
                <a:latin typeface="Arial Narrow"/>
                <a:ea typeface="Arial Narrow"/>
                <a:cs typeface="Arial Narrow"/>
                <a:sym typeface="Arial Narrow"/>
              </a:rPr>
              <a:t> Jimmy Phuong,</a:t>
            </a:r>
            <a:r>
              <a:rPr lang="en" sz="1200" kern="0" baseline="30000">
                <a:solidFill>
                  <a:srgbClr val="FFFFFF"/>
                </a:solidFill>
                <a:latin typeface="Arial Narrow"/>
                <a:ea typeface="Arial Narrow"/>
                <a:cs typeface="Arial Narrow"/>
                <a:sym typeface="Arial Narrow"/>
              </a:rPr>
              <a:t>9,15,52,100,101</a:t>
            </a:r>
            <a:r>
              <a:rPr lang="en" sz="1200" kern="0">
                <a:solidFill>
                  <a:srgbClr val="FFFFFF"/>
                </a:solidFill>
                <a:latin typeface="Arial Narrow"/>
                <a:ea typeface="Arial Narrow"/>
                <a:cs typeface="Arial Narrow"/>
                <a:sym typeface="Arial Narrow"/>
              </a:rPr>
              <a:t> Jose D Posada,</a:t>
            </a:r>
            <a:r>
              <a:rPr lang="en" sz="1200" kern="0" baseline="30000">
                <a:solidFill>
                  <a:srgbClr val="FFFFFF"/>
                </a:solidFill>
                <a:latin typeface="Arial Narrow"/>
                <a:ea typeface="Arial Narrow"/>
                <a:cs typeface="Arial Narrow"/>
                <a:sym typeface="Arial Narrow"/>
              </a:rPr>
              <a:t>8,15</a:t>
            </a:r>
            <a:r>
              <a:rPr lang="en" sz="1200" kern="0">
                <a:solidFill>
                  <a:srgbClr val="FFFFFF"/>
                </a:solidFill>
                <a:latin typeface="Arial Narrow"/>
                <a:ea typeface="Arial Narrow"/>
                <a:cs typeface="Arial Narrow"/>
                <a:sym typeface="Arial Narrow"/>
              </a:rPr>
              <a:t> Prateek Prasanna,</a:t>
            </a:r>
            <a:r>
              <a:rPr lang="en" sz="1200" kern="0" baseline="30000">
                <a:solidFill>
                  <a:srgbClr val="FFFFFF"/>
                </a:solidFill>
                <a:latin typeface="Arial Narrow"/>
                <a:ea typeface="Arial Narrow"/>
                <a:cs typeface="Arial Narrow"/>
                <a:sym typeface="Arial Narrow"/>
              </a:rPr>
              <a:t>14,52</a:t>
            </a:r>
            <a:r>
              <a:rPr lang="en" sz="1200" kern="0">
                <a:solidFill>
                  <a:srgbClr val="FFFFFF"/>
                </a:solidFill>
                <a:latin typeface="Arial Narrow"/>
                <a:ea typeface="Arial Narrow"/>
                <a:cs typeface="Arial Narrow"/>
                <a:sym typeface="Arial Narrow"/>
              </a:rPr>
              <a:t> Fred Prior,</a:t>
            </a:r>
            <a:r>
              <a:rPr lang="en" sz="1200" kern="0" baseline="30000">
                <a:solidFill>
                  <a:srgbClr val="FFFFFF"/>
                </a:solidFill>
                <a:latin typeface="Arial Narrow"/>
                <a:ea typeface="Arial Narrow"/>
                <a:cs typeface="Arial Narrow"/>
                <a:sym typeface="Arial Narrow"/>
              </a:rPr>
              <a:t>9,14,15</a:t>
            </a:r>
            <a:r>
              <a:rPr lang="en" sz="1200" kern="0">
                <a:solidFill>
                  <a:srgbClr val="FFFFFF"/>
                </a:solidFill>
                <a:latin typeface="Arial Narrow"/>
                <a:ea typeface="Arial Narrow"/>
                <a:cs typeface="Arial Narrow"/>
                <a:sym typeface="Arial Narrow"/>
              </a:rPr>
              <a:t> Justin Prosser,</a:t>
            </a:r>
            <a:r>
              <a:rPr lang="en" sz="1200" kern="0" baseline="30000">
                <a:solidFill>
                  <a:srgbClr val="FFFFFF"/>
                </a:solidFill>
                <a:latin typeface="Arial Narrow"/>
                <a:ea typeface="Arial Narrow"/>
                <a:cs typeface="Arial Narrow"/>
                <a:sym typeface="Arial Narrow"/>
              </a:rPr>
              <a:t>9,78</a:t>
            </a:r>
            <a:r>
              <a:rPr lang="en" sz="1200" kern="0">
                <a:solidFill>
                  <a:srgbClr val="FFFFFF"/>
                </a:solidFill>
                <a:latin typeface="Arial Narrow"/>
                <a:ea typeface="Arial Narrow"/>
                <a:cs typeface="Arial Narrow"/>
                <a:sym typeface="Arial Narrow"/>
              </a:rPr>
              <a:t> Amanda Lienau Purnell,</a:t>
            </a:r>
            <a:r>
              <a:rPr lang="en" sz="1200" kern="0" baseline="30000">
                <a:solidFill>
                  <a:srgbClr val="FFFFFF"/>
                </a:solidFill>
                <a:latin typeface="Arial Narrow"/>
                <a:ea typeface="Arial Narrow"/>
                <a:cs typeface="Arial Narrow"/>
                <a:sym typeface="Arial Narrow"/>
              </a:rPr>
              <a:t>101</a:t>
            </a:r>
            <a:r>
              <a:rPr lang="en" sz="1200" kern="0">
                <a:solidFill>
                  <a:srgbClr val="FFFFFF"/>
                </a:solidFill>
                <a:latin typeface="Arial Narrow"/>
                <a:ea typeface="Arial Narrow"/>
                <a:cs typeface="Arial Narrow"/>
                <a:sym typeface="Arial Narrow"/>
              </a:rPr>
              <a:t> Ali Rahnavard,</a:t>
            </a:r>
            <a:r>
              <a:rPr lang="en" sz="1200" kern="0" baseline="30000">
                <a:solidFill>
                  <a:srgbClr val="FFFFFF"/>
                </a:solidFill>
                <a:latin typeface="Arial Narrow"/>
                <a:ea typeface="Arial Narrow"/>
                <a:cs typeface="Arial Narrow"/>
                <a:sym typeface="Arial Narrow"/>
              </a:rPr>
              <a:t>9,52</a:t>
            </a:r>
            <a:r>
              <a:rPr lang="en" sz="1200" kern="0">
                <a:solidFill>
                  <a:srgbClr val="FFFFFF"/>
                </a:solidFill>
                <a:latin typeface="Arial Narrow"/>
                <a:ea typeface="Arial Narrow"/>
                <a:cs typeface="Arial Narrow"/>
                <a:sym typeface="Arial Narrow"/>
              </a:rPr>
              <a:t> Harish Ramadas,</a:t>
            </a:r>
            <a:r>
              <a:rPr lang="en" sz="1200" kern="0" baseline="30000">
                <a:solidFill>
                  <a:srgbClr val="FFFFFF"/>
                </a:solidFill>
                <a:latin typeface="Arial Narrow"/>
                <a:ea typeface="Arial Narrow"/>
                <a:cs typeface="Arial Narrow"/>
                <a:sym typeface="Arial Narrow"/>
              </a:rPr>
              <a:t>9,52,78</a:t>
            </a:r>
            <a:r>
              <a:rPr lang="en" sz="1200" kern="0">
                <a:solidFill>
                  <a:srgbClr val="FFFFFF"/>
                </a:solidFill>
                <a:latin typeface="Arial Narrow"/>
                <a:ea typeface="Arial Narrow"/>
                <a:cs typeface="Arial Narrow"/>
                <a:sym typeface="Arial Narrow"/>
              </a:rPr>
              <a:t> Justin T. Reese,</a:t>
            </a:r>
            <a:r>
              <a:rPr lang="en" sz="1200" kern="0" baseline="30000">
                <a:solidFill>
                  <a:srgbClr val="FFFFFF"/>
                </a:solidFill>
                <a:latin typeface="Arial Narrow"/>
                <a:ea typeface="Arial Narrow"/>
                <a:cs typeface="Arial Narrow"/>
                <a:sym typeface="Arial Narrow"/>
              </a:rPr>
              <a:t>9,10</a:t>
            </a:r>
            <a:r>
              <a:rPr lang="en" sz="1200" kern="0">
                <a:solidFill>
                  <a:srgbClr val="FFFFFF"/>
                </a:solidFill>
                <a:latin typeface="Arial Narrow"/>
                <a:ea typeface="Arial Narrow"/>
                <a:cs typeface="Arial Narrow"/>
                <a:sym typeface="Arial Narrow"/>
              </a:rPr>
              <a:t> Jennifer L. Robinson,</a:t>
            </a:r>
            <a:r>
              <a:rPr lang="en" sz="1200" kern="0" baseline="30000">
                <a:solidFill>
                  <a:srgbClr val="FFFFFF"/>
                </a:solidFill>
                <a:latin typeface="Arial Narrow"/>
                <a:ea typeface="Arial Narrow"/>
                <a:cs typeface="Arial Narrow"/>
                <a:sym typeface="Arial Narrow"/>
              </a:rPr>
              <a:t>14,100</a:t>
            </a:r>
            <a:r>
              <a:rPr lang="en" sz="1200" kern="0">
                <a:solidFill>
                  <a:srgbClr val="FFFFFF"/>
                </a:solidFill>
                <a:latin typeface="Arial Narrow"/>
                <a:ea typeface="Arial Narrow"/>
                <a:cs typeface="Arial Narrow"/>
                <a:sym typeface="Arial Narrow"/>
              </a:rPr>
              <a:t> Daniel L. Rubin,</a:t>
            </a:r>
            <a:r>
              <a:rPr lang="en" sz="1200" kern="0" baseline="30000">
                <a:solidFill>
                  <a:srgbClr val="FFFFFF"/>
                </a:solidFill>
                <a:latin typeface="Arial Narrow"/>
                <a:ea typeface="Arial Narrow"/>
                <a:cs typeface="Arial Narrow"/>
                <a:sym typeface="Arial Narrow"/>
              </a:rPr>
              <a:t>101</a:t>
            </a:r>
            <a:r>
              <a:rPr lang="en" sz="1200" kern="0">
                <a:solidFill>
                  <a:srgbClr val="FFFFFF"/>
                </a:solidFill>
                <a:latin typeface="Arial Narrow"/>
                <a:ea typeface="Arial Narrow"/>
                <a:cs typeface="Arial Narrow"/>
                <a:sym typeface="Arial Narrow"/>
              </a:rPr>
              <a:t> Cody D. Rutherford,</a:t>
            </a:r>
            <a:r>
              <a:rPr lang="en" sz="1200" kern="0" baseline="30000">
                <a:solidFill>
                  <a:srgbClr val="FFFFFF"/>
                </a:solidFill>
                <a:latin typeface="Arial Narrow"/>
                <a:ea typeface="Arial Narrow"/>
                <a:cs typeface="Arial Narrow"/>
                <a:sym typeface="Arial Narrow"/>
              </a:rPr>
              <a:t>9,101</a:t>
            </a:r>
            <a:r>
              <a:rPr lang="en" sz="1200" kern="0">
                <a:solidFill>
                  <a:srgbClr val="FFFFFF"/>
                </a:solidFill>
                <a:latin typeface="Arial Narrow"/>
                <a:ea typeface="Arial Narrow"/>
                <a:cs typeface="Arial Narrow"/>
                <a:sym typeface="Arial Narrow"/>
              </a:rPr>
              <a:t> Eugene M. Sadhu,</a:t>
            </a:r>
            <a:r>
              <a:rPr lang="en" sz="1200" kern="0" baseline="30000">
                <a:solidFill>
                  <a:srgbClr val="FFFFFF"/>
                </a:solidFill>
                <a:latin typeface="Arial Narrow"/>
                <a:ea typeface="Arial Narrow"/>
                <a:cs typeface="Arial Narrow"/>
                <a:sym typeface="Arial Narrow"/>
              </a:rPr>
              <a:t>8,15</a:t>
            </a:r>
            <a:r>
              <a:rPr lang="en" sz="1200" kern="0">
                <a:solidFill>
                  <a:srgbClr val="FFFFFF"/>
                </a:solidFill>
                <a:latin typeface="Arial Narrow"/>
                <a:ea typeface="Arial Narrow"/>
                <a:cs typeface="Arial Narrow"/>
                <a:sym typeface="Arial Narrow"/>
              </a:rPr>
              <a:t> Amit Saha,</a:t>
            </a:r>
            <a:r>
              <a:rPr lang="en" sz="1200" kern="0" baseline="30000">
                <a:solidFill>
                  <a:srgbClr val="FFFFFF"/>
                </a:solidFill>
                <a:latin typeface="Arial Narrow"/>
                <a:ea typeface="Arial Narrow"/>
                <a:cs typeface="Arial Narrow"/>
                <a:sym typeface="Arial Narrow"/>
              </a:rPr>
              <a:t>9</a:t>
            </a:r>
            <a:r>
              <a:rPr lang="en" sz="1200" kern="0">
                <a:solidFill>
                  <a:srgbClr val="FFFFFF"/>
                </a:solidFill>
                <a:latin typeface="Arial Narrow"/>
                <a:ea typeface="Arial Narrow"/>
                <a:cs typeface="Arial Narrow"/>
                <a:sym typeface="Arial Narrow"/>
              </a:rPr>
              <a:t> Mary Morrison Saltz,</a:t>
            </a:r>
            <a:r>
              <a:rPr lang="en" sz="1200" kern="0" baseline="30000">
                <a:solidFill>
                  <a:srgbClr val="FFFFFF"/>
                </a:solidFill>
                <a:latin typeface="Arial Narrow"/>
                <a:ea typeface="Arial Narrow"/>
                <a:cs typeface="Arial Narrow"/>
                <a:sym typeface="Arial Narrow"/>
              </a:rPr>
              <a:t>15,52,101</a:t>
            </a:r>
            <a:r>
              <a:rPr lang="en" sz="1200" kern="0">
                <a:solidFill>
                  <a:srgbClr val="FFFFFF"/>
                </a:solidFill>
                <a:latin typeface="Arial Narrow"/>
                <a:ea typeface="Arial Narrow"/>
                <a:cs typeface="Arial Narrow"/>
                <a:sym typeface="Arial Narrow"/>
              </a:rPr>
              <a:t> Thomas Schaffter,</a:t>
            </a:r>
            <a:r>
              <a:rPr lang="en" sz="1200" kern="0" baseline="30000">
                <a:solidFill>
                  <a:srgbClr val="FFFFFF"/>
                </a:solidFill>
                <a:latin typeface="Arial Narrow"/>
                <a:ea typeface="Arial Narrow"/>
                <a:cs typeface="Arial Narrow"/>
                <a:sym typeface="Arial Narrow"/>
              </a:rPr>
              <a:t>78</a:t>
            </a:r>
            <a:r>
              <a:rPr lang="en" sz="1200" kern="0">
                <a:solidFill>
                  <a:srgbClr val="FFFFFF"/>
                </a:solidFill>
                <a:latin typeface="Arial Narrow"/>
                <a:ea typeface="Arial Narrow"/>
                <a:cs typeface="Arial Narrow"/>
                <a:sym typeface="Arial Narrow"/>
              </a:rPr>
              <a:t> Titus KL Schleyer,</a:t>
            </a:r>
            <a:r>
              <a:rPr lang="en" sz="1200" kern="0" baseline="30000">
                <a:solidFill>
                  <a:srgbClr val="FFFFFF"/>
                </a:solidFill>
                <a:latin typeface="Arial Narrow"/>
                <a:ea typeface="Arial Narrow"/>
                <a:cs typeface="Arial Narrow"/>
                <a:sym typeface="Arial Narrow"/>
              </a:rPr>
              <a:t>14</a:t>
            </a:r>
            <a:r>
              <a:rPr lang="en" sz="1200" kern="0">
                <a:solidFill>
                  <a:srgbClr val="FFFFFF"/>
                </a:solidFill>
                <a:latin typeface="Arial Narrow"/>
                <a:ea typeface="Arial Narrow"/>
                <a:cs typeface="Arial Narrow"/>
                <a:sym typeface="Arial Narrow"/>
              </a:rPr>
              <a:t> Soko Setoguchi,</a:t>
            </a:r>
            <a:r>
              <a:rPr lang="en" sz="1200" kern="0" baseline="30000">
                <a:solidFill>
                  <a:srgbClr val="FFFFFF"/>
                </a:solidFill>
                <a:latin typeface="Arial Narrow"/>
                <a:ea typeface="Arial Narrow"/>
                <a:cs typeface="Arial Narrow"/>
                <a:sym typeface="Arial Narrow"/>
              </a:rPr>
              <a:t>8,14,15</a:t>
            </a:r>
            <a:r>
              <a:rPr lang="en" sz="1200" kern="0">
                <a:solidFill>
                  <a:srgbClr val="FFFFFF"/>
                </a:solidFill>
                <a:latin typeface="Arial Narrow"/>
                <a:ea typeface="Arial Narrow"/>
                <a:cs typeface="Arial Narrow"/>
                <a:sym typeface="Arial Narrow"/>
              </a:rPr>
              <a:t> Nigam H. Shah,</a:t>
            </a:r>
            <a:r>
              <a:rPr lang="en" sz="1200" kern="0" baseline="30000">
                <a:solidFill>
                  <a:srgbClr val="FFFFFF"/>
                </a:solidFill>
                <a:latin typeface="Arial Narrow"/>
                <a:ea typeface="Arial Narrow"/>
                <a:cs typeface="Arial Narrow"/>
                <a:sym typeface="Arial Narrow"/>
              </a:rPr>
              <a:t>8,14</a:t>
            </a:r>
            <a:r>
              <a:rPr lang="en" sz="1200" kern="0">
                <a:solidFill>
                  <a:srgbClr val="FFFFFF"/>
                </a:solidFill>
                <a:latin typeface="Arial Narrow"/>
                <a:ea typeface="Arial Narrow"/>
                <a:cs typeface="Arial Narrow"/>
                <a:sym typeface="Arial Narrow"/>
              </a:rPr>
              <a:t> Noha Sharafeldin,</a:t>
            </a:r>
            <a:r>
              <a:rPr lang="en" sz="1200" kern="0" baseline="30000">
                <a:solidFill>
                  <a:srgbClr val="FFFFFF"/>
                </a:solidFill>
                <a:latin typeface="Arial Narrow"/>
                <a:ea typeface="Arial Narrow"/>
                <a:cs typeface="Arial Narrow"/>
                <a:sym typeface="Arial Narrow"/>
              </a:rPr>
              <a:t>14</a:t>
            </a:r>
            <a:r>
              <a:rPr lang="en" sz="1200" kern="0">
                <a:solidFill>
                  <a:srgbClr val="FFFFFF"/>
                </a:solidFill>
                <a:latin typeface="Arial Narrow"/>
                <a:ea typeface="Arial Narrow"/>
                <a:cs typeface="Arial Narrow"/>
                <a:sym typeface="Arial Narrow"/>
              </a:rPr>
              <a:t> Evan Sholle,</a:t>
            </a:r>
            <a:r>
              <a:rPr lang="en" sz="1200" kern="0" baseline="30000">
                <a:solidFill>
                  <a:srgbClr val="FFFFFF"/>
                </a:solidFill>
                <a:latin typeface="Arial Narrow"/>
                <a:ea typeface="Arial Narrow"/>
                <a:cs typeface="Arial Narrow"/>
                <a:sym typeface="Arial Narrow"/>
              </a:rPr>
              <a:t>15,52</a:t>
            </a:r>
            <a:r>
              <a:rPr lang="en" sz="1200" kern="0">
                <a:solidFill>
                  <a:srgbClr val="FFFFFF"/>
                </a:solidFill>
                <a:latin typeface="Arial Narrow"/>
                <a:ea typeface="Arial Narrow"/>
                <a:cs typeface="Arial Narrow"/>
                <a:sym typeface="Arial Narrow"/>
              </a:rPr>
              <a:t> Jonathan C. Silverstein,</a:t>
            </a:r>
            <a:r>
              <a:rPr lang="en" sz="1200" kern="0" baseline="30000">
                <a:solidFill>
                  <a:srgbClr val="FFFFFF"/>
                </a:solidFill>
                <a:latin typeface="Arial Narrow"/>
                <a:ea typeface="Arial Narrow"/>
                <a:cs typeface="Arial Narrow"/>
                <a:sym typeface="Arial Narrow"/>
              </a:rPr>
              <a:t>15,52,101</a:t>
            </a:r>
            <a:r>
              <a:rPr lang="en" sz="1200" kern="0">
                <a:solidFill>
                  <a:srgbClr val="FFFFFF"/>
                </a:solidFill>
                <a:latin typeface="Arial Narrow"/>
                <a:ea typeface="Arial Narrow"/>
                <a:cs typeface="Arial Narrow"/>
                <a:sym typeface="Arial Narrow"/>
              </a:rPr>
              <a:t> Anthony Solomonides,</a:t>
            </a:r>
            <a:r>
              <a:rPr lang="en" sz="1200" kern="0" baseline="30000">
                <a:solidFill>
                  <a:srgbClr val="FFFFFF"/>
                </a:solidFill>
                <a:latin typeface="Arial Narrow"/>
                <a:ea typeface="Arial Narrow"/>
                <a:cs typeface="Arial Narrow"/>
                <a:sym typeface="Arial Narrow"/>
              </a:rPr>
              <a:t>101</a:t>
            </a:r>
            <a:r>
              <a:rPr lang="en" sz="1200" kern="0">
                <a:solidFill>
                  <a:srgbClr val="FFFFFF"/>
                </a:solidFill>
                <a:latin typeface="Arial Narrow"/>
                <a:ea typeface="Arial Narrow"/>
                <a:cs typeface="Arial Narrow"/>
                <a:sym typeface="Arial Narrow"/>
              </a:rPr>
              <a:t> Julian Solway,</a:t>
            </a:r>
            <a:r>
              <a:rPr lang="en" sz="1200" kern="0" baseline="30000">
                <a:solidFill>
                  <a:srgbClr val="FFFFFF"/>
                </a:solidFill>
                <a:latin typeface="Arial Narrow"/>
                <a:ea typeface="Arial Narrow"/>
                <a:cs typeface="Arial Narrow"/>
                <a:sym typeface="Arial Narrow"/>
              </a:rPr>
              <a:t>14,101</a:t>
            </a:r>
            <a:r>
              <a:rPr lang="en" sz="1200" kern="0">
                <a:solidFill>
                  <a:srgbClr val="FFFFFF"/>
                </a:solidFill>
                <a:latin typeface="Arial Narrow"/>
                <a:ea typeface="Arial Narrow"/>
                <a:cs typeface="Arial Narrow"/>
                <a:sym typeface="Arial Narrow"/>
              </a:rPr>
              <a:t> Jing Su,</a:t>
            </a:r>
            <a:r>
              <a:rPr lang="en" sz="1200" kern="0" baseline="30000">
                <a:solidFill>
                  <a:srgbClr val="FFFFFF"/>
                </a:solidFill>
                <a:latin typeface="Arial Narrow"/>
                <a:ea typeface="Arial Narrow"/>
                <a:cs typeface="Arial Narrow"/>
                <a:sym typeface="Arial Narrow"/>
              </a:rPr>
              <a:t>101</a:t>
            </a:r>
            <a:r>
              <a:rPr lang="en" sz="1200" kern="0">
                <a:solidFill>
                  <a:srgbClr val="FFFFFF"/>
                </a:solidFill>
                <a:latin typeface="Arial Narrow"/>
                <a:ea typeface="Arial Narrow"/>
                <a:cs typeface="Arial Narrow"/>
                <a:sym typeface="Arial Narrow"/>
              </a:rPr>
              <a:t> Vignesh Subbian,</a:t>
            </a:r>
            <a:r>
              <a:rPr lang="en" sz="1200" kern="0" baseline="30000">
                <a:solidFill>
                  <a:srgbClr val="FFFFFF"/>
                </a:solidFill>
                <a:latin typeface="Arial Narrow"/>
                <a:ea typeface="Arial Narrow"/>
                <a:cs typeface="Arial Narrow"/>
                <a:sym typeface="Arial Narrow"/>
              </a:rPr>
              <a:t>9,52,101</a:t>
            </a:r>
            <a:r>
              <a:rPr lang="en" sz="1200" kern="0">
                <a:solidFill>
                  <a:srgbClr val="FFFFFF"/>
                </a:solidFill>
                <a:latin typeface="Arial Narrow"/>
                <a:ea typeface="Arial Narrow"/>
                <a:cs typeface="Arial Narrow"/>
                <a:sym typeface="Arial Narrow"/>
              </a:rPr>
              <a:t> Hyo Jung Tak,</a:t>
            </a:r>
            <a:r>
              <a:rPr lang="en" sz="1200" kern="0" baseline="30000">
                <a:solidFill>
                  <a:srgbClr val="FFFFFF"/>
                </a:solidFill>
                <a:latin typeface="Arial Narrow"/>
                <a:ea typeface="Arial Narrow"/>
                <a:cs typeface="Arial Narrow"/>
                <a:sym typeface="Arial Narrow"/>
              </a:rPr>
              <a:t>15</a:t>
            </a:r>
            <a:r>
              <a:rPr lang="en" sz="1200" kern="0">
                <a:solidFill>
                  <a:srgbClr val="FFFFFF"/>
                </a:solidFill>
                <a:latin typeface="Arial Narrow"/>
                <a:ea typeface="Arial Narrow"/>
                <a:cs typeface="Arial Narrow"/>
                <a:sym typeface="Arial Narrow"/>
              </a:rPr>
              <a:t> Bradley W. Taylor,</a:t>
            </a:r>
            <a:r>
              <a:rPr lang="en" sz="1200" kern="0" baseline="30000">
                <a:solidFill>
                  <a:srgbClr val="FFFFFF"/>
                </a:solidFill>
                <a:latin typeface="Arial Narrow"/>
                <a:ea typeface="Arial Narrow"/>
                <a:cs typeface="Arial Narrow"/>
                <a:sym typeface="Arial Narrow"/>
              </a:rPr>
              <a:t>9,14</a:t>
            </a:r>
            <a:r>
              <a:rPr lang="en" sz="1200" kern="0">
                <a:solidFill>
                  <a:srgbClr val="FFFFFF"/>
                </a:solidFill>
                <a:latin typeface="Arial Narrow"/>
                <a:ea typeface="Arial Narrow"/>
                <a:cs typeface="Arial Narrow"/>
                <a:sym typeface="Arial Narrow"/>
              </a:rPr>
              <a:t> Anne E. Thessen,</a:t>
            </a:r>
            <a:r>
              <a:rPr lang="en" sz="1200" kern="0" baseline="30000">
                <a:solidFill>
                  <a:srgbClr val="FFFFFF"/>
                </a:solidFill>
                <a:latin typeface="Arial Narrow"/>
                <a:ea typeface="Arial Narrow"/>
                <a:cs typeface="Arial Narrow"/>
                <a:sym typeface="Arial Narrow"/>
              </a:rPr>
              <a:t>14,101</a:t>
            </a:r>
            <a:r>
              <a:rPr lang="en" sz="1200" kern="0">
                <a:solidFill>
                  <a:srgbClr val="FFFFFF"/>
                </a:solidFill>
                <a:latin typeface="Arial Narrow"/>
                <a:ea typeface="Arial Narrow"/>
                <a:cs typeface="Arial Narrow"/>
                <a:sym typeface="Arial Narrow"/>
              </a:rPr>
              <a:t> Jason A. Thomas,</a:t>
            </a:r>
            <a:r>
              <a:rPr lang="en" sz="1200" kern="0" baseline="30000">
                <a:solidFill>
                  <a:srgbClr val="FFFFFF"/>
                </a:solidFill>
                <a:latin typeface="Arial Narrow"/>
                <a:ea typeface="Arial Narrow"/>
                <a:cs typeface="Arial Narrow"/>
                <a:sym typeface="Arial Narrow"/>
              </a:rPr>
              <a:t>15</a:t>
            </a:r>
            <a:r>
              <a:rPr lang="en" sz="1200" kern="0">
                <a:solidFill>
                  <a:srgbClr val="FFFFFF"/>
                </a:solidFill>
                <a:latin typeface="Arial Narrow"/>
                <a:ea typeface="Arial Narrow"/>
                <a:cs typeface="Arial Narrow"/>
                <a:sym typeface="Arial Narrow"/>
              </a:rPr>
              <a:t> Umit Topaloglu,</a:t>
            </a:r>
            <a:r>
              <a:rPr lang="en" sz="1200" kern="0" baseline="30000">
                <a:solidFill>
                  <a:srgbClr val="FFFFFF"/>
                </a:solidFill>
                <a:latin typeface="Arial Narrow"/>
                <a:ea typeface="Arial Narrow"/>
                <a:cs typeface="Arial Narrow"/>
                <a:sym typeface="Arial Narrow"/>
              </a:rPr>
              <a:t>15,52</a:t>
            </a:r>
            <a:r>
              <a:rPr lang="en" sz="1200" kern="0">
                <a:solidFill>
                  <a:srgbClr val="FFFFFF"/>
                </a:solidFill>
                <a:latin typeface="Arial Narrow"/>
                <a:ea typeface="Arial Narrow"/>
                <a:cs typeface="Arial Narrow"/>
                <a:sym typeface="Arial Narrow"/>
              </a:rPr>
              <a:t> Deepak R. Unni,</a:t>
            </a:r>
            <a:r>
              <a:rPr lang="en" sz="1200" kern="0" baseline="30000">
                <a:solidFill>
                  <a:srgbClr val="FFFFFF"/>
                </a:solidFill>
                <a:latin typeface="Arial Narrow"/>
                <a:ea typeface="Arial Narrow"/>
                <a:cs typeface="Arial Narrow"/>
                <a:sym typeface="Arial Narrow"/>
              </a:rPr>
              <a:t>8,9,15,52</a:t>
            </a:r>
            <a:r>
              <a:rPr lang="en" sz="1200" kern="0">
                <a:solidFill>
                  <a:srgbClr val="FFFFFF"/>
                </a:solidFill>
                <a:latin typeface="Arial Narrow"/>
                <a:ea typeface="Arial Narrow"/>
                <a:cs typeface="Arial Narrow"/>
                <a:sym typeface="Arial Narrow"/>
              </a:rPr>
              <a:t> Joshua T. Vogelstein,</a:t>
            </a:r>
            <a:r>
              <a:rPr lang="en" sz="1200" kern="0" baseline="30000">
                <a:solidFill>
                  <a:srgbClr val="FFFFFF"/>
                </a:solidFill>
                <a:latin typeface="Arial Narrow"/>
                <a:ea typeface="Arial Narrow"/>
                <a:cs typeface="Arial Narrow"/>
                <a:sym typeface="Arial Narrow"/>
              </a:rPr>
              <a:t>14</a:t>
            </a:r>
            <a:r>
              <a:rPr lang="en" sz="1200" kern="0">
                <a:solidFill>
                  <a:srgbClr val="FFFFFF"/>
                </a:solidFill>
                <a:latin typeface="Arial Narrow"/>
                <a:ea typeface="Arial Narrow"/>
                <a:cs typeface="Arial Narrow"/>
                <a:sym typeface="Arial Narrow"/>
              </a:rPr>
              <a:t> Andréa M. Volz,</a:t>
            </a:r>
            <a:r>
              <a:rPr lang="en" sz="1200" kern="0" baseline="30000">
                <a:solidFill>
                  <a:srgbClr val="FFFFFF"/>
                </a:solidFill>
                <a:latin typeface="Arial Narrow"/>
                <a:ea typeface="Arial Narrow"/>
                <a:cs typeface="Arial Narrow"/>
                <a:sym typeface="Arial Narrow"/>
              </a:rPr>
              <a:t>7</a:t>
            </a:r>
            <a:r>
              <a:rPr lang="en" sz="1200" kern="0">
                <a:solidFill>
                  <a:srgbClr val="FFFFFF"/>
                </a:solidFill>
                <a:latin typeface="Arial Narrow"/>
                <a:ea typeface="Arial Narrow"/>
                <a:cs typeface="Arial Narrow"/>
                <a:sym typeface="Arial Narrow"/>
              </a:rPr>
              <a:t> David A. Williams,</a:t>
            </a:r>
            <a:r>
              <a:rPr lang="en" sz="1200" kern="0" baseline="30000">
                <a:solidFill>
                  <a:srgbClr val="FFFFFF"/>
                </a:solidFill>
                <a:latin typeface="Arial Narrow"/>
                <a:ea typeface="Arial Narrow"/>
                <a:cs typeface="Arial Narrow"/>
                <a:sym typeface="Arial Narrow"/>
              </a:rPr>
              <a:t>14,15</a:t>
            </a:r>
            <a:r>
              <a:rPr lang="en" sz="1200" kern="0">
                <a:solidFill>
                  <a:srgbClr val="FFFFFF"/>
                </a:solidFill>
                <a:latin typeface="Arial Narrow"/>
                <a:ea typeface="Arial Narrow"/>
                <a:cs typeface="Arial Narrow"/>
                <a:sym typeface="Arial Narrow"/>
              </a:rPr>
              <a:t> Kelli M. Wilson,</a:t>
            </a:r>
            <a:r>
              <a:rPr lang="en" sz="1200" kern="0" baseline="30000">
                <a:solidFill>
                  <a:srgbClr val="FFFFFF"/>
                </a:solidFill>
                <a:latin typeface="Arial Narrow"/>
                <a:ea typeface="Arial Narrow"/>
                <a:cs typeface="Arial Narrow"/>
                <a:sym typeface="Arial Narrow"/>
              </a:rPr>
              <a:t>9,78</a:t>
            </a:r>
            <a:r>
              <a:rPr lang="en" sz="1200" kern="0">
                <a:solidFill>
                  <a:srgbClr val="FFFFFF"/>
                </a:solidFill>
                <a:latin typeface="Arial Narrow"/>
                <a:ea typeface="Arial Narrow"/>
                <a:cs typeface="Arial Narrow"/>
                <a:sym typeface="Arial Narrow"/>
              </a:rPr>
              <a:t> Clark B. Xu,</a:t>
            </a:r>
            <a:r>
              <a:rPr lang="en" sz="1200" kern="0" baseline="30000">
                <a:solidFill>
                  <a:srgbClr val="FFFFFF"/>
                </a:solidFill>
                <a:latin typeface="Arial Narrow"/>
                <a:ea typeface="Arial Narrow"/>
                <a:cs typeface="Arial Narrow"/>
                <a:sym typeface="Arial Narrow"/>
              </a:rPr>
              <a:t>8,9,15</a:t>
            </a:r>
            <a:r>
              <a:rPr lang="en" sz="1200" kern="0">
                <a:solidFill>
                  <a:srgbClr val="FFFFFF"/>
                </a:solidFill>
                <a:latin typeface="Arial Narrow"/>
                <a:ea typeface="Arial Narrow"/>
                <a:cs typeface="Arial Narrow"/>
                <a:sym typeface="Arial Narrow"/>
              </a:rPr>
              <a:t> Hua Xu,</a:t>
            </a:r>
            <a:r>
              <a:rPr lang="en" sz="1200" kern="0" baseline="30000">
                <a:solidFill>
                  <a:srgbClr val="FFFFFF"/>
                </a:solidFill>
                <a:latin typeface="Arial Narrow"/>
                <a:ea typeface="Arial Narrow"/>
                <a:cs typeface="Arial Narrow"/>
                <a:sym typeface="Arial Narrow"/>
              </a:rPr>
              <a:t>9,10,14</a:t>
            </a:r>
            <a:r>
              <a:rPr lang="en" sz="1200" kern="0">
                <a:solidFill>
                  <a:srgbClr val="FFFFFF"/>
                </a:solidFill>
                <a:latin typeface="Arial Narrow"/>
                <a:ea typeface="Arial Narrow"/>
                <a:cs typeface="Arial Narrow"/>
                <a:sym typeface="Arial Narrow"/>
              </a:rPr>
              <a:t> Yao Yan,</a:t>
            </a:r>
            <a:r>
              <a:rPr lang="en" sz="1200" kern="0" baseline="30000">
                <a:solidFill>
                  <a:srgbClr val="FFFFFF"/>
                </a:solidFill>
                <a:latin typeface="Arial Narrow"/>
                <a:ea typeface="Arial Narrow"/>
                <a:cs typeface="Arial Narrow"/>
                <a:sym typeface="Arial Narrow"/>
              </a:rPr>
              <a:t>9,15,52</a:t>
            </a:r>
            <a:r>
              <a:rPr lang="en" sz="1200" kern="0">
                <a:solidFill>
                  <a:srgbClr val="FFFFFF"/>
                </a:solidFill>
                <a:latin typeface="Arial Narrow"/>
                <a:ea typeface="Arial Narrow"/>
                <a:cs typeface="Arial Narrow"/>
                <a:sym typeface="Arial Narrow"/>
              </a:rPr>
              <a:t> Elizabeth Zak,</a:t>
            </a:r>
            <a:r>
              <a:rPr lang="en" sz="1200" kern="0" baseline="30000">
                <a:solidFill>
                  <a:srgbClr val="FFFFFF"/>
                </a:solidFill>
                <a:latin typeface="Arial Narrow"/>
                <a:ea typeface="Arial Narrow"/>
                <a:cs typeface="Arial Narrow"/>
                <a:sym typeface="Arial Narrow"/>
              </a:rPr>
              <a:t>8,15</a:t>
            </a:r>
            <a:r>
              <a:rPr lang="en" sz="1200" kern="0">
                <a:solidFill>
                  <a:srgbClr val="FFFFFF"/>
                </a:solidFill>
                <a:latin typeface="Arial Narrow"/>
                <a:ea typeface="Arial Narrow"/>
                <a:cs typeface="Arial Narrow"/>
                <a:sym typeface="Arial Narrow"/>
              </a:rPr>
              <a:t> Lanjing Zhang,</a:t>
            </a:r>
            <a:r>
              <a:rPr lang="en" sz="1200" kern="0" baseline="30000">
                <a:solidFill>
                  <a:srgbClr val="FFFFFF"/>
                </a:solidFill>
                <a:latin typeface="Arial Narrow"/>
                <a:ea typeface="Arial Narrow"/>
                <a:cs typeface="Arial Narrow"/>
                <a:sym typeface="Arial Narrow"/>
              </a:rPr>
              <a:t>101</a:t>
            </a:r>
            <a:r>
              <a:rPr lang="en" sz="1200" kern="0">
                <a:solidFill>
                  <a:srgbClr val="FFFFFF"/>
                </a:solidFill>
                <a:latin typeface="Arial Narrow"/>
                <a:ea typeface="Arial Narrow"/>
                <a:cs typeface="Arial Narrow"/>
                <a:sym typeface="Arial Narrow"/>
              </a:rPr>
              <a:t> Chengda Zhang,</a:t>
            </a:r>
            <a:r>
              <a:rPr lang="en" sz="1200" kern="0" baseline="30000">
                <a:solidFill>
                  <a:srgbClr val="FFFFFF"/>
                </a:solidFill>
                <a:latin typeface="Arial Narrow"/>
                <a:ea typeface="Arial Narrow"/>
                <a:cs typeface="Arial Narrow"/>
                <a:sym typeface="Arial Narrow"/>
              </a:rPr>
              <a:t>14</a:t>
            </a:r>
            <a:r>
              <a:rPr lang="en" sz="1200" kern="0">
                <a:solidFill>
                  <a:srgbClr val="FFFFFF"/>
                </a:solidFill>
                <a:latin typeface="Arial Narrow"/>
                <a:ea typeface="Arial Narrow"/>
                <a:cs typeface="Arial Narrow"/>
                <a:sym typeface="Arial Narrow"/>
              </a:rPr>
              <a:t> Jingyi Zheng,</a:t>
            </a:r>
            <a:r>
              <a:rPr lang="en" sz="1200" kern="0" baseline="30000">
                <a:solidFill>
                  <a:srgbClr val="FFFFFF"/>
                </a:solidFill>
                <a:latin typeface="Arial Narrow"/>
                <a:ea typeface="Arial Narrow"/>
                <a:cs typeface="Arial Narrow"/>
                <a:sym typeface="Arial Narrow"/>
              </a:rPr>
              <a:t>14</a:t>
            </a:r>
            <a:endParaRPr sz="1200" kern="0" baseline="30000">
              <a:solidFill>
                <a:srgbClr val="FFFFFF"/>
              </a:solidFill>
              <a:latin typeface="Arial Narrow"/>
              <a:ea typeface="Arial Narrow"/>
              <a:cs typeface="Arial Narrow"/>
              <a:sym typeface="Arial Narrow"/>
            </a:endParaRPr>
          </a:p>
          <a:p>
            <a:pPr defTabSz="1219170">
              <a:lnSpc>
                <a:spcPct val="80000"/>
              </a:lnSpc>
              <a:buClr>
                <a:srgbClr val="000000"/>
              </a:buClr>
            </a:pPr>
            <a:endParaRPr sz="1200" kern="0" baseline="30000">
              <a:solidFill>
                <a:srgbClr val="FFFFFF"/>
              </a:solidFill>
              <a:latin typeface="Arial Narrow"/>
              <a:ea typeface="Arial Narrow"/>
              <a:cs typeface="Arial Narrow"/>
              <a:sym typeface="Arial Narrow"/>
            </a:endParaRPr>
          </a:p>
          <a:p>
            <a:pPr defTabSz="1219170">
              <a:lnSpc>
                <a:spcPct val="80000"/>
              </a:lnSpc>
              <a:buClr>
                <a:srgbClr val="000000"/>
              </a:buClr>
            </a:pPr>
            <a:r>
              <a:rPr lang="en" sz="1200" kern="0" baseline="30000">
                <a:solidFill>
                  <a:srgbClr val="FFFFFF"/>
                </a:solidFill>
                <a:latin typeface="Arial Narrow"/>
                <a:ea typeface="Arial Narrow"/>
                <a:cs typeface="Arial Narrow"/>
                <a:sym typeface="Arial Narrow"/>
              </a:rPr>
              <a:t> </a:t>
            </a:r>
            <a:r>
              <a:rPr lang="en" sz="1067" kern="0" baseline="30000">
                <a:solidFill>
                  <a:srgbClr val="FFFFFF"/>
                </a:solidFill>
                <a:latin typeface="Arial Narrow"/>
                <a:ea typeface="Arial Narrow"/>
                <a:cs typeface="Arial Narrow"/>
                <a:sym typeface="Arial Narrow"/>
              </a:rPr>
              <a:t>1</a:t>
            </a:r>
            <a:r>
              <a:rPr lang="en" sz="1067" kern="0">
                <a:solidFill>
                  <a:srgbClr val="FFFFFF"/>
                </a:solidFill>
                <a:latin typeface="Arial Narrow"/>
                <a:ea typeface="Arial Narrow"/>
                <a:cs typeface="Arial Narrow"/>
                <a:sym typeface="Arial Narrow"/>
              </a:rPr>
              <a:t>CREDIT_00000001 (Conceptualization)</a:t>
            </a:r>
            <a:r>
              <a:rPr lang="en" sz="1067" kern="0" baseline="30000">
                <a:solidFill>
                  <a:srgbClr val="FFFFFF"/>
                </a:solidFill>
                <a:latin typeface="Arial Narrow"/>
                <a:ea typeface="Arial Narrow"/>
                <a:cs typeface="Arial Narrow"/>
                <a:sym typeface="Arial Narrow"/>
              </a:rPr>
              <a:t> 4</a:t>
            </a:r>
            <a:r>
              <a:rPr lang="en" sz="1067" kern="0">
                <a:solidFill>
                  <a:srgbClr val="FFFFFF"/>
                </a:solidFill>
                <a:latin typeface="Arial Narrow"/>
                <a:ea typeface="Arial Narrow"/>
                <a:cs typeface="Arial Narrow"/>
                <a:sym typeface="Arial Narrow"/>
              </a:rPr>
              <a:t>CREDIT_00000004 (Funding acquisition)</a:t>
            </a:r>
            <a:r>
              <a:rPr lang="en" sz="1067" kern="0" baseline="30000">
                <a:solidFill>
                  <a:srgbClr val="FFFFFF"/>
                </a:solidFill>
                <a:latin typeface="Arial Narrow"/>
                <a:ea typeface="Arial Narrow"/>
                <a:cs typeface="Arial Narrow"/>
                <a:sym typeface="Arial Narrow"/>
              </a:rPr>
              <a:t> 7</a:t>
            </a:r>
            <a:r>
              <a:rPr lang="en" sz="1067" kern="0">
                <a:solidFill>
                  <a:srgbClr val="FFFFFF"/>
                </a:solidFill>
                <a:latin typeface="Arial Narrow"/>
                <a:ea typeface="Arial Narrow"/>
                <a:cs typeface="Arial Narrow"/>
                <a:sym typeface="Arial Narrow"/>
              </a:rPr>
              <a:t>CRO_0000007 (Marketing and Communications)</a:t>
            </a:r>
            <a:r>
              <a:rPr lang="en" sz="1067" kern="0" baseline="30000">
                <a:solidFill>
                  <a:srgbClr val="FFFFFF"/>
                </a:solidFill>
                <a:latin typeface="Arial Narrow"/>
                <a:ea typeface="Arial Narrow"/>
                <a:cs typeface="Arial Narrow"/>
                <a:sym typeface="Arial Narrow"/>
              </a:rPr>
              <a:t> 8</a:t>
            </a:r>
            <a:r>
              <a:rPr lang="en" sz="1067" kern="0">
                <a:solidFill>
                  <a:srgbClr val="FFFFFF"/>
                </a:solidFill>
                <a:latin typeface="Arial Narrow"/>
                <a:ea typeface="Arial Narrow"/>
                <a:cs typeface="Arial Narrow"/>
                <a:sym typeface="Arial Narrow"/>
              </a:rPr>
              <a:t>CREDIT_00000008 (Resources)</a:t>
            </a:r>
            <a:r>
              <a:rPr lang="en" sz="1067" kern="0" baseline="30000">
                <a:solidFill>
                  <a:srgbClr val="FFFFFF"/>
                </a:solidFill>
                <a:latin typeface="Arial Narrow"/>
                <a:ea typeface="Arial Narrow"/>
                <a:cs typeface="Arial Narrow"/>
                <a:sym typeface="Arial Narrow"/>
              </a:rPr>
              <a:t> 9</a:t>
            </a:r>
            <a:r>
              <a:rPr lang="en" sz="1067" kern="0">
                <a:solidFill>
                  <a:srgbClr val="FFFFFF"/>
                </a:solidFill>
                <a:latin typeface="Arial Narrow"/>
                <a:ea typeface="Arial Narrow"/>
                <a:cs typeface="Arial Narrow"/>
                <a:sym typeface="Arial Narrow"/>
              </a:rPr>
              <a:t>CREDIT_00000009 (Software role)</a:t>
            </a:r>
            <a:r>
              <a:rPr lang="en" sz="1067" kern="0" baseline="30000">
                <a:solidFill>
                  <a:srgbClr val="FFFFFF"/>
                </a:solidFill>
                <a:latin typeface="Arial Narrow"/>
                <a:ea typeface="Arial Narrow"/>
                <a:cs typeface="Arial Narrow"/>
                <a:sym typeface="Arial Narrow"/>
              </a:rPr>
              <a:t> 10</a:t>
            </a:r>
            <a:r>
              <a:rPr lang="en" sz="1067" kern="0">
                <a:solidFill>
                  <a:srgbClr val="FFFFFF"/>
                </a:solidFill>
                <a:latin typeface="Arial Narrow"/>
                <a:ea typeface="Arial Narrow"/>
                <a:cs typeface="Arial Narrow"/>
                <a:sym typeface="Arial Narrow"/>
              </a:rPr>
              <a:t>CREDIT_00000010 (Supervision role)</a:t>
            </a:r>
            <a:r>
              <a:rPr lang="en" sz="1067" kern="0" baseline="30000">
                <a:solidFill>
                  <a:srgbClr val="FFFFFF"/>
                </a:solidFill>
                <a:latin typeface="Arial Narrow"/>
                <a:ea typeface="Arial Narrow"/>
                <a:cs typeface="Arial Narrow"/>
                <a:sym typeface="Arial Narrow"/>
              </a:rPr>
              <a:t> 13</a:t>
            </a:r>
            <a:r>
              <a:rPr lang="en" sz="1067" kern="0">
                <a:solidFill>
                  <a:srgbClr val="FFFFFF"/>
                </a:solidFill>
                <a:latin typeface="Arial Narrow"/>
                <a:ea typeface="Arial Narrow"/>
                <a:cs typeface="Arial Narrow"/>
                <a:sym typeface="Arial Narrow"/>
              </a:rPr>
              <a:t>CREDIT_00000013 (Original draft)</a:t>
            </a:r>
            <a:r>
              <a:rPr lang="en" sz="1067" kern="0" baseline="30000">
                <a:solidFill>
                  <a:srgbClr val="FFFFFF"/>
                </a:solidFill>
                <a:latin typeface="Arial Narrow"/>
                <a:ea typeface="Arial Narrow"/>
                <a:cs typeface="Arial Narrow"/>
                <a:sym typeface="Arial Narrow"/>
              </a:rPr>
              <a:t> 14</a:t>
            </a:r>
            <a:r>
              <a:rPr lang="en" sz="1067" kern="0">
                <a:solidFill>
                  <a:srgbClr val="FFFFFF"/>
                </a:solidFill>
                <a:latin typeface="Arial Narrow"/>
                <a:ea typeface="Arial Narrow"/>
                <a:cs typeface="Arial Narrow"/>
                <a:sym typeface="Arial Narrow"/>
              </a:rPr>
              <a:t>CREDIT_00000014 (Review and editing)</a:t>
            </a:r>
            <a:r>
              <a:rPr lang="en" sz="1067" kern="0" baseline="30000">
                <a:solidFill>
                  <a:srgbClr val="FFFFFF"/>
                </a:solidFill>
                <a:latin typeface="Arial Narrow"/>
                <a:ea typeface="Arial Narrow"/>
                <a:cs typeface="Arial Narrow"/>
                <a:sym typeface="Arial Narrow"/>
              </a:rPr>
              <a:t> 15</a:t>
            </a:r>
            <a:r>
              <a:rPr lang="en" sz="1067" kern="0">
                <a:solidFill>
                  <a:srgbClr val="FFFFFF"/>
                </a:solidFill>
                <a:latin typeface="Arial Narrow"/>
                <a:ea typeface="Arial Narrow"/>
                <a:cs typeface="Arial Narrow"/>
                <a:sym typeface="Arial Narrow"/>
              </a:rPr>
              <a:t>CRO_0000015 (Data role)</a:t>
            </a:r>
            <a:r>
              <a:rPr lang="en" sz="1067" kern="0" baseline="30000">
                <a:solidFill>
                  <a:srgbClr val="FFFFFF"/>
                </a:solidFill>
                <a:latin typeface="Arial Narrow"/>
                <a:ea typeface="Arial Narrow"/>
                <a:cs typeface="Arial Narrow"/>
                <a:sym typeface="Arial Narrow"/>
              </a:rPr>
              <a:t> 52</a:t>
            </a:r>
            <a:r>
              <a:rPr lang="en" sz="1067" kern="0">
                <a:solidFill>
                  <a:srgbClr val="FFFFFF"/>
                </a:solidFill>
                <a:latin typeface="Arial Narrow"/>
                <a:ea typeface="Arial Narrow"/>
                <a:cs typeface="Arial Narrow"/>
                <a:sym typeface="Arial Narrow"/>
              </a:rPr>
              <a:t>CRO_0000052 (Standards role)</a:t>
            </a:r>
            <a:r>
              <a:rPr lang="en" sz="1067" kern="0" baseline="30000">
                <a:solidFill>
                  <a:srgbClr val="FFFFFF"/>
                </a:solidFill>
                <a:latin typeface="Arial Narrow"/>
                <a:ea typeface="Arial Narrow"/>
                <a:cs typeface="Arial Narrow"/>
                <a:sym typeface="Arial Narrow"/>
              </a:rPr>
              <a:t> 78</a:t>
            </a:r>
            <a:r>
              <a:rPr lang="en" sz="1067" kern="0">
                <a:solidFill>
                  <a:srgbClr val="FFFFFF"/>
                </a:solidFill>
                <a:latin typeface="Arial Narrow"/>
                <a:ea typeface="Arial Narrow"/>
                <a:cs typeface="Arial Narrow"/>
                <a:sym typeface="Arial Narrow"/>
              </a:rPr>
              <a:t>CRO_0000078 (Infrastructure role)</a:t>
            </a:r>
            <a:r>
              <a:rPr lang="en" sz="1067" kern="0" baseline="30000">
                <a:solidFill>
                  <a:srgbClr val="FFFFFF"/>
                </a:solidFill>
                <a:latin typeface="Arial Narrow"/>
                <a:ea typeface="Arial Narrow"/>
                <a:cs typeface="Arial Narrow"/>
                <a:sym typeface="Arial Narrow"/>
              </a:rPr>
              <a:t> 100</a:t>
            </a:r>
            <a:r>
              <a:rPr lang="en" sz="1067" kern="0">
                <a:solidFill>
                  <a:srgbClr val="FFFFFF"/>
                </a:solidFill>
                <a:latin typeface="Arial Narrow"/>
                <a:ea typeface="Arial Narrow"/>
                <a:cs typeface="Arial Narrow"/>
                <a:sym typeface="Arial Narrow"/>
              </a:rPr>
              <a:t>Clinical Use Cases</a:t>
            </a:r>
            <a:r>
              <a:rPr lang="en" sz="1067" kern="0" baseline="30000">
                <a:solidFill>
                  <a:srgbClr val="FFFFFF"/>
                </a:solidFill>
                <a:latin typeface="Arial Narrow"/>
                <a:ea typeface="Arial Narrow"/>
                <a:cs typeface="Arial Narrow"/>
                <a:sym typeface="Arial Narrow"/>
              </a:rPr>
              <a:t> 101</a:t>
            </a:r>
            <a:r>
              <a:rPr lang="en" sz="1067" kern="0">
                <a:solidFill>
                  <a:srgbClr val="FFFFFF"/>
                </a:solidFill>
                <a:latin typeface="Arial Narrow"/>
                <a:ea typeface="Arial Narrow"/>
                <a:cs typeface="Arial Narrow"/>
                <a:sym typeface="Arial Narrow"/>
              </a:rPr>
              <a:t>Governance</a:t>
            </a:r>
            <a:endParaRPr sz="1067" kern="0">
              <a:solidFill>
                <a:srgbClr val="FFFFFF"/>
              </a:solidFill>
              <a:latin typeface="Arial Narrow"/>
              <a:ea typeface="Arial Narrow"/>
              <a:cs typeface="Arial Narrow"/>
              <a:sym typeface="Arial Narrow"/>
            </a:endParaRPr>
          </a:p>
          <a:p>
            <a:pPr defTabSz="1219170">
              <a:lnSpc>
                <a:spcPct val="80000"/>
              </a:lnSpc>
              <a:buClr>
                <a:srgbClr val="000000"/>
              </a:buClr>
            </a:pPr>
            <a:endParaRPr sz="800" b="1" kern="0" baseline="30000">
              <a:solidFill>
                <a:srgbClr val="FFFFFF"/>
              </a:solidFill>
              <a:latin typeface="Arial Narrow"/>
              <a:ea typeface="Arial Narrow"/>
              <a:cs typeface="Arial Narrow"/>
              <a:sym typeface="Arial Narrow"/>
            </a:endParaRPr>
          </a:p>
        </p:txBody>
      </p:sp>
      <p:pic>
        <p:nvPicPr>
          <p:cNvPr id="719" name="Google Shape;719;p76"/>
          <p:cNvPicPr preferRelativeResize="0"/>
          <p:nvPr/>
        </p:nvPicPr>
        <p:blipFill>
          <a:blip r:embed="rId3">
            <a:alphaModFix/>
          </a:blip>
          <a:stretch>
            <a:fillRect/>
          </a:stretch>
        </p:blipFill>
        <p:spPr>
          <a:xfrm>
            <a:off x="-5126863" y="557063"/>
            <a:ext cx="792875" cy="163533"/>
          </a:xfrm>
          <a:prstGeom prst="rect">
            <a:avLst/>
          </a:prstGeom>
          <a:noFill/>
          <a:ln>
            <a:noFill/>
          </a:ln>
        </p:spPr>
      </p:pic>
      <p:pic>
        <p:nvPicPr>
          <p:cNvPr id="720" name="Google Shape;720;p76"/>
          <p:cNvPicPr preferRelativeResize="0"/>
          <p:nvPr/>
        </p:nvPicPr>
        <p:blipFill rotWithShape="1">
          <a:blip r:embed="rId4">
            <a:alphaModFix/>
          </a:blip>
          <a:srcRect l="862"/>
          <a:stretch/>
        </p:blipFill>
        <p:spPr>
          <a:xfrm>
            <a:off x="455734" y="74568"/>
            <a:ext cx="1771401" cy="1642433"/>
          </a:xfrm>
          <a:prstGeom prst="rect">
            <a:avLst/>
          </a:prstGeom>
          <a:noFill/>
          <a:ln>
            <a:noFill/>
          </a:ln>
        </p:spPr>
      </p:pic>
      <p:pic>
        <p:nvPicPr>
          <p:cNvPr id="721" name="Google Shape;721;p76"/>
          <p:cNvPicPr preferRelativeResize="0"/>
          <p:nvPr/>
        </p:nvPicPr>
        <p:blipFill rotWithShape="1">
          <a:blip r:embed="rId5">
            <a:alphaModFix/>
          </a:blip>
          <a:srcRect r="52385"/>
          <a:stretch/>
        </p:blipFill>
        <p:spPr>
          <a:xfrm>
            <a:off x="1041148" y="648734"/>
            <a:ext cx="519653" cy="500700"/>
          </a:xfrm>
          <a:prstGeom prst="rect">
            <a:avLst/>
          </a:prstGeom>
          <a:noFill/>
          <a:ln>
            <a:noFill/>
          </a:ln>
        </p:spPr>
      </p:pic>
      <p:pic>
        <p:nvPicPr>
          <p:cNvPr id="722" name="Google Shape;722;p76"/>
          <p:cNvPicPr preferRelativeResize="0"/>
          <p:nvPr/>
        </p:nvPicPr>
        <p:blipFill rotWithShape="1">
          <a:blip r:embed="rId6">
            <a:alphaModFix/>
          </a:blip>
          <a:srcRect t="5128" b="58777"/>
          <a:stretch/>
        </p:blipFill>
        <p:spPr>
          <a:xfrm>
            <a:off x="2510134" y="114300"/>
            <a:ext cx="7476332" cy="1048000"/>
          </a:xfrm>
          <a:prstGeom prst="rect">
            <a:avLst/>
          </a:prstGeom>
          <a:noFill/>
          <a:ln>
            <a:noFill/>
          </a:ln>
        </p:spPr>
      </p:pic>
      <p:pic>
        <p:nvPicPr>
          <p:cNvPr id="723" name="Google Shape;723;p76"/>
          <p:cNvPicPr preferRelativeResize="0"/>
          <p:nvPr/>
        </p:nvPicPr>
        <p:blipFill rotWithShape="1">
          <a:blip r:embed="rId6">
            <a:alphaModFix/>
          </a:blip>
          <a:srcRect t="68939"/>
          <a:stretch/>
        </p:blipFill>
        <p:spPr>
          <a:xfrm>
            <a:off x="2510133" y="1162834"/>
            <a:ext cx="5073635" cy="612033"/>
          </a:xfrm>
          <a:prstGeom prst="rect">
            <a:avLst/>
          </a:prstGeom>
          <a:noFill/>
          <a:ln>
            <a:noFill/>
          </a:ln>
        </p:spPr>
      </p:pic>
      <p:pic>
        <p:nvPicPr>
          <p:cNvPr id="724" name="Google Shape;724;p76"/>
          <p:cNvPicPr preferRelativeResize="0"/>
          <p:nvPr/>
        </p:nvPicPr>
        <p:blipFill>
          <a:blip r:embed="rId7">
            <a:alphaModFix/>
          </a:blip>
          <a:stretch>
            <a:fillRect/>
          </a:stretch>
        </p:blipFill>
        <p:spPr>
          <a:xfrm>
            <a:off x="6747967" y="1274163"/>
            <a:ext cx="1251832" cy="500700"/>
          </a:xfrm>
          <a:prstGeom prst="rect">
            <a:avLst/>
          </a:prstGeom>
          <a:noFill/>
          <a:ln>
            <a:noFill/>
          </a:ln>
        </p:spPr>
      </p:pic>
      <p:sp>
        <p:nvSpPr>
          <p:cNvPr id="725" name="Google Shape;725;p76"/>
          <p:cNvSpPr txBox="1"/>
          <p:nvPr/>
        </p:nvSpPr>
        <p:spPr>
          <a:xfrm>
            <a:off x="8153800" y="1264200"/>
            <a:ext cx="3428800" cy="500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E69138"/>
                </a:solidFill>
                <a:latin typeface="Arial"/>
                <a:cs typeface="Arial"/>
                <a:sym typeface="Arial"/>
              </a:rPr>
              <a:t>bit.ly/n3c-methods-jamia</a:t>
            </a:r>
            <a:endParaRPr sz="1867" kern="0">
              <a:solidFill>
                <a:srgbClr val="E69138"/>
              </a:solidFill>
              <a:latin typeface="Arial"/>
              <a:cs typeface="Arial"/>
              <a:sym typeface="Arial"/>
            </a:endParaRPr>
          </a:p>
        </p:txBody>
      </p:sp>
    </p:spTree>
    <p:extLst>
      <p:ext uri="{BB962C8B-B14F-4D97-AF65-F5344CB8AC3E}">
        <p14:creationId xmlns:p14="http://schemas.microsoft.com/office/powerpoint/2010/main" val="23671960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77"/>
          <p:cNvSpPr txBox="1">
            <a:spLocks noGrp="1"/>
          </p:cNvSpPr>
          <p:nvPr>
            <p:ph type="title"/>
          </p:nvPr>
        </p:nvSpPr>
        <p:spPr>
          <a:xfrm>
            <a:off x="453400" y="2234367"/>
            <a:ext cx="11360800" cy="1262000"/>
          </a:xfrm>
          <a:prstGeom prst="rect">
            <a:avLst/>
          </a:prstGeom>
        </p:spPr>
        <p:txBody>
          <a:bodyPr spcFirstLastPara="1" wrap="square" lIns="121900" tIns="60933" rIns="121900" bIns="60933" anchor="ctr" anchorCtr="0">
            <a:noAutofit/>
          </a:bodyPr>
          <a:lstStyle/>
          <a:p>
            <a:pPr algn="ctr"/>
            <a:r>
              <a:rPr lang="en" b="1">
                <a:solidFill>
                  <a:srgbClr val="741B47"/>
                </a:solidFill>
              </a:rPr>
              <a:t>Questions or Comments?</a:t>
            </a:r>
            <a:endParaRPr b="1">
              <a:solidFill>
                <a:srgbClr val="741B47"/>
              </a:solidFill>
            </a:endParaRPr>
          </a:p>
          <a:p>
            <a:pPr algn="ctr"/>
            <a:endParaRPr sz="2933"/>
          </a:p>
        </p:txBody>
      </p:sp>
      <p:pic>
        <p:nvPicPr>
          <p:cNvPr id="731" name="Google Shape;731;p77"/>
          <p:cNvPicPr preferRelativeResize="0"/>
          <p:nvPr/>
        </p:nvPicPr>
        <p:blipFill>
          <a:blip r:embed="rId3">
            <a:alphaModFix/>
          </a:blip>
          <a:stretch>
            <a:fillRect/>
          </a:stretch>
        </p:blipFill>
        <p:spPr>
          <a:xfrm>
            <a:off x="3895900" y="5983263"/>
            <a:ext cx="2240600" cy="499667"/>
          </a:xfrm>
          <a:prstGeom prst="rect">
            <a:avLst/>
          </a:prstGeom>
          <a:noFill/>
          <a:ln>
            <a:noFill/>
          </a:ln>
        </p:spPr>
      </p:pic>
      <p:pic>
        <p:nvPicPr>
          <p:cNvPr id="732" name="Google Shape;732;p77"/>
          <p:cNvPicPr preferRelativeResize="0"/>
          <p:nvPr/>
        </p:nvPicPr>
        <p:blipFill>
          <a:blip r:embed="rId4">
            <a:alphaModFix/>
          </a:blip>
          <a:stretch>
            <a:fillRect/>
          </a:stretch>
        </p:blipFill>
        <p:spPr>
          <a:xfrm>
            <a:off x="1634801" y="5783234"/>
            <a:ext cx="1799500" cy="899733"/>
          </a:xfrm>
          <a:prstGeom prst="rect">
            <a:avLst/>
          </a:prstGeom>
          <a:noFill/>
          <a:ln>
            <a:noFill/>
          </a:ln>
        </p:spPr>
      </p:pic>
      <p:pic>
        <p:nvPicPr>
          <p:cNvPr id="733" name="Google Shape;733;p77"/>
          <p:cNvPicPr preferRelativeResize="0"/>
          <p:nvPr/>
        </p:nvPicPr>
        <p:blipFill>
          <a:blip r:embed="rId5">
            <a:alphaModFix/>
          </a:blip>
          <a:stretch>
            <a:fillRect/>
          </a:stretch>
        </p:blipFill>
        <p:spPr>
          <a:xfrm>
            <a:off x="6533501" y="5851300"/>
            <a:ext cx="1665439" cy="763600"/>
          </a:xfrm>
          <a:prstGeom prst="rect">
            <a:avLst/>
          </a:prstGeom>
          <a:noFill/>
          <a:ln>
            <a:noFill/>
          </a:ln>
        </p:spPr>
      </p:pic>
      <p:sp>
        <p:nvSpPr>
          <p:cNvPr id="734" name="Google Shape;734;p77"/>
          <p:cNvSpPr txBox="1"/>
          <p:nvPr/>
        </p:nvSpPr>
        <p:spPr>
          <a:xfrm>
            <a:off x="-67" y="0"/>
            <a:ext cx="12192000" cy="979200"/>
          </a:xfrm>
          <a:prstGeom prst="rect">
            <a:avLst/>
          </a:prstGeom>
          <a:solidFill>
            <a:srgbClr val="63296B"/>
          </a:solidFill>
          <a:ln>
            <a:noFill/>
          </a:ln>
        </p:spPr>
        <p:txBody>
          <a:bodyPr spcFirstLastPara="1" wrap="square" lIns="121900" tIns="121900" rIns="121900" bIns="121900" anchor="ctr" anchorCtr="0">
            <a:noAutofit/>
          </a:bodyPr>
          <a:lstStyle/>
          <a:p>
            <a:pPr algn="ctr" defTabSz="1219170">
              <a:lnSpc>
                <a:spcPct val="115000"/>
              </a:lnSpc>
              <a:buClr>
                <a:srgbClr val="000000"/>
              </a:buClr>
              <a:buSzPts val="1100"/>
            </a:pPr>
            <a:r>
              <a:rPr lang="en" sz="3200" b="1" kern="0">
                <a:solidFill>
                  <a:srgbClr val="FFFFFF"/>
                </a:solidFill>
                <a:latin typeface="Lato"/>
                <a:ea typeface="Lato"/>
                <a:cs typeface="Lato"/>
                <a:sym typeface="Lato"/>
              </a:rPr>
              <a:t>  </a:t>
            </a:r>
            <a:endParaRPr sz="3200" b="1" kern="0">
              <a:solidFill>
                <a:srgbClr val="F3F3F3"/>
              </a:solidFill>
              <a:latin typeface="Lato"/>
              <a:ea typeface="Lato"/>
              <a:cs typeface="Lato"/>
              <a:sym typeface="Lato"/>
            </a:endParaRPr>
          </a:p>
        </p:txBody>
      </p:sp>
      <p:pic>
        <p:nvPicPr>
          <p:cNvPr id="735" name="Google Shape;735;p77"/>
          <p:cNvPicPr preferRelativeResize="0"/>
          <p:nvPr/>
        </p:nvPicPr>
        <p:blipFill rotWithShape="1">
          <a:blip r:embed="rId6">
            <a:alphaModFix/>
          </a:blip>
          <a:srcRect/>
          <a:stretch/>
        </p:blipFill>
        <p:spPr>
          <a:xfrm>
            <a:off x="214900" y="96597"/>
            <a:ext cx="1705059" cy="780803"/>
          </a:xfrm>
          <a:prstGeom prst="rect">
            <a:avLst/>
          </a:prstGeom>
          <a:noFill/>
          <a:ln>
            <a:noFill/>
          </a:ln>
        </p:spPr>
      </p:pic>
      <p:pic>
        <p:nvPicPr>
          <p:cNvPr id="736" name="Google Shape;736;p77"/>
          <p:cNvPicPr preferRelativeResize="0"/>
          <p:nvPr/>
        </p:nvPicPr>
        <p:blipFill>
          <a:blip r:embed="rId7">
            <a:alphaModFix/>
          </a:blip>
          <a:stretch>
            <a:fillRect/>
          </a:stretch>
        </p:blipFill>
        <p:spPr>
          <a:xfrm>
            <a:off x="8484100" y="5404434"/>
            <a:ext cx="2091000" cy="1453567"/>
          </a:xfrm>
          <a:prstGeom prst="rect">
            <a:avLst/>
          </a:prstGeom>
          <a:noFill/>
          <a:ln>
            <a:noFill/>
          </a:ln>
        </p:spPr>
      </p:pic>
    </p:spTree>
    <p:extLst>
      <p:ext uri="{BB962C8B-B14F-4D97-AF65-F5344CB8AC3E}">
        <p14:creationId xmlns:p14="http://schemas.microsoft.com/office/powerpoint/2010/main" val="13530371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78"/>
          <p:cNvPicPr preferRelativeResize="0"/>
          <p:nvPr/>
        </p:nvPicPr>
        <p:blipFill>
          <a:blip r:embed="rId3">
            <a:alphaModFix/>
          </a:blip>
          <a:stretch>
            <a:fillRect/>
          </a:stretch>
        </p:blipFill>
        <p:spPr>
          <a:xfrm>
            <a:off x="-5126863" y="557063"/>
            <a:ext cx="792875" cy="163533"/>
          </a:xfrm>
          <a:prstGeom prst="rect">
            <a:avLst/>
          </a:prstGeom>
          <a:noFill/>
          <a:ln>
            <a:noFill/>
          </a:ln>
        </p:spPr>
      </p:pic>
      <p:sp>
        <p:nvSpPr>
          <p:cNvPr id="742" name="Google Shape;742;p78"/>
          <p:cNvSpPr txBox="1"/>
          <p:nvPr/>
        </p:nvSpPr>
        <p:spPr>
          <a:xfrm>
            <a:off x="0" y="615333"/>
            <a:ext cx="5393600" cy="6242400"/>
          </a:xfrm>
          <a:prstGeom prst="rect">
            <a:avLst/>
          </a:prstGeom>
          <a:solidFill>
            <a:srgbClr val="76A5AF"/>
          </a:solidFill>
          <a:ln>
            <a:noFill/>
          </a:ln>
        </p:spPr>
        <p:txBody>
          <a:bodyPr spcFirstLastPara="1" wrap="square" lIns="121900" tIns="121900" rIns="121900" bIns="121900" anchor="ctr" anchorCtr="0">
            <a:noAutofit/>
          </a:bodyPr>
          <a:lstStyle/>
          <a:p>
            <a:pPr algn="ctr" defTabSz="1219170">
              <a:buClr>
                <a:srgbClr val="000000"/>
              </a:buClr>
            </a:pPr>
            <a:r>
              <a:rPr lang="en" sz="4000" b="1" kern="0">
                <a:solidFill>
                  <a:srgbClr val="F3F3F3"/>
                </a:solidFill>
                <a:latin typeface="Lato"/>
                <a:ea typeface="Lato"/>
                <a:cs typeface="Lato"/>
                <a:sym typeface="Lato"/>
              </a:rPr>
              <a:t>Thank you! </a:t>
            </a:r>
            <a:endParaRPr sz="4000" b="1" kern="0">
              <a:solidFill>
                <a:srgbClr val="F3F3F3"/>
              </a:solidFill>
              <a:latin typeface="Lato"/>
              <a:ea typeface="Lato"/>
              <a:cs typeface="Lato"/>
              <a:sym typeface="Lato"/>
            </a:endParaRPr>
          </a:p>
        </p:txBody>
      </p:sp>
      <p:sp>
        <p:nvSpPr>
          <p:cNvPr id="743" name="Google Shape;743;p78"/>
          <p:cNvSpPr txBox="1"/>
          <p:nvPr/>
        </p:nvSpPr>
        <p:spPr>
          <a:xfrm>
            <a:off x="526533" y="1291600"/>
            <a:ext cx="4032400" cy="4679600"/>
          </a:xfrm>
          <a:prstGeom prst="rect">
            <a:avLst/>
          </a:prstGeom>
          <a:solidFill>
            <a:srgbClr val="76A5AF"/>
          </a:solidFill>
          <a:ln>
            <a:noFill/>
          </a:ln>
        </p:spPr>
        <p:txBody>
          <a:bodyPr spcFirstLastPara="1" wrap="square" lIns="121900" tIns="121900" rIns="121900" bIns="121900" anchor="t" anchorCtr="0">
            <a:noAutofit/>
          </a:bodyPr>
          <a:lstStyle/>
          <a:p>
            <a:pPr defTabSz="1219170">
              <a:buClr>
                <a:srgbClr val="000000"/>
              </a:buClr>
            </a:pPr>
            <a:endParaRPr sz="1867" kern="0">
              <a:solidFill>
                <a:srgbClr val="FFFFFF"/>
              </a:solidFill>
              <a:latin typeface="Arial"/>
              <a:cs typeface="Arial"/>
              <a:sym typeface="Arial"/>
            </a:endParaRPr>
          </a:p>
          <a:p>
            <a:pPr defTabSz="1219170">
              <a:buClr>
                <a:srgbClr val="000000"/>
              </a:buClr>
            </a:pPr>
            <a:endParaRPr sz="1867" kern="0">
              <a:solidFill>
                <a:srgbClr val="FFFFFF"/>
              </a:solidFill>
              <a:latin typeface="Arial"/>
              <a:cs typeface="Arial"/>
              <a:sym typeface="Arial"/>
            </a:endParaRPr>
          </a:p>
          <a:p>
            <a:pPr defTabSz="1219170">
              <a:buClr>
                <a:srgbClr val="000000"/>
              </a:buClr>
            </a:pPr>
            <a:endParaRPr sz="1867" kern="0">
              <a:solidFill>
                <a:srgbClr val="FFFFFF"/>
              </a:solidFill>
              <a:latin typeface="Arial"/>
              <a:cs typeface="Arial"/>
              <a:sym typeface="Arial"/>
            </a:endParaRPr>
          </a:p>
          <a:p>
            <a:pPr defTabSz="1219170">
              <a:buClr>
                <a:srgbClr val="000000"/>
              </a:buClr>
            </a:pPr>
            <a:endParaRPr sz="1867" kern="0">
              <a:solidFill>
                <a:srgbClr val="FFFFFF"/>
              </a:solidFill>
              <a:latin typeface="Arial"/>
              <a:cs typeface="Arial"/>
              <a:sym typeface="Arial"/>
            </a:endParaRPr>
          </a:p>
          <a:p>
            <a:pPr defTabSz="1219170">
              <a:buClr>
                <a:srgbClr val="000000"/>
              </a:buClr>
            </a:pPr>
            <a:endParaRPr sz="1867" kern="0">
              <a:solidFill>
                <a:srgbClr val="FFFFFF"/>
              </a:solidFill>
              <a:latin typeface="Arial"/>
              <a:cs typeface="Arial"/>
              <a:sym typeface="Arial"/>
            </a:endParaRPr>
          </a:p>
          <a:p>
            <a:pPr algn="ctr" defTabSz="1219170">
              <a:buClr>
                <a:srgbClr val="000000"/>
              </a:buClr>
            </a:pPr>
            <a:r>
              <a:rPr lang="en" sz="5333" kern="0">
                <a:solidFill>
                  <a:srgbClr val="FFFFFF"/>
                </a:solidFill>
                <a:latin typeface="Arial"/>
                <a:cs typeface="Arial"/>
                <a:sym typeface="Arial"/>
              </a:rPr>
              <a:t>Thank you!</a:t>
            </a:r>
            <a:endParaRPr sz="5333" kern="0">
              <a:solidFill>
                <a:srgbClr val="FFFFFF"/>
              </a:solidFill>
              <a:latin typeface="Arial"/>
              <a:cs typeface="Arial"/>
              <a:sym typeface="Arial"/>
            </a:endParaRPr>
          </a:p>
        </p:txBody>
      </p:sp>
      <p:pic>
        <p:nvPicPr>
          <p:cNvPr id="744" name="Google Shape;744;p78"/>
          <p:cNvPicPr preferRelativeResize="0"/>
          <p:nvPr/>
        </p:nvPicPr>
        <p:blipFill rotWithShape="1">
          <a:blip r:embed="rId4">
            <a:alphaModFix/>
          </a:blip>
          <a:srcRect l="862"/>
          <a:stretch/>
        </p:blipFill>
        <p:spPr>
          <a:xfrm>
            <a:off x="5393400" y="663034"/>
            <a:ext cx="6798600" cy="6194967"/>
          </a:xfrm>
          <a:prstGeom prst="rect">
            <a:avLst/>
          </a:prstGeom>
          <a:noFill/>
          <a:ln>
            <a:noFill/>
          </a:ln>
        </p:spPr>
      </p:pic>
      <p:pic>
        <p:nvPicPr>
          <p:cNvPr id="745" name="Google Shape;745;p78"/>
          <p:cNvPicPr preferRelativeResize="0"/>
          <p:nvPr/>
        </p:nvPicPr>
        <p:blipFill rotWithShape="1">
          <a:blip r:embed="rId5">
            <a:alphaModFix/>
          </a:blip>
          <a:srcRect r="52385"/>
          <a:stretch/>
        </p:blipFill>
        <p:spPr>
          <a:xfrm>
            <a:off x="7724300" y="2887310"/>
            <a:ext cx="1961200" cy="1889524"/>
          </a:xfrm>
          <a:prstGeom prst="rect">
            <a:avLst/>
          </a:prstGeom>
          <a:noFill/>
          <a:ln>
            <a:noFill/>
          </a:ln>
        </p:spPr>
      </p:pic>
      <p:sp>
        <p:nvSpPr>
          <p:cNvPr id="746" name="Google Shape;746;p78"/>
          <p:cNvSpPr txBox="1"/>
          <p:nvPr/>
        </p:nvSpPr>
        <p:spPr>
          <a:xfrm>
            <a:off x="-67" y="0"/>
            <a:ext cx="12192000" cy="979200"/>
          </a:xfrm>
          <a:prstGeom prst="rect">
            <a:avLst/>
          </a:prstGeom>
          <a:solidFill>
            <a:srgbClr val="434343"/>
          </a:solidFill>
          <a:ln>
            <a:noFill/>
          </a:ln>
        </p:spPr>
        <p:txBody>
          <a:bodyPr spcFirstLastPara="1" wrap="square" lIns="121900" tIns="121900" rIns="121900" bIns="121900" anchor="ctr" anchorCtr="0">
            <a:noAutofit/>
          </a:bodyPr>
          <a:lstStyle/>
          <a:p>
            <a:pPr algn="ctr" defTabSz="1219170">
              <a:lnSpc>
                <a:spcPct val="115000"/>
              </a:lnSpc>
              <a:buClr>
                <a:srgbClr val="000000"/>
              </a:buClr>
              <a:buSzPts val="1100"/>
            </a:pPr>
            <a:r>
              <a:rPr lang="en" sz="3200" b="1" kern="0">
                <a:solidFill>
                  <a:srgbClr val="FFFFFF"/>
                </a:solidFill>
                <a:latin typeface="Lato"/>
                <a:ea typeface="Lato"/>
                <a:cs typeface="Lato"/>
                <a:sym typeface="Lato"/>
              </a:rPr>
              <a:t>  </a:t>
            </a:r>
            <a:endParaRPr sz="3200" b="1" kern="0">
              <a:solidFill>
                <a:srgbClr val="F3F3F3"/>
              </a:solidFill>
              <a:latin typeface="Lato"/>
              <a:ea typeface="Lato"/>
              <a:cs typeface="Lato"/>
              <a:sym typeface="Lato"/>
            </a:endParaRPr>
          </a:p>
        </p:txBody>
      </p:sp>
      <p:pic>
        <p:nvPicPr>
          <p:cNvPr id="747" name="Google Shape;747;p78"/>
          <p:cNvPicPr preferRelativeResize="0"/>
          <p:nvPr/>
        </p:nvPicPr>
        <p:blipFill rotWithShape="1">
          <a:blip r:embed="rId6">
            <a:alphaModFix/>
          </a:blip>
          <a:srcRect/>
          <a:stretch/>
        </p:blipFill>
        <p:spPr>
          <a:xfrm>
            <a:off x="214900" y="96597"/>
            <a:ext cx="1705059" cy="780803"/>
          </a:xfrm>
          <a:prstGeom prst="rect">
            <a:avLst/>
          </a:prstGeom>
          <a:noFill/>
          <a:ln>
            <a:noFill/>
          </a:ln>
        </p:spPr>
      </p:pic>
    </p:spTree>
    <p:extLst>
      <p:ext uri="{BB962C8B-B14F-4D97-AF65-F5344CB8AC3E}">
        <p14:creationId xmlns:p14="http://schemas.microsoft.com/office/powerpoint/2010/main" val="25296733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45</a:t>
            </a:fld>
            <a:endParaRPr lang="en-US" dirty="0"/>
          </a:p>
        </p:txBody>
      </p:sp>
      <p:sp>
        <p:nvSpPr>
          <p:cNvPr id="3" name="Content Placeholder 2"/>
          <p:cNvSpPr>
            <a:spLocks noGrp="1"/>
          </p:cNvSpPr>
          <p:nvPr>
            <p:ph idx="1"/>
          </p:nvPr>
        </p:nvSpPr>
        <p:spPr>
          <a:xfrm>
            <a:off x="846075" y="2302070"/>
            <a:ext cx="4892958" cy="3937955"/>
          </a:xfrm>
        </p:spPr>
        <p:txBody>
          <a:bodyPr/>
          <a:lstStyle/>
          <a:p>
            <a:r>
              <a:rPr lang="en-US" dirty="0" smtClean="0"/>
              <a:t>Want to get involved?</a:t>
            </a:r>
          </a:p>
          <a:p>
            <a:pPr lvl="1"/>
            <a:r>
              <a:rPr lang="en-US" dirty="0" smtClean="0"/>
              <a:t>Chapters</a:t>
            </a:r>
          </a:p>
          <a:p>
            <a:pPr lvl="1"/>
            <a:r>
              <a:rPr lang="en-US" dirty="0" smtClean="0"/>
              <a:t>Committees</a:t>
            </a:r>
          </a:p>
          <a:p>
            <a:pPr lvl="1"/>
            <a:r>
              <a:rPr lang="en-US" dirty="0" smtClean="0"/>
              <a:t>Communities</a:t>
            </a:r>
          </a:p>
          <a:p>
            <a:pPr lvl="1"/>
            <a:r>
              <a:rPr lang="en-US" dirty="0" smtClean="0"/>
              <a:t>Roundtables</a:t>
            </a:r>
          </a:p>
          <a:p>
            <a:pPr marL="349250" lvl="1" indent="0">
              <a:buNone/>
            </a:pPr>
            <a:r>
              <a:rPr lang="en-US" dirty="0" smtClean="0"/>
              <a:t>Learn more at: </a:t>
            </a:r>
            <a:r>
              <a:rPr lang="en-US" dirty="0">
                <a:hlinkClick r:id="rId2"/>
              </a:rPr>
              <a:t>https://</a:t>
            </a:r>
            <a:r>
              <a:rPr lang="en-US" dirty="0" smtClean="0">
                <a:hlinkClick r:id="rId2"/>
              </a:rPr>
              <a:t>www.himss.org/membership-participation/chapters</a:t>
            </a:r>
            <a:endParaRPr lang="en-US" dirty="0" smtClean="0"/>
          </a:p>
          <a:p>
            <a:pPr marL="349250" lvl="1" indent="0">
              <a:buNone/>
            </a:pPr>
            <a:endParaRPr lang="en-US" dirty="0"/>
          </a:p>
          <a:p>
            <a:r>
              <a:rPr lang="en-US" dirty="0" smtClean="0"/>
              <a:t>Contact:</a:t>
            </a:r>
            <a:br>
              <a:rPr lang="en-US" dirty="0" smtClean="0"/>
            </a:br>
            <a:r>
              <a:rPr lang="en-US" dirty="0" smtClean="0"/>
              <a:t>ihoffberg@himss.org</a:t>
            </a:r>
          </a:p>
        </p:txBody>
      </p:sp>
      <p:pic>
        <p:nvPicPr>
          <p:cNvPr id="6" name="Picture Placeholder 5"/>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6155" r="6155"/>
          <a:stretch>
            <a:fillRect/>
          </a:stretch>
        </p:blipFill>
        <p:spPr/>
      </p:pic>
      <p:sp>
        <p:nvSpPr>
          <p:cNvPr id="5" name="Title 4"/>
          <p:cNvSpPr>
            <a:spLocks noGrp="1"/>
          </p:cNvSpPr>
          <p:nvPr>
            <p:ph type="title"/>
          </p:nvPr>
        </p:nvSpPr>
        <p:spPr>
          <a:xfrm>
            <a:off x="846074" y="1051047"/>
            <a:ext cx="5069272" cy="1028700"/>
          </a:xfrm>
        </p:spPr>
        <p:txBody>
          <a:bodyPr/>
          <a:lstStyle/>
          <a:p>
            <a:r>
              <a:rPr lang="en-US" dirty="0" smtClean="0"/>
              <a:t>Wrap-Up &amp; Next Steps</a:t>
            </a:r>
            <a:endParaRPr lang="en-US" dirty="0"/>
          </a:p>
        </p:txBody>
      </p:sp>
    </p:spTree>
    <p:extLst>
      <p:ext uri="{BB962C8B-B14F-4D97-AF65-F5344CB8AC3E}">
        <p14:creationId xmlns:p14="http://schemas.microsoft.com/office/powerpoint/2010/main" val="41617460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217AA0"/>
                </a:solidFill>
              </a:rPr>
              <a:t>Earn CAHIMS &amp; CPHIMS credit!</a:t>
            </a:r>
            <a:br>
              <a:rPr lang="en-US" b="1" dirty="0">
                <a:solidFill>
                  <a:srgbClr val="217AA0"/>
                </a:solidFill>
              </a:rPr>
            </a:b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27740" y="2191497"/>
            <a:ext cx="4513168" cy="1964723"/>
          </a:xfrm>
        </p:spPr>
      </p:pic>
      <p:sp>
        <p:nvSpPr>
          <p:cNvPr id="4" name="Slide Number Placeholder 3"/>
          <p:cNvSpPr>
            <a:spLocks noGrp="1"/>
          </p:cNvSpPr>
          <p:nvPr>
            <p:ph type="sldNum" sz="quarter" idx="12"/>
          </p:nvPr>
        </p:nvSpPr>
        <p:spPr/>
        <p:txBody>
          <a:bodyPr/>
          <a:lstStyle/>
          <a:p>
            <a:fld id="{2F8AF2E6-64A8-0F46-AF27-0A96D82A033B}" type="slidenum">
              <a:rPr lang="en-US" smtClean="0"/>
              <a:pPr/>
              <a:t>46</a:t>
            </a:fld>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3949" y="2191496"/>
            <a:ext cx="4570119" cy="1964724"/>
          </a:xfrm>
          <a:prstGeom prst="rect">
            <a:avLst/>
          </a:prstGeom>
        </p:spPr>
      </p:pic>
      <p:sp>
        <p:nvSpPr>
          <p:cNvPr id="7" name="TextBox 6"/>
          <p:cNvSpPr txBox="1"/>
          <p:nvPr/>
        </p:nvSpPr>
        <p:spPr>
          <a:xfrm>
            <a:off x="953729" y="4041058"/>
            <a:ext cx="10663655" cy="2031325"/>
          </a:xfrm>
          <a:prstGeom prst="rect">
            <a:avLst/>
          </a:prstGeom>
          <a:noFill/>
        </p:spPr>
        <p:txBody>
          <a:bodyPr wrap="square" rtlCol="0">
            <a:spAutoFit/>
          </a:bodyPr>
          <a:lstStyle/>
          <a:p>
            <a:r>
              <a:rPr lang="en-US" dirty="0">
                <a:solidFill>
                  <a:srgbClr val="333333"/>
                </a:solidFill>
              </a:rPr>
              <a:t>HIMSS is pleased to offer webinar attendees up to one continuing education (CE) hour for use in fulfilling the CE requirements of the Certified Professional in Healthcare Information &amp; Management Systems (CPHIMS) and the Certified Associate in Healthcare Information &amp; Management Systems (CAHIMS) programs.</a:t>
            </a:r>
          </a:p>
          <a:p>
            <a:endParaRPr lang="en-US" dirty="0">
              <a:solidFill>
                <a:srgbClr val="333333"/>
              </a:solidFill>
            </a:endParaRPr>
          </a:p>
          <a:p>
            <a:r>
              <a:rPr lang="en-US" dirty="0">
                <a:solidFill>
                  <a:srgbClr val="333333"/>
                </a:solidFill>
              </a:rPr>
              <a:t>Visit the HIMSS Professional Development </a:t>
            </a:r>
            <a:r>
              <a:rPr lang="en-US" dirty="0" smtClean="0"/>
              <a:t>website to learn more.</a:t>
            </a:r>
            <a:br>
              <a:rPr lang="en-US" dirty="0" smtClean="0"/>
            </a:br>
            <a:r>
              <a:rPr lang="en-US" dirty="0">
                <a:hlinkClick r:id="rId5"/>
              </a:rPr>
              <a:t>https://www.himss.org/resources/certification</a:t>
            </a:r>
            <a:endParaRPr lang="en-US" dirty="0"/>
          </a:p>
        </p:txBody>
      </p:sp>
    </p:spTree>
    <p:extLst>
      <p:ext uri="{BB962C8B-B14F-4D97-AF65-F5344CB8AC3E}">
        <p14:creationId xmlns:p14="http://schemas.microsoft.com/office/powerpoint/2010/main" val="29766174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667" r="16667"/>
          <a:stretch>
            <a:fillRect/>
          </a:stretch>
        </p:blipFill>
        <p:spPr/>
      </p:pic>
      <p:sp>
        <p:nvSpPr>
          <p:cNvPr id="3" name="Title 2"/>
          <p:cNvSpPr>
            <a:spLocks noGrp="1"/>
          </p:cNvSpPr>
          <p:nvPr>
            <p:ph type="title"/>
          </p:nvPr>
        </p:nvSpPr>
        <p:spPr/>
        <p:txBody>
          <a:bodyPr/>
          <a:lstStyle/>
          <a:p>
            <a:r>
              <a:rPr lang="en-US" dirty="0" smtClean="0"/>
              <a:t>THANK</a:t>
            </a:r>
            <a:br>
              <a:rPr lang="en-US" dirty="0" smtClean="0"/>
            </a:br>
            <a:r>
              <a:rPr lang="en-US" dirty="0" smtClean="0"/>
              <a:t>YOU!</a:t>
            </a:r>
            <a:endParaRPr lang="en-US" dirty="0"/>
          </a:p>
        </p:txBody>
      </p:sp>
      <p:sp>
        <p:nvSpPr>
          <p:cNvPr id="4" name="Slide Number Placeholder 3"/>
          <p:cNvSpPr>
            <a:spLocks noGrp="1"/>
          </p:cNvSpPr>
          <p:nvPr>
            <p:ph type="sldNum" sz="quarter" idx="4"/>
          </p:nvPr>
        </p:nvSpPr>
        <p:spPr/>
        <p:txBody>
          <a:bodyPr/>
          <a:lstStyle/>
          <a:p>
            <a:fld id="{D8D877B3-D348-4611-9BDB-C5374591D951}" type="slidenum">
              <a:rPr lang="en-US" smtClean="0"/>
              <a:pPr/>
              <a:t>47</a:t>
            </a:fld>
            <a:endParaRPr lang="en-US" dirty="0"/>
          </a:p>
        </p:txBody>
      </p:sp>
    </p:spTree>
    <p:extLst>
      <p:ext uri="{BB962C8B-B14F-4D97-AF65-F5344CB8AC3E}">
        <p14:creationId xmlns:p14="http://schemas.microsoft.com/office/powerpoint/2010/main" val="33605446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16665" r="16665"/>
          <a:stretch>
            <a:fillRect/>
          </a:stretch>
        </p:blipFill>
        <p:spPr/>
      </p:pic>
      <p:sp>
        <p:nvSpPr>
          <p:cNvPr id="7" name="Title 6"/>
          <p:cNvSpPr>
            <a:spLocks noGrp="1"/>
          </p:cNvSpPr>
          <p:nvPr>
            <p:ph type="title"/>
          </p:nvPr>
        </p:nvSpPr>
        <p:spPr>
          <a:xfrm>
            <a:off x="1519791" y="3960759"/>
            <a:ext cx="4187371" cy="1783443"/>
          </a:xfrm>
        </p:spPr>
        <p:txBody>
          <a:bodyPr/>
          <a:lstStyle/>
          <a:p>
            <a:r>
              <a:rPr lang="en-US" dirty="0" smtClean="0">
                <a:solidFill>
                  <a:srgbClr val="FFFFFF"/>
                </a:solidFill>
              </a:rPr>
              <a:t>Updates and Announcements</a:t>
            </a:r>
            <a:endParaRPr lang="en-US" dirty="0">
              <a:solidFill>
                <a:srgbClr val="FFFFFF"/>
              </a:solidFill>
            </a:endParaRPr>
          </a:p>
        </p:txBody>
      </p:sp>
      <p:sp>
        <p:nvSpPr>
          <p:cNvPr id="6"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5</a:t>
            </a:fld>
            <a:endParaRPr lang="en-US" dirty="0"/>
          </a:p>
        </p:txBody>
      </p:sp>
    </p:spTree>
    <p:extLst>
      <p:ext uri="{BB962C8B-B14F-4D97-AF65-F5344CB8AC3E}">
        <p14:creationId xmlns:p14="http://schemas.microsoft.com/office/powerpoint/2010/main" val="41206961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F8AF2E6-64A8-0F46-AF27-0A96D82A033B}" type="slidenum">
              <a:rPr lang="en-US" smtClean="0"/>
              <a:pPr/>
              <a:t>6</a:t>
            </a:fld>
            <a:endParaRPr lang="en-US" dirty="0"/>
          </a:p>
        </p:txBody>
      </p:sp>
      <p:sp>
        <p:nvSpPr>
          <p:cNvPr id="7" name="TextBox 6"/>
          <p:cNvSpPr txBox="1"/>
          <p:nvPr/>
        </p:nvSpPr>
        <p:spPr>
          <a:xfrm>
            <a:off x="6370228" y="6315209"/>
            <a:ext cx="4990289" cy="369332"/>
          </a:xfrm>
          <a:prstGeom prst="rect">
            <a:avLst/>
          </a:prstGeom>
          <a:noFill/>
        </p:spPr>
        <p:txBody>
          <a:bodyPr wrap="square" rtlCol="0">
            <a:spAutoFit/>
          </a:bodyPr>
          <a:lstStyle/>
          <a:p>
            <a:r>
              <a:rPr lang="en-US" dirty="0">
                <a:hlinkClick r:id="rId3"/>
              </a:rPr>
              <a:t>https://www.himssconference.org</a:t>
            </a:r>
            <a:r>
              <a:rPr lang="en-US" dirty="0" smtClean="0">
                <a:hlinkClick r:id="rId3"/>
              </a:rPr>
              <a:t>/</a:t>
            </a:r>
            <a:endParaRPr lang="en-US" dirty="0"/>
          </a:p>
        </p:txBody>
      </p:sp>
      <p:sp>
        <p:nvSpPr>
          <p:cNvPr id="6" name="Content Placeholder 5"/>
          <p:cNvSpPr>
            <a:spLocks noGrp="1"/>
          </p:cNvSpPr>
          <p:nvPr>
            <p:ph idx="1"/>
          </p:nvPr>
        </p:nvSpPr>
        <p:spPr>
          <a:xfrm>
            <a:off x="5901069" y="2173955"/>
            <a:ext cx="6145619" cy="2855960"/>
          </a:xfrm>
        </p:spPr>
        <p:txBody>
          <a:bodyPr>
            <a:normAutofit fontScale="92500"/>
          </a:bodyPr>
          <a:lstStyle/>
          <a:p>
            <a:pPr marL="0" indent="0">
              <a:buNone/>
            </a:pPr>
            <a:r>
              <a:rPr lang="en-US" dirty="0" smtClean="0">
                <a:solidFill>
                  <a:schemeClr val="accent1"/>
                </a:solidFill>
              </a:rPr>
              <a:t>2021 HIMSS Global Health Conference &amp; Exhibition</a:t>
            </a:r>
            <a:br>
              <a:rPr lang="en-US" dirty="0" smtClean="0">
                <a:solidFill>
                  <a:schemeClr val="accent1"/>
                </a:solidFill>
              </a:rPr>
            </a:br>
            <a:r>
              <a:rPr lang="en-US" dirty="0" smtClean="0">
                <a:solidFill>
                  <a:schemeClr val="accent2"/>
                </a:solidFill>
              </a:rPr>
              <a:t>August 9-13, 2020 | Las Vegas</a:t>
            </a:r>
            <a:r>
              <a:rPr lang="en-US" dirty="0" smtClean="0"/>
              <a:t/>
            </a:r>
            <a:br>
              <a:rPr lang="en-US" dirty="0" smtClean="0"/>
            </a:br>
            <a:r>
              <a:rPr lang="en-US" dirty="0" smtClean="0"/>
              <a:t/>
            </a:r>
            <a:br>
              <a:rPr lang="en-US" dirty="0" smtClean="0"/>
            </a:br>
            <a:r>
              <a:rPr lang="en-US" b="0" dirty="0" smtClean="0"/>
              <a:t>Experience education from world-class speakers, the latest innovations in health and IT products, plus powerful 1:1 networking.</a:t>
            </a:r>
            <a:endParaRPr lang="en-US" b="0" dirty="0"/>
          </a:p>
        </p:txBody>
      </p:sp>
      <p:pic>
        <p:nvPicPr>
          <p:cNvPr id="8" name="Picture 7"/>
          <p:cNvPicPr>
            <a:picLocks noChangeAspect="1"/>
          </p:cNvPicPr>
          <p:nvPr/>
        </p:nvPicPr>
        <p:blipFill>
          <a:blip r:embed="rId4"/>
          <a:stretch>
            <a:fillRect/>
          </a:stretch>
        </p:blipFill>
        <p:spPr>
          <a:xfrm>
            <a:off x="478464" y="1921728"/>
            <a:ext cx="5103629" cy="3360415"/>
          </a:xfrm>
          <a:prstGeom prst="rect">
            <a:avLst/>
          </a:prstGeom>
        </p:spPr>
      </p:pic>
    </p:spTree>
    <p:extLst>
      <p:ext uri="{BB962C8B-B14F-4D97-AF65-F5344CB8AC3E}">
        <p14:creationId xmlns:p14="http://schemas.microsoft.com/office/powerpoint/2010/main" val="38233650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F8AF2E6-64A8-0F46-AF27-0A96D82A033B}" type="slidenum">
              <a:rPr lang="en-US" smtClean="0"/>
              <a:pPr/>
              <a:t>7</a:t>
            </a:fld>
            <a:endParaRPr lang="en-US" dirty="0"/>
          </a:p>
        </p:txBody>
      </p:sp>
      <p:sp>
        <p:nvSpPr>
          <p:cNvPr id="6" name="TextBox 5"/>
          <p:cNvSpPr txBox="1"/>
          <p:nvPr/>
        </p:nvSpPr>
        <p:spPr>
          <a:xfrm>
            <a:off x="3126658" y="6390178"/>
            <a:ext cx="8233859" cy="369332"/>
          </a:xfrm>
          <a:prstGeom prst="rect">
            <a:avLst/>
          </a:prstGeom>
          <a:noFill/>
        </p:spPr>
        <p:txBody>
          <a:bodyPr wrap="square" rtlCol="0">
            <a:spAutoFit/>
          </a:bodyPr>
          <a:lstStyle/>
          <a:p>
            <a:r>
              <a:rPr lang="en-US" dirty="0">
                <a:hlinkClick r:id="rId3"/>
              </a:rPr>
              <a:t>https://</a:t>
            </a:r>
            <a:r>
              <a:rPr lang="en-US" dirty="0" smtClean="0">
                <a:hlinkClick r:id="rId3"/>
              </a:rPr>
              <a:t>www.himss.org/resources/himss-healthcare-cybersecurity-survey</a:t>
            </a:r>
            <a:endParaRPr lang="en-US" dirty="0" smtClean="0"/>
          </a:p>
        </p:txBody>
      </p:sp>
      <p:pic>
        <p:nvPicPr>
          <p:cNvPr id="2" name="Picture 1"/>
          <p:cNvPicPr>
            <a:picLocks noChangeAspect="1"/>
          </p:cNvPicPr>
          <p:nvPr/>
        </p:nvPicPr>
        <p:blipFill>
          <a:blip r:embed="rId4"/>
          <a:stretch>
            <a:fillRect/>
          </a:stretch>
        </p:blipFill>
        <p:spPr>
          <a:xfrm>
            <a:off x="359535" y="1546573"/>
            <a:ext cx="6229350" cy="3257550"/>
          </a:xfrm>
          <a:prstGeom prst="rect">
            <a:avLst/>
          </a:prstGeom>
        </p:spPr>
      </p:pic>
      <p:sp>
        <p:nvSpPr>
          <p:cNvPr id="5" name="TextBox 4"/>
          <p:cNvSpPr txBox="1"/>
          <p:nvPr/>
        </p:nvSpPr>
        <p:spPr>
          <a:xfrm>
            <a:off x="7050252" y="2159685"/>
            <a:ext cx="4647542" cy="2031325"/>
          </a:xfrm>
          <a:prstGeom prst="rect">
            <a:avLst/>
          </a:prstGeom>
          <a:noFill/>
        </p:spPr>
        <p:txBody>
          <a:bodyPr wrap="square" rtlCol="0">
            <a:spAutoFit/>
          </a:bodyPr>
          <a:lstStyle/>
          <a:p>
            <a:r>
              <a:rPr lang="en-US" dirty="0">
                <a:latin typeface="Century Gothic" panose="020B0502020202020204" pitchFamily="34" charset="0"/>
              </a:rPr>
              <a:t>The </a:t>
            </a:r>
            <a:r>
              <a:rPr lang="en-US" b="1" dirty="0">
                <a:latin typeface="Century Gothic" panose="020B0502020202020204" pitchFamily="34" charset="0"/>
              </a:rPr>
              <a:t>2020 HIMSS Cybersecurity Survey </a:t>
            </a:r>
            <a:r>
              <a:rPr lang="en-US" dirty="0">
                <a:latin typeface="Century Gothic" panose="020B0502020202020204" pitchFamily="34" charset="0"/>
              </a:rPr>
              <a:t>provides insight into the cybersecurity landscape of US healthcare organizations based upon the feedback from 168 US based healthcare cybersecurity professionals</a:t>
            </a:r>
            <a:r>
              <a:rPr lang="en-US" dirty="0" smtClean="0">
                <a:latin typeface="Century Gothic" panose="020B0502020202020204" pitchFamily="34" charset="0"/>
              </a:rPr>
              <a:t>.</a:t>
            </a:r>
            <a:br>
              <a:rPr lang="en-US" dirty="0" smtClean="0">
                <a:latin typeface="Century Gothic" panose="020B0502020202020204" pitchFamily="34" charset="0"/>
              </a:rPr>
            </a:br>
            <a:endParaRPr lang="en-US" dirty="0">
              <a:latin typeface="Century Gothic" panose="020B0502020202020204" pitchFamily="34" charset="0"/>
            </a:endParaRPr>
          </a:p>
        </p:txBody>
      </p:sp>
    </p:spTree>
    <p:extLst>
      <p:ext uri="{BB962C8B-B14F-4D97-AF65-F5344CB8AC3E}">
        <p14:creationId xmlns:p14="http://schemas.microsoft.com/office/powerpoint/2010/main" val="13082544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6">
            <a:extLst>
              <a:ext uri="{FF2B5EF4-FFF2-40B4-BE49-F238E27FC236}">
                <a16:creationId xmlns:a16="http://schemas.microsoft.com/office/drawing/2014/main" id="{E751E97E-3F90-BF45-9674-A6B9E39EE5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798" t="10433" r="-2217" b="4230"/>
          <a:stretch/>
        </p:blipFill>
        <p:spPr>
          <a:xfrm rot="19800000">
            <a:off x="5119191" y="1469777"/>
            <a:ext cx="4267596" cy="4269553"/>
          </a:xfrm>
          <a:prstGeom prst="ellipse">
            <a:avLst/>
          </a:prstGeom>
          <a:noFill/>
          <a:ln>
            <a:noFill/>
          </a:ln>
        </p:spPr>
      </p:pic>
      <p:sp>
        <p:nvSpPr>
          <p:cNvPr id="2" name="Title 1"/>
          <p:cNvSpPr>
            <a:spLocks noGrp="1"/>
          </p:cNvSpPr>
          <p:nvPr>
            <p:ph type="title"/>
          </p:nvPr>
        </p:nvSpPr>
        <p:spPr>
          <a:xfrm>
            <a:off x="790335" y="833042"/>
            <a:ext cx="4187371" cy="1783443"/>
          </a:xfrm>
        </p:spPr>
        <p:txBody>
          <a:bodyPr wrap="none" anchor="t"/>
          <a:lstStyle/>
          <a:p>
            <a:r>
              <a:rPr lang="en-US" i="1" dirty="0"/>
              <a:t>Welcome</a:t>
            </a:r>
            <a:endParaRPr lang="en-US" dirty="0"/>
          </a:p>
        </p:txBody>
      </p:sp>
      <p:sp>
        <p:nvSpPr>
          <p:cNvPr id="23" name="Text Placeholder 9">
            <a:extLst>
              <a:ext uri="{FF2B5EF4-FFF2-40B4-BE49-F238E27FC236}">
                <a16:creationId xmlns:a16="http://schemas.microsoft.com/office/drawing/2014/main" id="{AE97FAA4-1FAF-9A47-9735-B4AE68B094A3}"/>
              </a:ext>
            </a:extLst>
          </p:cNvPr>
          <p:cNvSpPr txBox="1">
            <a:spLocks/>
          </p:cNvSpPr>
          <p:nvPr/>
        </p:nvSpPr>
        <p:spPr>
          <a:xfrm>
            <a:off x="840024" y="516069"/>
            <a:ext cx="3006425" cy="914400"/>
          </a:xfrm>
          <a:prstGeom prst="rect">
            <a:avLst/>
          </a:prstGeom>
        </p:spPr>
        <p:txBody>
          <a:bodyPr vert="horz" lIns="0" tIns="0" rIns="0" bIns="0" rtlCol="0">
            <a:normAutofit/>
          </a:bodyPr>
          <a:lstStyle>
            <a:lvl1pPr marL="0" indent="0" algn="l" defTabSz="914318" rtl="0" eaLnBrk="1" latinLnBrk="0" hangingPunct="1">
              <a:lnSpc>
                <a:spcPct val="150000"/>
              </a:lnSpc>
              <a:spcBef>
                <a:spcPts val="1000"/>
              </a:spcBef>
              <a:buFont typeface="Arial" panose="020B0604020202020204" pitchFamily="34" charset="0"/>
              <a:buNone/>
              <a:defRPr sz="2800" b="0" i="0" kern="1200">
                <a:solidFill>
                  <a:schemeClr val="tx1"/>
                </a:solidFill>
                <a:latin typeface="Verlag Light" pitchFamily="2"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200" kern="1200">
                <a:solidFill>
                  <a:srgbClr val="FF5A5A"/>
                </a:solidFill>
                <a:latin typeface="+mn-lt"/>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200" b="0" i="0" kern="1200">
                <a:solidFill>
                  <a:schemeClr val="tx1"/>
                </a:solidFill>
                <a:latin typeface="Verlag Light" pitchFamily="2"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b="0" i="0" kern="1200">
                <a:solidFill>
                  <a:schemeClr val="tx1">
                    <a:alpha val="70000"/>
                  </a:schemeClr>
                </a:solidFill>
                <a:latin typeface="Verlag Light" pitchFamily="2"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b="0" i="0" kern="1200" baseline="0">
                <a:solidFill>
                  <a:schemeClr val="tx1">
                    <a:alpha val="50000"/>
                  </a:schemeClr>
                </a:solidFill>
                <a:latin typeface="Verlag Light" pitchFamily="2"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endParaRPr lang="en-US" sz="900" dirty="0">
              <a:solidFill>
                <a:srgbClr val="FFFFFF"/>
              </a:solidFill>
              <a:latin typeface="Prometo Medium" panose="020B0704030203060203" pitchFamily="34" charset="0"/>
            </a:endParaRPr>
          </a:p>
        </p:txBody>
      </p:sp>
      <p:sp>
        <p:nvSpPr>
          <p:cNvPr id="11" name="TextBox 10"/>
          <p:cNvSpPr txBox="1"/>
          <p:nvPr/>
        </p:nvSpPr>
        <p:spPr>
          <a:xfrm>
            <a:off x="734480" y="2111821"/>
            <a:ext cx="3811712" cy="400110"/>
          </a:xfrm>
          <a:prstGeom prst="rect">
            <a:avLst/>
          </a:prstGeom>
          <a:noFill/>
        </p:spPr>
        <p:txBody>
          <a:bodyPr wrap="square" rtlCol="0">
            <a:spAutoFit/>
          </a:bodyPr>
          <a:lstStyle/>
          <a:p>
            <a:r>
              <a:rPr lang="en-US" sz="2000" dirty="0" smtClean="0">
                <a:solidFill>
                  <a:schemeClr val="accent2"/>
                </a:solidFill>
                <a:latin typeface="Prometo Medium" panose="020B0704030203060203" pitchFamily="34" charset="0"/>
              </a:rPr>
              <a:t>Melissa Haendel</a:t>
            </a:r>
            <a:endParaRPr lang="en-US" sz="2000" dirty="0">
              <a:solidFill>
                <a:schemeClr val="accent2"/>
              </a:solidFill>
              <a:latin typeface="Prometo Medium" panose="020B0704030203060203" pitchFamily="34" charset="0"/>
            </a:endParaRPr>
          </a:p>
        </p:txBody>
      </p:sp>
      <p:sp>
        <p:nvSpPr>
          <p:cNvPr id="12" name="TextBox 11"/>
          <p:cNvSpPr txBox="1"/>
          <p:nvPr/>
        </p:nvSpPr>
        <p:spPr>
          <a:xfrm>
            <a:off x="734480" y="2558054"/>
            <a:ext cx="3811712" cy="553998"/>
          </a:xfrm>
          <a:prstGeom prst="rect">
            <a:avLst/>
          </a:prstGeom>
          <a:noFill/>
        </p:spPr>
        <p:txBody>
          <a:bodyPr wrap="square" rtlCol="0">
            <a:spAutoFit/>
          </a:bodyPr>
          <a:lstStyle/>
          <a:p>
            <a:r>
              <a:rPr lang="en-US" sz="1500" dirty="0">
                <a:solidFill>
                  <a:schemeClr val="bg1"/>
                </a:solidFill>
              </a:rPr>
              <a:t>Director Center for Data to Health</a:t>
            </a:r>
          </a:p>
          <a:p>
            <a:r>
              <a:rPr lang="en-US" sz="1500" dirty="0">
                <a:solidFill>
                  <a:schemeClr val="bg1"/>
                </a:solidFill>
              </a:rPr>
              <a:t>Co-lead, N3C</a:t>
            </a:r>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8</a:t>
            </a:fld>
            <a:endParaRPr lang="en-US" dirty="0"/>
          </a:p>
        </p:txBody>
      </p:sp>
      <p:sp>
        <p:nvSpPr>
          <p:cNvPr id="10" name="TextBox 9"/>
          <p:cNvSpPr txBox="1"/>
          <p:nvPr/>
        </p:nvSpPr>
        <p:spPr>
          <a:xfrm>
            <a:off x="734480" y="3297818"/>
            <a:ext cx="3811712" cy="400110"/>
          </a:xfrm>
          <a:prstGeom prst="rect">
            <a:avLst/>
          </a:prstGeom>
          <a:noFill/>
        </p:spPr>
        <p:txBody>
          <a:bodyPr wrap="square" rtlCol="0">
            <a:spAutoFit/>
          </a:bodyPr>
          <a:lstStyle/>
          <a:p>
            <a:r>
              <a:rPr lang="en-US" sz="2000" dirty="0" smtClean="0">
                <a:solidFill>
                  <a:schemeClr val="accent2"/>
                </a:solidFill>
                <a:latin typeface="Prometo Medium" panose="020B0704030203060203" pitchFamily="34" charset="0"/>
              </a:rPr>
              <a:t>Chris Chute</a:t>
            </a:r>
            <a:endParaRPr lang="en-US" sz="2000" dirty="0">
              <a:solidFill>
                <a:schemeClr val="accent2"/>
              </a:solidFill>
              <a:latin typeface="Prometo Medium" panose="020B0704030203060203" pitchFamily="34" charset="0"/>
            </a:endParaRPr>
          </a:p>
        </p:txBody>
      </p:sp>
      <p:sp>
        <p:nvSpPr>
          <p:cNvPr id="13" name="TextBox 12"/>
          <p:cNvSpPr txBox="1"/>
          <p:nvPr/>
        </p:nvSpPr>
        <p:spPr>
          <a:xfrm>
            <a:off x="790335" y="3744070"/>
            <a:ext cx="3811712" cy="784830"/>
          </a:xfrm>
          <a:prstGeom prst="rect">
            <a:avLst/>
          </a:prstGeom>
          <a:noFill/>
        </p:spPr>
        <p:txBody>
          <a:bodyPr wrap="square" rtlCol="0">
            <a:spAutoFit/>
          </a:bodyPr>
          <a:lstStyle/>
          <a:p>
            <a:r>
              <a:rPr lang="en-US" sz="1500" dirty="0">
                <a:solidFill>
                  <a:schemeClr val="bg1"/>
                </a:solidFill>
              </a:rPr>
              <a:t>CRIO Johns Hopkins</a:t>
            </a:r>
          </a:p>
          <a:p>
            <a:r>
              <a:rPr lang="en-US" sz="1500" dirty="0">
                <a:solidFill>
                  <a:schemeClr val="bg1"/>
                </a:solidFill>
              </a:rPr>
              <a:t>Co-lead, N3C</a:t>
            </a:r>
          </a:p>
          <a:p>
            <a:r>
              <a:rPr lang="en-US" sz="1500" dirty="0">
                <a:solidFill>
                  <a:schemeClr val="bg1"/>
                </a:solidFill>
              </a:rPr>
              <a:t>Co-PI, Center for Data to Health</a:t>
            </a:r>
          </a:p>
        </p:txBody>
      </p:sp>
      <p:sp>
        <p:nvSpPr>
          <p:cNvPr id="15" name="TextBox 14"/>
          <p:cNvSpPr txBox="1"/>
          <p:nvPr/>
        </p:nvSpPr>
        <p:spPr>
          <a:xfrm>
            <a:off x="734480" y="4731395"/>
            <a:ext cx="3811712" cy="400110"/>
          </a:xfrm>
          <a:prstGeom prst="rect">
            <a:avLst/>
          </a:prstGeom>
          <a:noFill/>
        </p:spPr>
        <p:txBody>
          <a:bodyPr wrap="square" rtlCol="0">
            <a:spAutoFit/>
          </a:bodyPr>
          <a:lstStyle/>
          <a:p>
            <a:r>
              <a:rPr lang="en-US" sz="2000" dirty="0" smtClean="0">
                <a:solidFill>
                  <a:schemeClr val="accent2"/>
                </a:solidFill>
                <a:latin typeface="Prometo Medium" panose="020B0704030203060203" pitchFamily="34" charset="0"/>
              </a:rPr>
              <a:t>Anita Walden</a:t>
            </a:r>
            <a:endParaRPr lang="en-US" sz="2000" dirty="0">
              <a:solidFill>
                <a:schemeClr val="accent2"/>
              </a:solidFill>
              <a:latin typeface="Prometo Medium" panose="020B0704030203060203" pitchFamily="34" charset="0"/>
            </a:endParaRPr>
          </a:p>
        </p:txBody>
      </p:sp>
      <p:sp>
        <p:nvSpPr>
          <p:cNvPr id="16" name="TextBox 15"/>
          <p:cNvSpPr txBox="1"/>
          <p:nvPr/>
        </p:nvSpPr>
        <p:spPr>
          <a:xfrm>
            <a:off x="734480" y="5177647"/>
            <a:ext cx="3811712" cy="553998"/>
          </a:xfrm>
          <a:prstGeom prst="rect">
            <a:avLst/>
          </a:prstGeom>
          <a:noFill/>
        </p:spPr>
        <p:txBody>
          <a:bodyPr wrap="square" rtlCol="0">
            <a:spAutoFit/>
          </a:bodyPr>
          <a:lstStyle/>
          <a:p>
            <a:r>
              <a:rPr lang="en-US" sz="1500" dirty="0">
                <a:solidFill>
                  <a:schemeClr val="bg1"/>
                </a:solidFill>
              </a:rPr>
              <a:t>Assistant Director</a:t>
            </a:r>
          </a:p>
          <a:p>
            <a:r>
              <a:rPr lang="en-US" sz="1500" dirty="0">
                <a:solidFill>
                  <a:schemeClr val="bg1"/>
                </a:solidFill>
              </a:rPr>
              <a:t>Center for Data to Health (CD2H/N3C)</a:t>
            </a:r>
          </a:p>
        </p:txBody>
      </p:sp>
      <p:pic>
        <p:nvPicPr>
          <p:cNvPr id="1032" name="Picture 8" descr="https://lh6.googleusercontent.com/q7zrUCMmDpVanRSWjIOD4boIlMntUuIyVhRGn8GHlNKL_EzJMSl3pjNdjGqyu9LyjeFd3QRQd0065JZB4psrBy19qt_emMHW43H8wHF2_yToMbR1zfc8ixEU6wYPJVQ8OFVdGwjMrG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9302" y="2432461"/>
            <a:ext cx="4871491" cy="2231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2491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43"/>
          <p:cNvSpPr/>
          <p:nvPr/>
        </p:nvSpPr>
        <p:spPr>
          <a:xfrm>
            <a:off x="0" y="10793"/>
            <a:ext cx="12192000" cy="6858000"/>
          </a:xfrm>
          <a:prstGeom prst="rect">
            <a:avLst/>
          </a:prstGeom>
          <a:solidFill>
            <a:srgbClr val="434343"/>
          </a:solidFill>
          <a:ln>
            <a:noFill/>
          </a:ln>
        </p:spPr>
        <p:txBody>
          <a:bodyPr spcFirstLastPara="1" wrap="square" lIns="121900" tIns="60933" rIns="121900" bIns="60933" anchor="ctr" anchorCtr="0">
            <a:noAutofit/>
          </a:bodyPr>
          <a:lstStyle/>
          <a:p>
            <a:pPr algn="ctr" defTabSz="1219170">
              <a:buClr>
                <a:srgbClr val="000000"/>
              </a:buClr>
            </a:pPr>
            <a:endParaRPr sz="2400" kern="0">
              <a:solidFill>
                <a:srgbClr val="FFFFFF"/>
              </a:solidFill>
              <a:latin typeface="Calibri"/>
              <a:ea typeface="Calibri"/>
              <a:cs typeface="Calibri"/>
              <a:sym typeface="Calibri"/>
            </a:endParaRPr>
          </a:p>
        </p:txBody>
      </p:sp>
      <p:pic>
        <p:nvPicPr>
          <p:cNvPr id="213" name="Google Shape;213;p43"/>
          <p:cNvPicPr preferRelativeResize="0"/>
          <p:nvPr/>
        </p:nvPicPr>
        <p:blipFill rotWithShape="1">
          <a:blip r:embed="rId3">
            <a:alphaModFix/>
          </a:blip>
          <a:srcRect t="4933"/>
          <a:stretch/>
        </p:blipFill>
        <p:spPr>
          <a:xfrm>
            <a:off x="1" y="783467"/>
            <a:ext cx="12192001" cy="6074533"/>
          </a:xfrm>
          <a:prstGeom prst="rect">
            <a:avLst/>
          </a:prstGeom>
          <a:noFill/>
          <a:ln>
            <a:noFill/>
          </a:ln>
        </p:spPr>
      </p:pic>
      <p:sp>
        <p:nvSpPr>
          <p:cNvPr id="214" name="Google Shape;214;p43"/>
          <p:cNvSpPr/>
          <p:nvPr/>
        </p:nvSpPr>
        <p:spPr>
          <a:xfrm>
            <a:off x="419633" y="154900"/>
            <a:ext cx="11240400" cy="2684400"/>
          </a:xfrm>
          <a:prstGeom prst="rect">
            <a:avLst/>
          </a:prstGeom>
          <a:noFill/>
          <a:ln>
            <a:noFill/>
          </a:ln>
        </p:spPr>
        <p:txBody>
          <a:bodyPr spcFirstLastPara="1" wrap="square" lIns="121900" tIns="60933" rIns="121900" bIns="60933" anchor="t" anchorCtr="0">
            <a:noAutofit/>
          </a:bodyPr>
          <a:lstStyle/>
          <a:p>
            <a:pPr algn="ctr" defTabSz="1219170">
              <a:lnSpc>
                <a:spcPct val="90000"/>
              </a:lnSpc>
              <a:buClr>
                <a:srgbClr val="FFFFFF"/>
              </a:buClr>
              <a:buSzPts val="3600"/>
            </a:pPr>
            <a:r>
              <a:rPr lang="en" sz="3733" b="1" kern="0">
                <a:solidFill>
                  <a:srgbClr val="FFFFFF"/>
                </a:solidFill>
                <a:latin typeface="Lato"/>
                <a:ea typeface="Lato"/>
                <a:cs typeface="Lato"/>
                <a:sym typeface="Lato"/>
              </a:rPr>
              <a:t>The National COVID Cohort Collaborative (N3C): Revealing the Secrets of COVID-19</a:t>
            </a:r>
            <a:endParaRPr sz="3733" b="1" kern="0">
              <a:solidFill>
                <a:srgbClr val="FFFFFF"/>
              </a:solidFill>
              <a:latin typeface="Lato"/>
              <a:ea typeface="Lato"/>
              <a:cs typeface="Lato"/>
              <a:sym typeface="Lato"/>
            </a:endParaRPr>
          </a:p>
          <a:p>
            <a:pPr algn="ctr" defTabSz="1219170">
              <a:lnSpc>
                <a:spcPct val="90000"/>
              </a:lnSpc>
              <a:buClr>
                <a:srgbClr val="FFFFFF"/>
              </a:buClr>
              <a:buSzPts val="3600"/>
            </a:pPr>
            <a:endParaRPr sz="1867" b="1" kern="0">
              <a:solidFill>
                <a:srgbClr val="FFFFFF"/>
              </a:solidFill>
              <a:latin typeface="Lato"/>
              <a:ea typeface="Lato"/>
              <a:cs typeface="Lato"/>
              <a:sym typeface="Lato"/>
            </a:endParaRPr>
          </a:p>
          <a:p>
            <a:pPr algn="ctr" defTabSz="1219170">
              <a:lnSpc>
                <a:spcPct val="90000"/>
              </a:lnSpc>
              <a:buClr>
                <a:srgbClr val="FFFFFF"/>
              </a:buClr>
              <a:buSzPts val="3600"/>
            </a:pPr>
            <a:endParaRPr sz="1867" b="1" kern="0">
              <a:solidFill>
                <a:srgbClr val="FFFFFF"/>
              </a:solidFill>
              <a:latin typeface="Lato"/>
              <a:ea typeface="Lato"/>
              <a:cs typeface="Lato"/>
              <a:sym typeface="Lato"/>
            </a:endParaRPr>
          </a:p>
          <a:p>
            <a:pPr algn="ctr" defTabSz="1219170">
              <a:lnSpc>
                <a:spcPct val="115000"/>
              </a:lnSpc>
              <a:buClr>
                <a:srgbClr val="000000"/>
              </a:buClr>
              <a:buSzPts val="1100"/>
            </a:pPr>
            <a:r>
              <a:rPr lang="en" sz="2533" b="1" kern="0">
                <a:solidFill>
                  <a:srgbClr val="FFFFFF"/>
                </a:solidFill>
                <a:latin typeface="Lato"/>
                <a:ea typeface="Lato"/>
                <a:cs typeface="Lato"/>
                <a:sym typeface="Lato"/>
              </a:rPr>
              <a:t>Updates from the NIH National COVID Cohort Collaborative: </a:t>
            </a:r>
            <a:endParaRPr sz="2533" b="1" kern="0">
              <a:solidFill>
                <a:srgbClr val="FFFFFF"/>
              </a:solidFill>
              <a:latin typeface="Lato"/>
              <a:ea typeface="Lato"/>
              <a:cs typeface="Lato"/>
              <a:sym typeface="Lato"/>
            </a:endParaRPr>
          </a:p>
          <a:p>
            <a:pPr algn="ctr" defTabSz="1219170">
              <a:lnSpc>
                <a:spcPct val="115000"/>
              </a:lnSpc>
              <a:buClr>
                <a:srgbClr val="000000"/>
              </a:buClr>
              <a:buSzPts val="1100"/>
            </a:pPr>
            <a:r>
              <a:rPr lang="en" sz="2533" b="1" kern="0">
                <a:solidFill>
                  <a:srgbClr val="FFFFFF"/>
                </a:solidFill>
                <a:latin typeface="Lato"/>
                <a:ea typeface="Lato"/>
                <a:cs typeface="Lato"/>
                <a:sym typeface="Lato"/>
              </a:rPr>
              <a:t>HIMSS Presentation</a:t>
            </a:r>
            <a:endParaRPr sz="2533" b="1" kern="0">
              <a:solidFill>
                <a:srgbClr val="FFFFFF"/>
              </a:solidFill>
              <a:latin typeface="Lato"/>
              <a:ea typeface="Lato"/>
              <a:cs typeface="Lato"/>
              <a:sym typeface="Lato"/>
            </a:endParaRPr>
          </a:p>
          <a:p>
            <a:pPr algn="ctr" defTabSz="1219170">
              <a:lnSpc>
                <a:spcPct val="90000"/>
              </a:lnSpc>
              <a:buClr>
                <a:srgbClr val="FFFFFF"/>
              </a:buClr>
              <a:buSzPts val="3600"/>
            </a:pPr>
            <a:r>
              <a:rPr lang="en" sz="2133" b="1" kern="0">
                <a:solidFill>
                  <a:srgbClr val="FFFFFF"/>
                </a:solidFill>
                <a:latin typeface="Lato"/>
                <a:ea typeface="Lato"/>
                <a:cs typeface="Lato"/>
                <a:sym typeface="Lato"/>
              </a:rPr>
              <a:t>December  3, 2020</a:t>
            </a:r>
            <a:endParaRPr sz="2133" b="1" kern="0">
              <a:solidFill>
                <a:srgbClr val="000000"/>
              </a:solidFill>
              <a:latin typeface="Lato"/>
              <a:ea typeface="Lato"/>
              <a:cs typeface="Lato"/>
              <a:sym typeface="Lato"/>
            </a:endParaRPr>
          </a:p>
        </p:txBody>
      </p:sp>
      <p:sp>
        <p:nvSpPr>
          <p:cNvPr id="215" name="Google Shape;215;p43"/>
          <p:cNvSpPr txBox="1"/>
          <p:nvPr/>
        </p:nvSpPr>
        <p:spPr>
          <a:xfrm>
            <a:off x="1135833" y="6318167"/>
            <a:ext cx="3750400" cy="421200"/>
          </a:xfrm>
          <a:prstGeom prst="rect">
            <a:avLst/>
          </a:prstGeom>
          <a:noFill/>
          <a:ln>
            <a:noFill/>
          </a:ln>
        </p:spPr>
        <p:txBody>
          <a:bodyPr spcFirstLastPara="1" wrap="square" lIns="121900" tIns="121900" rIns="121900" bIns="121900" anchor="ctr" anchorCtr="0">
            <a:noAutofit/>
          </a:bodyPr>
          <a:lstStyle/>
          <a:p>
            <a:pPr defTabSz="1219170">
              <a:lnSpc>
                <a:spcPct val="115000"/>
              </a:lnSpc>
              <a:spcBef>
                <a:spcPts val="1600"/>
              </a:spcBef>
              <a:spcAft>
                <a:spcPts val="1600"/>
              </a:spcAft>
              <a:buClr>
                <a:srgbClr val="000000"/>
              </a:buClr>
              <a:buSzPts val="1100"/>
            </a:pPr>
            <a:endParaRPr sz="1733" b="1" kern="0">
              <a:solidFill>
                <a:srgbClr val="9FC5E8"/>
              </a:solidFill>
              <a:latin typeface="Lato"/>
              <a:ea typeface="Lato"/>
              <a:cs typeface="Lato"/>
              <a:sym typeface="Lato"/>
            </a:endParaRPr>
          </a:p>
        </p:txBody>
      </p:sp>
      <p:sp>
        <p:nvSpPr>
          <p:cNvPr id="216" name="Google Shape;216;p43"/>
          <p:cNvSpPr txBox="1"/>
          <p:nvPr/>
        </p:nvSpPr>
        <p:spPr>
          <a:xfrm>
            <a:off x="5378467" y="6208976"/>
            <a:ext cx="1875600" cy="5028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1733" b="1" kern="0">
                <a:solidFill>
                  <a:srgbClr val="FFFFFF"/>
                </a:solidFill>
                <a:uFill>
                  <a:noFill/>
                </a:uFill>
                <a:latin typeface="Lato"/>
                <a:ea typeface="Lato"/>
                <a:cs typeface="Lato"/>
                <a:sym typeface="Lato"/>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@data2health</a:t>
            </a:r>
            <a:endParaRPr sz="1733" b="1" kern="0">
              <a:solidFill>
                <a:srgbClr val="FFFFFF"/>
              </a:solidFill>
              <a:latin typeface="Lato"/>
              <a:ea typeface="Lato"/>
              <a:cs typeface="Lato"/>
              <a:sym typeface="Lato"/>
            </a:endParaRPr>
          </a:p>
          <a:p>
            <a:pPr defTabSz="1219170">
              <a:buClr>
                <a:srgbClr val="000000"/>
              </a:buClr>
            </a:pPr>
            <a:r>
              <a:rPr lang="en" sz="1733" b="1" kern="0">
                <a:solidFill>
                  <a:srgbClr val="FFFFFF"/>
                </a:solidFill>
                <a:uFill>
                  <a:noFill/>
                </a:uFill>
                <a:latin typeface="Lato"/>
                <a:ea typeface="Lato"/>
                <a:cs typeface="Lato"/>
                <a:sym typeface="Lato"/>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@ncats_nih_gov</a:t>
            </a:r>
            <a:endParaRPr sz="1733" b="1" kern="0">
              <a:solidFill>
                <a:srgbClr val="FFFFFF"/>
              </a:solidFill>
              <a:latin typeface="Lato"/>
              <a:ea typeface="Lato"/>
              <a:cs typeface="Lato"/>
              <a:sym typeface="Lato"/>
            </a:endParaRPr>
          </a:p>
        </p:txBody>
      </p:sp>
      <p:sp>
        <p:nvSpPr>
          <p:cNvPr id="217" name="Google Shape;217;p43"/>
          <p:cNvSpPr txBox="1"/>
          <p:nvPr/>
        </p:nvSpPr>
        <p:spPr>
          <a:xfrm>
            <a:off x="9454300" y="6396076"/>
            <a:ext cx="2850000" cy="3496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n" sz="1733" b="1" kern="0">
                <a:solidFill>
                  <a:srgbClr val="FFFFFF"/>
                </a:solidFill>
                <a:uFill>
                  <a:noFill/>
                </a:uFill>
                <a:latin typeface="Lato"/>
                <a:ea typeface="Lato"/>
                <a:cs typeface="Lato"/>
                <a:sym typeface="Lato"/>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covid.cd2h.org</a:t>
            </a:r>
            <a:r>
              <a:rPr lang="en" sz="1733" b="1" kern="0">
                <a:solidFill>
                  <a:srgbClr val="FFFFFF"/>
                </a:solidFill>
                <a:latin typeface="Lato"/>
                <a:ea typeface="Lato"/>
                <a:cs typeface="Lato"/>
                <a:sym typeface="Lato"/>
              </a:rPr>
              <a:t>  </a:t>
            </a:r>
            <a:r>
              <a:rPr lang="en" sz="1733" b="1" kern="0">
                <a:solidFill>
                  <a:srgbClr val="FFFFFF"/>
                </a:solidFill>
                <a:uFill>
                  <a:noFill/>
                </a:uFill>
                <a:latin typeface="Lato"/>
                <a:ea typeface="Lato"/>
                <a:cs typeface="Lato"/>
                <a:sym typeface="Lato"/>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ncats.nih.gov/n3c</a:t>
            </a:r>
            <a:endParaRPr sz="1733" b="1" kern="0">
              <a:solidFill>
                <a:srgbClr val="FFFFFF"/>
              </a:solidFill>
              <a:latin typeface="Lato"/>
              <a:ea typeface="Lato"/>
              <a:cs typeface="Lato"/>
              <a:sym typeface="Lato"/>
            </a:endParaRPr>
          </a:p>
          <a:p>
            <a:pPr defTabSz="1219170">
              <a:buClr>
                <a:srgbClr val="000000"/>
              </a:buClr>
            </a:pPr>
            <a:r>
              <a:rPr lang="en" sz="1733" b="1" kern="0">
                <a:solidFill>
                  <a:srgbClr val="FFFFFF"/>
                </a:solidFill>
                <a:latin typeface="Lato"/>
                <a:ea typeface="Lato"/>
                <a:cs typeface="Lato"/>
                <a:sym typeface="Lato"/>
              </a:rPr>
              <a:t> </a:t>
            </a:r>
            <a:endParaRPr sz="1733" b="1" kern="0">
              <a:solidFill>
                <a:srgbClr val="FFFFFF"/>
              </a:solidFill>
              <a:latin typeface="Lato"/>
              <a:ea typeface="Lato"/>
              <a:cs typeface="Lato"/>
              <a:sym typeface="Lato"/>
            </a:endParaRPr>
          </a:p>
        </p:txBody>
      </p:sp>
      <p:pic>
        <p:nvPicPr>
          <p:cNvPr id="218" name="Google Shape;218;p43"/>
          <p:cNvPicPr preferRelativeResize="0"/>
          <p:nvPr/>
        </p:nvPicPr>
        <p:blipFill>
          <a:blip r:embed="rId8">
            <a:alphaModFix/>
          </a:blip>
          <a:stretch>
            <a:fillRect/>
          </a:stretch>
        </p:blipFill>
        <p:spPr>
          <a:xfrm>
            <a:off x="4917728" y="6178543"/>
            <a:ext cx="563637" cy="563667"/>
          </a:xfrm>
          <a:prstGeom prst="rect">
            <a:avLst/>
          </a:prstGeom>
          <a:noFill/>
          <a:ln>
            <a:noFill/>
          </a:ln>
        </p:spPr>
      </p:pic>
      <p:sp>
        <p:nvSpPr>
          <p:cNvPr id="219" name="Google Shape;219;p43"/>
          <p:cNvSpPr txBox="1"/>
          <p:nvPr/>
        </p:nvSpPr>
        <p:spPr>
          <a:xfrm>
            <a:off x="3431267" y="6258667"/>
            <a:ext cx="4000000" cy="421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733" b="1" kern="0">
                <a:solidFill>
                  <a:srgbClr val="FFFFFF"/>
                </a:solidFill>
                <a:latin typeface="Lato"/>
                <a:ea typeface="Lato"/>
                <a:cs typeface="Lato"/>
                <a:sym typeface="Lato"/>
              </a:rPr>
              <a:t>@ontowonka</a:t>
            </a:r>
            <a:endParaRPr sz="1867" kern="0">
              <a:solidFill>
                <a:srgbClr val="FFFFFF"/>
              </a:solidFill>
              <a:latin typeface="Arial"/>
              <a:cs typeface="Arial"/>
              <a:sym typeface="Arial"/>
            </a:endParaRPr>
          </a:p>
        </p:txBody>
      </p:sp>
    </p:spTree>
    <p:extLst>
      <p:ext uri="{BB962C8B-B14F-4D97-AF65-F5344CB8AC3E}">
        <p14:creationId xmlns:p14="http://schemas.microsoft.com/office/powerpoint/2010/main" val="1872968217"/>
      </p:ext>
    </p:extLst>
  </p:cSld>
  <p:clrMapOvr>
    <a:masterClrMapping/>
  </p:clrMapOvr>
  <p:timing>
    <p:tnLst>
      <p:par>
        <p:cTn id="1" dur="indefinite" restart="never" nodeType="tmRoot"/>
      </p:par>
    </p:tnLst>
  </p:timing>
</p:sld>
</file>

<file path=ppt/theme/theme1.xml><?xml version="1.0" encoding="utf-8"?>
<a:theme xmlns:a="http://schemas.openxmlformats.org/drawingml/2006/main" name="Ravi Powerpoint Template">
  <a:themeElements>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IMSS_Powerpoint" id="{02F49452-A24F-E947-B927-5A8A0C6DACE2}" vid="{22F9A577-ABF8-6944-901B-C9DA339A83D1}"/>
    </a:ext>
  </a:ext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6203</TotalTime>
  <Words>3453</Words>
  <Application>Microsoft Office PowerPoint</Application>
  <PresentationFormat>Widescreen</PresentationFormat>
  <Paragraphs>415</Paragraphs>
  <Slides>47</Slides>
  <Notes>44</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47</vt:i4>
      </vt:variant>
    </vt:vector>
  </HeadingPairs>
  <TitlesOfParts>
    <vt:vector size="62" baseType="lpstr">
      <vt:lpstr>Arial</vt:lpstr>
      <vt:lpstr>Noto Sans Symbols</vt:lpstr>
      <vt:lpstr>Calibri</vt:lpstr>
      <vt:lpstr>Comfortaa</vt:lpstr>
      <vt:lpstr>Century Gothic</vt:lpstr>
      <vt:lpstr>Proxima Nova</vt:lpstr>
      <vt:lpstr>Courier New</vt:lpstr>
      <vt:lpstr>Lato</vt:lpstr>
      <vt:lpstr>Droid Serif</vt:lpstr>
      <vt:lpstr>Roboto</vt:lpstr>
      <vt:lpstr>Arial Narrow</vt:lpstr>
      <vt:lpstr>Prometo Medium</vt:lpstr>
      <vt:lpstr>Ravi Powerpoint Template</vt:lpstr>
      <vt:lpstr>Office Theme</vt:lpstr>
      <vt:lpstr>Simple Light</vt:lpstr>
      <vt:lpstr>HIMSS Innovation Community Webinar </vt:lpstr>
      <vt:lpstr>Welcome</vt:lpstr>
      <vt:lpstr>PowerPoint Presentation</vt:lpstr>
      <vt:lpstr>Agenda</vt:lpstr>
      <vt:lpstr>Updates and Announcements</vt:lpstr>
      <vt:lpstr>PowerPoint Presentation</vt:lpstr>
      <vt:lpstr>PowerPoint Presentation</vt:lpstr>
      <vt:lpstr>Welcome</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N3C: Governance and Access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Variable and concept set validation</vt:lpstr>
      <vt:lpstr>Creatinine: units &amp; lab code usage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N3C Data Access: Process</vt:lpstr>
      <vt:lpstr>PowerPoint Presentation</vt:lpstr>
      <vt:lpstr>PowerPoint Presentation</vt:lpstr>
      <vt:lpstr>PowerPoint Presentation</vt:lpstr>
      <vt:lpstr>Questions or Comments? </vt:lpstr>
      <vt:lpstr>PowerPoint Presentation</vt:lpstr>
      <vt:lpstr>Wrap-Up &amp; Next Steps</vt:lpstr>
      <vt:lpstr>Earn CAHIMS &amp; CPHIMS credit! </vt:lpstr>
      <vt:lpstr>THANK YOU!</vt:lpstr>
    </vt:vector>
  </TitlesOfParts>
  <Company>HIMSS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Villano, Chris</dc:creator>
  <cp:lastModifiedBy>Hoffberg, Ian</cp:lastModifiedBy>
  <cp:revision>94</cp:revision>
  <dcterms:created xsi:type="dcterms:W3CDTF">2019-10-16T19:16:43Z</dcterms:created>
  <dcterms:modified xsi:type="dcterms:W3CDTF">2020-12-03T17:21:46Z</dcterms:modified>
</cp:coreProperties>
</file>