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9"/>
  </p:notesMasterIdLst>
  <p:sldIdLst>
    <p:sldId id="257" r:id="rId2"/>
    <p:sldId id="343" r:id="rId3"/>
    <p:sldId id="339" r:id="rId4"/>
    <p:sldId id="2942" r:id="rId5"/>
    <p:sldId id="2943" r:id="rId6"/>
    <p:sldId id="2918" r:id="rId7"/>
    <p:sldId id="2919" r:id="rId8"/>
    <p:sldId id="2920" r:id="rId9"/>
    <p:sldId id="370" r:id="rId10"/>
    <p:sldId id="371" r:id="rId11"/>
    <p:sldId id="2921" r:id="rId12"/>
    <p:sldId id="2922" r:id="rId13"/>
    <p:sldId id="2923" r:id="rId14"/>
    <p:sldId id="2924" r:id="rId15"/>
    <p:sldId id="2925" r:id="rId16"/>
    <p:sldId id="2926" r:id="rId17"/>
    <p:sldId id="2927" r:id="rId18"/>
    <p:sldId id="2928" r:id="rId19"/>
    <p:sldId id="2929" r:id="rId20"/>
    <p:sldId id="2930" r:id="rId21"/>
    <p:sldId id="2931" r:id="rId22"/>
    <p:sldId id="2932" r:id="rId23"/>
    <p:sldId id="2933" r:id="rId24"/>
    <p:sldId id="2934" r:id="rId25"/>
    <p:sldId id="2935" r:id="rId26"/>
    <p:sldId id="2936" r:id="rId27"/>
    <p:sldId id="2937" r:id="rId28"/>
    <p:sldId id="2938" r:id="rId29"/>
    <p:sldId id="2939" r:id="rId30"/>
    <p:sldId id="2940" r:id="rId31"/>
    <p:sldId id="383" r:id="rId32"/>
    <p:sldId id="388" r:id="rId33"/>
    <p:sldId id="384" r:id="rId34"/>
    <p:sldId id="389" r:id="rId35"/>
    <p:sldId id="385" r:id="rId36"/>
    <p:sldId id="390" r:id="rId37"/>
    <p:sldId id="386" r:id="rId38"/>
    <p:sldId id="391" r:id="rId39"/>
    <p:sldId id="387" r:id="rId40"/>
    <p:sldId id="392" r:id="rId41"/>
    <p:sldId id="347" r:id="rId42"/>
    <p:sldId id="2915" r:id="rId43"/>
    <p:sldId id="2916" r:id="rId44"/>
    <p:sldId id="2917" r:id="rId45"/>
    <p:sldId id="2914" r:id="rId46"/>
    <p:sldId id="2944" r:id="rId47"/>
    <p:sldId id="34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5584" autoAdjust="0"/>
  </p:normalViewPr>
  <p:slideViewPr>
    <p:cSldViewPr snapToGrid="0">
      <p:cViewPr varScale="1">
        <p:scale>
          <a:sx n="66" d="100"/>
          <a:sy n="66" d="100"/>
        </p:scale>
        <p:origin x="572" y="52"/>
      </p:cViewPr>
      <p:guideLst/>
    </p:cSldViewPr>
  </p:slideViewPr>
  <p:outlineViewPr>
    <p:cViewPr>
      <p:scale>
        <a:sx n="33" d="100"/>
        <a:sy n="33" d="100"/>
      </p:scale>
      <p:origin x="0" y="-69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323452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17</a:t>
            </a:fld>
            <a:endParaRPr lang="en-US" dirty="0"/>
          </a:p>
        </p:txBody>
      </p:sp>
    </p:spTree>
    <p:extLst>
      <p:ext uri="{BB962C8B-B14F-4D97-AF65-F5344CB8AC3E}">
        <p14:creationId xmlns:p14="http://schemas.microsoft.com/office/powerpoint/2010/main" val="419968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18</a:t>
            </a:fld>
            <a:endParaRPr lang="en-US" dirty="0"/>
          </a:p>
        </p:txBody>
      </p:sp>
    </p:spTree>
    <p:extLst>
      <p:ext uri="{BB962C8B-B14F-4D97-AF65-F5344CB8AC3E}">
        <p14:creationId xmlns:p14="http://schemas.microsoft.com/office/powerpoint/2010/main" val="338104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Dtx</a:t>
            </a:r>
            <a:r>
              <a:rPr lang="en-US" b="1" dirty="0"/>
              <a:t> products choose to submit their products for review, </a:t>
            </a:r>
            <a:r>
              <a:rPr lang="en-US" dirty="0"/>
              <a:t>they</a:t>
            </a:r>
            <a:r>
              <a:rPr lang="en-US" b="1" dirty="0"/>
              <a:t> </a:t>
            </a:r>
            <a:r>
              <a:rPr lang="en-US" dirty="0"/>
              <a:t>may not fit neatly into existing regulatory pathways. As a result, most are regulated as medical devices/</a:t>
            </a:r>
            <a:r>
              <a:rPr lang="en-US" dirty="0" err="1"/>
              <a:t>SaMD</a:t>
            </a:r>
            <a:r>
              <a:rPr lang="en-US" dirty="0"/>
              <a:t> or, if integrated with drugs, as combination products.</a:t>
            </a:r>
          </a:p>
        </p:txBody>
      </p:sp>
      <p:sp>
        <p:nvSpPr>
          <p:cNvPr id="4" name="Slide Number Placeholder 3"/>
          <p:cNvSpPr>
            <a:spLocks noGrp="1"/>
          </p:cNvSpPr>
          <p:nvPr>
            <p:ph type="sldNum" sz="quarter" idx="5"/>
          </p:nvPr>
        </p:nvSpPr>
        <p:spPr/>
        <p:txBody>
          <a:bodyPr/>
          <a:lstStyle/>
          <a:p>
            <a:fld id="{F7DF604D-C3B7-41B7-992A-9AD867AC1F65}" type="slidenum">
              <a:rPr lang="en-US" smtClean="0"/>
              <a:pPr/>
              <a:t>19</a:t>
            </a:fld>
            <a:endParaRPr lang="en-US" dirty="0"/>
          </a:p>
        </p:txBody>
      </p:sp>
    </p:spTree>
    <p:extLst>
      <p:ext uri="{BB962C8B-B14F-4D97-AF65-F5344CB8AC3E}">
        <p14:creationId xmlns:p14="http://schemas.microsoft.com/office/powerpoint/2010/main" val="157423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20</a:t>
            </a:fld>
            <a:endParaRPr lang="en-US" dirty="0"/>
          </a:p>
        </p:txBody>
      </p:sp>
    </p:spTree>
    <p:extLst>
      <p:ext uri="{BB962C8B-B14F-4D97-AF65-F5344CB8AC3E}">
        <p14:creationId xmlns:p14="http://schemas.microsoft.com/office/powerpoint/2010/main" val="363396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21</a:t>
            </a:fld>
            <a:endParaRPr lang="en-US" dirty="0"/>
          </a:p>
        </p:txBody>
      </p:sp>
    </p:spTree>
    <p:extLst>
      <p:ext uri="{BB962C8B-B14F-4D97-AF65-F5344CB8AC3E}">
        <p14:creationId xmlns:p14="http://schemas.microsoft.com/office/powerpoint/2010/main" val="20219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We didn’t know if we could e-prescribe an app, list our products in the pricing compendia, or bill payers in the manner in which we used to from pharma / med device</a:t>
            </a:r>
          </a:p>
          <a:p>
            <a:endParaRPr lang="en-US" sz="1200" dirty="0"/>
          </a:p>
        </p:txBody>
      </p:sp>
      <p:sp>
        <p:nvSpPr>
          <p:cNvPr id="4" name="Slide Number Placeholder 3"/>
          <p:cNvSpPr>
            <a:spLocks noGrp="1"/>
          </p:cNvSpPr>
          <p:nvPr>
            <p:ph type="sldNum" sz="quarter" idx="5"/>
          </p:nvPr>
        </p:nvSpPr>
        <p:spPr/>
        <p:txBody>
          <a:bodyPr/>
          <a:lstStyle/>
          <a:p>
            <a:fld id="{F6A420D0-30ED-4722-97EF-3A201E5087E6}" type="slidenum">
              <a:rPr lang="en-US" smtClean="0"/>
              <a:t>22</a:t>
            </a:fld>
            <a:endParaRPr lang="en-US" dirty="0"/>
          </a:p>
        </p:txBody>
      </p:sp>
    </p:spTree>
    <p:extLst>
      <p:ext uri="{BB962C8B-B14F-4D97-AF65-F5344CB8AC3E}">
        <p14:creationId xmlns:p14="http://schemas.microsoft.com/office/powerpoint/2010/main" val="420714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23</a:t>
            </a:fld>
            <a:endParaRPr lang="en-US" dirty="0"/>
          </a:p>
        </p:txBody>
      </p:sp>
    </p:spTree>
    <p:extLst>
      <p:ext uri="{BB962C8B-B14F-4D97-AF65-F5344CB8AC3E}">
        <p14:creationId xmlns:p14="http://schemas.microsoft.com/office/powerpoint/2010/main" val="2133699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Not sure why some have asterisks. Remove if appropriate</a:t>
            </a:r>
          </a:p>
        </p:txBody>
      </p:sp>
      <p:sp>
        <p:nvSpPr>
          <p:cNvPr id="4" name="Slide Number Placeholder 3"/>
          <p:cNvSpPr>
            <a:spLocks noGrp="1"/>
          </p:cNvSpPr>
          <p:nvPr>
            <p:ph type="sldNum" sz="quarter" idx="5"/>
          </p:nvPr>
        </p:nvSpPr>
        <p:spPr/>
        <p:txBody>
          <a:bodyPr/>
          <a:lstStyle/>
          <a:p>
            <a:fld id="{F7DF604D-C3B7-41B7-992A-9AD867AC1F65}" type="slidenum">
              <a:rPr lang="en-US" smtClean="0"/>
              <a:pPr/>
              <a:t>25</a:t>
            </a:fld>
            <a:endParaRPr lang="en-US" dirty="0"/>
          </a:p>
        </p:txBody>
      </p:sp>
    </p:spTree>
    <p:extLst>
      <p:ext uri="{BB962C8B-B14F-4D97-AF65-F5344CB8AC3E}">
        <p14:creationId xmlns:p14="http://schemas.microsoft.com/office/powerpoint/2010/main" val="106269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26</a:t>
            </a:fld>
            <a:endParaRPr lang="en-US" dirty="0"/>
          </a:p>
        </p:txBody>
      </p:sp>
    </p:spTree>
    <p:extLst>
      <p:ext uri="{BB962C8B-B14F-4D97-AF65-F5344CB8AC3E}">
        <p14:creationId xmlns:p14="http://schemas.microsoft.com/office/powerpoint/2010/main" val="222104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27</a:t>
            </a:fld>
            <a:endParaRPr lang="en-US" dirty="0"/>
          </a:p>
        </p:txBody>
      </p:sp>
    </p:spTree>
    <p:extLst>
      <p:ext uri="{BB962C8B-B14F-4D97-AF65-F5344CB8AC3E}">
        <p14:creationId xmlns:p14="http://schemas.microsoft.com/office/powerpoint/2010/main" val="393548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6</a:t>
            </a:fld>
            <a:endParaRPr lang="en-US" dirty="0"/>
          </a:p>
        </p:txBody>
      </p:sp>
    </p:spTree>
    <p:extLst>
      <p:ext uri="{BB962C8B-B14F-4D97-AF65-F5344CB8AC3E}">
        <p14:creationId xmlns:p14="http://schemas.microsoft.com/office/powerpoint/2010/main" val="2925416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28</a:t>
            </a:fld>
            <a:endParaRPr lang="en-US" dirty="0"/>
          </a:p>
        </p:txBody>
      </p:sp>
    </p:spTree>
    <p:extLst>
      <p:ext uri="{BB962C8B-B14F-4D97-AF65-F5344CB8AC3E}">
        <p14:creationId xmlns:p14="http://schemas.microsoft.com/office/powerpoint/2010/main" val="257291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29</a:t>
            </a:fld>
            <a:endParaRPr lang="en-US" dirty="0"/>
          </a:p>
        </p:txBody>
      </p:sp>
    </p:spTree>
    <p:extLst>
      <p:ext uri="{BB962C8B-B14F-4D97-AF65-F5344CB8AC3E}">
        <p14:creationId xmlns:p14="http://schemas.microsoft.com/office/powerpoint/2010/main" val="461794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84933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9150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27688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67617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65784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76151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94480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6574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903752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3480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99722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41</a:t>
            </a:fld>
            <a:endParaRPr lang="en-US" dirty="0"/>
          </a:p>
        </p:txBody>
      </p:sp>
    </p:spTree>
    <p:extLst>
      <p:ext uri="{BB962C8B-B14F-4D97-AF65-F5344CB8AC3E}">
        <p14:creationId xmlns:p14="http://schemas.microsoft.com/office/powerpoint/2010/main" val="2724930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Yvonne will introduce</a:t>
            </a:r>
            <a:r>
              <a:rPr lang="en-US" baseline="0" dirty="0"/>
              <a:t> speakers, mentioning Name/Title/Company</a:t>
            </a:r>
            <a:endParaRPr lang="en-US" dirty="0"/>
          </a:p>
          <a:p>
            <a:endParaRPr lang="en-US" b="1" i="1"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42</a:t>
            </a:fld>
            <a:endParaRPr lang="en-US" dirty="0"/>
          </a:p>
        </p:txBody>
      </p:sp>
    </p:spTree>
    <p:extLst>
      <p:ext uri="{BB962C8B-B14F-4D97-AF65-F5344CB8AC3E}">
        <p14:creationId xmlns:p14="http://schemas.microsoft.com/office/powerpoint/2010/main" val="16149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Yvonne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F604D-C3B7-41B7-992A-9AD867AC1F65}" type="slidenum">
              <a:rPr lang="en-US" smtClean="0"/>
              <a:pPr/>
              <a:t>43</a:t>
            </a:fld>
            <a:endParaRPr lang="en-US" dirty="0"/>
          </a:p>
        </p:txBody>
      </p:sp>
    </p:spTree>
    <p:extLst>
      <p:ext uri="{BB962C8B-B14F-4D97-AF65-F5344CB8AC3E}">
        <p14:creationId xmlns:p14="http://schemas.microsoft.com/office/powerpoint/2010/main" val="2755744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420D0-30ED-4722-97EF-3A201E5087E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21677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47</a:t>
            </a:fld>
            <a:endParaRPr lang="en-US" dirty="0"/>
          </a:p>
        </p:txBody>
      </p:sp>
    </p:spTree>
    <p:extLst>
      <p:ext uri="{BB962C8B-B14F-4D97-AF65-F5344CB8AC3E}">
        <p14:creationId xmlns:p14="http://schemas.microsoft.com/office/powerpoint/2010/main" val="286771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142161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420D0-30ED-4722-97EF-3A201E5087E6}" type="slidenum">
              <a:rPr lang="en-US" smtClean="0"/>
              <a:t>9</a:t>
            </a:fld>
            <a:endParaRPr lang="en-US" dirty="0"/>
          </a:p>
        </p:txBody>
      </p:sp>
    </p:spTree>
    <p:extLst>
      <p:ext uri="{BB962C8B-B14F-4D97-AF65-F5344CB8AC3E}">
        <p14:creationId xmlns:p14="http://schemas.microsoft.com/office/powerpoint/2010/main" val="71900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420D0-30ED-4722-97EF-3A201E5087E6}" type="slidenum">
              <a:rPr lang="en-US" smtClean="0"/>
              <a:t>10</a:t>
            </a:fld>
            <a:endParaRPr lang="en-US" dirty="0"/>
          </a:p>
        </p:txBody>
      </p:sp>
    </p:spTree>
    <p:extLst>
      <p:ext uri="{BB962C8B-B14F-4D97-AF65-F5344CB8AC3E}">
        <p14:creationId xmlns:p14="http://schemas.microsoft.com/office/powerpoint/2010/main" val="39755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Digital health solutions hold tremendous promise as tools that can harness data to transform how we manage patients, diseases, and healthcare processes.</a:t>
            </a:r>
          </a:p>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14</a:t>
            </a:fld>
            <a:endParaRPr lang="en-US" dirty="0"/>
          </a:p>
        </p:txBody>
      </p:sp>
    </p:spTree>
    <p:extLst>
      <p:ext uri="{BB962C8B-B14F-4D97-AF65-F5344CB8AC3E}">
        <p14:creationId xmlns:p14="http://schemas.microsoft.com/office/powerpoint/2010/main" val="325867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Century Gothic" panose="020B0502020202020204" pitchFamily="34" charset="0"/>
                <a:ea typeface="+mn-ea"/>
                <a:cs typeface="+mn-cs"/>
              </a:rPr>
              <a:t>Companies are steadily working to move beyond low value engagement apps to offer solutions with greater potential clinical impact, with supporting clinical evidence.</a:t>
            </a:r>
          </a:p>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15</a:t>
            </a:fld>
            <a:endParaRPr lang="en-US" dirty="0"/>
          </a:p>
        </p:txBody>
      </p:sp>
    </p:spTree>
    <p:extLst>
      <p:ext uri="{BB962C8B-B14F-4D97-AF65-F5344CB8AC3E}">
        <p14:creationId xmlns:p14="http://schemas.microsoft.com/office/powerpoint/2010/main" val="69367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9BDA-1F19-4DF4-8A94-F37DAE3BCCDF}" type="slidenum">
              <a:rPr lang="en-US" smtClean="0"/>
              <a:t>16</a:t>
            </a:fld>
            <a:endParaRPr lang="en-US"/>
          </a:p>
        </p:txBody>
      </p:sp>
    </p:spTree>
    <p:extLst>
      <p:ext uri="{BB962C8B-B14F-4D97-AF65-F5344CB8AC3E}">
        <p14:creationId xmlns:p14="http://schemas.microsoft.com/office/powerpoint/2010/main" val="3803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5" name="Title 4">
            <a:extLst>
              <a:ext uri="{FF2B5EF4-FFF2-40B4-BE49-F238E27FC236}">
                <a16:creationId xmlns:a16="http://schemas.microsoft.com/office/drawing/2014/main" id="{4953F432-EA23-4CB4-9CC1-D5BAC8B6CB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
        <p:nvSpPr>
          <p:cNvPr id="7" name="TextBox 6"/>
          <p:cNvSpPr txBox="1"/>
          <p:nvPr userDrawn="1"/>
        </p:nvSpPr>
        <p:spPr>
          <a:xfrm>
            <a:off x="1604355" y="6390178"/>
            <a:ext cx="4023361" cy="261610"/>
          </a:xfrm>
          <a:prstGeom prst="rect">
            <a:avLst/>
          </a:prstGeom>
          <a:noFill/>
        </p:spPr>
        <p:txBody>
          <a:bodyPr wrap="square" rtlCol="0">
            <a:spAutoFit/>
          </a:bodyPr>
          <a:lstStyle/>
          <a:p>
            <a:r>
              <a:rPr lang="en-US" sz="1100" dirty="0"/>
              <a:t>| In collaboration with NCPDP</a:t>
            </a:r>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304800"/>
            <a:ext cx="7315200" cy="566738"/>
          </a:xfrm>
          <a:prstGeom prst="rect">
            <a:avLst/>
          </a:prstGeom>
        </p:spPr>
        <p:txBody>
          <a:bodyPr anchor="b"/>
          <a:lstStyle>
            <a:lvl1pPr algn="l">
              <a:defRPr sz="3400" b="1">
                <a:solidFill>
                  <a:srgbClr val="005596"/>
                </a:solidFill>
              </a:defRPr>
            </a:lvl1pPr>
          </a:lstStyle>
          <a:p>
            <a:r>
              <a:rPr lang="en-US" dirty="0"/>
              <a:t>Title</a:t>
            </a:r>
          </a:p>
        </p:txBody>
      </p:sp>
      <p:sp>
        <p:nvSpPr>
          <p:cNvPr id="3" name="Picture Placeholder 2"/>
          <p:cNvSpPr>
            <a:spLocks noGrp="1"/>
          </p:cNvSpPr>
          <p:nvPr>
            <p:ph type="pic" idx="1"/>
          </p:nvPr>
        </p:nvSpPr>
        <p:spPr>
          <a:xfrm>
            <a:off x="406400" y="1066800"/>
            <a:ext cx="11379200" cy="47434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66540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5216" y="557784"/>
            <a:ext cx="10997184"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6145685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8049156"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600" b="0" i="0" dirty="0">
                <a:latin typeface="Prometo Medium" panose="020B0604030203060203" pitchFamily="34" charset="77"/>
              </a:rPr>
              <a:t>Using</a:t>
            </a:r>
            <a:r>
              <a:rPr lang="en-US" sz="1600" b="0" i="0" baseline="0" dirty="0">
                <a:latin typeface="Prometo Medium" panose="020B0604030203060203" pitchFamily="34" charset="77"/>
              </a:rPr>
              <a:t> NCPDP Standards for Digital Therapy</a:t>
            </a:r>
            <a:endParaRPr lang="en-US" sz="1600" b="0" i="0" dirty="0">
              <a:latin typeface="Century Gothic" panose="020B0502020202020204" pitchFamily="34" charset="0"/>
            </a:endParaRPr>
          </a:p>
        </p:txBody>
      </p:sp>
      <p:sp>
        <p:nvSpPr>
          <p:cNvPr id="8" name="TextBox 7"/>
          <p:cNvSpPr txBox="1"/>
          <p:nvPr userDrawn="1"/>
        </p:nvSpPr>
        <p:spPr>
          <a:xfrm>
            <a:off x="1604355" y="6390178"/>
            <a:ext cx="4023361" cy="261610"/>
          </a:xfrm>
          <a:prstGeom prst="rect">
            <a:avLst/>
          </a:prstGeom>
          <a:noFill/>
        </p:spPr>
        <p:txBody>
          <a:bodyPr wrap="square" rtlCol="0">
            <a:spAutoFit/>
          </a:bodyPr>
          <a:lstStyle/>
          <a:p>
            <a:r>
              <a:rPr lang="en-US" sz="1100" dirty="0"/>
              <a:t>| In collaboration with NCPDP</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7" r:id="rId43"/>
    <p:sldLayoutId id="2147483698" r:id="rId44"/>
  </p:sldLayoutIdLst>
  <p:hf hdr="0" dt="0"/>
  <p:txStyles>
    <p:titleStyle>
      <a:lvl1pPr algn="l" defTabSz="914318" rtl="0" eaLnBrk="1" latinLnBrk="0" hangingPunct="1">
        <a:lnSpc>
          <a:spcPct val="75000"/>
        </a:lnSpc>
        <a:spcBef>
          <a:spcPct val="0"/>
        </a:spcBef>
        <a:buNone/>
        <a:defRPr sz="3600" b="0" i="1" kern="1200" spc="0" baseline="0">
          <a:solidFill>
            <a:srgbClr val="1E22AA"/>
          </a:solidFill>
          <a:latin typeface="Trebuchet MS" panose="020B0603020202020204"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tif"/><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43.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jpe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tif"/><Relationship Id="rId27" Type="http://schemas.openxmlformats.org/officeDocument/2006/relationships/image" Target="../media/image50.png"/><Relationship Id="rId30"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1.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tif"/><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43.xml"/><Relationship Id="rId6" Type="http://schemas.openxmlformats.org/officeDocument/2006/relationships/image" Target="../media/image29.png"/><Relationship Id="rId11" Type="http://schemas.openxmlformats.org/officeDocument/2006/relationships/image" Target="../media/image35.png"/><Relationship Id="rId24" Type="http://schemas.openxmlformats.org/officeDocument/2006/relationships/image" Target="../media/image47.jpe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30.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3.png"/><Relationship Id="rId14" Type="http://schemas.openxmlformats.org/officeDocument/2006/relationships/image" Target="../media/image37.png"/><Relationship Id="rId22" Type="http://schemas.openxmlformats.org/officeDocument/2006/relationships/image" Target="../media/image45.tif"/><Relationship Id="rId27" Type="http://schemas.openxmlformats.org/officeDocument/2006/relationships/image" Target="../media/image50.png"/><Relationship Id="rId30"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44.xml"/><Relationship Id="rId7" Type="http://schemas.openxmlformats.org/officeDocument/2006/relationships/image" Target="../media/image5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notesSlide" Target="../notesSlides/notesSlide7.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19.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9.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4.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71.png"/><Relationship Id="rId4" Type="http://schemas.openxmlformats.org/officeDocument/2006/relationships/image" Target="../media/image7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ncpdp.org/"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3.xml.rels><?xml version="1.0" encoding="UTF-8" standalone="yes"?>
<Relationships xmlns="http://schemas.openxmlformats.org/package/2006/relationships"><Relationship Id="rId3" Type="http://schemas.openxmlformats.org/officeDocument/2006/relationships/hyperlink" Target="https://himss.zoom.us/webinar/register/WN_lRFJlIrlQKmbm2eNliO6VA"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lecturepanda.com/a/NCPDPDT"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hyperlink" Target="https://www.lecturepanda.com/a/NCPDPDT2"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mailto:office@instituteforwellness.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6.xml"/><Relationship Id="rId1" Type="http://schemas.openxmlformats.org/officeDocument/2006/relationships/slideLayout" Target="../slideLayouts/slideLayout24.xml"/><Relationship Id="rId5" Type="http://schemas.openxmlformats.org/officeDocument/2006/relationships/image" Target="../media/image72.jpeg"/><Relationship Id="rId4" Type="http://schemas.openxmlformats.org/officeDocument/2006/relationships/hyperlink" Target="mailto:informatics@hims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1775050"/>
            <a:ext cx="1094872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nSpc>
                <a:spcPct val="100000"/>
              </a:lnSpc>
            </a:pPr>
            <a:r>
              <a:rPr lang="en-US" sz="5400" i="0" dirty="0">
                <a:solidFill>
                  <a:srgbClr val="FFFFFF"/>
                </a:solidFill>
                <a:latin typeface="Prometo Medium" panose="020B0704030203060203" pitchFamily="34" charset="0"/>
              </a:rPr>
              <a:t>Using NCPDP Standards for Digital Therapy</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790335" y="4786560"/>
            <a:ext cx="4681778" cy="707886"/>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Pharmacy Informatics Town Hall</a:t>
            </a:r>
          </a:p>
          <a:p>
            <a:r>
              <a:rPr lang="en-US" sz="2000" dirty="0">
                <a:solidFill>
                  <a:schemeClr val="accent2"/>
                </a:solidFill>
                <a:latin typeface="Prometo Medium" panose="020B0704030203060203" pitchFamily="34" charset="0"/>
              </a:rPr>
              <a:t>In collaboration with NCPDP</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2595" y="6380584"/>
            <a:ext cx="977921" cy="299267"/>
          </a:xfrm>
          <a:prstGeom prst="rect">
            <a:avLst/>
          </a:prstGeom>
        </p:spPr>
      </p:pic>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Pre-Test Questions</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342900" marR="0" lvl="0" indent="-342900">
              <a:lnSpc>
                <a:spcPct val="107000"/>
              </a:lnSpc>
              <a:spcBef>
                <a:spcPts val="0"/>
              </a:spcBef>
              <a:spcAft>
                <a:spcPts val="0"/>
              </a:spcAft>
              <a:buFont typeface="+mj-lt"/>
              <a:buAutoNum type="arabicPeriod"/>
            </a:pPr>
            <a:r>
              <a:rPr lang="en-US" sz="2800" b="0" dirty="0">
                <a:solidFill>
                  <a:schemeClr val="tx1">
                    <a:lumMod val="65000"/>
                    <a:lumOff val="35000"/>
                  </a:schemeClr>
                </a:solidFill>
                <a:effectLst/>
                <a:ea typeface="Calibri" panose="020F0502020204030204" pitchFamily="34" charset="0"/>
                <a:cs typeface="Times New Roman" panose="02020603050405020304" pitchFamily="18" charset="0"/>
              </a:rPr>
              <a:t>What are some qualities of a digital therapeutic?</a:t>
            </a:r>
          </a:p>
          <a:p>
            <a:pPr marL="342900" marR="0" lvl="0" indent="-342900">
              <a:lnSpc>
                <a:spcPct val="107000"/>
              </a:lnSpc>
              <a:spcBef>
                <a:spcPts val="0"/>
              </a:spcBef>
              <a:spcAft>
                <a:spcPts val="0"/>
              </a:spcAft>
              <a:buFont typeface="+mj-lt"/>
              <a:buAutoNum type="arabicPeriod"/>
            </a:pPr>
            <a:r>
              <a:rPr lang="en-US" sz="2800" b="0" dirty="0">
                <a:solidFill>
                  <a:schemeClr val="tx1">
                    <a:lumMod val="65000"/>
                    <a:lumOff val="35000"/>
                  </a:schemeClr>
                </a:solidFill>
                <a:ea typeface="Cambria" panose="02040503050406030204" pitchFamily="18" charset="0"/>
                <a:cs typeface="Calibri" panose="020F0502020204030204" pitchFamily="34" charset="0"/>
              </a:rPr>
              <a:t>What were components of the initial use case that the NCPDP Digital Therapeutics Task Group analyzed to determine standards useability?</a:t>
            </a:r>
          </a:p>
          <a:p>
            <a:pPr marL="342900" marR="0" lvl="0" indent="-342900">
              <a:lnSpc>
                <a:spcPct val="107000"/>
              </a:lnSpc>
              <a:spcBef>
                <a:spcPts val="0"/>
              </a:spcBef>
              <a:spcAft>
                <a:spcPts val="0"/>
              </a:spcAft>
              <a:buFont typeface="+mj-lt"/>
              <a:buAutoNum type="arabicPeriod"/>
            </a:pPr>
            <a:r>
              <a:rPr lang="en-US" sz="2800" b="0" dirty="0">
                <a:solidFill>
                  <a:schemeClr val="tx1">
                    <a:lumMod val="65000"/>
                    <a:lumOff val="35000"/>
                  </a:schemeClr>
                </a:solidFill>
                <a:ea typeface="Cambria" panose="02040503050406030204" pitchFamily="18" charset="0"/>
                <a:cs typeface="Calibri" panose="020F0502020204030204" pitchFamily="34" charset="0"/>
              </a:rPr>
              <a:t>To date, which standards has the NCPDP Task Group analyzed for gaps?</a:t>
            </a:r>
          </a:p>
          <a:p>
            <a:pPr marL="342900" marR="0" lvl="0" indent="-342900">
              <a:lnSpc>
                <a:spcPct val="107000"/>
              </a:lnSpc>
              <a:spcBef>
                <a:spcPts val="0"/>
              </a:spcBef>
              <a:spcAft>
                <a:spcPts val="0"/>
              </a:spcAft>
              <a:buFont typeface="+mj-lt"/>
              <a:buAutoNum type="arabicPeriod"/>
            </a:pPr>
            <a:r>
              <a:rPr lang="en-US" sz="2800" b="0" dirty="0">
                <a:solidFill>
                  <a:schemeClr val="tx1">
                    <a:lumMod val="65000"/>
                    <a:lumOff val="35000"/>
                  </a:schemeClr>
                </a:solidFill>
                <a:ea typeface="Cambria" panose="02040503050406030204" pitchFamily="18" charset="0"/>
                <a:cs typeface="Calibri" panose="020F0502020204030204" pitchFamily="34" charset="0"/>
              </a:rPr>
              <a:t>What suite of NCPDP standards are used for electronic prescribing?</a:t>
            </a:r>
          </a:p>
          <a:p>
            <a:pPr marL="342900" marR="0" lvl="0" indent="-342900">
              <a:lnSpc>
                <a:spcPct val="107000"/>
              </a:lnSpc>
              <a:spcBef>
                <a:spcPts val="0"/>
              </a:spcBef>
              <a:spcAft>
                <a:spcPts val="0"/>
              </a:spcAft>
              <a:buFont typeface="+mj-lt"/>
              <a:buAutoNum type="arabicPeriod"/>
            </a:pPr>
            <a:endParaRPr lang="en-US" sz="3200" dirty="0"/>
          </a:p>
          <a:p>
            <a:pPr marL="342900" marR="0" lvl="0" indent="-342900">
              <a:lnSpc>
                <a:spcPct val="107000"/>
              </a:lnSpc>
              <a:spcBef>
                <a:spcPts val="0"/>
              </a:spcBef>
              <a:spcAft>
                <a:spcPts val="0"/>
              </a:spcAft>
              <a:buFont typeface="+mj-lt"/>
              <a:buAutoNum type="arabicPeriod"/>
            </a:pPr>
            <a:endParaRPr lang="en-US" sz="3200" dirty="0"/>
          </a:p>
          <a:p>
            <a:pPr marL="342900" marR="0" lvl="0" indent="-342900">
              <a:lnSpc>
                <a:spcPct val="107000"/>
              </a:lnSpc>
              <a:spcBef>
                <a:spcPts val="0"/>
              </a:spcBef>
              <a:spcAft>
                <a:spcPts val="0"/>
              </a:spcAft>
              <a:buFont typeface="+mj-lt"/>
              <a:buAutoNum type="arabicPeriod"/>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10</a:t>
            </a:fld>
            <a:endParaRPr lang="en-US" dirty="0"/>
          </a:p>
        </p:txBody>
      </p:sp>
    </p:spTree>
    <p:extLst>
      <p:ext uri="{BB962C8B-B14F-4D97-AF65-F5344CB8AC3E}">
        <p14:creationId xmlns:p14="http://schemas.microsoft.com/office/powerpoint/2010/main" val="394763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1162796"/>
            <a:ext cx="9833429" cy="1028700"/>
          </a:xfrm>
        </p:spPr>
        <p:txBody>
          <a:bodyPr/>
          <a:lstStyle/>
          <a:p>
            <a:r>
              <a:rPr lang="en-US" dirty="0"/>
              <a:t>What are Digital Therapeutics</a:t>
            </a:r>
          </a:p>
        </p:txBody>
      </p:sp>
      <p:sp>
        <p:nvSpPr>
          <p:cNvPr id="4" name="Slide Number Placeholder 3"/>
          <p:cNvSpPr>
            <a:spLocks noGrp="1"/>
          </p:cNvSpPr>
          <p:nvPr>
            <p:ph type="sldNum" sz="quarter" idx="12"/>
          </p:nvPr>
        </p:nvSpPr>
        <p:spPr/>
        <p:txBody>
          <a:bodyPr/>
          <a:lstStyle/>
          <a:p>
            <a:fld id="{2F8AF2E6-64A8-0F46-AF27-0A96D82A033B}" type="slidenum">
              <a:rPr lang="en-US" smtClean="0"/>
              <a:pPr/>
              <a:t>11</a:t>
            </a:fld>
            <a:endParaRPr lang="en-US" dirty="0"/>
          </a:p>
        </p:txBody>
      </p:sp>
      <p:pic>
        <p:nvPicPr>
          <p:cNvPr id="132" name="Graphic 131" descr="Filter">
            <a:extLst>
              <a:ext uri="{FF2B5EF4-FFF2-40B4-BE49-F238E27FC236}">
                <a16:creationId xmlns:a16="http://schemas.microsoft.com/office/drawing/2014/main" id="{9D9CC238-9F1D-F941-A9E3-CBA5C28232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990126" y="1162796"/>
            <a:ext cx="3809100" cy="5046434"/>
          </a:xfrm>
          <a:prstGeom prst="rect">
            <a:avLst/>
          </a:prstGeom>
        </p:spPr>
      </p:pic>
      <p:sp>
        <p:nvSpPr>
          <p:cNvPr id="133" name="Oval 132">
            <a:extLst>
              <a:ext uri="{FF2B5EF4-FFF2-40B4-BE49-F238E27FC236}">
                <a16:creationId xmlns:a16="http://schemas.microsoft.com/office/drawing/2014/main" id="{1D7224F8-AF5D-8C44-B6FC-A60D2BC2F169}"/>
              </a:ext>
            </a:extLst>
          </p:cNvPr>
          <p:cNvSpPr/>
          <p:nvPr/>
        </p:nvSpPr>
        <p:spPr>
          <a:xfrm>
            <a:off x="6125881" y="2258027"/>
            <a:ext cx="257982" cy="269423"/>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34" name="Oval 133">
            <a:extLst>
              <a:ext uri="{FF2B5EF4-FFF2-40B4-BE49-F238E27FC236}">
                <a16:creationId xmlns:a16="http://schemas.microsoft.com/office/drawing/2014/main" id="{F1994800-7074-CD4C-B806-1C7DA476D4D5}"/>
              </a:ext>
            </a:extLst>
          </p:cNvPr>
          <p:cNvSpPr/>
          <p:nvPr/>
        </p:nvSpPr>
        <p:spPr>
          <a:xfrm>
            <a:off x="6470264" y="2119234"/>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35" name="Oval 134">
            <a:extLst>
              <a:ext uri="{FF2B5EF4-FFF2-40B4-BE49-F238E27FC236}">
                <a16:creationId xmlns:a16="http://schemas.microsoft.com/office/drawing/2014/main" id="{B687B142-23BB-7E42-B63D-0B1C71C2B3AA}"/>
              </a:ext>
            </a:extLst>
          </p:cNvPr>
          <p:cNvSpPr/>
          <p:nvPr/>
        </p:nvSpPr>
        <p:spPr>
          <a:xfrm>
            <a:off x="6470264" y="2313741"/>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36" name="Oval 135">
            <a:extLst>
              <a:ext uri="{FF2B5EF4-FFF2-40B4-BE49-F238E27FC236}">
                <a16:creationId xmlns:a16="http://schemas.microsoft.com/office/drawing/2014/main" id="{F7BB49DF-1DE5-0043-B533-F84BB4FAFC06}"/>
              </a:ext>
            </a:extLst>
          </p:cNvPr>
          <p:cNvSpPr/>
          <p:nvPr/>
        </p:nvSpPr>
        <p:spPr>
          <a:xfrm>
            <a:off x="6655154" y="2181898"/>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37" name="Oval 136">
            <a:extLst>
              <a:ext uri="{FF2B5EF4-FFF2-40B4-BE49-F238E27FC236}">
                <a16:creationId xmlns:a16="http://schemas.microsoft.com/office/drawing/2014/main" id="{19ED8B22-13D3-9844-AC77-1BD58F729A83}"/>
              </a:ext>
            </a:extLst>
          </p:cNvPr>
          <p:cNvSpPr/>
          <p:nvPr/>
        </p:nvSpPr>
        <p:spPr>
          <a:xfrm>
            <a:off x="6659002" y="2880144"/>
            <a:ext cx="178308" cy="178308"/>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38" name="Oval 137">
            <a:extLst>
              <a:ext uri="{FF2B5EF4-FFF2-40B4-BE49-F238E27FC236}">
                <a16:creationId xmlns:a16="http://schemas.microsoft.com/office/drawing/2014/main" id="{38C56277-048A-894F-9D22-EA864D237E77}"/>
              </a:ext>
            </a:extLst>
          </p:cNvPr>
          <p:cNvSpPr/>
          <p:nvPr/>
        </p:nvSpPr>
        <p:spPr>
          <a:xfrm>
            <a:off x="6591396" y="2426621"/>
            <a:ext cx="257982" cy="269423"/>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39" name="Oval 138">
            <a:extLst>
              <a:ext uri="{FF2B5EF4-FFF2-40B4-BE49-F238E27FC236}">
                <a16:creationId xmlns:a16="http://schemas.microsoft.com/office/drawing/2014/main" id="{C3A59750-AF7C-4140-8A0F-1B69E6E44A03}"/>
              </a:ext>
            </a:extLst>
          </p:cNvPr>
          <p:cNvSpPr/>
          <p:nvPr/>
        </p:nvSpPr>
        <p:spPr>
          <a:xfrm>
            <a:off x="7123698" y="2119235"/>
            <a:ext cx="257982" cy="269423"/>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Trebuchet MS" panose="020B0603020202020204"/>
            </a:endParaRPr>
          </a:p>
        </p:txBody>
      </p:sp>
      <p:sp>
        <p:nvSpPr>
          <p:cNvPr id="140" name="Oval 139">
            <a:extLst>
              <a:ext uri="{FF2B5EF4-FFF2-40B4-BE49-F238E27FC236}">
                <a16:creationId xmlns:a16="http://schemas.microsoft.com/office/drawing/2014/main" id="{C581CB9B-595B-B34B-A732-5D907709DBF7}"/>
              </a:ext>
            </a:extLst>
          </p:cNvPr>
          <p:cNvSpPr/>
          <p:nvPr/>
        </p:nvSpPr>
        <p:spPr>
          <a:xfrm>
            <a:off x="6233178" y="2043280"/>
            <a:ext cx="178308" cy="178308"/>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Trebuchet MS" panose="020B0603020202020204"/>
            </a:endParaRPr>
          </a:p>
        </p:txBody>
      </p:sp>
      <p:sp>
        <p:nvSpPr>
          <p:cNvPr id="141" name="Oval 140">
            <a:extLst>
              <a:ext uri="{FF2B5EF4-FFF2-40B4-BE49-F238E27FC236}">
                <a16:creationId xmlns:a16="http://schemas.microsoft.com/office/drawing/2014/main" id="{9338435B-8026-0846-AA61-040A88C6E6DA}"/>
              </a:ext>
            </a:extLst>
          </p:cNvPr>
          <p:cNvSpPr/>
          <p:nvPr/>
        </p:nvSpPr>
        <p:spPr>
          <a:xfrm>
            <a:off x="7516972" y="2065472"/>
            <a:ext cx="178308" cy="178308"/>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Trebuchet MS" panose="020B0603020202020204"/>
            </a:endParaRPr>
          </a:p>
        </p:txBody>
      </p:sp>
      <p:sp>
        <p:nvSpPr>
          <p:cNvPr id="142" name="Oval 141">
            <a:extLst>
              <a:ext uri="{FF2B5EF4-FFF2-40B4-BE49-F238E27FC236}">
                <a16:creationId xmlns:a16="http://schemas.microsoft.com/office/drawing/2014/main" id="{225108B7-FECC-1B4F-9ABB-E627FDD94F7B}"/>
              </a:ext>
            </a:extLst>
          </p:cNvPr>
          <p:cNvSpPr/>
          <p:nvPr/>
        </p:nvSpPr>
        <p:spPr>
          <a:xfrm>
            <a:off x="6846949" y="2264751"/>
            <a:ext cx="178308" cy="178308"/>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43" name="Oval 142">
            <a:extLst>
              <a:ext uri="{FF2B5EF4-FFF2-40B4-BE49-F238E27FC236}">
                <a16:creationId xmlns:a16="http://schemas.microsoft.com/office/drawing/2014/main" id="{DB2D04F5-02FF-4A4E-B09F-30B8DA761379}"/>
              </a:ext>
            </a:extLst>
          </p:cNvPr>
          <p:cNvSpPr/>
          <p:nvPr/>
        </p:nvSpPr>
        <p:spPr>
          <a:xfrm>
            <a:off x="7025257" y="2493975"/>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44" name="Oval 143">
            <a:extLst>
              <a:ext uri="{FF2B5EF4-FFF2-40B4-BE49-F238E27FC236}">
                <a16:creationId xmlns:a16="http://schemas.microsoft.com/office/drawing/2014/main" id="{1D2CBA6E-23ED-114E-9FA0-0CCF4EA1BBD3}"/>
              </a:ext>
            </a:extLst>
          </p:cNvPr>
          <p:cNvSpPr/>
          <p:nvPr/>
        </p:nvSpPr>
        <p:spPr>
          <a:xfrm>
            <a:off x="7512450" y="2304694"/>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Trebuchet MS" panose="020B0603020202020204"/>
            </a:endParaRPr>
          </a:p>
        </p:txBody>
      </p:sp>
      <p:sp>
        <p:nvSpPr>
          <p:cNvPr id="145" name="Oval 144">
            <a:extLst>
              <a:ext uri="{FF2B5EF4-FFF2-40B4-BE49-F238E27FC236}">
                <a16:creationId xmlns:a16="http://schemas.microsoft.com/office/drawing/2014/main" id="{2A1BFF5E-49CC-C143-9E07-A87A8A08C955}"/>
              </a:ext>
            </a:extLst>
          </p:cNvPr>
          <p:cNvSpPr/>
          <p:nvPr/>
        </p:nvSpPr>
        <p:spPr>
          <a:xfrm>
            <a:off x="6865810" y="2004016"/>
            <a:ext cx="178308" cy="178308"/>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Trebuchet MS" panose="020B0603020202020204"/>
            </a:endParaRPr>
          </a:p>
        </p:txBody>
      </p:sp>
      <p:sp>
        <p:nvSpPr>
          <p:cNvPr id="146" name="TextBox 145">
            <a:extLst>
              <a:ext uri="{FF2B5EF4-FFF2-40B4-BE49-F238E27FC236}">
                <a16:creationId xmlns:a16="http://schemas.microsoft.com/office/drawing/2014/main" id="{73A10C99-B8E3-D747-8AC6-A1B74DF340F2}"/>
              </a:ext>
            </a:extLst>
          </p:cNvPr>
          <p:cNvSpPr txBox="1"/>
          <p:nvPr/>
        </p:nvSpPr>
        <p:spPr>
          <a:xfrm>
            <a:off x="1763441" y="2461130"/>
            <a:ext cx="3683895" cy="300082"/>
          </a:xfrm>
          <a:prstGeom prst="rect">
            <a:avLst/>
          </a:prstGeom>
          <a:noFill/>
        </p:spPr>
        <p:txBody>
          <a:bodyPr wrap="square" rtlCol="0">
            <a:spAutoFit/>
          </a:bodyPr>
          <a:lstStyle/>
          <a:p>
            <a:pPr defTabSz="685846"/>
            <a:r>
              <a:rPr lang="en-US" sz="1350" dirty="0">
                <a:solidFill>
                  <a:prstClr val="black"/>
                </a:solidFill>
                <a:latin typeface="Calibri" panose="020F0502020204030204" pitchFamily="34" charset="0"/>
                <a:cs typeface="Calibri" panose="020F0502020204030204" pitchFamily="34" charset="0"/>
              </a:rPr>
              <a:t>318,000 Health Apps / Tools</a:t>
            </a:r>
          </a:p>
        </p:txBody>
      </p:sp>
      <p:cxnSp>
        <p:nvCxnSpPr>
          <p:cNvPr id="147" name="Straight Connector 146">
            <a:extLst>
              <a:ext uri="{FF2B5EF4-FFF2-40B4-BE49-F238E27FC236}">
                <a16:creationId xmlns:a16="http://schemas.microsoft.com/office/drawing/2014/main" id="{F73745F6-225E-CF41-B981-0C60307F9ADD}"/>
              </a:ext>
            </a:extLst>
          </p:cNvPr>
          <p:cNvCxnSpPr>
            <a:cxnSpLocks/>
          </p:cNvCxnSpPr>
          <p:nvPr/>
        </p:nvCxnSpPr>
        <p:spPr>
          <a:xfrm>
            <a:off x="1802016" y="2696043"/>
            <a:ext cx="4315706" cy="0"/>
          </a:xfrm>
          <a:prstGeom prst="line">
            <a:avLst/>
          </a:prstGeom>
          <a:noFill/>
          <a:ln w="12700" cap="rnd" cmpd="sng" algn="ctr">
            <a:solidFill>
              <a:sysClr val="windowText" lastClr="000000"/>
            </a:solidFill>
            <a:prstDash val="solid"/>
          </a:ln>
          <a:effectLst/>
        </p:spPr>
      </p:cxnSp>
      <p:sp>
        <p:nvSpPr>
          <p:cNvPr id="148" name="Oval 147">
            <a:extLst>
              <a:ext uri="{FF2B5EF4-FFF2-40B4-BE49-F238E27FC236}">
                <a16:creationId xmlns:a16="http://schemas.microsoft.com/office/drawing/2014/main" id="{5624F5A2-851A-2749-BF1A-84C94C58ECD7}"/>
              </a:ext>
            </a:extLst>
          </p:cNvPr>
          <p:cNvSpPr/>
          <p:nvPr/>
        </p:nvSpPr>
        <p:spPr>
          <a:xfrm>
            <a:off x="6590776" y="3123896"/>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49" name="Oval 148">
            <a:extLst>
              <a:ext uri="{FF2B5EF4-FFF2-40B4-BE49-F238E27FC236}">
                <a16:creationId xmlns:a16="http://schemas.microsoft.com/office/drawing/2014/main" id="{685739EA-6BE0-8347-8A24-7E8FDCBD6E8F}"/>
              </a:ext>
            </a:extLst>
          </p:cNvPr>
          <p:cNvSpPr/>
          <p:nvPr/>
        </p:nvSpPr>
        <p:spPr>
          <a:xfrm>
            <a:off x="6494089" y="2748998"/>
            <a:ext cx="178308" cy="178308"/>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50" name="Oval 149">
            <a:extLst>
              <a:ext uri="{FF2B5EF4-FFF2-40B4-BE49-F238E27FC236}">
                <a16:creationId xmlns:a16="http://schemas.microsoft.com/office/drawing/2014/main" id="{70B95AF4-2FB7-9544-BE06-D4FEFCF50F32}"/>
              </a:ext>
            </a:extLst>
          </p:cNvPr>
          <p:cNvSpPr/>
          <p:nvPr/>
        </p:nvSpPr>
        <p:spPr>
          <a:xfrm>
            <a:off x="6958729" y="2863763"/>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51" name="Oval 150">
            <a:extLst>
              <a:ext uri="{FF2B5EF4-FFF2-40B4-BE49-F238E27FC236}">
                <a16:creationId xmlns:a16="http://schemas.microsoft.com/office/drawing/2014/main" id="{97915715-4A16-B748-BE1A-9A3BA03BBD5A}"/>
              </a:ext>
            </a:extLst>
          </p:cNvPr>
          <p:cNvSpPr/>
          <p:nvPr/>
        </p:nvSpPr>
        <p:spPr>
          <a:xfrm>
            <a:off x="6837310" y="3059371"/>
            <a:ext cx="257982" cy="269423"/>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52" name="Oval 151">
            <a:extLst>
              <a:ext uri="{FF2B5EF4-FFF2-40B4-BE49-F238E27FC236}">
                <a16:creationId xmlns:a16="http://schemas.microsoft.com/office/drawing/2014/main" id="{5EEB92C8-4624-ED41-8FB7-30B9789323BC}"/>
              </a:ext>
            </a:extLst>
          </p:cNvPr>
          <p:cNvSpPr/>
          <p:nvPr/>
        </p:nvSpPr>
        <p:spPr>
          <a:xfrm>
            <a:off x="7244308" y="2448454"/>
            <a:ext cx="257982" cy="269423"/>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Trebuchet MS" panose="020B0603020202020204"/>
            </a:endParaRPr>
          </a:p>
        </p:txBody>
      </p:sp>
      <p:sp>
        <p:nvSpPr>
          <p:cNvPr id="153" name="Oval 152">
            <a:extLst>
              <a:ext uri="{FF2B5EF4-FFF2-40B4-BE49-F238E27FC236}">
                <a16:creationId xmlns:a16="http://schemas.microsoft.com/office/drawing/2014/main" id="{99762458-2DDF-E244-9ADE-FF3E913BA169}"/>
              </a:ext>
            </a:extLst>
          </p:cNvPr>
          <p:cNvSpPr/>
          <p:nvPr/>
        </p:nvSpPr>
        <p:spPr>
          <a:xfrm>
            <a:off x="7186786" y="2756581"/>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54" name="Oval 153">
            <a:extLst>
              <a:ext uri="{FF2B5EF4-FFF2-40B4-BE49-F238E27FC236}">
                <a16:creationId xmlns:a16="http://schemas.microsoft.com/office/drawing/2014/main" id="{75B213FF-6C9B-5947-B0D0-06AF09275FC5}"/>
              </a:ext>
            </a:extLst>
          </p:cNvPr>
          <p:cNvSpPr/>
          <p:nvPr/>
        </p:nvSpPr>
        <p:spPr>
          <a:xfrm>
            <a:off x="6290119" y="2559819"/>
            <a:ext cx="178308" cy="178308"/>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Trebuchet MS" panose="020B0603020202020204"/>
            </a:endParaRPr>
          </a:p>
        </p:txBody>
      </p:sp>
      <p:sp>
        <p:nvSpPr>
          <p:cNvPr id="155" name="TextBox 154">
            <a:extLst>
              <a:ext uri="{FF2B5EF4-FFF2-40B4-BE49-F238E27FC236}">
                <a16:creationId xmlns:a16="http://schemas.microsoft.com/office/drawing/2014/main" id="{0F4E67D0-F802-154F-B8E8-5E5A33A59906}"/>
              </a:ext>
            </a:extLst>
          </p:cNvPr>
          <p:cNvSpPr txBox="1"/>
          <p:nvPr/>
        </p:nvSpPr>
        <p:spPr>
          <a:xfrm>
            <a:off x="1765756" y="3680010"/>
            <a:ext cx="4060373" cy="300082"/>
          </a:xfrm>
          <a:prstGeom prst="rect">
            <a:avLst/>
          </a:prstGeom>
          <a:noFill/>
        </p:spPr>
        <p:txBody>
          <a:bodyPr wrap="square" rtlCol="0">
            <a:spAutoFit/>
          </a:bodyPr>
          <a:lstStyle/>
          <a:p>
            <a:pPr defTabSz="685846"/>
            <a:r>
              <a:rPr lang="en-US" sz="1350" dirty="0">
                <a:solidFill>
                  <a:srgbClr val="FF0000"/>
                </a:solidFill>
                <a:latin typeface="Calibri" panose="020F0502020204030204" pitchFamily="34" charset="0"/>
                <a:cs typeface="Calibri" panose="020F0502020204030204" pitchFamily="34" charset="0"/>
              </a:rPr>
              <a:t>&gt;600 published studies on digital health app efficacy</a:t>
            </a:r>
            <a:r>
              <a:rPr lang="en-US" sz="1350" baseline="30000" dirty="0">
                <a:solidFill>
                  <a:srgbClr val="FF0000"/>
                </a:solidFill>
                <a:latin typeface="Calibri" panose="020F0502020204030204" pitchFamily="34" charset="0"/>
                <a:cs typeface="Calibri" panose="020F0502020204030204" pitchFamily="34" charset="0"/>
              </a:rPr>
              <a:t>(1)</a:t>
            </a:r>
          </a:p>
        </p:txBody>
      </p:sp>
      <p:cxnSp>
        <p:nvCxnSpPr>
          <p:cNvPr id="156" name="Straight Connector 155">
            <a:extLst>
              <a:ext uri="{FF2B5EF4-FFF2-40B4-BE49-F238E27FC236}">
                <a16:creationId xmlns:a16="http://schemas.microsoft.com/office/drawing/2014/main" id="{0A03D082-BDE5-464A-87F9-C2AB09E6C686}"/>
              </a:ext>
            </a:extLst>
          </p:cNvPr>
          <p:cNvCxnSpPr>
            <a:cxnSpLocks/>
          </p:cNvCxnSpPr>
          <p:nvPr/>
        </p:nvCxnSpPr>
        <p:spPr>
          <a:xfrm>
            <a:off x="1802016" y="3382930"/>
            <a:ext cx="4469857" cy="0"/>
          </a:xfrm>
          <a:prstGeom prst="line">
            <a:avLst/>
          </a:prstGeom>
          <a:noFill/>
          <a:ln w="12700" cap="rnd" cmpd="sng" algn="ctr">
            <a:solidFill>
              <a:sysClr val="windowText" lastClr="000000"/>
            </a:solidFill>
            <a:prstDash val="solid"/>
          </a:ln>
          <a:effectLst/>
        </p:spPr>
      </p:cxnSp>
      <p:cxnSp>
        <p:nvCxnSpPr>
          <p:cNvPr id="157" name="Straight Connector 156">
            <a:extLst>
              <a:ext uri="{FF2B5EF4-FFF2-40B4-BE49-F238E27FC236}">
                <a16:creationId xmlns:a16="http://schemas.microsoft.com/office/drawing/2014/main" id="{FD7E7454-666A-4F47-BFA1-B33E611AD347}"/>
              </a:ext>
            </a:extLst>
          </p:cNvPr>
          <p:cNvCxnSpPr>
            <a:cxnSpLocks/>
          </p:cNvCxnSpPr>
          <p:nvPr/>
        </p:nvCxnSpPr>
        <p:spPr>
          <a:xfrm>
            <a:off x="1799845" y="3961882"/>
            <a:ext cx="4522487" cy="0"/>
          </a:xfrm>
          <a:prstGeom prst="line">
            <a:avLst/>
          </a:prstGeom>
          <a:noFill/>
          <a:ln w="12700" cap="rnd" cmpd="sng" algn="ctr">
            <a:solidFill>
              <a:sysClr val="windowText" lastClr="000000"/>
            </a:solidFill>
            <a:prstDash val="solid"/>
          </a:ln>
          <a:effectLst/>
        </p:spPr>
      </p:cxnSp>
      <p:sp>
        <p:nvSpPr>
          <p:cNvPr id="158" name="Oval 157">
            <a:extLst>
              <a:ext uri="{FF2B5EF4-FFF2-40B4-BE49-F238E27FC236}">
                <a16:creationId xmlns:a16="http://schemas.microsoft.com/office/drawing/2014/main" id="{10E7AA27-C62E-D04A-AC3D-C3F7160E07E7}"/>
              </a:ext>
            </a:extLst>
          </p:cNvPr>
          <p:cNvSpPr/>
          <p:nvPr/>
        </p:nvSpPr>
        <p:spPr>
          <a:xfrm>
            <a:off x="6838187" y="3476554"/>
            <a:ext cx="178308" cy="178308"/>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59" name="Oval 158">
            <a:extLst>
              <a:ext uri="{FF2B5EF4-FFF2-40B4-BE49-F238E27FC236}">
                <a16:creationId xmlns:a16="http://schemas.microsoft.com/office/drawing/2014/main" id="{BCE1E4D4-1E3A-5446-AC68-35186D32A109}"/>
              </a:ext>
            </a:extLst>
          </p:cNvPr>
          <p:cNvSpPr/>
          <p:nvPr/>
        </p:nvSpPr>
        <p:spPr>
          <a:xfrm>
            <a:off x="6750781" y="3675334"/>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60" name="Oval 159">
            <a:extLst>
              <a:ext uri="{FF2B5EF4-FFF2-40B4-BE49-F238E27FC236}">
                <a16:creationId xmlns:a16="http://schemas.microsoft.com/office/drawing/2014/main" id="{6F9D4DA3-3DC7-A44E-B45E-6C13A09B1A2E}"/>
              </a:ext>
            </a:extLst>
          </p:cNvPr>
          <p:cNvSpPr/>
          <p:nvPr/>
        </p:nvSpPr>
        <p:spPr>
          <a:xfrm>
            <a:off x="6879447" y="3805302"/>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61" name="Oval 160">
            <a:extLst>
              <a:ext uri="{FF2B5EF4-FFF2-40B4-BE49-F238E27FC236}">
                <a16:creationId xmlns:a16="http://schemas.microsoft.com/office/drawing/2014/main" id="{6566D8D0-54BF-2947-90AD-35BCB0A80EA1}"/>
              </a:ext>
            </a:extLst>
          </p:cNvPr>
          <p:cNvSpPr/>
          <p:nvPr/>
        </p:nvSpPr>
        <p:spPr>
          <a:xfrm>
            <a:off x="5963920" y="2014945"/>
            <a:ext cx="137160" cy="134712"/>
          </a:xfrm>
          <a:prstGeom prst="ellipse">
            <a:avLst/>
          </a:prstGeom>
          <a:solidFill>
            <a:srgbClr val="5FCBEF">
              <a:alpha val="87000"/>
            </a:srgbClr>
          </a:solidFill>
          <a:ln w="19050" cap="rnd" cmpd="sng" algn="ctr">
            <a:noFill/>
            <a:prstDash val="solid"/>
          </a:ln>
          <a:effectLst/>
        </p:spPr>
        <p:txBody>
          <a:bodyPr rtlCol="0" anchor="ctr"/>
          <a:lstStyle/>
          <a:p>
            <a:pPr algn="ctr" defTabSz="685846">
              <a:defRPr/>
            </a:pPr>
            <a:endParaRPr lang="en-US" sz="1350">
              <a:solidFill>
                <a:prstClr val="white"/>
              </a:solidFill>
              <a:latin typeface="Trebuchet MS" panose="020B0603020202020204"/>
            </a:endParaRPr>
          </a:p>
        </p:txBody>
      </p:sp>
      <p:sp>
        <p:nvSpPr>
          <p:cNvPr id="162" name="TextBox 161">
            <a:extLst>
              <a:ext uri="{FF2B5EF4-FFF2-40B4-BE49-F238E27FC236}">
                <a16:creationId xmlns:a16="http://schemas.microsoft.com/office/drawing/2014/main" id="{0D2B2FF1-EDB5-C347-A3D1-A6B74CC92285}"/>
              </a:ext>
            </a:extLst>
          </p:cNvPr>
          <p:cNvSpPr txBox="1"/>
          <p:nvPr/>
        </p:nvSpPr>
        <p:spPr>
          <a:xfrm>
            <a:off x="1766217" y="3100110"/>
            <a:ext cx="4234331" cy="300082"/>
          </a:xfrm>
          <a:prstGeom prst="rect">
            <a:avLst/>
          </a:prstGeom>
          <a:noFill/>
        </p:spPr>
        <p:txBody>
          <a:bodyPr wrap="square" rtlCol="0">
            <a:spAutoFit/>
          </a:bodyPr>
          <a:lstStyle/>
          <a:p>
            <a:pPr defTabSz="685846"/>
            <a:r>
              <a:rPr lang="en-US" sz="1350" dirty="0">
                <a:solidFill>
                  <a:prstClr val="black"/>
                </a:solidFill>
                <a:latin typeface="Calibri" panose="020F0502020204030204" pitchFamily="34" charset="0"/>
                <a:cs typeface="Calibri" panose="020F0502020204030204" pitchFamily="34" charset="0"/>
              </a:rPr>
              <a:t>85% of health apps have fewer than 5,000 downloads</a:t>
            </a:r>
            <a:r>
              <a:rPr lang="en-US" sz="1350" baseline="30000" dirty="0">
                <a:solidFill>
                  <a:prstClr val="black"/>
                </a:solidFill>
                <a:latin typeface="Calibri" panose="020F0502020204030204" pitchFamily="34" charset="0"/>
                <a:cs typeface="Calibri" panose="020F0502020204030204" pitchFamily="34" charset="0"/>
              </a:rPr>
              <a:t>(1)</a:t>
            </a:r>
          </a:p>
        </p:txBody>
      </p:sp>
      <p:sp>
        <p:nvSpPr>
          <p:cNvPr id="163" name="Oval 162">
            <a:extLst>
              <a:ext uri="{FF2B5EF4-FFF2-40B4-BE49-F238E27FC236}">
                <a16:creationId xmlns:a16="http://schemas.microsoft.com/office/drawing/2014/main" id="{5D59EEC7-11CC-5049-88A6-F72002A8C67B}"/>
              </a:ext>
            </a:extLst>
          </p:cNvPr>
          <p:cNvSpPr/>
          <p:nvPr/>
        </p:nvSpPr>
        <p:spPr>
          <a:xfrm>
            <a:off x="6748408" y="4478560"/>
            <a:ext cx="257982" cy="269423"/>
          </a:xfrm>
          <a:prstGeom prst="ellipse">
            <a:avLst/>
          </a:prstGeom>
          <a:solidFill>
            <a:srgbClr val="C00000">
              <a:alpha val="83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64" name="Oval 163">
            <a:extLst>
              <a:ext uri="{FF2B5EF4-FFF2-40B4-BE49-F238E27FC236}">
                <a16:creationId xmlns:a16="http://schemas.microsoft.com/office/drawing/2014/main" id="{057CF7F0-C5D6-EB4F-BBE7-BEEAE11A526D}"/>
              </a:ext>
            </a:extLst>
          </p:cNvPr>
          <p:cNvSpPr/>
          <p:nvPr/>
        </p:nvSpPr>
        <p:spPr>
          <a:xfrm>
            <a:off x="6826096" y="4119159"/>
            <a:ext cx="137160" cy="134712"/>
          </a:xfrm>
          <a:prstGeom prst="ellipse">
            <a:avLst/>
          </a:prstGeom>
          <a:solidFill>
            <a:srgbClr val="C00000">
              <a:alpha val="73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65" name="Oval 164">
            <a:extLst>
              <a:ext uri="{FF2B5EF4-FFF2-40B4-BE49-F238E27FC236}">
                <a16:creationId xmlns:a16="http://schemas.microsoft.com/office/drawing/2014/main" id="{BB99CF11-99D8-3F45-8DE1-1C8647F31303}"/>
              </a:ext>
            </a:extLst>
          </p:cNvPr>
          <p:cNvSpPr/>
          <p:nvPr/>
        </p:nvSpPr>
        <p:spPr>
          <a:xfrm>
            <a:off x="6851667" y="4318629"/>
            <a:ext cx="137160" cy="134712"/>
          </a:xfrm>
          <a:prstGeom prst="ellipse">
            <a:avLst/>
          </a:prstGeom>
          <a:solidFill>
            <a:srgbClr val="C00000">
              <a:alpha val="70000"/>
            </a:srgbClr>
          </a:solidFill>
          <a:ln w="19050" cap="rnd" cmpd="sng" algn="ctr">
            <a:noFill/>
            <a:prstDash val="solid"/>
          </a:ln>
          <a:effectLst/>
        </p:spPr>
        <p:txBody>
          <a:bodyPr rtlCol="0" anchor="ctr"/>
          <a:lstStyle/>
          <a:p>
            <a:pPr algn="ctr" defTabSz="685846">
              <a:defRPr/>
            </a:pPr>
            <a:endParaRPr lang="en-US" sz="1350">
              <a:solidFill>
                <a:prstClr val="white"/>
              </a:solidFill>
              <a:latin typeface="Calibri" panose="020F0502020204030204" pitchFamily="34" charset="0"/>
              <a:cs typeface="Calibri" panose="020F0502020204030204" pitchFamily="34" charset="0"/>
            </a:endParaRPr>
          </a:p>
        </p:txBody>
      </p:sp>
      <p:sp>
        <p:nvSpPr>
          <p:cNvPr id="166" name="TextBox 165">
            <a:extLst>
              <a:ext uri="{FF2B5EF4-FFF2-40B4-BE49-F238E27FC236}">
                <a16:creationId xmlns:a16="http://schemas.microsoft.com/office/drawing/2014/main" id="{79D5ED0B-4CD6-D640-94BE-E0C2227D86C5}"/>
              </a:ext>
            </a:extLst>
          </p:cNvPr>
          <p:cNvSpPr txBox="1"/>
          <p:nvPr/>
        </p:nvSpPr>
        <p:spPr>
          <a:xfrm>
            <a:off x="1744400" y="4086965"/>
            <a:ext cx="4060373" cy="507831"/>
          </a:xfrm>
          <a:prstGeom prst="rect">
            <a:avLst/>
          </a:prstGeom>
          <a:noFill/>
        </p:spPr>
        <p:txBody>
          <a:bodyPr wrap="square" rtlCol="0">
            <a:spAutoFit/>
          </a:bodyPr>
          <a:lstStyle/>
          <a:p>
            <a:pPr defTabSz="685846"/>
            <a:r>
              <a:rPr lang="en-US" sz="1350" dirty="0">
                <a:solidFill>
                  <a:prstClr val="black"/>
                </a:solidFill>
                <a:latin typeface="Calibri" panose="020F0502020204030204" pitchFamily="34" charset="0"/>
                <a:cs typeface="Calibri" panose="020F0502020204030204" pitchFamily="34" charset="0"/>
              </a:rPr>
              <a:t>Dozens of patient-facing apps with FDA Clearance; </a:t>
            </a:r>
          </a:p>
          <a:p>
            <a:pPr defTabSz="685846"/>
            <a:r>
              <a:rPr lang="en-US" sz="1350" dirty="0">
                <a:solidFill>
                  <a:prstClr val="black"/>
                </a:solidFill>
                <a:latin typeface="Calibri" panose="020F0502020204030204" pitchFamily="34" charset="0"/>
                <a:cs typeface="Calibri" panose="020F0502020204030204" pitchFamily="34" charset="0"/>
              </a:rPr>
              <a:t>&lt; 5 with a “label”</a:t>
            </a:r>
          </a:p>
        </p:txBody>
      </p:sp>
      <p:cxnSp>
        <p:nvCxnSpPr>
          <p:cNvPr id="167" name="Straight Connector 166">
            <a:extLst>
              <a:ext uri="{FF2B5EF4-FFF2-40B4-BE49-F238E27FC236}">
                <a16:creationId xmlns:a16="http://schemas.microsoft.com/office/drawing/2014/main" id="{B915D576-DE8A-0543-8B17-E64F6C8E6981}"/>
              </a:ext>
            </a:extLst>
          </p:cNvPr>
          <p:cNvCxnSpPr>
            <a:cxnSpLocks/>
          </p:cNvCxnSpPr>
          <p:nvPr/>
        </p:nvCxnSpPr>
        <p:spPr>
          <a:xfrm>
            <a:off x="1799846" y="4574922"/>
            <a:ext cx="4549112" cy="0"/>
          </a:xfrm>
          <a:prstGeom prst="line">
            <a:avLst/>
          </a:prstGeom>
          <a:noFill/>
          <a:ln w="12700" cap="rnd" cmpd="sng" algn="ctr">
            <a:solidFill>
              <a:sysClr val="windowText" lastClr="000000"/>
            </a:solidFill>
            <a:prstDash val="solid"/>
          </a:ln>
          <a:effectLst/>
        </p:spPr>
      </p:cxnSp>
      <p:sp>
        <p:nvSpPr>
          <p:cNvPr id="168" name="TextBox 167">
            <a:extLst>
              <a:ext uri="{FF2B5EF4-FFF2-40B4-BE49-F238E27FC236}">
                <a16:creationId xmlns:a16="http://schemas.microsoft.com/office/drawing/2014/main" id="{BE0E8876-C2B0-5E49-8E35-3570234C9A76}"/>
              </a:ext>
            </a:extLst>
          </p:cNvPr>
          <p:cNvSpPr txBox="1"/>
          <p:nvPr/>
        </p:nvSpPr>
        <p:spPr>
          <a:xfrm>
            <a:off x="8514143" y="2202059"/>
            <a:ext cx="1500622" cy="346249"/>
          </a:xfrm>
          <a:prstGeom prst="rect">
            <a:avLst/>
          </a:prstGeom>
          <a:solidFill>
            <a:srgbClr val="EBEBEB"/>
          </a:solidFill>
        </p:spPr>
        <p:txBody>
          <a:bodyPr wrap="square" lIns="0" tIns="0" rIns="0" bIns="0" rtlCol="0">
            <a:spAutoFit/>
          </a:bodyPr>
          <a:lstStyle/>
          <a:p>
            <a:pPr algn="ctr" defTabSz="685846">
              <a:defRPr/>
            </a:pPr>
            <a:r>
              <a:rPr lang="en-US" sz="1125" dirty="0">
                <a:solidFill>
                  <a:prstClr val="black"/>
                </a:solidFill>
                <a:latin typeface="Trebuchet MS" panose="020B0603020202020204"/>
              </a:rPr>
              <a:t>Starting Point for Digital</a:t>
            </a:r>
          </a:p>
        </p:txBody>
      </p:sp>
      <p:sp>
        <p:nvSpPr>
          <p:cNvPr id="169" name="Right Brace 168">
            <a:extLst>
              <a:ext uri="{FF2B5EF4-FFF2-40B4-BE49-F238E27FC236}">
                <a16:creationId xmlns:a16="http://schemas.microsoft.com/office/drawing/2014/main" id="{EA801379-BE5D-DF45-A569-954B60C95881}"/>
              </a:ext>
            </a:extLst>
          </p:cNvPr>
          <p:cNvSpPr/>
          <p:nvPr/>
        </p:nvSpPr>
        <p:spPr>
          <a:xfrm>
            <a:off x="8312911" y="2069600"/>
            <a:ext cx="138737" cy="647525"/>
          </a:xfrm>
          <a:prstGeom prst="rightBrace">
            <a:avLst/>
          </a:prstGeom>
          <a:noFill/>
          <a:ln w="12700" cap="rnd" cmpd="sng" algn="ctr">
            <a:solidFill>
              <a:sysClr val="windowText" lastClr="000000"/>
            </a:solidFill>
            <a:prstDash val="solid"/>
          </a:ln>
          <a:effectLst/>
        </p:spPr>
        <p:txBody>
          <a:bodyPr rtlCol="0" anchor="ctr"/>
          <a:lstStyle/>
          <a:p>
            <a:pPr algn="ctr" defTabSz="685846">
              <a:defRPr/>
            </a:pPr>
            <a:endParaRPr lang="en-US" sz="1350">
              <a:solidFill>
                <a:prstClr val="black"/>
              </a:solidFill>
              <a:latin typeface="Trebuchet MS" panose="020B0603020202020204"/>
            </a:endParaRPr>
          </a:p>
        </p:txBody>
      </p:sp>
      <p:sp>
        <p:nvSpPr>
          <p:cNvPr id="170" name="TextBox 169">
            <a:extLst>
              <a:ext uri="{FF2B5EF4-FFF2-40B4-BE49-F238E27FC236}">
                <a16:creationId xmlns:a16="http://schemas.microsoft.com/office/drawing/2014/main" id="{07CB259F-0F63-BC4E-B193-9D4AC17AA05C}"/>
              </a:ext>
            </a:extLst>
          </p:cNvPr>
          <p:cNvSpPr txBox="1"/>
          <p:nvPr/>
        </p:nvSpPr>
        <p:spPr>
          <a:xfrm>
            <a:off x="8569007" y="4044388"/>
            <a:ext cx="1445758" cy="346249"/>
          </a:xfrm>
          <a:prstGeom prst="rect">
            <a:avLst/>
          </a:prstGeom>
          <a:solidFill>
            <a:srgbClr val="EBEBEB"/>
          </a:solidFill>
        </p:spPr>
        <p:txBody>
          <a:bodyPr wrap="square" lIns="0" tIns="0" rIns="0" bIns="0" rtlCol="0">
            <a:spAutoFit/>
          </a:bodyPr>
          <a:lstStyle/>
          <a:p>
            <a:pPr algn="ctr" defTabSz="685846">
              <a:defRPr/>
            </a:pPr>
            <a:r>
              <a:rPr lang="en-US" sz="1125" dirty="0">
                <a:solidFill>
                  <a:prstClr val="black"/>
                </a:solidFill>
                <a:latin typeface="Trebuchet MS" panose="020B0603020202020204"/>
              </a:rPr>
              <a:t>Digital Therapeutics / validated Apps</a:t>
            </a:r>
          </a:p>
        </p:txBody>
      </p:sp>
      <p:sp>
        <p:nvSpPr>
          <p:cNvPr id="171" name="Right Brace 170">
            <a:extLst>
              <a:ext uri="{FF2B5EF4-FFF2-40B4-BE49-F238E27FC236}">
                <a16:creationId xmlns:a16="http://schemas.microsoft.com/office/drawing/2014/main" id="{C3C87A30-C3EA-D64D-A65B-6E960B74AFE4}"/>
              </a:ext>
            </a:extLst>
          </p:cNvPr>
          <p:cNvSpPr/>
          <p:nvPr/>
        </p:nvSpPr>
        <p:spPr>
          <a:xfrm>
            <a:off x="8346588" y="3710779"/>
            <a:ext cx="154589" cy="973871"/>
          </a:xfrm>
          <a:prstGeom prst="rightBrace">
            <a:avLst/>
          </a:prstGeom>
          <a:noFill/>
          <a:ln w="12700" cap="rnd" cmpd="sng" algn="ctr">
            <a:solidFill>
              <a:sysClr val="windowText" lastClr="000000"/>
            </a:solidFill>
            <a:prstDash val="solid"/>
          </a:ln>
          <a:effectLst/>
        </p:spPr>
        <p:txBody>
          <a:bodyPr rtlCol="0" anchor="ctr"/>
          <a:lstStyle/>
          <a:p>
            <a:pPr algn="ctr" defTabSz="685846">
              <a:defRPr/>
            </a:pPr>
            <a:endParaRPr lang="en-US" sz="1350">
              <a:solidFill>
                <a:prstClr val="black"/>
              </a:solidFill>
              <a:latin typeface="Trebuchet MS" panose="020B0603020202020204"/>
            </a:endParaRPr>
          </a:p>
        </p:txBody>
      </p:sp>
      <p:sp>
        <p:nvSpPr>
          <p:cNvPr id="172" name="TextBox 171">
            <a:extLst>
              <a:ext uri="{FF2B5EF4-FFF2-40B4-BE49-F238E27FC236}">
                <a16:creationId xmlns:a16="http://schemas.microsoft.com/office/drawing/2014/main" id="{7BEB7286-53F9-8B42-8629-C8501F471C59}"/>
              </a:ext>
            </a:extLst>
          </p:cNvPr>
          <p:cNvSpPr txBox="1"/>
          <p:nvPr/>
        </p:nvSpPr>
        <p:spPr>
          <a:xfrm>
            <a:off x="1503872" y="5834511"/>
            <a:ext cx="4473608" cy="210955"/>
          </a:xfrm>
          <a:prstGeom prst="rect">
            <a:avLst/>
          </a:prstGeom>
          <a:noFill/>
        </p:spPr>
        <p:txBody>
          <a:bodyPr wrap="square" rtlCol="0">
            <a:spAutoFit/>
          </a:bodyPr>
          <a:lstStyle/>
          <a:p>
            <a:pPr defTabSz="685846"/>
            <a:r>
              <a:rPr lang="en-US" sz="771" dirty="0">
                <a:solidFill>
                  <a:prstClr val="black"/>
                </a:solidFill>
                <a:latin typeface="Calibri" panose="020F0502020204030204" pitchFamily="34" charset="0"/>
              </a:rPr>
              <a:t>(1) IQVIA Institute for Human Data Science. The Growing Value of Digital Health. Nov 2017.</a:t>
            </a:r>
          </a:p>
        </p:txBody>
      </p:sp>
      <p:sp>
        <p:nvSpPr>
          <p:cNvPr id="173" name="TextBox 172">
            <a:extLst>
              <a:ext uri="{FF2B5EF4-FFF2-40B4-BE49-F238E27FC236}">
                <a16:creationId xmlns:a16="http://schemas.microsoft.com/office/drawing/2014/main" id="{2238CF6F-7B17-9E47-83E1-364BAC9EC2BE}"/>
              </a:ext>
            </a:extLst>
          </p:cNvPr>
          <p:cNvSpPr txBox="1"/>
          <p:nvPr/>
        </p:nvSpPr>
        <p:spPr>
          <a:xfrm>
            <a:off x="1721628" y="4841566"/>
            <a:ext cx="4772461" cy="300082"/>
          </a:xfrm>
          <a:prstGeom prst="rect">
            <a:avLst/>
          </a:prstGeom>
          <a:noFill/>
        </p:spPr>
        <p:txBody>
          <a:bodyPr wrap="square" rtlCol="0">
            <a:spAutoFit/>
          </a:bodyPr>
          <a:lstStyle/>
          <a:p>
            <a:pPr defTabSz="685846"/>
            <a:r>
              <a:rPr lang="en-US" sz="1350" dirty="0">
                <a:solidFill>
                  <a:prstClr val="black"/>
                </a:solidFill>
                <a:latin typeface="Calibri" panose="020F0502020204030204" pitchFamily="34" charset="0"/>
                <a:cs typeface="Calibri" panose="020F0502020204030204" pitchFamily="34" charset="0"/>
              </a:rPr>
              <a:t>? address key access, interoperability, privacy &amp; security concerns</a:t>
            </a:r>
          </a:p>
        </p:txBody>
      </p:sp>
      <p:cxnSp>
        <p:nvCxnSpPr>
          <p:cNvPr id="174" name="Straight Connector 173">
            <a:extLst>
              <a:ext uri="{FF2B5EF4-FFF2-40B4-BE49-F238E27FC236}">
                <a16:creationId xmlns:a16="http://schemas.microsoft.com/office/drawing/2014/main" id="{DEDCD685-6366-CA48-933E-335462A917E9}"/>
              </a:ext>
            </a:extLst>
          </p:cNvPr>
          <p:cNvCxnSpPr>
            <a:cxnSpLocks/>
          </p:cNvCxnSpPr>
          <p:nvPr/>
        </p:nvCxnSpPr>
        <p:spPr>
          <a:xfrm>
            <a:off x="1777074" y="5165764"/>
            <a:ext cx="4549112" cy="0"/>
          </a:xfrm>
          <a:prstGeom prst="line">
            <a:avLst/>
          </a:prstGeom>
          <a:noFill/>
          <a:ln w="12700" cap="rnd" cmpd="sng" algn="ctr">
            <a:solidFill>
              <a:sysClr val="windowText" lastClr="000000"/>
            </a:solidFill>
            <a:prstDash val="solid"/>
          </a:ln>
          <a:effectLst/>
        </p:spPr>
      </p:cxnSp>
      <p:pic>
        <p:nvPicPr>
          <p:cNvPr id="47" name="Picture 46"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39124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 name="pasted-image.png"/>
          <p:cNvPicPr>
            <a:picLocks noChangeAspect="1"/>
          </p:cNvPicPr>
          <p:nvPr/>
        </p:nvPicPr>
        <p:blipFill>
          <a:blip r:embed="rId2"/>
          <a:stretch>
            <a:fillRect/>
          </a:stretch>
        </p:blipFill>
        <p:spPr>
          <a:xfrm>
            <a:off x="8317385" y="4099345"/>
            <a:ext cx="980978" cy="734786"/>
          </a:xfrm>
          <a:prstGeom prst="rect">
            <a:avLst/>
          </a:prstGeom>
          <a:ln w="12700">
            <a:miter lim="400000"/>
          </a:ln>
        </p:spPr>
      </p:pic>
      <p:pic>
        <p:nvPicPr>
          <p:cNvPr id="827" name="pasted-image.png"/>
          <p:cNvPicPr>
            <a:picLocks noChangeAspect="1"/>
          </p:cNvPicPr>
          <p:nvPr/>
        </p:nvPicPr>
        <p:blipFill>
          <a:blip r:embed="rId3"/>
          <a:stretch>
            <a:fillRect/>
          </a:stretch>
        </p:blipFill>
        <p:spPr>
          <a:xfrm>
            <a:off x="5816098" y="2605551"/>
            <a:ext cx="734786" cy="138794"/>
          </a:xfrm>
          <a:prstGeom prst="rect">
            <a:avLst/>
          </a:prstGeom>
          <a:ln w="12700">
            <a:miter lim="400000"/>
          </a:ln>
        </p:spPr>
      </p:pic>
      <p:pic>
        <p:nvPicPr>
          <p:cNvPr id="828" name="pasted-image.png"/>
          <p:cNvPicPr>
            <a:picLocks noChangeAspect="1"/>
          </p:cNvPicPr>
          <p:nvPr/>
        </p:nvPicPr>
        <p:blipFill>
          <a:blip r:embed="rId4"/>
          <a:stretch>
            <a:fillRect/>
          </a:stretch>
        </p:blipFill>
        <p:spPr>
          <a:xfrm>
            <a:off x="7985147" y="3374252"/>
            <a:ext cx="598829" cy="350534"/>
          </a:xfrm>
          <a:prstGeom prst="rect">
            <a:avLst/>
          </a:prstGeom>
          <a:ln w="12700">
            <a:miter lim="400000"/>
          </a:ln>
        </p:spPr>
      </p:pic>
      <p:pic>
        <p:nvPicPr>
          <p:cNvPr id="829" name="pasted-image.png"/>
          <p:cNvPicPr>
            <a:picLocks noChangeAspect="1"/>
          </p:cNvPicPr>
          <p:nvPr/>
        </p:nvPicPr>
        <p:blipFill>
          <a:blip r:embed="rId5"/>
          <a:stretch>
            <a:fillRect/>
          </a:stretch>
        </p:blipFill>
        <p:spPr>
          <a:xfrm>
            <a:off x="7119215" y="3082020"/>
            <a:ext cx="485775" cy="330653"/>
          </a:xfrm>
          <a:prstGeom prst="rect">
            <a:avLst/>
          </a:prstGeom>
          <a:ln w="12700">
            <a:miter lim="400000"/>
          </a:ln>
        </p:spPr>
      </p:pic>
      <p:pic>
        <p:nvPicPr>
          <p:cNvPr id="830" name="pasted-image.png"/>
          <p:cNvPicPr>
            <a:picLocks noChangeAspect="1"/>
          </p:cNvPicPr>
          <p:nvPr/>
        </p:nvPicPr>
        <p:blipFill>
          <a:blip r:embed="rId6"/>
          <a:stretch>
            <a:fillRect/>
          </a:stretch>
        </p:blipFill>
        <p:spPr>
          <a:xfrm>
            <a:off x="3968561" y="4226813"/>
            <a:ext cx="710294" cy="542925"/>
          </a:xfrm>
          <a:prstGeom prst="rect">
            <a:avLst/>
          </a:prstGeom>
          <a:ln w="12700">
            <a:miter lim="400000"/>
          </a:ln>
        </p:spPr>
      </p:pic>
      <p:pic>
        <p:nvPicPr>
          <p:cNvPr id="831" name="pasted-image.png"/>
          <p:cNvPicPr>
            <a:picLocks noChangeAspect="1"/>
          </p:cNvPicPr>
          <p:nvPr/>
        </p:nvPicPr>
        <p:blipFill>
          <a:blip r:embed="rId7"/>
          <a:stretch>
            <a:fillRect/>
          </a:stretch>
        </p:blipFill>
        <p:spPr>
          <a:xfrm>
            <a:off x="6762194" y="1840325"/>
            <a:ext cx="1040947" cy="233484"/>
          </a:xfrm>
          <a:prstGeom prst="rect">
            <a:avLst/>
          </a:prstGeom>
          <a:ln w="12700">
            <a:miter lim="400000"/>
          </a:ln>
        </p:spPr>
      </p:pic>
      <p:pic>
        <p:nvPicPr>
          <p:cNvPr id="832" name="pasted-image.png"/>
          <p:cNvPicPr>
            <a:picLocks noChangeAspect="1"/>
          </p:cNvPicPr>
          <p:nvPr/>
        </p:nvPicPr>
        <p:blipFill>
          <a:blip r:embed="rId8"/>
          <a:stretch>
            <a:fillRect/>
          </a:stretch>
        </p:blipFill>
        <p:spPr>
          <a:xfrm>
            <a:off x="3319296" y="3441088"/>
            <a:ext cx="575582" cy="289832"/>
          </a:xfrm>
          <a:prstGeom prst="rect">
            <a:avLst/>
          </a:prstGeom>
          <a:ln w="12700">
            <a:miter lim="400000"/>
          </a:ln>
        </p:spPr>
      </p:pic>
      <p:pic>
        <p:nvPicPr>
          <p:cNvPr id="833" name="pasted-image.png"/>
          <p:cNvPicPr>
            <a:picLocks noChangeAspect="1"/>
          </p:cNvPicPr>
          <p:nvPr/>
        </p:nvPicPr>
        <p:blipFill>
          <a:blip r:embed="rId9"/>
          <a:stretch>
            <a:fillRect/>
          </a:stretch>
        </p:blipFill>
        <p:spPr>
          <a:xfrm>
            <a:off x="6580539" y="4226813"/>
            <a:ext cx="1404257" cy="440872"/>
          </a:xfrm>
          <a:prstGeom prst="rect">
            <a:avLst/>
          </a:prstGeom>
          <a:ln w="12700">
            <a:miter lim="400000"/>
          </a:ln>
        </p:spPr>
      </p:pic>
      <p:pic>
        <p:nvPicPr>
          <p:cNvPr id="834" name="pasted-image.png"/>
          <p:cNvPicPr>
            <a:picLocks noChangeAspect="1"/>
          </p:cNvPicPr>
          <p:nvPr/>
        </p:nvPicPr>
        <p:blipFill>
          <a:blip r:embed="rId10"/>
          <a:stretch>
            <a:fillRect/>
          </a:stretch>
        </p:blipFill>
        <p:spPr>
          <a:xfrm>
            <a:off x="4843252" y="4226813"/>
            <a:ext cx="1040947" cy="804182"/>
          </a:xfrm>
          <a:prstGeom prst="rect">
            <a:avLst/>
          </a:prstGeom>
          <a:ln w="12700">
            <a:miter lim="400000"/>
          </a:ln>
        </p:spPr>
      </p:pic>
      <p:pic>
        <p:nvPicPr>
          <p:cNvPr id="835" name="pasted-image.png"/>
          <p:cNvPicPr>
            <a:picLocks noChangeAspect="1"/>
          </p:cNvPicPr>
          <p:nvPr/>
        </p:nvPicPr>
        <p:blipFill>
          <a:blip r:embed="rId11"/>
          <a:stretch>
            <a:fillRect/>
          </a:stretch>
        </p:blipFill>
        <p:spPr>
          <a:xfrm>
            <a:off x="3190339" y="2479672"/>
            <a:ext cx="653144" cy="653144"/>
          </a:xfrm>
          <a:prstGeom prst="rect">
            <a:avLst/>
          </a:prstGeom>
          <a:ln w="12700">
            <a:miter lim="400000"/>
          </a:ln>
        </p:spPr>
      </p:pic>
      <p:pic>
        <p:nvPicPr>
          <p:cNvPr id="836" name="pasted-image.png"/>
          <p:cNvPicPr>
            <a:picLocks noChangeAspect="1"/>
          </p:cNvPicPr>
          <p:nvPr/>
        </p:nvPicPr>
        <p:blipFill>
          <a:blip r:embed="rId12"/>
          <a:stretch>
            <a:fillRect/>
          </a:stretch>
        </p:blipFill>
        <p:spPr>
          <a:xfrm>
            <a:off x="7564839" y="2404819"/>
            <a:ext cx="1089932" cy="771525"/>
          </a:xfrm>
          <a:prstGeom prst="rect">
            <a:avLst/>
          </a:prstGeom>
          <a:ln w="12700">
            <a:miter lim="400000"/>
          </a:ln>
        </p:spPr>
      </p:pic>
      <p:pic>
        <p:nvPicPr>
          <p:cNvPr id="837" name="pasted-image.png"/>
          <p:cNvPicPr>
            <a:picLocks noChangeAspect="1"/>
          </p:cNvPicPr>
          <p:nvPr/>
        </p:nvPicPr>
        <p:blipFill>
          <a:blip r:embed="rId13"/>
          <a:stretch>
            <a:fillRect/>
          </a:stretch>
        </p:blipFill>
        <p:spPr>
          <a:xfrm>
            <a:off x="4180594" y="3823833"/>
            <a:ext cx="1343025" cy="326572"/>
          </a:xfrm>
          <a:prstGeom prst="rect">
            <a:avLst/>
          </a:prstGeom>
          <a:ln w="12700">
            <a:miter lim="400000"/>
          </a:ln>
        </p:spPr>
      </p:pic>
      <p:pic>
        <p:nvPicPr>
          <p:cNvPr id="840" name="pasted-image.png"/>
          <p:cNvPicPr>
            <a:picLocks noChangeAspect="1"/>
          </p:cNvPicPr>
          <p:nvPr/>
        </p:nvPicPr>
        <p:blipFill>
          <a:blip r:embed="rId14"/>
          <a:stretch>
            <a:fillRect/>
          </a:stretch>
        </p:blipFill>
        <p:spPr>
          <a:xfrm>
            <a:off x="3630788" y="2028542"/>
            <a:ext cx="857250" cy="273504"/>
          </a:xfrm>
          <a:prstGeom prst="rect">
            <a:avLst/>
          </a:prstGeom>
          <a:ln w="12700">
            <a:miter lim="400000"/>
          </a:ln>
        </p:spPr>
      </p:pic>
      <p:pic>
        <p:nvPicPr>
          <p:cNvPr id="841" name="pasted-image.png"/>
          <p:cNvPicPr>
            <a:picLocks noChangeAspect="1"/>
          </p:cNvPicPr>
          <p:nvPr/>
        </p:nvPicPr>
        <p:blipFill>
          <a:blip r:embed="rId15"/>
          <a:stretch>
            <a:fillRect/>
          </a:stretch>
        </p:blipFill>
        <p:spPr>
          <a:xfrm>
            <a:off x="4357421" y="2995726"/>
            <a:ext cx="890345" cy="503238"/>
          </a:xfrm>
          <a:prstGeom prst="rect">
            <a:avLst/>
          </a:prstGeom>
          <a:ln w="12700">
            <a:miter lim="400000"/>
          </a:ln>
        </p:spPr>
      </p:pic>
      <p:pic>
        <p:nvPicPr>
          <p:cNvPr id="842" name="pasted-image.png"/>
          <p:cNvPicPr>
            <a:picLocks noChangeAspect="1"/>
          </p:cNvPicPr>
          <p:nvPr/>
        </p:nvPicPr>
        <p:blipFill>
          <a:blip r:embed="rId16"/>
          <a:stretch>
            <a:fillRect/>
          </a:stretch>
        </p:blipFill>
        <p:spPr>
          <a:xfrm>
            <a:off x="6164481" y="3681302"/>
            <a:ext cx="1040947" cy="468426"/>
          </a:xfrm>
          <a:prstGeom prst="rect">
            <a:avLst/>
          </a:prstGeom>
          <a:ln w="12700">
            <a:miter lim="400000"/>
          </a:ln>
        </p:spPr>
      </p:pic>
      <p:pic>
        <p:nvPicPr>
          <p:cNvPr id="843" name="pasted-image.png"/>
          <p:cNvPicPr>
            <a:picLocks noChangeAspect="1"/>
          </p:cNvPicPr>
          <p:nvPr/>
        </p:nvPicPr>
        <p:blipFill>
          <a:blip r:embed="rId17"/>
          <a:stretch>
            <a:fillRect/>
          </a:stretch>
        </p:blipFill>
        <p:spPr>
          <a:xfrm>
            <a:off x="7982113" y="3979310"/>
            <a:ext cx="1109654" cy="170418"/>
          </a:xfrm>
          <a:prstGeom prst="rect">
            <a:avLst/>
          </a:prstGeom>
          <a:ln w="12700">
            <a:miter lim="400000"/>
          </a:ln>
        </p:spPr>
      </p:pic>
      <p:pic>
        <p:nvPicPr>
          <p:cNvPr id="844" name="pasted-image.png"/>
          <p:cNvPicPr>
            <a:picLocks noChangeAspect="1"/>
          </p:cNvPicPr>
          <p:nvPr/>
        </p:nvPicPr>
        <p:blipFill>
          <a:blip r:embed="rId18"/>
          <a:stretch>
            <a:fillRect/>
          </a:stretch>
        </p:blipFill>
        <p:spPr>
          <a:xfrm>
            <a:off x="3076787" y="3910132"/>
            <a:ext cx="462946" cy="477609"/>
          </a:xfrm>
          <a:prstGeom prst="rect">
            <a:avLst/>
          </a:prstGeom>
          <a:ln w="12700">
            <a:miter lim="400000"/>
          </a:ln>
        </p:spPr>
      </p:pic>
      <p:pic>
        <p:nvPicPr>
          <p:cNvPr id="845" name="pasted-image.png"/>
          <p:cNvPicPr>
            <a:picLocks noChangeAspect="1"/>
          </p:cNvPicPr>
          <p:nvPr/>
        </p:nvPicPr>
        <p:blipFill>
          <a:blip r:embed="rId19"/>
          <a:stretch>
            <a:fillRect/>
          </a:stretch>
        </p:blipFill>
        <p:spPr>
          <a:xfrm>
            <a:off x="8068777" y="2116100"/>
            <a:ext cx="1123736" cy="289832"/>
          </a:xfrm>
          <a:prstGeom prst="rect">
            <a:avLst/>
          </a:prstGeom>
          <a:ln w="12700">
            <a:miter lim="400000"/>
          </a:ln>
        </p:spPr>
      </p:pic>
      <p:pic>
        <p:nvPicPr>
          <p:cNvPr id="846" name="pasted-image.png"/>
          <p:cNvPicPr>
            <a:picLocks noChangeAspect="1"/>
          </p:cNvPicPr>
          <p:nvPr/>
        </p:nvPicPr>
        <p:blipFill>
          <a:blip r:embed="rId20"/>
          <a:stretch>
            <a:fillRect/>
          </a:stretch>
        </p:blipFill>
        <p:spPr>
          <a:xfrm>
            <a:off x="5507781" y="2028542"/>
            <a:ext cx="821114" cy="122465"/>
          </a:xfrm>
          <a:prstGeom prst="rect">
            <a:avLst/>
          </a:prstGeom>
          <a:ln w="12700">
            <a:miter lim="400000"/>
          </a:ln>
        </p:spPr>
      </p:pic>
      <p:pic>
        <p:nvPicPr>
          <p:cNvPr id="847" name="pasted-image.tif"/>
          <p:cNvPicPr>
            <a:picLocks noChangeAspect="1"/>
          </p:cNvPicPr>
          <p:nvPr/>
        </p:nvPicPr>
        <p:blipFill>
          <a:blip r:embed="rId21"/>
          <a:srcRect r="13059"/>
          <a:stretch>
            <a:fillRect/>
          </a:stretch>
        </p:blipFill>
        <p:spPr>
          <a:xfrm>
            <a:off x="3094182" y="1741113"/>
            <a:ext cx="428877" cy="332327"/>
          </a:xfrm>
          <a:prstGeom prst="rect">
            <a:avLst/>
          </a:prstGeom>
          <a:ln w="12700">
            <a:miter lim="400000"/>
          </a:ln>
        </p:spPr>
      </p:pic>
      <p:pic>
        <p:nvPicPr>
          <p:cNvPr id="848" name="pasted-image.tif"/>
          <p:cNvPicPr>
            <a:picLocks noChangeAspect="1"/>
          </p:cNvPicPr>
          <p:nvPr/>
        </p:nvPicPr>
        <p:blipFill>
          <a:blip r:embed="rId22"/>
          <a:stretch>
            <a:fillRect/>
          </a:stretch>
        </p:blipFill>
        <p:spPr>
          <a:xfrm>
            <a:off x="3536920" y="4844168"/>
            <a:ext cx="1044986" cy="213311"/>
          </a:xfrm>
          <a:prstGeom prst="rect">
            <a:avLst/>
          </a:prstGeom>
          <a:ln w="12700">
            <a:miter lim="400000"/>
          </a:ln>
        </p:spPr>
      </p:pic>
      <p:pic>
        <p:nvPicPr>
          <p:cNvPr id="849" name="image41.png"/>
          <p:cNvPicPr>
            <a:picLocks noChangeAspect="1"/>
          </p:cNvPicPr>
          <p:nvPr/>
        </p:nvPicPr>
        <p:blipFill>
          <a:blip r:embed="rId23"/>
          <a:srcRect b="15207"/>
          <a:stretch>
            <a:fillRect/>
          </a:stretch>
        </p:blipFill>
        <p:spPr>
          <a:xfrm>
            <a:off x="6048593" y="4637316"/>
            <a:ext cx="498749" cy="413721"/>
          </a:xfrm>
          <a:prstGeom prst="rect">
            <a:avLst/>
          </a:prstGeom>
          <a:ln w="12700">
            <a:miter lim="400000"/>
          </a:ln>
        </p:spPr>
      </p:pic>
      <p:pic>
        <p:nvPicPr>
          <p:cNvPr id="850" name="image48.jpg" descr="http://www.1888pressrelease.com/imagespr/imgs/111982/mfb_logo.jpg"/>
          <p:cNvPicPr>
            <a:picLocks noChangeAspect="1"/>
          </p:cNvPicPr>
          <p:nvPr/>
        </p:nvPicPr>
        <p:blipFill>
          <a:blip r:embed="rId24"/>
          <a:stretch>
            <a:fillRect/>
          </a:stretch>
        </p:blipFill>
        <p:spPr>
          <a:xfrm>
            <a:off x="8745991" y="2879030"/>
            <a:ext cx="565403" cy="403493"/>
          </a:xfrm>
          <a:prstGeom prst="rect">
            <a:avLst/>
          </a:prstGeom>
          <a:ln w="12700">
            <a:miter lim="400000"/>
          </a:ln>
        </p:spPr>
      </p:pic>
      <p:pic>
        <p:nvPicPr>
          <p:cNvPr id="851" name="image40.png"/>
          <p:cNvPicPr>
            <a:picLocks noChangeAspect="1"/>
          </p:cNvPicPr>
          <p:nvPr/>
        </p:nvPicPr>
        <p:blipFill>
          <a:blip r:embed="rId25"/>
          <a:srcRect t="21693" b="22221"/>
          <a:stretch>
            <a:fillRect/>
          </a:stretch>
        </p:blipFill>
        <p:spPr>
          <a:xfrm>
            <a:off x="6858499" y="2579274"/>
            <a:ext cx="463081" cy="191290"/>
          </a:xfrm>
          <a:prstGeom prst="rect">
            <a:avLst/>
          </a:prstGeom>
          <a:ln w="12700">
            <a:miter lim="400000"/>
          </a:ln>
        </p:spPr>
      </p:pic>
      <p:pic>
        <p:nvPicPr>
          <p:cNvPr id="852" name="pasted-image-filtered.png"/>
          <p:cNvPicPr>
            <a:picLocks noChangeAspect="1"/>
          </p:cNvPicPr>
          <p:nvPr/>
        </p:nvPicPr>
        <p:blipFill>
          <a:blip r:embed="rId26"/>
          <a:stretch>
            <a:fillRect/>
          </a:stretch>
        </p:blipFill>
        <p:spPr>
          <a:xfrm>
            <a:off x="7158485" y="4846516"/>
            <a:ext cx="1278884" cy="195677"/>
          </a:xfrm>
          <a:prstGeom prst="rect">
            <a:avLst/>
          </a:prstGeom>
          <a:ln w="12700">
            <a:miter lim="400000"/>
          </a:ln>
        </p:spPr>
      </p:pic>
      <p:pic>
        <p:nvPicPr>
          <p:cNvPr id="853" name="image53.png" descr="http://img132.imageshack.us/img132/6724/lumosity.png"/>
          <p:cNvPicPr>
            <a:picLocks noChangeAspect="1"/>
          </p:cNvPicPr>
          <p:nvPr/>
        </p:nvPicPr>
        <p:blipFill>
          <a:blip r:embed="rId27"/>
          <a:stretch>
            <a:fillRect/>
          </a:stretch>
        </p:blipFill>
        <p:spPr>
          <a:xfrm>
            <a:off x="4304989" y="2405543"/>
            <a:ext cx="1294582" cy="391475"/>
          </a:xfrm>
          <a:prstGeom prst="rect">
            <a:avLst/>
          </a:prstGeom>
          <a:ln w="12700">
            <a:miter lim="400000"/>
          </a:ln>
        </p:spPr>
      </p:pic>
      <p:pic>
        <p:nvPicPr>
          <p:cNvPr id="37" name="pasted-image.png">
            <a:extLst>
              <a:ext uri="{FF2B5EF4-FFF2-40B4-BE49-F238E27FC236}">
                <a16:creationId xmlns:a16="http://schemas.microsoft.com/office/drawing/2014/main" id="{1677C085-1434-F04C-8FEF-2E64DCDB6075}"/>
              </a:ext>
            </a:extLst>
          </p:cNvPr>
          <p:cNvPicPr>
            <a:picLocks noChangeAspect="1"/>
          </p:cNvPicPr>
          <p:nvPr/>
        </p:nvPicPr>
        <p:blipFill>
          <a:blip r:embed="rId28"/>
          <a:stretch>
            <a:fillRect/>
          </a:stretch>
        </p:blipFill>
        <p:spPr>
          <a:xfrm>
            <a:off x="4728383" y="1402292"/>
            <a:ext cx="734786" cy="734786"/>
          </a:xfrm>
          <a:prstGeom prst="rect">
            <a:avLst/>
          </a:prstGeom>
          <a:ln w="12700">
            <a:miter lim="400000"/>
          </a:ln>
        </p:spPr>
      </p:pic>
      <p:pic>
        <p:nvPicPr>
          <p:cNvPr id="3" name="Picture 2">
            <a:extLst>
              <a:ext uri="{FF2B5EF4-FFF2-40B4-BE49-F238E27FC236}">
                <a16:creationId xmlns:a16="http://schemas.microsoft.com/office/drawing/2014/main" id="{8E8A84E0-82AF-5B4F-95C8-E0A6AA1E5B5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582032" y="3137421"/>
            <a:ext cx="1151788" cy="300089"/>
          </a:xfrm>
          <a:prstGeom prst="rect">
            <a:avLst/>
          </a:prstGeom>
        </p:spPr>
      </p:pic>
      <p:pic>
        <p:nvPicPr>
          <p:cNvPr id="31" name="Picture 30">
            <a:extLst>
              <a:ext uri="{FF2B5EF4-FFF2-40B4-BE49-F238E27FC236}">
                <a16:creationId xmlns:a16="http://schemas.microsoft.com/office/drawing/2014/main" id="{729FC583-DB5C-D742-9314-0EB770E5F670}"/>
              </a:ext>
            </a:extLst>
          </p:cNvPr>
          <p:cNvPicPr>
            <a:picLocks noChangeAspect="1"/>
          </p:cNvPicPr>
          <p:nvPr/>
        </p:nvPicPr>
        <p:blipFill>
          <a:blip r:embed="rId30"/>
          <a:stretch>
            <a:fillRect/>
          </a:stretch>
        </p:blipFill>
        <p:spPr>
          <a:xfrm>
            <a:off x="7812061" y="1420741"/>
            <a:ext cx="1279706" cy="441913"/>
          </a:xfrm>
          <a:prstGeom prst="rect">
            <a:avLst/>
          </a:prstGeom>
        </p:spPr>
      </p:pic>
      <p:sp>
        <p:nvSpPr>
          <p:cNvPr id="5" name="Title 4">
            <a:extLst>
              <a:ext uri="{FF2B5EF4-FFF2-40B4-BE49-F238E27FC236}">
                <a16:creationId xmlns:a16="http://schemas.microsoft.com/office/drawing/2014/main" id="{AB4BA54B-61FA-456C-AFC4-BDCA3E091B89}"/>
              </a:ext>
            </a:extLst>
          </p:cNvPr>
          <p:cNvSpPr>
            <a:spLocks noGrp="1"/>
          </p:cNvSpPr>
          <p:nvPr>
            <p:ph type="title"/>
          </p:nvPr>
        </p:nvSpPr>
        <p:spPr>
          <a:xfrm>
            <a:off x="1180380" y="909159"/>
            <a:ext cx="7543800" cy="566738"/>
          </a:xfrm>
        </p:spPr>
        <p:txBody>
          <a:bodyPr/>
          <a:lstStyle/>
          <a:p>
            <a:r>
              <a:rPr lang="en-US" dirty="0">
                <a:solidFill>
                  <a:schemeClr val="accent1"/>
                </a:solidFill>
              </a:rPr>
              <a:t>Filtering in a crowded landscape</a:t>
            </a:r>
          </a:p>
        </p:txBody>
      </p:sp>
      <p:pic>
        <p:nvPicPr>
          <p:cNvPr id="32" name="Picture 31"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21360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5" name="pasted-image.png"/>
          <p:cNvPicPr>
            <a:picLocks noChangeAspect="1"/>
          </p:cNvPicPr>
          <p:nvPr/>
        </p:nvPicPr>
        <p:blipFill>
          <a:blip r:embed="rId2">
            <a:alphaModFix amt="15000"/>
          </a:blip>
          <a:stretch>
            <a:fillRect/>
          </a:stretch>
        </p:blipFill>
        <p:spPr>
          <a:xfrm>
            <a:off x="8317385" y="4099345"/>
            <a:ext cx="980978" cy="734786"/>
          </a:xfrm>
          <a:prstGeom prst="rect">
            <a:avLst/>
          </a:prstGeom>
          <a:ln w="12700">
            <a:miter lim="400000"/>
          </a:ln>
        </p:spPr>
      </p:pic>
      <p:pic>
        <p:nvPicPr>
          <p:cNvPr id="887" name="pasted-image.png"/>
          <p:cNvPicPr>
            <a:picLocks noChangeAspect="1"/>
          </p:cNvPicPr>
          <p:nvPr/>
        </p:nvPicPr>
        <p:blipFill>
          <a:blip r:embed="rId3">
            <a:alphaModFix/>
          </a:blip>
          <a:stretch>
            <a:fillRect/>
          </a:stretch>
        </p:blipFill>
        <p:spPr>
          <a:xfrm>
            <a:off x="5816098" y="2605551"/>
            <a:ext cx="734786" cy="138794"/>
          </a:xfrm>
          <a:prstGeom prst="rect">
            <a:avLst/>
          </a:prstGeom>
          <a:ln w="12700">
            <a:miter lim="400000"/>
          </a:ln>
        </p:spPr>
      </p:pic>
      <p:pic>
        <p:nvPicPr>
          <p:cNvPr id="888" name="pasted-image.png"/>
          <p:cNvPicPr>
            <a:picLocks noChangeAspect="1"/>
          </p:cNvPicPr>
          <p:nvPr/>
        </p:nvPicPr>
        <p:blipFill>
          <a:blip r:embed="rId4"/>
          <a:stretch>
            <a:fillRect/>
          </a:stretch>
        </p:blipFill>
        <p:spPr>
          <a:xfrm>
            <a:off x="7985147" y="3374252"/>
            <a:ext cx="598829" cy="350534"/>
          </a:xfrm>
          <a:prstGeom prst="rect">
            <a:avLst/>
          </a:prstGeom>
          <a:ln w="12700">
            <a:miter lim="400000"/>
          </a:ln>
        </p:spPr>
      </p:pic>
      <p:pic>
        <p:nvPicPr>
          <p:cNvPr id="889" name="pasted-image.png"/>
          <p:cNvPicPr>
            <a:picLocks noChangeAspect="1"/>
          </p:cNvPicPr>
          <p:nvPr/>
        </p:nvPicPr>
        <p:blipFill>
          <a:blip r:embed="rId5">
            <a:alphaModFix amt="15000"/>
          </a:blip>
          <a:stretch>
            <a:fillRect/>
          </a:stretch>
        </p:blipFill>
        <p:spPr>
          <a:xfrm>
            <a:off x="7119215" y="3082020"/>
            <a:ext cx="485775" cy="330653"/>
          </a:xfrm>
          <a:prstGeom prst="rect">
            <a:avLst/>
          </a:prstGeom>
          <a:ln w="12700">
            <a:miter lim="400000"/>
          </a:ln>
        </p:spPr>
      </p:pic>
      <p:pic>
        <p:nvPicPr>
          <p:cNvPr id="890" name="pasted-image.png"/>
          <p:cNvPicPr>
            <a:picLocks noChangeAspect="1"/>
          </p:cNvPicPr>
          <p:nvPr/>
        </p:nvPicPr>
        <p:blipFill>
          <a:blip r:embed="rId6">
            <a:alphaModFix amt="15000"/>
          </a:blip>
          <a:stretch>
            <a:fillRect/>
          </a:stretch>
        </p:blipFill>
        <p:spPr>
          <a:xfrm>
            <a:off x="3968561" y="4226813"/>
            <a:ext cx="710294" cy="542925"/>
          </a:xfrm>
          <a:prstGeom prst="rect">
            <a:avLst/>
          </a:prstGeom>
          <a:ln w="12700">
            <a:miter lim="400000"/>
          </a:ln>
        </p:spPr>
      </p:pic>
      <p:pic>
        <p:nvPicPr>
          <p:cNvPr id="891" name="pasted-image.png"/>
          <p:cNvPicPr>
            <a:picLocks noChangeAspect="1"/>
          </p:cNvPicPr>
          <p:nvPr/>
        </p:nvPicPr>
        <p:blipFill>
          <a:blip r:embed="rId7">
            <a:alphaModFix amt="15000"/>
          </a:blip>
          <a:stretch>
            <a:fillRect/>
          </a:stretch>
        </p:blipFill>
        <p:spPr>
          <a:xfrm>
            <a:off x="3319296" y="3441088"/>
            <a:ext cx="575582" cy="289832"/>
          </a:xfrm>
          <a:prstGeom prst="rect">
            <a:avLst/>
          </a:prstGeom>
          <a:ln w="12700">
            <a:miter lim="400000"/>
          </a:ln>
        </p:spPr>
      </p:pic>
      <p:pic>
        <p:nvPicPr>
          <p:cNvPr id="892" name="pasted-image.png"/>
          <p:cNvPicPr>
            <a:picLocks noChangeAspect="1"/>
          </p:cNvPicPr>
          <p:nvPr/>
        </p:nvPicPr>
        <p:blipFill>
          <a:blip r:embed="rId8">
            <a:alphaModFix amt="15000"/>
          </a:blip>
          <a:stretch>
            <a:fillRect/>
          </a:stretch>
        </p:blipFill>
        <p:spPr>
          <a:xfrm>
            <a:off x="6580539" y="4226813"/>
            <a:ext cx="1404257" cy="440872"/>
          </a:xfrm>
          <a:prstGeom prst="rect">
            <a:avLst/>
          </a:prstGeom>
          <a:ln w="12700">
            <a:miter lim="400000"/>
          </a:ln>
        </p:spPr>
      </p:pic>
      <p:pic>
        <p:nvPicPr>
          <p:cNvPr id="893" name="pasted-image.png"/>
          <p:cNvPicPr>
            <a:picLocks noChangeAspect="1"/>
          </p:cNvPicPr>
          <p:nvPr/>
        </p:nvPicPr>
        <p:blipFill>
          <a:blip r:embed="rId9">
            <a:alphaModFix amt="15000"/>
          </a:blip>
          <a:stretch>
            <a:fillRect/>
          </a:stretch>
        </p:blipFill>
        <p:spPr>
          <a:xfrm>
            <a:off x="4843252" y="4226813"/>
            <a:ext cx="1040947" cy="804182"/>
          </a:xfrm>
          <a:prstGeom prst="rect">
            <a:avLst/>
          </a:prstGeom>
          <a:ln w="12700">
            <a:miter lim="400000"/>
          </a:ln>
        </p:spPr>
      </p:pic>
      <p:pic>
        <p:nvPicPr>
          <p:cNvPr id="894" name="pasted-image.png"/>
          <p:cNvPicPr>
            <a:picLocks noChangeAspect="1"/>
          </p:cNvPicPr>
          <p:nvPr/>
        </p:nvPicPr>
        <p:blipFill>
          <a:blip r:embed="rId10"/>
          <a:stretch>
            <a:fillRect/>
          </a:stretch>
        </p:blipFill>
        <p:spPr>
          <a:xfrm>
            <a:off x="3190339" y="2479672"/>
            <a:ext cx="653144" cy="653144"/>
          </a:xfrm>
          <a:prstGeom prst="rect">
            <a:avLst/>
          </a:prstGeom>
          <a:ln w="12700">
            <a:miter lim="400000"/>
          </a:ln>
        </p:spPr>
      </p:pic>
      <p:pic>
        <p:nvPicPr>
          <p:cNvPr id="895" name="pasted-image.png"/>
          <p:cNvPicPr>
            <a:picLocks noChangeAspect="1"/>
          </p:cNvPicPr>
          <p:nvPr/>
        </p:nvPicPr>
        <p:blipFill>
          <a:blip r:embed="rId11"/>
          <a:stretch>
            <a:fillRect/>
          </a:stretch>
        </p:blipFill>
        <p:spPr>
          <a:xfrm>
            <a:off x="7564839" y="2404819"/>
            <a:ext cx="1089932" cy="771525"/>
          </a:xfrm>
          <a:prstGeom prst="rect">
            <a:avLst/>
          </a:prstGeom>
          <a:ln w="12700">
            <a:miter lim="400000"/>
          </a:ln>
        </p:spPr>
      </p:pic>
      <p:pic>
        <p:nvPicPr>
          <p:cNvPr id="896" name="pasted-image.png"/>
          <p:cNvPicPr>
            <a:picLocks noChangeAspect="1"/>
          </p:cNvPicPr>
          <p:nvPr/>
        </p:nvPicPr>
        <p:blipFill>
          <a:blip r:embed="rId12"/>
          <a:stretch>
            <a:fillRect/>
          </a:stretch>
        </p:blipFill>
        <p:spPr>
          <a:xfrm>
            <a:off x="4180594" y="3823833"/>
            <a:ext cx="1343025" cy="326572"/>
          </a:xfrm>
          <a:prstGeom prst="rect">
            <a:avLst/>
          </a:prstGeom>
          <a:ln w="12700">
            <a:miter lim="400000"/>
          </a:ln>
        </p:spPr>
      </p:pic>
      <p:pic>
        <p:nvPicPr>
          <p:cNvPr id="897" name="pasted-image.png"/>
          <p:cNvPicPr>
            <a:picLocks noChangeAspect="1"/>
          </p:cNvPicPr>
          <p:nvPr/>
        </p:nvPicPr>
        <p:blipFill>
          <a:blip r:embed="rId13"/>
          <a:stretch>
            <a:fillRect/>
          </a:stretch>
        </p:blipFill>
        <p:spPr>
          <a:xfrm>
            <a:off x="4728383" y="1402292"/>
            <a:ext cx="734786" cy="734786"/>
          </a:xfrm>
          <a:prstGeom prst="rect">
            <a:avLst/>
          </a:prstGeom>
          <a:ln w="12700">
            <a:miter lim="400000"/>
          </a:ln>
        </p:spPr>
      </p:pic>
      <p:pic>
        <p:nvPicPr>
          <p:cNvPr id="899" name="pasted-image.png"/>
          <p:cNvPicPr>
            <a:picLocks noChangeAspect="1"/>
          </p:cNvPicPr>
          <p:nvPr/>
        </p:nvPicPr>
        <p:blipFill>
          <a:blip r:embed="rId14">
            <a:alphaModFix amt="15384"/>
          </a:blip>
          <a:stretch>
            <a:fillRect/>
          </a:stretch>
        </p:blipFill>
        <p:spPr>
          <a:xfrm>
            <a:off x="3630788" y="2028542"/>
            <a:ext cx="857250" cy="273504"/>
          </a:xfrm>
          <a:prstGeom prst="rect">
            <a:avLst/>
          </a:prstGeom>
          <a:ln w="12700">
            <a:miter lim="400000"/>
          </a:ln>
        </p:spPr>
      </p:pic>
      <p:pic>
        <p:nvPicPr>
          <p:cNvPr id="900" name="pasted-image.png"/>
          <p:cNvPicPr>
            <a:picLocks noChangeAspect="1"/>
          </p:cNvPicPr>
          <p:nvPr/>
        </p:nvPicPr>
        <p:blipFill>
          <a:blip r:embed="rId15">
            <a:alphaModFix amt="15384"/>
          </a:blip>
          <a:stretch>
            <a:fillRect/>
          </a:stretch>
        </p:blipFill>
        <p:spPr>
          <a:xfrm>
            <a:off x="4357421" y="2995726"/>
            <a:ext cx="890345" cy="503238"/>
          </a:xfrm>
          <a:prstGeom prst="rect">
            <a:avLst/>
          </a:prstGeom>
          <a:ln w="12700">
            <a:miter lim="400000"/>
          </a:ln>
        </p:spPr>
      </p:pic>
      <p:pic>
        <p:nvPicPr>
          <p:cNvPr id="901" name="pasted-image.png"/>
          <p:cNvPicPr>
            <a:picLocks noChangeAspect="1"/>
          </p:cNvPicPr>
          <p:nvPr/>
        </p:nvPicPr>
        <p:blipFill>
          <a:blip r:embed="rId16">
            <a:alphaModFix amt="15000"/>
          </a:blip>
          <a:stretch>
            <a:fillRect/>
          </a:stretch>
        </p:blipFill>
        <p:spPr>
          <a:xfrm>
            <a:off x="6164481" y="3681302"/>
            <a:ext cx="1040947" cy="468426"/>
          </a:xfrm>
          <a:prstGeom prst="rect">
            <a:avLst/>
          </a:prstGeom>
          <a:ln w="12700">
            <a:miter lim="400000"/>
          </a:ln>
        </p:spPr>
      </p:pic>
      <p:pic>
        <p:nvPicPr>
          <p:cNvPr id="902" name="pasted-image.png"/>
          <p:cNvPicPr>
            <a:picLocks noChangeAspect="1"/>
          </p:cNvPicPr>
          <p:nvPr/>
        </p:nvPicPr>
        <p:blipFill>
          <a:blip r:embed="rId17">
            <a:alphaModFix amt="15000"/>
          </a:blip>
          <a:stretch>
            <a:fillRect/>
          </a:stretch>
        </p:blipFill>
        <p:spPr>
          <a:xfrm>
            <a:off x="7982113" y="3979310"/>
            <a:ext cx="1109654" cy="170418"/>
          </a:xfrm>
          <a:prstGeom prst="rect">
            <a:avLst/>
          </a:prstGeom>
          <a:ln w="12700">
            <a:miter lim="400000"/>
          </a:ln>
        </p:spPr>
      </p:pic>
      <p:pic>
        <p:nvPicPr>
          <p:cNvPr id="903" name="pasted-image.png"/>
          <p:cNvPicPr>
            <a:picLocks noChangeAspect="1"/>
          </p:cNvPicPr>
          <p:nvPr/>
        </p:nvPicPr>
        <p:blipFill>
          <a:blip r:embed="rId18">
            <a:alphaModFix amt="15384"/>
          </a:blip>
          <a:stretch>
            <a:fillRect/>
          </a:stretch>
        </p:blipFill>
        <p:spPr>
          <a:xfrm>
            <a:off x="3076787" y="3910132"/>
            <a:ext cx="462946" cy="477609"/>
          </a:xfrm>
          <a:prstGeom prst="rect">
            <a:avLst/>
          </a:prstGeom>
          <a:ln w="12700">
            <a:miter lim="400000"/>
          </a:ln>
        </p:spPr>
      </p:pic>
      <p:pic>
        <p:nvPicPr>
          <p:cNvPr id="904" name="pasted-image.png"/>
          <p:cNvPicPr>
            <a:picLocks noChangeAspect="1"/>
          </p:cNvPicPr>
          <p:nvPr/>
        </p:nvPicPr>
        <p:blipFill>
          <a:blip r:embed="rId19">
            <a:alphaModFix amt="15000"/>
          </a:blip>
          <a:stretch>
            <a:fillRect/>
          </a:stretch>
        </p:blipFill>
        <p:spPr>
          <a:xfrm>
            <a:off x="8068777" y="2116100"/>
            <a:ext cx="1123736" cy="289832"/>
          </a:xfrm>
          <a:prstGeom prst="rect">
            <a:avLst/>
          </a:prstGeom>
          <a:ln w="12700">
            <a:miter lim="400000"/>
          </a:ln>
        </p:spPr>
      </p:pic>
      <p:pic>
        <p:nvPicPr>
          <p:cNvPr id="905" name="pasted-image.png"/>
          <p:cNvPicPr>
            <a:picLocks noChangeAspect="1"/>
          </p:cNvPicPr>
          <p:nvPr/>
        </p:nvPicPr>
        <p:blipFill>
          <a:blip r:embed="rId20">
            <a:alphaModFix amt="15384"/>
          </a:blip>
          <a:stretch>
            <a:fillRect/>
          </a:stretch>
        </p:blipFill>
        <p:spPr>
          <a:xfrm>
            <a:off x="5507781" y="2028542"/>
            <a:ext cx="821114" cy="122465"/>
          </a:xfrm>
          <a:prstGeom prst="rect">
            <a:avLst/>
          </a:prstGeom>
          <a:ln w="12700">
            <a:miter lim="400000"/>
          </a:ln>
        </p:spPr>
      </p:pic>
      <p:pic>
        <p:nvPicPr>
          <p:cNvPr id="906" name="pasted-image.tif"/>
          <p:cNvPicPr>
            <a:picLocks noChangeAspect="1"/>
          </p:cNvPicPr>
          <p:nvPr/>
        </p:nvPicPr>
        <p:blipFill>
          <a:blip r:embed="rId21">
            <a:alphaModFix amt="15000"/>
          </a:blip>
          <a:srcRect r="13059"/>
          <a:stretch>
            <a:fillRect/>
          </a:stretch>
        </p:blipFill>
        <p:spPr>
          <a:xfrm>
            <a:off x="3099210" y="1736084"/>
            <a:ext cx="428877" cy="332327"/>
          </a:xfrm>
          <a:prstGeom prst="rect">
            <a:avLst/>
          </a:prstGeom>
          <a:ln w="12700">
            <a:miter lim="400000"/>
          </a:ln>
        </p:spPr>
      </p:pic>
      <p:pic>
        <p:nvPicPr>
          <p:cNvPr id="907" name="pasted-image.tif"/>
          <p:cNvPicPr>
            <a:picLocks noChangeAspect="1"/>
          </p:cNvPicPr>
          <p:nvPr/>
        </p:nvPicPr>
        <p:blipFill>
          <a:blip r:embed="rId22">
            <a:alphaModFix amt="15000"/>
          </a:blip>
          <a:stretch>
            <a:fillRect/>
          </a:stretch>
        </p:blipFill>
        <p:spPr>
          <a:xfrm>
            <a:off x="3536920" y="4844168"/>
            <a:ext cx="1044986" cy="213311"/>
          </a:xfrm>
          <a:prstGeom prst="rect">
            <a:avLst/>
          </a:prstGeom>
          <a:ln w="12700">
            <a:miter lim="400000"/>
          </a:ln>
        </p:spPr>
      </p:pic>
      <p:pic>
        <p:nvPicPr>
          <p:cNvPr id="908" name="image41.png"/>
          <p:cNvPicPr>
            <a:picLocks noChangeAspect="1"/>
          </p:cNvPicPr>
          <p:nvPr/>
        </p:nvPicPr>
        <p:blipFill>
          <a:blip r:embed="rId23">
            <a:alphaModFix amt="15000"/>
          </a:blip>
          <a:srcRect b="15207"/>
          <a:stretch>
            <a:fillRect/>
          </a:stretch>
        </p:blipFill>
        <p:spPr>
          <a:xfrm>
            <a:off x="6048593" y="4637316"/>
            <a:ext cx="498749" cy="413721"/>
          </a:xfrm>
          <a:prstGeom prst="rect">
            <a:avLst/>
          </a:prstGeom>
          <a:ln w="12700">
            <a:miter lim="400000"/>
          </a:ln>
        </p:spPr>
      </p:pic>
      <p:pic>
        <p:nvPicPr>
          <p:cNvPr id="909" name="image48.jpg" descr="http://www.1888pressrelease.com/imagespr/imgs/111982/mfb_logo.jpg"/>
          <p:cNvPicPr>
            <a:picLocks noChangeAspect="1"/>
          </p:cNvPicPr>
          <p:nvPr/>
        </p:nvPicPr>
        <p:blipFill>
          <a:blip r:embed="rId24">
            <a:alphaModFix amt="15000"/>
          </a:blip>
          <a:stretch>
            <a:fillRect/>
          </a:stretch>
        </p:blipFill>
        <p:spPr>
          <a:xfrm>
            <a:off x="8745991" y="2879030"/>
            <a:ext cx="565403" cy="403493"/>
          </a:xfrm>
          <a:prstGeom prst="rect">
            <a:avLst/>
          </a:prstGeom>
          <a:ln w="12700">
            <a:miter lim="400000"/>
          </a:ln>
        </p:spPr>
      </p:pic>
      <p:pic>
        <p:nvPicPr>
          <p:cNvPr id="910" name="image40.png"/>
          <p:cNvPicPr>
            <a:picLocks noChangeAspect="1"/>
          </p:cNvPicPr>
          <p:nvPr/>
        </p:nvPicPr>
        <p:blipFill>
          <a:blip r:embed="rId25">
            <a:alphaModFix amt="15000"/>
          </a:blip>
          <a:srcRect t="21693" b="22221"/>
          <a:stretch>
            <a:fillRect/>
          </a:stretch>
        </p:blipFill>
        <p:spPr>
          <a:xfrm>
            <a:off x="6858499" y="2579274"/>
            <a:ext cx="463081" cy="191290"/>
          </a:xfrm>
          <a:prstGeom prst="rect">
            <a:avLst/>
          </a:prstGeom>
          <a:ln w="12700">
            <a:miter lim="400000"/>
          </a:ln>
        </p:spPr>
      </p:pic>
      <p:pic>
        <p:nvPicPr>
          <p:cNvPr id="911" name="pasted-image-filtered.png"/>
          <p:cNvPicPr>
            <a:picLocks noChangeAspect="1"/>
          </p:cNvPicPr>
          <p:nvPr/>
        </p:nvPicPr>
        <p:blipFill>
          <a:blip r:embed="rId26">
            <a:alphaModFix amt="15000"/>
          </a:blip>
          <a:stretch>
            <a:fillRect/>
          </a:stretch>
        </p:blipFill>
        <p:spPr>
          <a:xfrm>
            <a:off x="7158485" y="4846516"/>
            <a:ext cx="1278884" cy="195677"/>
          </a:xfrm>
          <a:prstGeom prst="rect">
            <a:avLst/>
          </a:prstGeom>
          <a:ln w="12700">
            <a:miter lim="400000"/>
          </a:ln>
        </p:spPr>
      </p:pic>
      <p:pic>
        <p:nvPicPr>
          <p:cNvPr id="912" name="image53.png" descr="http://img132.imageshack.us/img132/6724/lumosity.png"/>
          <p:cNvPicPr>
            <a:picLocks noChangeAspect="1"/>
          </p:cNvPicPr>
          <p:nvPr/>
        </p:nvPicPr>
        <p:blipFill>
          <a:blip r:embed="rId27">
            <a:alphaModFix amt="15000"/>
          </a:blip>
          <a:stretch>
            <a:fillRect/>
          </a:stretch>
        </p:blipFill>
        <p:spPr>
          <a:xfrm>
            <a:off x="4304989" y="2405543"/>
            <a:ext cx="1294582" cy="391475"/>
          </a:xfrm>
          <a:prstGeom prst="rect">
            <a:avLst/>
          </a:prstGeom>
          <a:ln w="12700">
            <a:miter lim="400000"/>
          </a:ln>
        </p:spPr>
      </p:pic>
      <p:pic>
        <p:nvPicPr>
          <p:cNvPr id="913" name="pasted-image.png"/>
          <p:cNvPicPr>
            <a:picLocks noChangeAspect="1"/>
          </p:cNvPicPr>
          <p:nvPr/>
        </p:nvPicPr>
        <p:blipFill>
          <a:blip r:embed="rId28">
            <a:alphaModFix amt="15384"/>
          </a:blip>
          <a:stretch>
            <a:fillRect/>
          </a:stretch>
        </p:blipFill>
        <p:spPr>
          <a:xfrm>
            <a:off x="6762194" y="1840325"/>
            <a:ext cx="1040947" cy="233484"/>
          </a:xfrm>
          <a:prstGeom prst="rect">
            <a:avLst/>
          </a:prstGeom>
          <a:ln w="12700">
            <a:miter lim="400000"/>
          </a:ln>
        </p:spPr>
      </p:pic>
      <p:pic>
        <p:nvPicPr>
          <p:cNvPr id="31" name="Picture 30">
            <a:extLst>
              <a:ext uri="{FF2B5EF4-FFF2-40B4-BE49-F238E27FC236}">
                <a16:creationId xmlns:a16="http://schemas.microsoft.com/office/drawing/2014/main" id="{32524720-E268-CF4C-8463-5FFEF825A69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582032" y="3137421"/>
            <a:ext cx="1151788" cy="300089"/>
          </a:xfrm>
          <a:prstGeom prst="rect">
            <a:avLst/>
          </a:prstGeom>
        </p:spPr>
      </p:pic>
      <p:pic>
        <p:nvPicPr>
          <p:cNvPr id="33" name="Picture 32">
            <a:extLst>
              <a:ext uri="{FF2B5EF4-FFF2-40B4-BE49-F238E27FC236}">
                <a16:creationId xmlns:a16="http://schemas.microsoft.com/office/drawing/2014/main" id="{23A80CFC-E4BB-6F49-9A75-0F51D7745167}"/>
              </a:ext>
            </a:extLst>
          </p:cNvPr>
          <p:cNvPicPr>
            <a:picLocks noChangeAspect="1"/>
          </p:cNvPicPr>
          <p:nvPr/>
        </p:nvPicPr>
        <p:blipFill>
          <a:blip r:embed="rId30"/>
          <a:stretch>
            <a:fillRect/>
          </a:stretch>
        </p:blipFill>
        <p:spPr>
          <a:xfrm>
            <a:off x="7812061" y="1420741"/>
            <a:ext cx="1279706" cy="441913"/>
          </a:xfrm>
          <a:prstGeom prst="rect">
            <a:avLst/>
          </a:prstGeom>
        </p:spPr>
      </p:pic>
      <p:sp>
        <p:nvSpPr>
          <p:cNvPr id="2" name="Title 1">
            <a:extLst>
              <a:ext uri="{FF2B5EF4-FFF2-40B4-BE49-F238E27FC236}">
                <a16:creationId xmlns:a16="http://schemas.microsoft.com/office/drawing/2014/main" id="{5D5784EA-5C82-4980-84B1-14B846431671}"/>
              </a:ext>
            </a:extLst>
          </p:cNvPr>
          <p:cNvSpPr>
            <a:spLocks noGrp="1"/>
          </p:cNvSpPr>
          <p:nvPr>
            <p:ph type="title"/>
          </p:nvPr>
        </p:nvSpPr>
        <p:spPr>
          <a:xfrm>
            <a:off x="695706" y="1043496"/>
            <a:ext cx="7772400" cy="566738"/>
          </a:xfrm>
        </p:spPr>
        <p:txBody>
          <a:bodyPr/>
          <a:lstStyle/>
          <a:p>
            <a:r>
              <a:rPr lang="en-US" dirty="0">
                <a:solidFill>
                  <a:schemeClr val="accent1"/>
                </a:solidFill>
              </a:rPr>
              <a:t>Filtering in a crowded landscape</a:t>
            </a:r>
          </a:p>
        </p:txBody>
      </p:sp>
    </p:spTree>
    <p:extLst>
      <p:ext uri="{BB962C8B-B14F-4D97-AF65-F5344CB8AC3E}">
        <p14:creationId xmlns:p14="http://schemas.microsoft.com/office/powerpoint/2010/main" val="38103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854699" y="1153918"/>
            <a:ext cx="10553530" cy="1028700"/>
          </a:xfrm>
        </p:spPr>
        <p:txBody>
          <a:bodyPr>
            <a:noAutofit/>
          </a:bodyPr>
          <a:lstStyle/>
          <a:p>
            <a:r>
              <a:rPr lang="en-US" dirty="0"/>
              <a:t>The Digital Health Ecosystem</a:t>
            </a:r>
          </a:p>
        </p:txBody>
      </p:sp>
      <p:sp>
        <p:nvSpPr>
          <p:cNvPr id="16" name="Rectangle 15"/>
          <p:cNvSpPr/>
          <p:nvPr/>
        </p:nvSpPr>
        <p:spPr>
          <a:xfrm>
            <a:off x="7127876" y="1959074"/>
            <a:ext cx="3800496" cy="3468703"/>
          </a:xfrm>
          <a:prstGeom prst="rect">
            <a:avLst/>
          </a:prstGeom>
          <a:solidFill>
            <a:srgbClr val="FFFFFF"/>
          </a:solidFill>
          <a:ln w="12700" cap="flat" cmpd="sng" algn="ctr">
            <a:solidFill>
              <a:srgbClr val="767794"/>
            </a:solidFill>
            <a:prstDash val="solid"/>
          </a:ln>
          <a:effectLst>
            <a:outerShdw blurRad="50800" dist="38100" dir="2700000" algn="tl" rotWithShape="0">
              <a:prstClr val="black">
                <a:alpha val="40000"/>
              </a:prstClr>
            </a:outerShdw>
          </a:effectLst>
        </p:spPr>
        <p:txBody>
          <a:bodyPr rtlCol="0" anchor="ctr"/>
          <a:lstStyle/>
          <a:p>
            <a:pPr algn="ctr">
              <a:defRPr/>
            </a:pPr>
            <a:endParaRPr lang="en-US" sz="1600" kern="0" dirty="0">
              <a:solidFill>
                <a:srgbClr val="FFFFFF"/>
              </a:solidFill>
              <a:latin typeface="Arial"/>
            </a:endParaRPr>
          </a:p>
        </p:txBody>
      </p:sp>
      <p:sp>
        <p:nvSpPr>
          <p:cNvPr id="19" name="Trapezoid 18"/>
          <p:cNvSpPr/>
          <p:nvPr/>
        </p:nvSpPr>
        <p:spPr>
          <a:xfrm>
            <a:off x="1771262" y="3095447"/>
            <a:ext cx="5103167" cy="838200"/>
          </a:xfrm>
          <a:prstGeom prst="trapezoid">
            <a:avLst>
              <a:gd name="adj" fmla="val 183352"/>
            </a:avLst>
          </a:prstGeom>
          <a:gradFill flip="none" rotWithShape="1">
            <a:gsLst>
              <a:gs pos="0">
                <a:schemeClr val="bg2">
                  <a:lumMod val="40000"/>
                  <a:lumOff val="60000"/>
                </a:schemeClr>
              </a:gs>
              <a:gs pos="100000">
                <a:srgbClr val="FFFFFF"/>
              </a:gs>
            </a:gsLst>
            <a:lin ang="16200000" scaled="1"/>
            <a:tileRect/>
          </a:gradFill>
          <a:ln w="9525" cap="flat" cmpd="sng">
            <a:noFill/>
            <a:prstDash val="solid"/>
            <a:round/>
            <a:headEnd type="none" w="med" len="med"/>
            <a:tailEnd type="none" w="med" len="med"/>
          </a:ln>
          <a:effectLst/>
        </p:spPr>
        <p:txBody>
          <a:bodyPr wrap="none" lIns="45720" rIns="45720" anchor="ctr">
            <a:noAutofit/>
          </a:bodyPr>
          <a:lstStyle/>
          <a:p>
            <a:pPr algn="ctr" eaLnBrk="1" hangingPunct="1">
              <a:defRPr/>
            </a:pPr>
            <a:endParaRPr lang="en-US" sz="1600" kern="0" dirty="0">
              <a:solidFill>
                <a:srgbClr val="000000"/>
              </a:solidFill>
              <a:latin typeface="Arial" charset="0"/>
            </a:endParaRPr>
          </a:p>
        </p:txBody>
      </p:sp>
      <p:sp>
        <p:nvSpPr>
          <p:cNvPr id="24" name="TextBox 23"/>
          <p:cNvSpPr txBox="1"/>
          <p:nvPr/>
        </p:nvSpPr>
        <p:spPr>
          <a:xfrm>
            <a:off x="2743101" y="1542141"/>
            <a:ext cx="3175000" cy="338554"/>
          </a:xfrm>
          <a:prstGeom prst="rect">
            <a:avLst/>
          </a:prstGeom>
          <a:noFill/>
        </p:spPr>
        <p:txBody>
          <a:bodyPr vert="horz" rtlCol="0">
            <a:spAutoFit/>
          </a:bodyPr>
          <a:lstStyle/>
          <a:p>
            <a:pPr algn="ctr">
              <a:spcBef>
                <a:spcPts val="20"/>
              </a:spcBef>
              <a:buClr>
                <a:srgbClr val="2B7DC7"/>
              </a:buClr>
            </a:pPr>
            <a:r>
              <a:rPr lang="en-US" sz="1600" b="1" dirty="0">
                <a:solidFill>
                  <a:srgbClr val="322C5E"/>
                </a:solidFill>
                <a:latin typeface="Arial"/>
              </a:rPr>
              <a:t>Digital Health Solutions</a:t>
            </a:r>
          </a:p>
        </p:txBody>
      </p:sp>
      <p:pic>
        <p:nvPicPr>
          <p:cNvPr id="4" name="Picture 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2407" y="1780542"/>
            <a:ext cx="1740877" cy="1740877"/>
          </a:xfrm>
          <a:prstGeom prst="rect">
            <a:avLst/>
          </a:prstGeom>
        </p:spPr>
      </p:pic>
      <p:sp>
        <p:nvSpPr>
          <p:cNvPr id="25" name="Oval 2"/>
          <p:cNvSpPr>
            <a:spLocks noChangeArrowheads="1"/>
          </p:cNvSpPr>
          <p:nvPr>
            <p:custDataLst>
              <p:tags r:id="rId2"/>
            </p:custDataLst>
          </p:nvPr>
        </p:nvSpPr>
        <p:spPr bwMode="gray">
          <a:xfrm>
            <a:off x="3495300" y="2376177"/>
            <a:ext cx="1655091" cy="584775"/>
          </a:xfrm>
          <a:prstGeom prst="rect">
            <a:avLst/>
          </a:prstGeom>
          <a:noFill/>
          <a:ln w="9525" algn="ctr">
            <a:noFill/>
            <a:round/>
            <a:headEnd/>
            <a:tailEnd/>
          </a:ln>
          <a:effectLst/>
        </p:spPr>
        <p:txBody>
          <a:bodyPr wrap="square" lIns="45720" rIns="45720" anchor="ctr">
            <a:spAutoFit/>
          </a:bodyPr>
          <a:lstStyle/>
          <a:p>
            <a:pPr algn="ctr" defTabSz="865188">
              <a:defRPr/>
            </a:pPr>
            <a:r>
              <a:rPr lang="en-US" sz="1600" b="1" kern="0" dirty="0">
                <a:solidFill>
                  <a:srgbClr val="FFFFFF"/>
                </a:solidFill>
                <a:effectLst>
                  <a:outerShdw blurRad="38100" dist="38100" dir="2700000" algn="tl">
                    <a:srgbClr val="000000">
                      <a:alpha val="43137"/>
                    </a:srgbClr>
                  </a:outerShdw>
                </a:effectLst>
                <a:latin typeface="Arial" charset="0"/>
              </a:rPr>
              <a:t>Digital Health Data</a:t>
            </a:r>
            <a:endParaRPr lang="en-US" sz="1600" kern="0" dirty="0">
              <a:solidFill>
                <a:srgbClr val="FFFFFF"/>
              </a:solidFill>
              <a:effectLst>
                <a:outerShdw blurRad="38100" dist="38100" dir="2700000" algn="tl">
                  <a:srgbClr val="000000">
                    <a:alpha val="43137"/>
                  </a:srgbClr>
                </a:outerShdw>
              </a:effectLst>
              <a:latin typeface="Arial" charset="0"/>
            </a:endParaRPr>
          </a:p>
        </p:txBody>
      </p:sp>
      <p:sp>
        <p:nvSpPr>
          <p:cNvPr id="26" name="TextBox 25"/>
          <p:cNvSpPr txBox="1"/>
          <p:nvPr/>
        </p:nvSpPr>
        <p:spPr>
          <a:xfrm>
            <a:off x="7127876" y="1585680"/>
            <a:ext cx="3276599" cy="338554"/>
          </a:xfrm>
          <a:prstGeom prst="rect">
            <a:avLst/>
          </a:prstGeom>
          <a:noFill/>
        </p:spPr>
        <p:txBody>
          <a:bodyPr vert="horz" wrap="square" rtlCol="0">
            <a:spAutoFit/>
          </a:bodyPr>
          <a:lstStyle/>
          <a:p>
            <a:pPr algn="ctr">
              <a:spcBef>
                <a:spcPts val="20"/>
              </a:spcBef>
              <a:buClr>
                <a:srgbClr val="2B7DC7"/>
              </a:buClr>
            </a:pPr>
            <a:r>
              <a:rPr lang="en-US" sz="1600" b="1" dirty="0">
                <a:solidFill>
                  <a:srgbClr val="322C5E"/>
                </a:solidFill>
                <a:latin typeface="Arial"/>
              </a:rPr>
              <a:t>Value Proposition</a:t>
            </a:r>
          </a:p>
        </p:txBody>
      </p:sp>
      <p:sp>
        <p:nvSpPr>
          <p:cNvPr id="27" name="TextBox 26"/>
          <p:cNvSpPr txBox="1"/>
          <p:nvPr/>
        </p:nvSpPr>
        <p:spPr>
          <a:xfrm>
            <a:off x="7287178" y="2113211"/>
            <a:ext cx="3478847" cy="3354765"/>
          </a:xfrm>
          <a:prstGeom prst="rect">
            <a:avLst/>
          </a:prstGeom>
          <a:noFill/>
        </p:spPr>
        <p:txBody>
          <a:bodyPr vert="horz" wrap="square" lIns="88900" rtlCol="0">
            <a:spAutoFit/>
          </a:bodyPr>
          <a:lstStyle/>
          <a:p>
            <a:pPr marL="184150" indent="-184150">
              <a:spcBef>
                <a:spcPts val="600"/>
              </a:spcBef>
              <a:buClr>
                <a:srgbClr val="000000"/>
              </a:buClr>
              <a:buFont typeface="Arial" panose="020B0604020202020204" pitchFamily="34" charset="0"/>
              <a:buChar char="•"/>
            </a:pPr>
            <a:r>
              <a:rPr lang="en-US" sz="1600" b="1" i="1" dirty="0">
                <a:solidFill>
                  <a:schemeClr val="accent2"/>
                </a:solidFill>
                <a:latin typeface="Arial" charset="0"/>
              </a:rPr>
              <a:t>Connect</a:t>
            </a:r>
            <a:r>
              <a:rPr lang="en-US" sz="1600" dirty="0">
                <a:solidFill>
                  <a:srgbClr val="000000"/>
                </a:solidFill>
                <a:latin typeface="Arial" charset="0"/>
              </a:rPr>
              <a:t> patients to healthcare providers and other support between visits/episodes</a:t>
            </a:r>
          </a:p>
          <a:p>
            <a:pPr marL="184150" indent="-184150">
              <a:spcBef>
                <a:spcPts val="600"/>
              </a:spcBef>
              <a:buClr>
                <a:srgbClr val="000000"/>
              </a:buClr>
              <a:buFont typeface="Arial" panose="020B0604020202020204" pitchFamily="34" charset="0"/>
              <a:buChar char="•"/>
            </a:pPr>
            <a:r>
              <a:rPr lang="en-US" sz="1600" b="1" i="1" dirty="0">
                <a:solidFill>
                  <a:schemeClr val="accent2"/>
                </a:solidFill>
              </a:rPr>
              <a:t>Empower</a:t>
            </a:r>
            <a:r>
              <a:rPr lang="en-US" sz="1600" b="1" dirty="0">
                <a:solidFill>
                  <a:srgbClr val="000000"/>
                </a:solidFill>
                <a:latin typeface="Arial" charset="0"/>
              </a:rPr>
              <a:t> </a:t>
            </a:r>
            <a:r>
              <a:rPr lang="en-US" sz="1600" dirty="0">
                <a:solidFill>
                  <a:srgbClr val="000000"/>
                </a:solidFill>
                <a:latin typeface="Arial" charset="0"/>
              </a:rPr>
              <a:t>patients to self-manage more effectively</a:t>
            </a:r>
            <a:endParaRPr lang="en-US" sz="1600" b="1" dirty="0">
              <a:solidFill>
                <a:srgbClr val="000000"/>
              </a:solidFill>
              <a:latin typeface="Arial" charset="0"/>
            </a:endParaRPr>
          </a:p>
          <a:p>
            <a:pPr marL="184150" indent="-184150">
              <a:spcBef>
                <a:spcPts val="600"/>
              </a:spcBef>
              <a:buClr>
                <a:srgbClr val="000000"/>
              </a:buClr>
              <a:buFont typeface="Arial" panose="020B0604020202020204" pitchFamily="34" charset="0"/>
              <a:buChar char="•"/>
            </a:pPr>
            <a:r>
              <a:rPr lang="en-US" sz="1600" dirty="0">
                <a:solidFill>
                  <a:srgbClr val="000000"/>
                </a:solidFill>
                <a:latin typeface="Arial" charset="0"/>
              </a:rPr>
              <a:t>Shift from reactive care to </a:t>
            </a:r>
            <a:r>
              <a:rPr lang="en-US" sz="1600" b="1" i="1" dirty="0">
                <a:solidFill>
                  <a:schemeClr val="accent2"/>
                </a:solidFill>
              </a:rPr>
              <a:t>preventative care</a:t>
            </a:r>
          </a:p>
          <a:p>
            <a:pPr marL="184150" indent="-184150">
              <a:spcBef>
                <a:spcPts val="600"/>
              </a:spcBef>
              <a:buClr>
                <a:srgbClr val="000000"/>
              </a:buClr>
              <a:buFont typeface="Arial" panose="020B0604020202020204" pitchFamily="34" charset="0"/>
              <a:buChar char="•"/>
            </a:pPr>
            <a:r>
              <a:rPr lang="en-US" sz="1600" b="1" i="1" dirty="0">
                <a:solidFill>
                  <a:schemeClr val="accent2"/>
                </a:solidFill>
              </a:rPr>
              <a:t>Automate and scale </a:t>
            </a:r>
            <a:r>
              <a:rPr lang="en-US" sz="1600" dirty="0">
                <a:solidFill>
                  <a:srgbClr val="000000"/>
                </a:solidFill>
                <a:latin typeface="Arial" charset="0"/>
              </a:rPr>
              <a:t>labor-intensive tasks to improve efficiency and access</a:t>
            </a:r>
          </a:p>
          <a:p>
            <a:pPr marL="184150" indent="-184150">
              <a:spcBef>
                <a:spcPts val="600"/>
              </a:spcBef>
              <a:buClr>
                <a:srgbClr val="000000"/>
              </a:buClr>
              <a:buFont typeface="Arial" panose="020B0604020202020204" pitchFamily="34" charset="0"/>
              <a:buChar char="•"/>
            </a:pPr>
            <a:r>
              <a:rPr lang="en-US" sz="1600" dirty="0">
                <a:solidFill>
                  <a:srgbClr val="000000"/>
                </a:solidFill>
              </a:rPr>
              <a:t>Improve </a:t>
            </a:r>
            <a:r>
              <a:rPr lang="en-US" sz="1600" b="1" i="1" dirty="0">
                <a:solidFill>
                  <a:schemeClr val="accent2"/>
                </a:solidFill>
              </a:rPr>
              <a:t>patient experience and outcomes</a:t>
            </a:r>
          </a:p>
        </p:txBody>
      </p:sp>
      <p:sp>
        <p:nvSpPr>
          <p:cNvPr id="28" name="TextBox 27"/>
          <p:cNvSpPr txBox="1"/>
          <p:nvPr/>
        </p:nvSpPr>
        <p:spPr>
          <a:xfrm>
            <a:off x="7312247" y="5495890"/>
            <a:ext cx="4013952" cy="954107"/>
          </a:xfrm>
          <a:prstGeom prst="rect">
            <a:avLst/>
          </a:prstGeom>
          <a:noFill/>
        </p:spPr>
        <p:txBody>
          <a:bodyPr vert="horz" wrap="square" lIns="88900" rtlCol="0">
            <a:spAutoFit/>
          </a:bodyPr>
          <a:lstStyle/>
          <a:p>
            <a:pPr marL="184150" indent="-184150">
              <a:spcBef>
                <a:spcPts val="20"/>
              </a:spcBef>
              <a:buClr>
                <a:srgbClr val="000000"/>
              </a:buClr>
              <a:buFont typeface="Arial" panose="020B0604020202020204" pitchFamily="34" charset="0"/>
              <a:buChar char="•"/>
            </a:pPr>
            <a:r>
              <a:rPr lang="en-US" sz="1400" dirty="0">
                <a:solidFill>
                  <a:srgbClr val="000000"/>
                </a:solidFill>
              </a:rPr>
              <a:t>Better patient outcomes</a:t>
            </a:r>
          </a:p>
          <a:p>
            <a:pPr marL="184150" indent="-184150">
              <a:spcBef>
                <a:spcPts val="20"/>
              </a:spcBef>
              <a:buClr>
                <a:srgbClr val="000000"/>
              </a:buClr>
              <a:buFont typeface="Arial" panose="020B0604020202020204" pitchFamily="34" charset="0"/>
              <a:buChar char="•"/>
            </a:pPr>
            <a:r>
              <a:rPr lang="en-US" sz="1400" dirty="0">
                <a:solidFill>
                  <a:srgbClr val="000000"/>
                </a:solidFill>
              </a:rPr>
              <a:t>Lower healthcare cost</a:t>
            </a:r>
          </a:p>
          <a:p>
            <a:pPr marL="184150" indent="-184150">
              <a:spcBef>
                <a:spcPts val="20"/>
              </a:spcBef>
              <a:buClr>
                <a:srgbClr val="000000"/>
              </a:buClr>
              <a:buFont typeface="Arial" panose="020B0604020202020204" pitchFamily="34" charset="0"/>
              <a:buChar char="•"/>
            </a:pPr>
            <a:r>
              <a:rPr lang="en-US" sz="1400" dirty="0">
                <a:solidFill>
                  <a:srgbClr val="000000"/>
                </a:solidFill>
              </a:rPr>
              <a:t>Higher quality clinical decisions</a:t>
            </a:r>
          </a:p>
          <a:p>
            <a:pPr marL="184150" indent="-184150">
              <a:spcBef>
                <a:spcPts val="20"/>
              </a:spcBef>
              <a:buClr>
                <a:srgbClr val="000000"/>
              </a:buClr>
              <a:buFont typeface="Arial" panose="020B0604020202020204" pitchFamily="34" charset="0"/>
              <a:buChar char="•"/>
            </a:pPr>
            <a:r>
              <a:rPr lang="en-US" sz="1400" dirty="0">
                <a:solidFill>
                  <a:srgbClr val="000000"/>
                </a:solidFill>
                <a:latin typeface="Arial"/>
              </a:rPr>
              <a:t>Less waste and inefficiency</a:t>
            </a:r>
          </a:p>
        </p:txBody>
      </p:sp>
      <p:sp>
        <p:nvSpPr>
          <p:cNvPr id="29" name="TextBox 28"/>
          <p:cNvSpPr txBox="1"/>
          <p:nvPr/>
        </p:nvSpPr>
        <p:spPr>
          <a:xfrm>
            <a:off x="1363397" y="5601064"/>
            <a:ext cx="1682102" cy="523220"/>
          </a:xfrm>
          <a:prstGeom prst="rect">
            <a:avLst/>
          </a:prstGeom>
          <a:noFill/>
        </p:spPr>
        <p:txBody>
          <a:bodyPr vert="horz" wrap="square" rtlCol="0">
            <a:spAutoFit/>
          </a:bodyPr>
          <a:lstStyle/>
          <a:p>
            <a:pPr algn="ctr">
              <a:spcBef>
                <a:spcPts val="20"/>
              </a:spcBef>
              <a:buClr>
                <a:srgbClr val="2B7DC7"/>
              </a:buClr>
            </a:pPr>
            <a:r>
              <a:rPr lang="en-US" sz="1400" b="1" dirty="0">
                <a:solidFill>
                  <a:srgbClr val="322C5E"/>
                </a:solidFill>
                <a:latin typeface="Arial"/>
              </a:rPr>
              <a:t>Expected </a:t>
            </a:r>
            <a:br>
              <a:rPr lang="en-US" sz="1400" b="1" dirty="0">
                <a:solidFill>
                  <a:srgbClr val="322C5E"/>
                </a:solidFill>
                <a:latin typeface="Arial"/>
              </a:rPr>
            </a:br>
            <a:r>
              <a:rPr lang="en-US" sz="1400" b="1" dirty="0">
                <a:solidFill>
                  <a:srgbClr val="322C5E"/>
                </a:solidFill>
                <a:latin typeface="Arial"/>
              </a:rPr>
              <a:t>Benefits</a:t>
            </a:r>
          </a:p>
        </p:txBody>
      </p:sp>
      <p:sp>
        <p:nvSpPr>
          <p:cNvPr id="30" name="TextBox 29"/>
          <p:cNvSpPr txBox="1"/>
          <p:nvPr/>
        </p:nvSpPr>
        <p:spPr>
          <a:xfrm>
            <a:off x="2743200" y="5417404"/>
            <a:ext cx="4775200" cy="954107"/>
          </a:xfrm>
          <a:prstGeom prst="rect">
            <a:avLst/>
          </a:prstGeom>
          <a:noFill/>
        </p:spPr>
        <p:txBody>
          <a:bodyPr vert="horz" wrap="square" lIns="88900" rtlCol="0">
            <a:spAutoFit/>
          </a:bodyPr>
          <a:lstStyle/>
          <a:p>
            <a:pPr marL="184150" indent="-184150">
              <a:spcBef>
                <a:spcPts val="20"/>
              </a:spcBef>
              <a:buClr>
                <a:srgbClr val="000000"/>
              </a:buClr>
              <a:buFont typeface="Arial" panose="020B0604020202020204" pitchFamily="34" charset="0"/>
              <a:buChar char="•"/>
            </a:pPr>
            <a:r>
              <a:rPr lang="en-US" sz="1400" dirty="0">
                <a:solidFill>
                  <a:srgbClr val="000000"/>
                </a:solidFill>
                <a:latin typeface="Arial"/>
              </a:rPr>
              <a:t>Fewer medical errors</a:t>
            </a:r>
          </a:p>
          <a:p>
            <a:pPr marL="184150" indent="-184150">
              <a:spcBef>
                <a:spcPts val="20"/>
              </a:spcBef>
              <a:buClr>
                <a:srgbClr val="000000"/>
              </a:buClr>
              <a:buFont typeface="Arial" panose="020B0604020202020204" pitchFamily="34" charset="0"/>
              <a:buChar char="•"/>
            </a:pPr>
            <a:r>
              <a:rPr lang="en-US" sz="1400" dirty="0">
                <a:solidFill>
                  <a:srgbClr val="000000"/>
                </a:solidFill>
              </a:rPr>
              <a:t>Better coordination of care</a:t>
            </a:r>
          </a:p>
          <a:p>
            <a:pPr marL="184150" indent="-184150">
              <a:spcBef>
                <a:spcPts val="20"/>
              </a:spcBef>
              <a:buClr>
                <a:srgbClr val="000000"/>
              </a:buClr>
              <a:buFont typeface="Arial" panose="020B0604020202020204" pitchFamily="34" charset="0"/>
              <a:buChar char="•"/>
            </a:pPr>
            <a:r>
              <a:rPr lang="en-US" sz="1400" dirty="0">
                <a:solidFill>
                  <a:srgbClr val="000000"/>
                </a:solidFill>
              </a:rPr>
              <a:t>Better patient engagement and management</a:t>
            </a:r>
          </a:p>
          <a:p>
            <a:pPr marL="184150" indent="-184150">
              <a:spcBef>
                <a:spcPts val="20"/>
              </a:spcBef>
              <a:buClr>
                <a:srgbClr val="000000"/>
              </a:buClr>
              <a:buFont typeface="Arial" panose="020B0604020202020204" pitchFamily="34" charset="0"/>
              <a:buChar char="•"/>
            </a:pPr>
            <a:r>
              <a:rPr lang="en-US" sz="1400" dirty="0">
                <a:solidFill>
                  <a:srgbClr val="000000"/>
                </a:solidFill>
              </a:rPr>
              <a:t>New insights into improving healthcare</a:t>
            </a:r>
          </a:p>
        </p:txBody>
      </p:sp>
      <p:sp>
        <p:nvSpPr>
          <p:cNvPr id="3" name="TextBox 2">
            <a:extLst>
              <a:ext uri="{FF2B5EF4-FFF2-40B4-BE49-F238E27FC236}">
                <a16:creationId xmlns:a16="http://schemas.microsoft.com/office/drawing/2014/main" id="{A5648E08-CC9A-4024-914D-D3F1CD0408B1}"/>
              </a:ext>
            </a:extLst>
          </p:cNvPr>
          <p:cNvSpPr txBox="1"/>
          <p:nvPr/>
        </p:nvSpPr>
        <p:spPr>
          <a:xfrm>
            <a:off x="4004277" y="6359774"/>
            <a:ext cx="8651875" cy="246221"/>
          </a:xfrm>
          <a:prstGeom prst="rect">
            <a:avLst/>
          </a:prstGeom>
          <a:noFill/>
        </p:spPr>
        <p:txBody>
          <a:bodyPr vert="horz" rtlCol="0" anchor="b">
            <a:spAutoFit/>
          </a:bodyPr>
          <a:lstStyle/>
          <a:p>
            <a:pPr marL="514350" indent="-514350">
              <a:tabLst>
                <a:tab pos="457200" algn="r"/>
              </a:tabLst>
            </a:pPr>
            <a:r>
              <a:rPr lang="en-US" sz="1000" dirty="0">
                <a:latin typeface="Arial" panose="020B0604020202020204" pitchFamily="34" charset="0"/>
              </a:rPr>
              <a:t>	Source:	Health Advances analysis.</a:t>
            </a:r>
          </a:p>
        </p:txBody>
      </p:sp>
      <p:grpSp>
        <p:nvGrpSpPr>
          <p:cNvPr id="8" name="Group 7">
            <a:extLst>
              <a:ext uri="{FF2B5EF4-FFF2-40B4-BE49-F238E27FC236}">
                <a16:creationId xmlns:a16="http://schemas.microsoft.com/office/drawing/2014/main" id="{5E54F6AA-3120-48D7-B7D3-A299E5C73325}"/>
              </a:ext>
            </a:extLst>
          </p:cNvPr>
          <p:cNvGrpSpPr/>
          <p:nvPr/>
        </p:nvGrpSpPr>
        <p:grpSpPr>
          <a:xfrm>
            <a:off x="4270952" y="4622117"/>
            <a:ext cx="1310879" cy="779157"/>
            <a:chOff x="3545036" y="4084014"/>
            <a:chExt cx="1310879" cy="779157"/>
          </a:xfrm>
        </p:grpSpPr>
        <p:pic>
          <p:nvPicPr>
            <p:cNvPr id="32" name="Picture 31">
              <a:extLst>
                <a:ext uri="{FF2B5EF4-FFF2-40B4-BE49-F238E27FC236}">
                  <a16:creationId xmlns:a16="http://schemas.microsoft.com/office/drawing/2014/main" id="{E6948E1B-7DBF-42DC-A14B-5C78F88D05BA}"/>
                </a:ext>
              </a:extLst>
            </p:cNvPr>
            <p:cNvPicPr>
              <a:picLocks noChangeAspect="1"/>
            </p:cNvPicPr>
            <p:nvPr/>
          </p:nvPicPr>
          <p:blipFill>
            <a:blip r:embed="rId6"/>
            <a:stretch>
              <a:fillRect/>
            </a:stretch>
          </p:blipFill>
          <p:spPr>
            <a:xfrm>
              <a:off x="4010843" y="4084014"/>
              <a:ext cx="379265" cy="375994"/>
            </a:xfrm>
            <a:prstGeom prst="rect">
              <a:avLst/>
            </a:prstGeom>
          </p:spPr>
        </p:pic>
        <p:sp>
          <p:nvSpPr>
            <p:cNvPr id="36" name="Text Box 3">
              <a:extLst>
                <a:ext uri="{FF2B5EF4-FFF2-40B4-BE49-F238E27FC236}">
                  <a16:creationId xmlns:a16="http://schemas.microsoft.com/office/drawing/2014/main" id="{25A474A7-DE31-409F-8D99-F4E4CBD44B09}"/>
                </a:ext>
              </a:extLst>
            </p:cNvPr>
            <p:cNvSpPr txBox="1">
              <a:spLocks noChangeArrowheads="1"/>
            </p:cNvSpPr>
            <p:nvPr/>
          </p:nvSpPr>
          <p:spPr bwMode="auto">
            <a:xfrm>
              <a:off x="3545036" y="4474088"/>
              <a:ext cx="1310879" cy="389083"/>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55ACD1"/>
                  </a:solidFill>
                  <a:latin typeface="+mj-lt"/>
                </a:rPr>
                <a:t>Digital Diagnostics/</a:t>
              </a:r>
              <a:br>
                <a:rPr lang="en-US" sz="1050" b="1" i="1" kern="0" dirty="0">
                  <a:solidFill>
                    <a:srgbClr val="55ACD1"/>
                  </a:solidFill>
                  <a:latin typeface="+mj-lt"/>
                </a:rPr>
              </a:br>
              <a:r>
                <a:rPr lang="en-US" sz="1050" b="1" i="1" kern="0" dirty="0">
                  <a:solidFill>
                    <a:srgbClr val="55ACD1"/>
                  </a:solidFill>
                  <a:latin typeface="+mj-lt"/>
                </a:rPr>
                <a:t>Assessment Tools</a:t>
              </a:r>
            </a:p>
          </p:txBody>
        </p:sp>
      </p:grpSp>
      <p:grpSp>
        <p:nvGrpSpPr>
          <p:cNvPr id="5" name="Group 4">
            <a:extLst>
              <a:ext uri="{FF2B5EF4-FFF2-40B4-BE49-F238E27FC236}">
                <a16:creationId xmlns:a16="http://schemas.microsoft.com/office/drawing/2014/main" id="{79675DFC-2247-4FC5-B66C-653EE8A9752B}"/>
              </a:ext>
            </a:extLst>
          </p:cNvPr>
          <p:cNvGrpSpPr/>
          <p:nvPr/>
        </p:nvGrpSpPr>
        <p:grpSpPr>
          <a:xfrm>
            <a:off x="1488203" y="4030349"/>
            <a:ext cx="1532918" cy="819109"/>
            <a:chOff x="-35797" y="4064844"/>
            <a:chExt cx="1532918" cy="819109"/>
          </a:xfrm>
        </p:grpSpPr>
        <p:pic>
          <p:nvPicPr>
            <p:cNvPr id="33" name="Picture 32">
              <a:extLst>
                <a:ext uri="{FF2B5EF4-FFF2-40B4-BE49-F238E27FC236}">
                  <a16:creationId xmlns:a16="http://schemas.microsoft.com/office/drawing/2014/main" id="{6EF46400-2AAF-466F-B517-81F50886BDA6}"/>
                </a:ext>
              </a:extLst>
            </p:cNvPr>
            <p:cNvPicPr>
              <a:picLocks noChangeAspect="1"/>
            </p:cNvPicPr>
            <p:nvPr/>
          </p:nvPicPr>
          <p:blipFill>
            <a:blip r:embed="rId7"/>
            <a:stretch>
              <a:fillRect/>
            </a:stretch>
          </p:blipFill>
          <p:spPr>
            <a:xfrm>
              <a:off x="527261" y="4064844"/>
              <a:ext cx="406801" cy="450276"/>
            </a:xfrm>
            <a:prstGeom prst="rect">
              <a:avLst/>
            </a:prstGeom>
          </p:spPr>
        </p:pic>
        <p:sp>
          <p:nvSpPr>
            <p:cNvPr id="37" name="Text Box 3">
              <a:extLst>
                <a:ext uri="{FF2B5EF4-FFF2-40B4-BE49-F238E27FC236}">
                  <a16:creationId xmlns:a16="http://schemas.microsoft.com/office/drawing/2014/main" id="{EF6CCE2B-4456-4FA2-9BD5-7E4697CD9C72}"/>
                </a:ext>
              </a:extLst>
            </p:cNvPr>
            <p:cNvSpPr txBox="1">
              <a:spLocks noChangeArrowheads="1"/>
            </p:cNvSpPr>
            <p:nvPr/>
          </p:nvSpPr>
          <p:spPr bwMode="auto">
            <a:xfrm>
              <a:off x="-35797" y="4479481"/>
              <a:ext cx="1532918" cy="404472"/>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002060"/>
                  </a:solidFill>
                  <a:latin typeface="+mj-lt"/>
                </a:rPr>
                <a:t>Patient and Caregiver Engagement</a:t>
              </a:r>
            </a:p>
          </p:txBody>
        </p:sp>
      </p:grpSp>
      <p:grpSp>
        <p:nvGrpSpPr>
          <p:cNvPr id="9" name="Group 8">
            <a:extLst>
              <a:ext uri="{FF2B5EF4-FFF2-40B4-BE49-F238E27FC236}">
                <a16:creationId xmlns:a16="http://schemas.microsoft.com/office/drawing/2014/main" id="{25B7D892-9C03-4D7E-870B-57CBB32F3B2E}"/>
              </a:ext>
            </a:extLst>
          </p:cNvPr>
          <p:cNvGrpSpPr/>
          <p:nvPr/>
        </p:nvGrpSpPr>
        <p:grpSpPr>
          <a:xfrm>
            <a:off x="6106901" y="4618984"/>
            <a:ext cx="869787" cy="785423"/>
            <a:chOff x="6935855" y="3167801"/>
            <a:chExt cx="869787" cy="785423"/>
          </a:xfrm>
        </p:grpSpPr>
        <p:sp>
          <p:nvSpPr>
            <p:cNvPr id="34" name="Freeform 104">
              <a:extLst>
                <a:ext uri="{FF2B5EF4-FFF2-40B4-BE49-F238E27FC236}">
                  <a16:creationId xmlns:a16="http://schemas.microsoft.com/office/drawing/2014/main" id="{E6A255CA-DE38-42BB-9A4A-0D4AE3D68241}"/>
                </a:ext>
              </a:extLst>
            </p:cNvPr>
            <p:cNvSpPr>
              <a:spLocks noEditPoints="1"/>
            </p:cNvSpPr>
            <p:nvPr/>
          </p:nvSpPr>
          <p:spPr bwMode="auto">
            <a:xfrm>
              <a:off x="7237847" y="3167801"/>
              <a:ext cx="265803" cy="518514"/>
            </a:xfrm>
            <a:custGeom>
              <a:avLst/>
              <a:gdLst>
                <a:gd name="T0" fmla="*/ 599 w 838"/>
                <a:gd name="T1" fmla="*/ 1174 h 1637"/>
                <a:gd name="T2" fmla="*/ 599 w 838"/>
                <a:gd name="T3" fmla="*/ 838 h 1637"/>
                <a:gd name="T4" fmla="*/ 420 w 838"/>
                <a:gd name="T5" fmla="*/ 1006 h 1637"/>
                <a:gd name="T6" fmla="*/ 575 w 838"/>
                <a:gd name="T7" fmla="*/ 838 h 1637"/>
                <a:gd name="T8" fmla="*/ 410 w 838"/>
                <a:gd name="T9" fmla="*/ 501 h 1637"/>
                <a:gd name="T10" fmla="*/ 185 w 838"/>
                <a:gd name="T11" fmla="*/ 528 h 1637"/>
                <a:gd name="T12" fmla="*/ 158 w 838"/>
                <a:gd name="T13" fmla="*/ 435 h 1637"/>
                <a:gd name="T14" fmla="*/ 383 w 838"/>
                <a:gd name="T15" fmla="*/ 407 h 1637"/>
                <a:gd name="T16" fmla="*/ 82 w 838"/>
                <a:gd name="T17" fmla="*/ 768 h 1637"/>
                <a:gd name="T18" fmla="*/ 399 w 838"/>
                <a:gd name="T19" fmla="*/ 966 h 1637"/>
                <a:gd name="T20" fmla="*/ 484 w 838"/>
                <a:gd name="T21" fmla="*/ 767 h 1637"/>
                <a:gd name="T22" fmla="*/ 82 w 838"/>
                <a:gd name="T23" fmla="*/ 768 h 1637"/>
                <a:gd name="T24" fmla="*/ 295 w 838"/>
                <a:gd name="T25" fmla="*/ 879 h 1637"/>
                <a:gd name="T26" fmla="*/ 283 w 838"/>
                <a:gd name="T27" fmla="*/ 937 h 1637"/>
                <a:gd name="T28" fmla="*/ 271 w 838"/>
                <a:gd name="T29" fmla="*/ 879 h 1637"/>
                <a:gd name="T30" fmla="*/ 214 w 838"/>
                <a:gd name="T31" fmla="*/ 867 h 1637"/>
                <a:gd name="T32" fmla="*/ 271 w 838"/>
                <a:gd name="T33" fmla="*/ 855 h 1637"/>
                <a:gd name="T34" fmla="*/ 283 w 838"/>
                <a:gd name="T35" fmla="*/ 798 h 1637"/>
                <a:gd name="T36" fmla="*/ 295 w 838"/>
                <a:gd name="T37" fmla="*/ 855 h 1637"/>
                <a:gd name="T38" fmla="*/ 353 w 838"/>
                <a:gd name="T39" fmla="*/ 867 h 1637"/>
                <a:gd name="T40" fmla="*/ 486 w 838"/>
                <a:gd name="T41" fmla="*/ 665 h 1637"/>
                <a:gd name="T42" fmla="*/ 82 w 838"/>
                <a:gd name="T43" fmla="*/ 744 h 1637"/>
                <a:gd name="T44" fmla="*/ 98 w 838"/>
                <a:gd name="T45" fmla="*/ 626 h 1637"/>
                <a:gd name="T46" fmla="*/ 185 w 838"/>
                <a:gd name="T47" fmla="*/ 551 h 1637"/>
                <a:gd name="T48" fmla="*/ 396 w 838"/>
                <a:gd name="T49" fmla="*/ 550 h 1637"/>
                <a:gd name="T50" fmla="*/ 470 w 838"/>
                <a:gd name="T51" fmla="*/ 626 h 1637"/>
                <a:gd name="T52" fmla="*/ 454 w 838"/>
                <a:gd name="T53" fmla="*/ 1145 h 1637"/>
                <a:gd name="T54" fmla="*/ 132 w 838"/>
                <a:gd name="T55" fmla="*/ 1148 h 1637"/>
                <a:gd name="T56" fmla="*/ 82 w 838"/>
                <a:gd name="T57" fmla="*/ 992 h 1637"/>
                <a:gd name="T58" fmla="*/ 395 w 838"/>
                <a:gd name="T59" fmla="*/ 1007 h 1637"/>
                <a:gd name="T60" fmla="*/ 756 w 838"/>
                <a:gd name="T61" fmla="*/ 0 h 1637"/>
                <a:gd name="T62" fmla="*/ 0 w 838"/>
                <a:gd name="T63" fmla="*/ 82 h 1637"/>
                <a:gd name="T64" fmla="*/ 82 w 838"/>
                <a:gd name="T65" fmla="*/ 1637 h 1637"/>
                <a:gd name="T66" fmla="*/ 838 w 838"/>
                <a:gd name="T67" fmla="*/ 1555 h 1637"/>
                <a:gd name="T68" fmla="*/ 756 w 838"/>
                <a:gd name="T69" fmla="*/ 0 h 1637"/>
                <a:gd name="T70" fmla="*/ 34 w 838"/>
                <a:gd name="T71" fmla="*/ 209 h 1637"/>
                <a:gd name="T72" fmla="*/ 803 w 838"/>
                <a:gd name="T73" fmla="*/ 1428 h 1637"/>
                <a:gd name="T74" fmla="*/ 471 w 838"/>
                <a:gd name="T75" fmla="*/ 1533 h 1637"/>
                <a:gd name="T76" fmla="*/ 366 w 838"/>
                <a:gd name="T77" fmla="*/ 1533 h 1637"/>
                <a:gd name="T78" fmla="*/ 471 w 838"/>
                <a:gd name="T79" fmla="*/ 1533 h 1637"/>
                <a:gd name="T80" fmla="*/ 332 w 838"/>
                <a:gd name="T81" fmla="*/ 105 h 1637"/>
                <a:gd name="T82" fmla="*/ 523 w 838"/>
                <a:gd name="T83" fmla="*/ 122 h 1637"/>
                <a:gd name="T84" fmla="*/ 332 w 838"/>
                <a:gd name="T85" fmla="*/ 13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8" h="1637">
                  <a:moveTo>
                    <a:pt x="599" y="838"/>
                  </a:moveTo>
                  <a:cubicBezTo>
                    <a:pt x="599" y="1174"/>
                    <a:pt x="599" y="1174"/>
                    <a:pt x="599" y="1174"/>
                  </a:cubicBezTo>
                  <a:cubicBezTo>
                    <a:pt x="687" y="1168"/>
                    <a:pt x="755" y="1095"/>
                    <a:pt x="755" y="1006"/>
                  </a:cubicBezTo>
                  <a:cubicBezTo>
                    <a:pt x="755" y="917"/>
                    <a:pt x="686" y="846"/>
                    <a:pt x="599" y="838"/>
                  </a:cubicBezTo>
                  <a:close/>
                  <a:moveTo>
                    <a:pt x="575" y="838"/>
                  </a:moveTo>
                  <a:cubicBezTo>
                    <a:pt x="488" y="844"/>
                    <a:pt x="420" y="917"/>
                    <a:pt x="420" y="1006"/>
                  </a:cubicBezTo>
                  <a:cubicBezTo>
                    <a:pt x="420" y="1095"/>
                    <a:pt x="489" y="1168"/>
                    <a:pt x="575" y="1174"/>
                  </a:cubicBezTo>
                  <a:lnTo>
                    <a:pt x="575" y="838"/>
                  </a:lnTo>
                  <a:close/>
                  <a:moveTo>
                    <a:pt x="410" y="435"/>
                  </a:moveTo>
                  <a:cubicBezTo>
                    <a:pt x="410" y="501"/>
                    <a:pt x="410" y="501"/>
                    <a:pt x="410" y="501"/>
                  </a:cubicBezTo>
                  <a:cubicBezTo>
                    <a:pt x="410" y="516"/>
                    <a:pt x="398" y="528"/>
                    <a:pt x="383" y="528"/>
                  </a:cubicBezTo>
                  <a:cubicBezTo>
                    <a:pt x="185" y="528"/>
                    <a:pt x="185" y="528"/>
                    <a:pt x="185" y="528"/>
                  </a:cubicBezTo>
                  <a:cubicBezTo>
                    <a:pt x="170" y="528"/>
                    <a:pt x="158" y="516"/>
                    <a:pt x="158" y="501"/>
                  </a:cubicBezTo>
                  <a:cubicBezTo>
                    <a:pt x="158" y="435"/>
                    <a:pt x="158" y="435"/>
                    <a:pt x="158" y="435"/>
                  </a:cubicBezTo>
                  <a:cubicBezTo>
                    <a:pt x="158" y="419"/>
                    <a:pt x="170" y="407"/>
                    <a:pt x="185" y="407"/>
                  </a:cubicBezTo>
                  <a:cubicBezTo>
                    <a:pt x="383" y="407"/>
                    <a:pt x="383" y="407"/>
                    <a:pt x="383" y="407"/>
                  </a:cubicBezTo>
                  <a:cubicBezTo>
                    <a:pt x="397" y="407"/>
                    <a:pt x="410" y="419"/>
                    <a:pt x="410" y="435"/>
                  </a:cubicBezTo>
                  <a:close/>
                  <a:moveTo>
                    <a:pt x="82" y="768"/>
                  </a:moveTo>
                  <a:cubicBezTo>
                    <a:pt x="82" y="966"/>
                    <a:pt x="82" y="966"/>
                    <a:pt x="82" y="966"/>
                  </a:cubicBezTo>
                  <a:cubicBezTo>
                    <a:pt x="399" y="966"/>
                    <a:pt x="399" y="966"/>
                    <a:pt x="399" y="966"/>
                  </a:cubicBezTo>
                  <a:cubicBezTo>
                    <a:pt x="410" y="915"/>
                    <a:pt x="441" y="871"/>
                    <a:pt x="484" y="843"/>
                  </a:cubicBezTo>
                  <a:cubicBezTo>
                    <a:pt x="484" y="778"/>
                    <a:pt x="484" y="767"/>
                    <a:pt x="484" y="767"/>
                  </a:cubicBezTo>
                  <a:cubicBezTo>
                    <a:pt x="82" y="767"/>
                    <a:pt x="82" y="767"/>
                    <a:pt x="82" y="767"/>
                  </a:cubicBezTo>
                  <a:lnTo>
                    <a:pt x="82" y="768"/>
                  </a:lnTo>
                  <a:close/>
                  <a:moveTo>
                    <a:pt x="341" y="879"/>
                  </a:moveTo>
                  <a:cubicBezTo>
                    <a:pt x="295" y="879"/>
                    <a:pt x="295" y="879"/>
                    <a:pt x="295" y="879"/>
                  </a:cubicBezTo>
                  <a:cubicBezTo>
                    <a:pt x="295" y="925"/>
                    <a:pt x="295" y="925"/>
                    <a:pt x="295" y="925"/>
                  </a:cubicBezTo>
                  <a:cubicBezTo>
                    <a:pt x="295" y="931"/>
                    <a:pt x="289" y="937"/>
                    <a:pt x="283" y="937"/>
                  </a:cubicBezTo>
                  <a:cubicBezTo>
                    <a:pt x="276" y="937"/>
                    <a:pt x="271" y="931"/>
                    <a:pt x="271" y="925"/>
                  </a:cubicBezTo>
                  <a:cubicBezTo>
                    <a:pt x="271" y="879"/>
                    <a:pt x="271" y="879"/>
                    <a:pt x="271" y="879"/>
                  </a:cubicBezTo>
                  <a:cubicBezTo>
                    <a:pt x="226" y="879"/>
                    <a:pt x="226" y="879"/>
                    <a:pt x="226" y="879"/>
                  </a:cubicBezTo>
                  <a:cubicBezTo>
                    <a:pt x="219" y="879"/>
                    <a:pt x="214" y="873"/>
                    <a:pt x="214" y="867"/>
                  </a:cubicBezTo>
                  <a:cubicBezTo>
                    <a:pt x="214" y="861"/>
                    <a:pt x="219" y="855"/>
                    <a:pt x="226" y="855"/>
                  </a:cubicBezTo>
                  <a:cubicBezTo>
                    <a:pt x="271" y="855"/>
                    <a:pt x="271" y="855"/>
                    <a:pt x="271" y="855"/>
                  </a:cubicBezTo>
                  <a:cubicBezTo>
                    <a:pt x="271" y="810"/>
                    <a:pt x="271" y="810"/>
                    <a:pt x="271" y="810"/>
                  </a:cubicBezTo>
                  <a:cubicBezTo>
                    <a:pt x="271" y="804"/>
                    <a:pt x="276" y="798"/>
                    <a:pt x="283" y="798"/>
                  </a:cubicBezTo>
                  <a:cubicBezTo>
                    <a:pt x="289" y="798"/>
                    <a:pt x="295" y="804"/>
                    <a:pt x="295" y="810"/>
                  </a:cubicBezTo>
                  <a:cubicBezTo>
                    <a:pt x="295" y="855"/>
                    <a:pt x="295" y="855"/>
                    <a:pt x="295" y="855"/>
                  </a:cubicBezTo>
                  <a:cubicBezTo>
                    <a:pt x="341" y="855"/>
                    <a:pt x="341" y="855"/>
                    <a:pt x="341" y="855"/>
                  </a:cubicBezTo>
                  <a:cubicBezTo>
                    <a:pt x="347" y="855"/>
                    <a:pt x="353" y="861"/>
                    <a:pt x="353" y="867"/>
                  </a:cubicBezTo>
                  <a:cubicBezTo>
                    <a:pt x="353" y="873"/>
                    <a:pt x="348" y="879"/>
                    <a:pt x="341" y="879"/>
                  </a:cubicBezTo>
                  <a:close/>
                  <a:moveTo>
                    <a:pt x="486" y="665"/>
                  </a:moveTo>
                  <a:cubicBezTo>
                    <a:pt x="486" y="744"/>
                    <a:pt x="486" y="744"/>
                    <a:pt x="486" y="744"/>
                  </a:cubicBezTo>
                  <a:cubicBezTo>
                    <a:pt x="82" y="744"/>
                    <a:pt x="82" y="744"/>
                    <a:pt x="82" y="744"/>
                  </a:cubicBezTo>
                  <a:cubicBezTo>
                    <a:pt x="82" y="665"/>
                    <a:pt x="82" y="665"/>
                    <a:pt x="82" y="665"/>
                  </a:cubicBezTo>
                  <a:cubicBezTo>
                    <a:pt x="82" y="650"/>
                    <a:pt x="88" y="637"/>
                    <a:pt x="98" y="626"/>
                  </a:cubicBezTo>
                  <a:cubicBezTo>
                    <a:pt x="172" y="550"/>
                    <a:pt x="172" y="550"/>
                    <a:pt x="172" y="550"/>
                  </a:cubicBezTo>
                  <a:cubicBezTo>
                    <a:pt x="176" y="551"/>
                    <a:pt x="180" y="551"/>
                    <a:pt x="185" y="551"/>
                  </a:cubicBezTo>
                  <a:cubicBezTo>
                    <a:pt x="383" y="551"/>
                    <a:pt x="383" y="551"/>
                    <a:pt x="383" y="551"/>
                  </a:cubicBezTo>
                  <a:cubicBezTo>
                    <a:pt x="387" y="551"/>
                    <a:pt x="391" y="551"/>
                    <a:pt x="396" y="550"/>
                  </a:cubicBezTo>
                  <a:cubicBezTo>
                    <a:pt x="470" y="626"/>
                    <a:pt x="470" y="626"/>
                    <a:pt x="470" y="626"/>
                  </a:cubicBezTo>
                  <a:cubicBezTo>
                    <a:pt x="470" y="626"/>
                    <a:pt x="470" y="626"/>
                    <a:pt x="470" y="626"/>
                  </a:cubicBezTo>
                  <a:cubicBezTo>
                    <a:pt x="480" y="637"/>
                    <a:pt x="486" y="652"/>
                    <a:pt x="486" y="665"/>
                  </a:cubicBezTo>
                  <a:close/>
                  <a:moveTo>
                    <a:pt x="454" y="1145"/>
                  </a:moveTo>
                  <a:cubicBezTo>
                    <a:pt x="449" y="1147"/>
                    <a:pt x="441" y="1148"/>
                    <a:pt x="435" y="1148"/>
                  </a:cubicBezTo>
                  <a:cubicBezTo>
                    <a:pt x="132" y="1148"/>
                    <a:pt x="132" y="1148"/>
                    <a:pt x="132" y="1148"/>
                  </a:cubicBezTo>
                  <a:cubicBezTo>
                    <a:pt x="105" y="1148"/>
                    <a:pt x="82" y="1127"/>
                    <a:pt x="82" y="1099"/>
                  </a:cubicBezTo>
                  <a:cubicBezTo>
                    <a:pt x="82" y="992"/>
                    <a:pt x="82" y="992"/>
                    <a:pt x="82" y="992"/>
                  </a:cubicBezTo>
                  <a:cubicBezTo>
                    <a:pt x="396" y="992"/>
                    <a:pt x="396" y="992"/>
                    <a:pt x="396" y="992"/>
                  </a:cubicBezTo>
                  <a:cubicBezTo>
                    <a:pt x="396" y="996"/>
                    <a:pt x="395" y="1001"/>
                    <a:pt x="395" y="1007"/>
                  </a:cubicBezTo>
                  <a:cubicBezTo>
                    <a:pt x="396" y="1060"/>
                    <a:pt x="419" y="1109"/>
                    <a:pt x="454" y="1145"/>
                  </a:cubicBezTo>
                  <a:close/>
                  <a:moveTo>
                    <a:pt x="756" y="0"/>
                  </a:moveTo>
                  <a:cubicBezTo>
                    <a:pt x="82" y="0"/>
                    <a:pt x="82" y="0"/>
                    <a:pt x="82" y="0"/>
                  </a:cubicBezTo>
                  <a:cubicBezTo>
                    <a:pt x="36" y="0"/>
                    <a:pt x="0" y="37"/>
                    <a:pt x="0" y="82"/>
                  </a:cubicBezTo>
                  <a:cubicBezTo>
                    <a:pt x="0" y="1555"/>
                    <a:pt x="0" y="1555"/>
                    <a:pt x="0" y="1555"/>
                  </a:cubicBezTo>
                  <a:cubicBezTo>
                    <a:pt x="0" y="1600"/>
                    <a:pt x="36" y="1637"/>
                    <a:pt x="82" y="1637"/>
                  </a:cubicBezTo>
                  <a:cubicBezTo>
                    <a:pt x="756" y="1637"/>
                    <a:pt x="756" y="1637"/>
                    <a:pt x="756" y="1637"/>
                  </a:cubicBezTo>
                  <a:cubicBezTo>
                    <a:pt x="801" y="1637"/>
                    <a:pt x="838" y="1600"/>
                    <a:pt x="838" y="1555"/>
                  </a:cubicBezTo>
                  <a:cubicBezTo>
                    <a:pt x="838" y="82"/>
                    <a:pt x="838" y="82"/>
                    <a:pt x="838" y="82"/>
                  </a:cubicBezTo>
                  <a:cubicBezTo>
                    <a:pt x="838" y="37"/>
                    <a:pt x="801" y="0"/>
                    <a:pt x="756" y="0"/>
                  </a:cubicBezTo>
                  <a:close/>
                  <a:moveTo>
                    <a:pt x="34" y="1428"/>
                  </a:moveTo>
                  <a:cubicBezTo>
                    <a:pt x="34" y="209"/>
                    <a:pt x="34" y="209"/>
                    <a:pt x="34" y="209"/>
                  </a:cubicBezTo>
                  <a:cubicBezTo>
                    <a:pt x="803" y="209"/>
                    <a:pt x="803" y="209"/>
                    <a:pt x="803" y="209"/>
                  </a:cubicBezTo>
                  <a:cubicBezTo>
                    <a:pt x="803" y="1428"/>
                    <a:pt x="803" y="1428"/>
                    <a:pt x="803" y="1428"/>
                  </a:cubicBezTo>
                  <a:cubicBezTo>
                    <a:pt x="34" y="1428"/>
                    <a:pt x="34" y="1428"/>
                    <a:pt x="34" y="1428"/>
                  </a:cubicBezTo>
                  <a:close/>
                  <a:moveTo>
                    <a:pt x="471" y="1533"/>
                  </a:moveTo>
                  <a:cubicBezTo>
                    <a:pt x="471" y="1562"/>
                    <a:pt x="447" y="1585"/>
                    <a:pt x="419" y="1585"/>
                  </a:cubicBezTo>
                  <a:cubicBezTo>
                    <a:pt x="390" y="1585"/>
                    <a:pt x="366" y="1562"/>
                    <a:pt x="366" y="1533"/>
                  </a:cubicBezTo>
                  <a:cubicBezTo>
                    <a:pt x="366" y="1504"/>
                    <a:pt x="390" y="1480"/>
                    <a:pt x="419" y="1480"/>
                  </a:cubicBezTo>
                  <a:cubicBezTo>
                    <a:pt x="447" y="1480"/>
                    <a:pt x="471" y="1504"/>
                    <a:pt x="471" y="1533"/>
                  </a:cubicBezTo>
                  <a:close/>
                  <a:moveTo>
                    <a:pt x="314" y="122"/>
                  </a:moveTo>
                  <a:cubicBezTo>
                    <a:pt x="314" y="112"/>
                    <a:pt x="322" y="105"/>
                    <a:pt x="332" y="105"/>
                  </a:cubicBezTo>
                  <a:cubicBezTo>
                    <a:pt x="506" y="105"/>
                    <a:pt x="506" y="105"/>
                    <a:pt x="506" y="105"/>
                  </a:cubicBezTo>
                  <a:cubicBezTo>
                    <a:pt x="515" y="105"/>
                    <a:pt x="523" y="112"/>
                    <a:pt x="523" y="122"/>
                  </a:cubicBezTo>
                  <a:cubicBezTo>
                    <a:pt x="523" y="132"/>
                    <a:pt x="515" y="139"/>
                    <a:pt x="506" y="139"/>
                  </a:cubicBezTo>
                  <a:cubicBezTo>
                    <a:pt x="332" y="139"/>
                    <a:pt x="332" y="139"/>
                    <a:pt x="332" y="139"/>
                  </a:cubicBezTo>
                  <a:cubicBezTo>
                    <a:pt x="322" y="139"/>
                    <a:pt x="314" y="132"/>
                    <a:pt x="314" y="122"/>
                  </a:cubicBezTo>
                  <a:close/>
                </a:path>
              </a:pathLst>
            </a:custGeom>
            <a:solidFill>
              <a:srgbClr val="787E90"/>
            </a:solidFill>
            <a:ln>
              <a:noFill/>
            </a:ln>
          </p:spPr>
          <p:txBody>
            <a:bodyPr vert="horz" wrap="square" lIns="57512" tIns="28756" rIns="57512" bIns="28756" numCol="1" anchor="t" anchorCtr="0" compatLnSpc="1">
              <a:prstTxWarp prst="textNoShape">
                <a:avLst/>
              </a:prstTxWarp>
            </a:bodyPr>
            <a:lstStyle/>
            <a:p>
              <a:pPr defTabSz="575158" eaLnBrk="0" hangingPunct="0"/>
              <a:endParaRPr lang="en-US" sz="1132">
                <a:solidFill>
                  <a:srgbClr val="000000"/>
                </a:solidFill>
                <a:latin typeface="+mj-lt"/>
              </a:endParaRPr>
            </a:p>
          </p:txBody>
        </p:sp>
        <p:sp>
          <p:nvSpPr>
            <p:cNvPr id="38" name="Text Box 3">
              <a:extLst>
                <a:ext uri="{FF2B5EF4-FFF2-40B4-BE49-F238E27FC236}">
                  <a16:creationId xmlns:a16="http://schemas.microsoft.com/office/drawing/2014/main" id="{5E4F1751-0C1F-4154-AED7-D890D85838C2}"/>
                </a:ext>
              </a:extLst>
            </p:cNvPr>
            <p:cNvSpPr txBox="1">
              <a:spLocks noChangeArrowheads="1"/>
            </p:cNvSpPr>
            <p:nvPr/>
          </p:nvSpPr>
          <p:spPr bwMode="auto">
            <a:xfrm>
              <a:off x="6935855" y="3718029"/>
              <a:ext cx="869787" cy="235195"/>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000000">
                      <a:lumMod val="50000"/>
                      <a:lumOff val="50000"/>
                    </a:srgbClr>
                  </a:solidFill>
                  <a:latin typeface="+mj-lt"/>
                </a:rPr>
                <a:t>DTx</a:t>
              </a:r>
            </a:p>
          </p:txBody>
        </p:sp>
      </p:grpSp>
      <p:grpSp>
        <p:nvGrpSpPr>
          <p:cNvPr id="10" name="Group 9">
            <a:extLst>
              <a:ext uri="{FF2B5EF4-FFF2-40B4-BE49-F238E27FC236}">
                <a16:creationId xmlns:a16="http://schemas.microsoft.com/office/drawing/2014/main" id="{009B7EFC-4FBA-4748-B609-373815AF5804}"/>
              </a:ext>
            </a:extLst>
          </p:cNvPr>
          <p:cNvGrpSpPr/>
          <p:nvPr/>
        </p:nvGrpSpPr>
        <p:grpSpPr>
          <a:xfrm>
            <a:off x="5215117" y="4007524"/>
            <a:ext cx="1026778" cy="864713"/>
            <a:chOff x="6857359" y="4064059"/>
            <a:chExt cx="1026778" cy="864713"/>
          </a:xfrm>
        </p:grpSpPr>
        <p:pic>
          <p:nvPicPr>
            <p:cNvPr id="35" name="Picture 34">
              <a:extLst>
                <a:ext uri="{FF2B5EF4-FFF2-40B4-BE49-F238E27FC236}">
                  <a16:creationId xmlns:a16="http://schemas.microsoft.com/office/drawing/2014/main" id="{53D1CD76-FD7A-4872-8168-700FC7C66D47}"/>
                </a:ext>
              </a:extLst>
            </p:cNvPr>
            <p:cNvPicPr>
              <a:picLocks noChangeAspect="1"/>
            </p:cNvPicPr>
            <p:nvPr/>
          </p:nvPicPr>
          <p:blipFill>
            <a:blip r:embed="rId8"/>
            <a:stretch>
              <a:fillRect/>
            </a:stretch>
          </p:blipFill>
          <p:spPr>
            <a:xfrm>
              <a:off x="7186618" y="4064059"/>
              <a:ext cx="368260" cy="451061"/>
            </a:xfrm>
            <a:prstGeom prst="rect">
              <a:avLst/>
            </a:prstGeom>
          </p:spPr>
        </p:pic>
        <p:sp>
          <p:nvSpPr>
            <p:cNvPr id="39" name="Text Box 3">
              <a:extLst>
                <a:ext uri="{FF2B5EF4-FFF2-40B4-BE49-F238E27FC236}">
                  <a16:creationId xmlns:a16="http://schemas.microsoft.com/office/drawing/2014/main" id="{DB717073-BDA9-4862-99C2-982DDDB258CB}"/>
                </a:ext>
              </a:extLst>
            </p:cNvPr>
            <p:cNvSpPr txBox="1">
              <a:spLocks noChangeArrowheads="1"/>
            </p:cNvSpPr>
            <p:nvPr/>
          </p:nvSpPr>
          <p:spPr bwMode="auto">
            <a:xfrm>
              <a:off x="6857359" y="4539689"/>
              <a:ext cx="1026778" cy="389083"/>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FFCC00"/>
                  </a:solidFill>
                  <a:latin typeface="+mj-lt"/>
                </a:rPr>
                <a:t>Digital Disease Management</a:t>
              </a:r>
            </a:p>
          </p:txBody>
        </p:sp>
      </p:grpSp>
      <p:grpSp>
        <p:nvGrpSpPr>
          <p:cNvPr id="7" name="Group 6">
            <a:extLst>
              <a:ext uri="{FF2B5EF4-FFF2-40B4-BE49-F238E27FC236}">
                <a16:creationId xmlns:a16="http://schemas.microsoft.com/office/drawing/2014/main" id="{1C987097-7BBB-4DF5-9790-F32D14C8614E}"/>
              </a:ext>
            </a:extLst>
          </p:cNvPr>
          <p:cNvGrpSpPr/>
          <p:nvPr/>
        </p:nvGrpSpPr>
        <p:grpSpPr>
          <a:xfrm>
            <a:off x="3787538" y="4048122"/>
            <a:ext cx="1348344" cy="777065"/>
            <a:chOff x="2384637" y="4115792"/>
            <a:chExt cx="1348344" cy="777065"/>
          </a:xfrm>
        </p:grpSpPr>
        <p:sp>
          <p:nvSpPr>
            <p:cNvPr id="40" name="Freeform 9">
              <a:extLst>
                <a:ext uri="{FF2B5EF4-FFF2-40B4-BE49-F238E27FC236}">
                  <a16:creationId xmlns:a16="http://schemas.microsoft.com/office/drawing/2014/main" id="{FAF8A294-7009-4587-92C4-F11ABB97ED7E}"/>
                </a:ext>
              </a:extLst>
            </p:cNvPr>
            <p:cNvSpPr>
              <a:spLocks noEditPoints="1"/>
            </p:cNvSpPr>
            <p:nvPr/>
          </p:nvSpPr>
          <p:spPr bwMode="auto">
            <a:xfrm>
              <a:off x="2771135" y="4115792"/>
              <a:ext cx="575347" cy="356423"/>
            </a:xfrm>
            <a:custGeom>
              <a:avLst/>
              <a:gdLst>
                <a:gd name="T0" fmla="*/ 323 w 358"/>
                <a:gd name="T1" fmla="*/ 22 h 221"/>
                <a:gd name="T2" fmla="*/ 164 w 358"/>
                <a:gd name="T3" fmla="*/ 9 h 221"/>
                <a:gd name="T4" fmla="*/ 147 w 358"/>
                <a:gd name="T5" fmla="*/ 24 h 221"/>
                <a:gd name="T6" fmla="*/ 118 w 358"/>
                <a:gd name="T7" fmla="*/ 93 h 221"/>
                <a:gd name="T8" fmla="*/ 66 w 358"/>
                <a:gd name="T9" fmla="*/ 78 h 221"/>
                <a:gd name="T10" fmla="*/ 5 w 358"/>
                <a:gd name="T11" fmla="*/ 123 h 221"/>
                <a:gd name="T12" fmla="*/ 135 w 358"/>
                <a:gd name="T13" fmla="*/ 215 h 221"/>
                <a:gd name="T14" fmla="*/ 135 w 358"/>
                <a:gd name="T15" fmla="*/ 215 h 221"/>
                <a:gd name="T16" fmla="*/ 166 w 358"/>
                <a:gd name="T17" fmla="*/ 220 h 221"/>
                <a:gd name="T18" fmla="*/ 196 w 358"/>
                <a:gd name="T19" fmla="*/ 171 h 221"/>
                <a:gd name="T20" fmla="*/ 210 w 358"/>
                <a:gd name="T21" fmla="*/ 185 h 221"/>
                <a:gd name="T22" fmla="*/ 210 w 358"/>
                <a:gd name="T23" fmla="*/ 185 h 221"/>
                <a:gd name="T24" fmla="*/ 280 w 358"/>
                <a:gd name="T25" fmla="*/ 157 h 221"/>
                <a:gd name="T26" fmla="*/ 268 w 358"/>
                <a:gd name="T27" fmla="*/ 128 h 221"/>
                <a:gd name="T28" fmla="*/ 310 w 358"/>
                <a:gd name="T29" fmla="*/ 102 h 221"/>
                <a:gd name="T30" fmla="*/ 340 w 358"/>
                <a:gd name="T31" fmla="*/ 95 h 221"/>
                <a:gd name="T32" fmla="*/ 349 w 358"/>
                <a:gd name="T33" fmla="*/ 38 h 221"/>
                <a:gd name="T34" fmla="*/ 153 w 358"/>
                <a:gd name="T35" fmla="*/ 163 h 221"/>
                <a:gd name="T36" fmla="*/ 94 w 358"/>
                <a:gd name="T37" fmla="*/ 129 h 221"/>
                <a:gd name="T38" fmla="*/ 81 w 358"/>
                <a:gd name="T39" fmla="*/ 158 h 221"/>
                <a:gd name="T40" fmla="*/ 33 w 358"/>
                <a:gd name="T41" fmla="*/ 132 h 221"/>
                <a:gd name="T42" fmla="*/ 82 w 358"/>
                <a:gd name="T43" fmla="*/ 164 h 221"/>
                <a:gd name="T44" fmla="*/ 29 w 358"/>
                <a:gd name="T45" fmla="*/ 139 h 221"/>
                <a:gd name="T46" fmla="*/ 37 w 358"/>
                <a:gd name="T47" fmla="*/ 84 h 221"/>
                <a:gd name="T48" fmla="*/ 60 w 358"/>
                <a:gd name="T49" fmla="*/ 87 h 221"/>
                <a:gd name="T50" fmla="*/ 104 w 358"/>
                <a:gd name="T51" fmla="*/ 123 h 221"/>
                <a:gd name="T52" fmla="*/ 157 w 358"/>
                <a:gd name="T53" fmla="*/ 160 h 221"/>
                <a:gd name="T54" fmla="*/ 163 w 358"/>
                <a:gd name="T55" fmla="*/ 169 h 221"/>
                <a:gd name="T56" fmla="*/ 174 w 358"/>
                <a:gd name="T57" fmla="*/ 166 h 221"/>
                <a:gd name="T58" fmla="*/ 255 w 358"/>
                <a:gd name="T59" fmla="*/ 141 h 221"/>
                <a:gd name="T60" fmla="*/ 255 w 358"/>
                <a:gd name="T61" fmla="*/ 153 h 221"/>
                <a:gd name="T62" fmla="*/ 255 w 358"/>
                <a:gd name="T63" fmla="*/ 141 h 221"/>
                <a:gd name="T64" fmla="*/ 245 w 358"/>
                <a:gd name="T65" fmla="*/ 137 h 221"/>
                <a:gd name="T66" fmla="*/ 238 w 358"/>
                <a:gd name="T67" fmla="*/ 137 h 221"/>
                <a:gd name="T68" fmla="*/ 181 w 358"/>
                <a:gd name="T69" fmla="*/ 99 h 221"/>
                <a:gd name="T70" fmla="*/ 134 w 358"/>
                <a:gd name="T71" fmla="*/ 80 h 221"/>
                <a:gd name="T72" fmla="*/ 131 w 358"/>
                <a:gd name="T73" fmla="*/ 83 h 221"/>
                <a:gd name="T74" fmla="*/ 172 w 358"/>
                <a:gd name="T75" fmla="*/ 132 h 221"/>
                <a:gd name="T76" fmla="*/ 117 w 358"/>
                <a:gd name="T77" fmla="*/ 64 h 221"/>
                <a:gd name="T78" fmla="*/ 169 w 358"/>
                <a:gd name="T79" fmla="*/ 43 h 221"/>
                <a:gd name="T80" fmla="*/ 202 w 358"/>
                <a:gd name="T81" fmla="*/ 89 h 221"/>
                <a:gd name="T82" fmla="*/ 217 w 358"/>
                <a:gd name="T83" fmla="*/ 77 h 221"/>
                <a:gd name="T84" fmla="*/ 241 w 358"/>
                <a:gd name="T85" fmla="*/ 74 h 221"/>
                <a:gd name="T86" fmla="*/ 217 w 358"/>
                <a:gd name="T87" fmla="*/ 77 h 221"/>
                <a:gd name="T88" fmla="*/ 305 w 358"/>
                <a:gd name="T89" fmla="*/ 47 h 221"/>
                <a:gd name="T90" fmla="*/ 239 w 358"/>
                <a:gd name="T91" fmla="*/ 38 h 221"/>
                <a:gd name="T92" fmla="*/ 238 w 358"/>
                <a:gd name="T93" fmla="*/ 70 h 221"/>
                <a:gd name="T94" fmla="*/ 176 w 358"/>
                <a:gd name="T95" fmla="*/ 36 h 221"/>
                <a:gd name="T96" fmla="*/ 162 w 358"/>
                <a:gd name="T97" fmla="*/ 26 h 221"/>
                <a:gd name="T98" fmla="*/ 193 w 358"/>
                <a:gd name="T99" fmla="*/ 12 h 221"/>
                <a:gd name="T100" fmla="*/ 193 w 358"/>
                <a:gd name="T101" fmla="*/ 12 h 221"/>
                <a:gd name="T102" fmla="*/ 247 w 358"/>
                <a:gd name="T103" fmla="*/ 29 h 221"/>
                <a:gd name="T104" fmla="*/ 310 w 358"/>
                <a:gd name="T105" fmla="*/ 43 h 221"/>
                <a:gd name="T106" fmla="*/ 319 w 358"/>
                <a:gd name="T107" fmla="*/ 49 h 221"/>
                <a:gd name="T108" fmla="*/ 328 w 358"/>
                <a:gd name="T109" fmla="*/ 4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221">
                  <a:moveTo>
                    <a:pt x="349" y="38"/>
                  </a:moveTo>
                  <a:cubicBezTo>
                    <a:pt x="343" y="29"/>
                    <a:pt x="334" y="24"/>
                    <a:pt x="323" y="22"/>
                  </a:cubicBezTo>
                  <a:cubicBezTo>
                    <a:pt x="194" y="1"/>
                    <a:pt x="194" y="1"/>
                    <a:pt x="194" y="1"/>
                  </a:cubicBezTo>
                  <a:cubicBezTo>
                    <a:pt x="183" y="0"/>
                    <a:pt x="173" y="2"/>
                    <a:pt x="164" y="9"/>
                  </a:cubicBezTo>
                  <a:cubicBezTo>
                    <a:pt x="158" y="13"/>
                    <a:pt x="154" y="18"/>
                    <a:pt x="151" y="24"/>
                  </a:cubicBezTo>
                  <a:cubicBezTo>
                    <a:pt x="150" y="24"/>
                    <a:pt x="148" y="24"/>
                    <a:pt x="147" y="24"/>
                  </a:cubicBezTo>
                  <a:cubicBezTo>
                    <a:pt x="125" y="24"/>
                    <a:pt x="106" y="42"/>
                    <a:pt x="106" y="64"/>
                  </a:cubicBezTo>
                  <a:cubicBezTo>
                    <a:pt x="106" y="75"/>
                    <a:pt x="111" y="85"/>
                    <a:pt x="118" y="93"/>
                  </a:cubicBezTo>
                  <a:cubicBezTo>
                    <a:pt x="161" y="136"/>
                    <a:pt x="161" y="136"/>
                    <a:pt x="161" y="136"/>
                  </a:cubicBezTo>
                  <a:cubicBezTo>
                    <a:pt x="66" y="78"/>
                    <a:pt x="66" y="78"/>
                    <a:pt x="66" y="78"/>
                  </a:cubicBezTo>
                  <a:cubicBezTo>
                    <a:pt x="56" y="73"/>
                    <a:pt x="45" y="71"/>
                    <a:pt x="35" y="73"/>
                  </a:cubicBezTo>
                  <a:cubicBezTo>
                    <a:pt x="13" y="79"/>
                    <a:pt x="0" y="101"/>
                    <a:pt x="5" y="123"/>
                  </a:cubicBezTo>
                  <a:cubicBezTo>
                    <a:pt x="8" y="133"/>
                    <a:pt x="14" y="142"/>
                    <a:pt x="23" y="148"/>
                  </a:cubicBezTo>
                  <a:cubicBezTo>
                    <a:pt x="135" y="215"/>
                    <a:pt x="135" y="215"/>
                    <a:pt x="135" y="215"/>
                  </a:cubicBezTo>
                  <a:cubicBezTo>
                    <a:pt x="135" y="215"/>
                    <a:pt x="135" y="215"/>
                    <a:pt x="135" y="215"/>
                  </a:cubicBezTo>
                  <a:cubicBezTo>
                    <a:pt x="135" y="215"/>
                    <a:pt x="135" y="215"/>
                    <a:pt x="135" y="215"/>
                  </a:cubicBezTo>
                  <a:cubicBezTo>
                    <a:pt x="141" y="219"/>
                    <a:pt x="148" y="221"/>
                    <a:pt x="156" y="221"/>
                  </a:cubicBezTo>
                  <a:cubicBezTo>
                    <a:pt x="159" y="221"/>
                    <a:pt x="162" y="221"/>
                    <a:pt x="166" y="220"/>
                  </a:cubicBezTo>
                  <a:cubicBezTo>
                    <a:pt x="176" y="218"/>
                    <a:pt x="185" y="211"/>
                    <a:pt x="191" y="202"/>
                  </a:cubicBezTo>
                  <a:cubicBezTo>
                    <a:pt x="196" y="192"/>
                    <a:pt x="198" y="181"/>
                    <a:pt x="196" y="171"/>
                  </a:cubicBezTo>
                  <a:cubicBezTo>
                    <a:pt x="195" y="171"/>
                    <a:pt x="195" y="170"/>
                    <a:pt x="195" y="170"/>
                  </a:cubicBezTo>
                  <a:cubicBezTo>
                    <a:pt x="210" y="185"/>
                    <a:pt x="210" y="185"/>
                    <a:pt x="210" y="185"/>
                  </a:cubicBezTo>
                  <a:cubicBezTo>
                    <a:pt x="210" y="185"/>
                    <a:pt x="210" y="185"/>
                    <a:pt x="210" y="185"/>
                  </a:cubicBezTo>
                  <a:cubicBezTo>
                    <a:pt x="210" y="185"/>
                    <a:pt x="210" y="185"/>
                    <a:pt x="210" y="185"/>
                  </a:cubicBezTo>
                  <a:cubicBezTo>
                    <a:pt x="218" y="193"/>
                    <a:pt x="228" y="197"/>
                    <a:pt x="239" y="197"/>
                  </a:cubicBezTo>
                  <a:cubicBezTo>
                    <a:pt x="262" y="197"/>
                    <a:pt x="280" y="179"/>
                    <a:pt x="280" y="157"/>
                  </a:cubicBezTo>
                  <a:cubicBezTo>
                    <a:pt x="280" y="146"/>
                    <a:pt x="276" y="135"/>
                    <a:pt x="268" y="128"/>
                  </a:cubicBezTo>
                  <a:cubicBezTo>
                    <a:pt x="268" y="128"/>
                    <a:pt x="268" y="128"/>
                    <a:pt x="268" y="128"/>
                  </a:cubicBezTo>
                  <a:cubicBezTo>
                    <a:pt x="230" y="90"/>
                    <a:pt x="230" y="90"/>
                    <a:pt x="230" y="90"/>
                  </a:cubicBezTo>
                  <a:cubicBezTo>
                    <a:pt x="310" y="102"/>
                    <a:pt x="310" y="102"/>
                    <a:pt x="310" y="102"/>
                  </a:cubicBezTo>
                  <a:cubicBezTo>
                    <a:pt x="312" y="103"/>
                    <a:pt x="314" y="103"/>
                    <a:pt x="317" y="103"/>
                  </a:cubicBezTo>
                  <a:cubicBezTo>
                    <a:pt x="325" y="103"/>
                    <a:pt x="333" y="100"/>
                    <a:pt x="340" y="95"/>
                  </a:cubicBezTo>
                  <a:cubicBezTo>
                    <a:pt x="349" y="89"/>
                    <a:pt x="355" y="79"/>
                    <a:pt x="357" y="69"/>
                  </a:cubicBezTo>
                  <a:cubicBezTo>
                    <a:pt x="358" y="58"/>
                    <a:pt x="356" y="47"/>
                    <a:pt x="349" y="38"/>
                  </a:cubicBezTo>
                  <a:close/>
                  <a:moveTo>
                    <a:pt x="157" y="160"/>
                  </a:moveTo>
                  <a:cubicBezTo>
                    <a:pt x="156" y="162"/>
                    <a:pt x="155" y="163"/>
                    <a:pt x="153" y="163"/>
                  </a:cubicBezTo>
                  <a:cubicBezTo>
                    <a:pt x="152" y="163"/>
                    <a:pt x="151" y="163"/>
                    <a:pt x="150" y="162"/>
                  </a:cubicBezTo>
                  <a:cubicBezTo>
                    <a:pt x="94" y="129"/>
                    <a:pt x="94" y="129"/>
                    <a:pt x="94" y="129"/>
                  </a:cubicBezTo>
                  <a:cubicBezTo>
                    <a:pt x="91" y="132"/>
                    <a:pt x="88" y="135"/>
                    <a:pt x="86" y="138"/>
                  </a:cubicBezTo>
                  <a:cubicBezTo>
                    <a:pt x="82" y="144"/>
                    <a:pt x="80" y="151"/>
                    <a:pt x="81" y="158"/>
                  </a:cubicBezTo>
                  <a:cubicBezTo>
                    <a:pt x="36" y="131"/>
                    <a:pt x="36" y="131"/>
                    <a:pt x="36" y="131"/>
                  </a:cubicBezTo>
                  <a:cubicBezTo>
                    <a:pt x="35" y="130"/>
                    <a:pt x="34" y="131"/>
                    <a:pt x="33" y="132"/>
                  </a:cubicBezTo>
                  <a:cubicBezTo>
                    <a:pt x="32" y="133"/>
                    <a:pt x="33" y="134"/>
                    <a:pt x="34" y="135"/>
                  </a:cubicBezTo>
                  <a:cubicBezTo>
                    <a:pt x="82" y="164"/>
                    <a:pt x="82" y="164"/>
                    <a:pt x="82" y="164"/>
                  </a:cubicBezTo>
                  <a:cubicBezTo>
                    <a:pt x="82" y="167"/>
                    <a:pt x="83" y="170"/>
                    <a:pt x="85" y="173"/>
                  </a:cubicBezTo>
                  <a:cubicBezTo>
                    <a:pt x="29" y="139"/>
                    <a:pt x="29" y="139"/>
                    <a:pt x="29" y="139"/>
                  </a:cubicBezTo>
                  <a:cubicBezTo>
                    <a:pt x="22" y="135"/>
                    <a:pt x="17" y="128"/>
                    <a:pt x="15" y="120"/>
                  </a:cubicBezTo>
                  <a:cubicBezTo>
                    <a:pt x="11" y="104"/>
                    <a:pt x="21" y="87"/>
                    <a:pt x="37" y="84"/>
                  </a:cubicBezTo>
                  <a:cubicBezTo>
                    <a:pt x="45" y="82"/>
                    <a:pt x="53" y="83"/>
                    <a:pt x="60" y="87"/>
                  </a:cubicBezTo>
                  <a:cubicBezTo>
                    <a:pt x="60" y="87"/>
                    <a:pt x="60" y="87"/>
                    <a:pt x="60" y="87"/>
                  </a:cubicBezTo>
                  <a:cubicBezTo>
                    <a:pt x="116" y="121"/>
                    <a:pt x="116" y="121"/>
                    <a:pt x="116" y="121"/>
                  </a:cubicBezTo>
                  <a:cubicBezTo>
                    <a:pt x="112" y="121"/>
                    <a:pt x="108" y="122"/>
                    <a:pt x="104" y="123"/>
                  </a:cubicBezTo>
                  <a:cubicBezTo>
                    <a:pt x="155" y="153"/>
                    <a:pt x="155" y="153"/>
                    <a:pt x="155" y="153"/>
                  </a:cubicBezTo>
                  <a:cubicBezTo>
                    <a:pt x="158" y="155"/>
                    <a:pt x="159" y="158"/>
                    <a:pt x="157" y="160"/>
                  </a:cubicBezTo>
                  <a:close/>
                  <a:moveTo>
                    <a:pt x="170" y="173"/>
                  </a:moveTo>
                  <a:cubicBezTo>
                    <a:pt x="167" y="174"/>
                    <a:pt x="164" y="172"/>
                    <a:pt x="163" y="169"/>
                  </a:cubicBezTo>
                  <a:cubicBezTo>
                    <a:pt x="162" y="166"/>
                    <a:pt x="164" y="162"/>
                    <a:pt x="167" y="162"/>
                  </a:cubicBezTo>
                  <a:cubicBezTo>
                    <a:pt x="170" y="161"/>
                    <a:pt x="174" y="163"/>
                    <a:pt x="174" y="166"/>
                  </a:cubicBezTo>
                  <a:cubicBezTo>
                    <a:pt x="175" y="169"/>
                    <a:pt x="173" y="172"/>
                    <a:pt x="170" y="173"/>
                  </a:cubicBezTo>
                  <a:close/>
                  <a:moveTo>
                    <a:pt x="255" y="141"/>
                  </a:moveTo>
                  <a:cubicBezTo>
                    <a:pt x="258" y="141"/>
                    <a:pt x="261" y="144"/>
                    <a:pt x="261" y="147"/>
                  </a:cubicBezTo>
                  <a:cubicBezTo>
                    <a:pt x="261" y="150"/>
                    <a:pt x="258" y="153"/>
                    <a:pt x="255" y="153"/>
                  </a:cubicBezTo>
                  <a:cubicBezTo>
                    <a:pt x="252" y="153"/>
                    <a:pt x="249" y="150"/>
                    <a:pt x="249" y="147"/>
                  </a:cubicBezTo>
                  <a:cubicBezTo>
                    <a:pt x="249" y="144"/>
                    <a:pt x="252" y="141"/>
                    <a:pt x="255" y="141"/>
                  </a:cubicBezTo>
                  <a:close/>
                  <a:moveTo>
                    <a:pt x="245" y="130"/>
                  </a:moveTo>
                  <a:cubicBezTo>
                    <a:pt x="247" y="132"/>
                    <a:pt x="247" y="135"/>
                    <a:pt x="245" y="137"/>
                  </a:cubicBezTo>
                  <a:cubicBezTo>
                    <a:pt x="244" y="138"/>
                    <a:pt x="243" y="139"/>
                    <a:pt x="242" y="139"/>
                  </a:cubicBezTo>
                  <a:cubicBezTo>
                    <a:pt x="240" y="139"/>
                    <a:pt x="239" y="138"/>
                    <a:pt x="238" y="137"/>
                  </a:cubicBezTo>
                  <a:cubicBezTo>
                    <a:pt x="191" y="92"/>
                    <a:pt x="191" y="92"/>
                    <a:pt x="191" y="92"/>
                  </a:cubicBezTo>
                  <a:cubicBezTo>
                    <a:pt x="187" y="94"/>
                    <a:pt x="184" y="96"/>
                    <a:pt x="181" y="99"/>
                  </a:cubicBezTo>
                  <a:cubicBezTo>
                    <a:pt x="176" y="104"/>
                    <a:pt x="173" y="110"/>
                    <a:pt x="172" y="117"/>
                  </a:cubicBezTo>
                  <a:cubicBezTo>
                    <a:pt x="134" y="80"/>
                    <a:pt x="134" y="80"/>
                    <a:pt x="134" y="80"/>
                  </a:cubicBezTo>
                  <a:cubicBezTo>
                    <a:pt x="134" y="79"/>
                    <a:pt x="132" y="79"/>
                    <a:pt x="131" y="80"/>
                  </a:cubicBezTo>
                  <a:cubicBezTo>
                    <a:pt x="131" y="81"/>
                    <a:pt x="131" y="82"/>
                    <a:pt x="131" y="83"/>
                  </a:cubicBezTo>
                  <a:cubicBezTo>
                    <a:pt x="171" y="122"/>
                    <a:pt x="171" y="122"/>
                    <a:pt x="171" y="122"/>
                  </a:cubicBezTo>
                  <a:cubicBezTo>
                    <a:pt x="171" y="126"/>
                    <a:pt x="171" y="129"/>
                    <a:pt x="172" y="132"/>
                  </a:cubicBezTo>
                  <a:cubicBezTo>
                    <a:pt x="126" y="86"/>
                    <a:pt x="126" y="86"/>
                    <a:pt x="126" y="86"/>
                  </a:cubicBezTo>
                  <a:cubicBezTo>
                    <a:pt x="120" y="80"/>
                    <a:pt x="117" y="72"/>
                    <a:pt x="117" y="64"/>
                  </a:cubicBezTo>
                  <a:cubicBezTo>
                    <a:pt x="117" y="48"/>
                    <a:pt x="130" y="34"/>
                    <a:pt x="147" y="34"/>
                  </a:cubicBezTo>
                  <a:cubicBezTo>
                    <a:pt x="155" y="34"/>
                    <a:pt x="163" y="37"/>
                    <a:pt x="169" y="43"/>
                  </a:cubicBezTo>
                  <a:cubicBezTo>
                    <a:pt x="215" y="89"/>
                    <a:pt x="215" y="89"/>
                    <a:pt x="215" y="89"/>
                  </a:cubicBezTo>
                  <a:cubicBezTo>
                    <a:pt x="211" y="88"/>
                    <a:pt x="207" y="88"/>
                    <a:pt x="202" y="89"/>
                  </a:cubicBezTo>
                  <a:lnTo>
                    <a:pt x="245" y="130"/>
                  </a:lnTo>
                  <a:close/>
                  <a:moveTo>
                    <a:pt x="217" y="77"/>
                  </a:moveTo>
                  <a:cubicBezTo>
                    <a:pt x="210" y="69"/>
                    <a:pt x="210" y="69"/>
                    <a:pt x="210" y="69"/>
                  </a:cubicBezTo>
                  <a:cubicBezTo>
                    <a:pt x="241" y="74"/>
                    <a:pt x="241" y="74"/>
                    <a:pt x="241" y="74"/>
                  </a:cubicBezTo>
                  <a:cubicBezTo>
                    <a:pt x="243" y="77"/>
                    <a:pt x="245" y="80"/>
                    <a:pt x="248" y="82"/>
                  </a:cubicBezTo>
                  <a:lnTo>
                    <a:pt x="217" y="77"/>
                  </a:lnTo>
                  <a:close/>
                  <a:moveTo>
                    <a:pt x="310" y="43"/>
                  </a:moveTo>
                  <a:cubicBezTo>
                    <a:pt x="310" y="45"/>
                    <a:pt x="307" y="47"/>
                    <a:pt x="305" y="47"/>
                  </a:cubicBezTo>
                  <a:cubicBezTo>
                    <a:pt x="305" y="47"/>
                    <a:pt x="304" y="47"/>
                    <a:pt x="304" y="47"/>
                  </a:cubicBezTo>
                  <a:cubicBezTo>
                    <a:pt x="239" y="38"/>
                    <a:pt x="239" y="38"/>
                    <a:pt x="239" y="38"/>
                  </a:cubicBezTo>
                  <a:cubicBezTo>
                    <a:pt x="238" y="42"/>
                    <a:pt x="236" y="45"/>
                    <a:pt x="236" y="49"/>
                  </a:cubicBezTo>
                  <a:cubicBezTo>
                    <a:pt x="234" y="57"/>
                    <a:pt x="236" y="64"/>
                    <a:pt x="238" y="70"/>
                  </a:cubicBezTo>
                  <a:cubicBezTo>
                    <a:pt x="205" y="64"/>
                    <a:pt x="205" y="64"/>
                    <a:pt x="205" y="64"/>
                  </a:cubicBezTo>
                  <a:cubicBezTo>
                    <a:pt x="176" y="36"/>
                    <a:pt x="176" y="36"/>
                    <a:pt x="176" y="36"/>
                  </a:cubicBezTo>
                  <a:cubicBezTo>
                    <a:pt x="176" y="36"/>
                    <a:pt x="176" y="36"/>
                    <a:pt x="176" y="36"/>
                  </a:cubicBezTo>
                  <a:cubicBezTo>
                    <a:pt x="172" y="31"/>
                    <a:pt x="167" y="28"/>
                    <a:pt x="162" y="26"/>
                  </a:cubicBezTo>
                  <a:cubicBezTo>
                    <a:pt x="164" y="23"/>
                    <a:pt x="167" y="20"/>
                    <a:pt x="170" y="17"/>
                  </a:cubicBezTo>
                  <a:cubicBezTo>
                    <a:pt x="177" y="12"/>
                    <a:pt x="185" y="10"/>
                    <a:pt x="193" y="12"/>
                  </a:cubicBezTo>
                  <a:cubicBezTo>
                    <a:pt x="193" y="12"/>
                    <a:pt x="193" y="12"/>
                    <a:pt x="193" y="12"/>
                  </a:cubicBezTo>
                  <a:cubicBezTo>
                    <a:pt x="193" y="12"/>
                    <a:pt x="193" y="12"/>
                    <a:pt x="193" y="12"/>
                  </a:cubicBezTo>
                  <a:cubicBezTo>
                    <a:pt x="257" y="22"/>
                    <a:pt x="257" y="22"/>
                    <a:pt x="257" y="22"/>
                  </a:cubicBezTo>
                  <a:cubicBezTo>
                    <a:pt x="253" y="24"/>
                    <a:pt x="250" y="26"/>
                    <a:pt x="247" y="29"/>
                  </a:cubicBezTo>
                  <a:cubicBezTo>
                    <a:pt x="306" y="37"/>
                    <a:pt x="306" y="37"/>
                    <a:pt x="306" y="37"/>
                  </a:cubicBezTo>
                  <a:cubicBezTo>
                    <a:pt x="308" y="37"/>
                    <a:pt x="310" y="40"/>
                    <a:pt x="310" y="43"/>
                  </a:cubicBezTo>
                  <a:close/>
                  <a:moveTo>
                    <a:pt x="327" y="50"/>
                  </a:moveTo>
                  <a:cubicBezTo>
                    <a:pt x="324" y="52"/>
                    <a:pt x="321" y="51"/>
                    <a:pt x="319" y="49"/>
                  </a:cubicBezTo>
                  <a:cubicBezTo>
                    <a:pt x="317" y="46"/>
                    <a:pt x="317" y="42"/>
                    <a:pt x="320" y="40"/>
                  </a:cubicBezTo>
                  <a:cubicBezTo>
                    <a:pt x="323" y="38"/>
                    <a:pt x="326" y="39"/>
                    <a:pt x="328" y="42"/>
                  </a:cubicBezTo>
                  <a:cubicBezTo>
                    <a:pt x="330" y="44"/>
                    <a:pt x="329" y="48"/>
                    <a:pt x="327" y="50"/>
                  </a:cubicBezTo>
                  <a:close/>
                </a:path>
              </a:pathLst>
            </a:custGeom>
            <a:solidFill>
              <a:srgbClr val="4DB568"/>
            </a:solidFill>
            <a:ln>
              <a:noFill/>
            </a:ln>
          </p:spPr>
          <p:txBody>
            <a:bodyPr vert="horz" wrap="square" lIns="57512" tIns="28756" rIns="57512" bIns="28756" numCol="1" anchor="t" anchorCtr="0" compatLnSpc="1">
              <a:prstTxWarp prst="textNoShape">
                <a:avLst/>
              </a:prstTxWarp>
            </a:bodyPr>
            <a:lstStyle/>
            <a:p>
              <a:pPr defTabSz="575158" eaLnBrk="0" hangingPunct="0">
                <a:defRPr/>
              </a:pPr>
              <a:endParaRPr lang="en-US" sz="1132">
                <a:solidFill>
                  <a:srgbClr val="000000"/>
                </a:solidFill>
                <a:latin typeface="+mj-lt"/>
              </a:endParaRPr>
            </a:p>
          </p:txBody>
        </p:sp>
        <p:sp>
          <p:nvSpPr>
            <p:cNvPr id="41" name="Text Box 3">
              <a:extLst>
                <a:ext uri="{FF2B5EF4-FFF2-40B4-BE49-F238E27FC236}">
                  <a16:creationId xmlns:a16="http://schemas.microsoft.com/office/drawing/2014/main" id="{710875C1-EBB1-4933-BC18-0268B876ABDC}"/>
                </a:ext>
              </a:extLst>
            </p:cNvPr>
            <p:cNvSpPr txBox="1">
              <a:spLocks noChangeArrowheads="1"/>
            </p:cNvSpPr>
            <p:nvPr/>
          </p:nvSpPr>
          <p:spPr bwMode="auto">
            <a:xfrm>
              <a:off x="2384637" y="4488385"/>
              <a:ext cx="1348344" cy="404472"/>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009900"/>
                  </a:solidFill>
                  <a:latin typeface="+mj-lt"/>
                </a:rPr>
                <a:t>Drug-Regimen Support</a:t>
              </a:r>
            </a:p>
          </p:txBody>
        </p:sp>
      </p:grpSp>
      <p:grpSp>
        <p:nvGrpSpPr>
          <p:cNvPr id="6" name="Group 5">
            <a:extLst>
              <a:ext uri="{FF2B5EF4-FFF2-40B4-BE49-F238E27FC236}">
                <a16:creationId xmlns:a16="http://schemas.microsoft.com/office/drawing/2014/main" id="{294075DF-9BAE-45FC-9363-828132EEE477}"/>
              </a:ext>
            </a:extLst>
          </p:cNvPr>
          <p:cNvGrpSpPr/>
          <p:nvPr/>
        </p:nvGrpSpPr>
        <p:grpSpPr>
          <a:xfrm>
            <a:off x="2621757" y="4665736"/>
            <a:ext cx="1348344" cy="691916"/>
            <a:chOff x="1326965" y="4209599"/>
            <a:chExt cx="1348344" cy="691916"/>
          </a:xfrm>
        </p:grpSpPr>
        <p:sp>
          <p:nvSpPr>
            <p:cNvPr id="42" name="Text Box 3">
              <a:extLst>
                <a:ext uri="{FF2B5EF4-FFF2-40B4-BE49-F238E27FC236}">
                  <a16:creationId xmlns:a16="http://schemas.microsoft.com/office/drawing/2014/main" id="{1641E8CC-E227-48BE-8B0C-162D5A6A902E}"/>
                </a:ext>
              </a:extLst>
            </p:cNvPr>
            <p:cNvSpPr txBox="1">
              <a:spLocks noChangeArrowheads="1"/>
            </p:cNvSpPr>
            <p:nvPr/>
          </p:nvSpPr>
          <p:spPr bwMode="auto">
            <a:xfrm>
              <a:off x="1326965" y="4497043"/>
              <a:ext cx="1348344" cy="404472"/>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FF7F00"/>
                  </a:solidFill>
                  <a:latin typeface="+mj-lt"/>
                </a:rPr>
                <a:t>Clinical Decision Support</a:t>
              </a:r>
            </a:p>
          </p:txBody>
        </p:sp>
        <p:grpSp>
          <p:nvGrpSpPr>
            <p:cNvPr id="43" name="Group 42">
              <a:extLst>
                <a:ext uri="{FF2B5EF4-FFF2-40B4-BE49-F238E27FC236}">
                  <a16:creationId xmlns:a16="http://schemas.microsoft.com/office/drawing/2014/main" id="{9BF09943-2DC1-4861-8206-CFD1EB1F46F3}"/>
                </a:ext>
              </a:extLst>
            </p:cNvPr>
            <p:cNvGrpSpPr/>
            <p:nvPr/>
          </p:nvGrpSpPr>
          <p:grpSpPr>
            <a:xfrm>
              <a:off x="1684728" y="4209599"/>
              <a:ext cx="632818" cy="310932"/>
              <a:chOff x="2548860" y="2398406"/>
              <a:chExt cx="1006137" cy="494360"/>
            </a:xfrm>
          </p:grpSpPr>
          <p:sp>
            <p:nvSpPr>
              <p:cNvPr id="44" name="Oval 5">
                <a:extLst>
                  <a:ext uri="{FF2B5EF4-FFF2-40B4-BE49-F238E27FC236}">
                    <a16:creationId xmlns:a16="http://schemas.microsoft.com/office/drawing/2014/main" id="{3AEDFD8D-D9C0-4F23-9126-C54CF20E837D}"/>
                  </a:ext>
                </a:extLst>
              </p:cNvPr>
              <p:cNvSpPr>
                <a:spLocks noChangeArrowheads="1"/>
              </p:cNvSpPr>
              <p:nvPr/>
            </p:nvSpPr>
            <p:spPr bwMode="auto">
              <a:xfrm>
                <a:off x="3173025" y="2398406"/>
                <a:ext cx="381972" cy="110472"/>
              </a:xfrm>
              <a:prstGeom prst="ellipse">
                <a:avLst/>
              </a:pr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45" name="Freeform 6">
                <a:extLst>
                  <a:ext uri="{FF2B5EF4-FFF2-40B4-BE49-F238E27FC236}">
                    <a16:creationId xmlns:a16="http://schemas.microsoft.com/office/drawing/2014/main" id="{0C860B58-C591-46D5-8172-C6CE988817F0}"/>
                  </a:ext>
                </a:extLst>
              </p:cNvPr>
              <p:cNvSpPr>
                <a:spLocks/>
              </p:cNvSpPr>
              <p:nvPr/>
            </p:nvSpPr>
            <p:spPr bwMode="auto">
              <a:xfrm>
                <a:off x="3173025" y="2558184"/>
                <a:ext cx="381972" cy="124827"/>
              </a:xfrm>
              <a:custGeom>
                <a:avLst/>
                <a:gdLst>
                  <a:gd name="T0" fmla="*/ 151 w 302"/>
                  <a:gd name="T1" fmla="*/ 44 h 99"/>
                  <a:gd name="T2" fmla="*/ 0 w 302"/>
                  <a:gd name="T3" fmla="*/ 1 h 99"/>
                  <a:gd name="T4" fmla="*/ 0 w 302"/>
                  <a:gd name="T5" fmla="*/ 0 h 99"/>
                  <a:gd name="T6" fmla="*/ 0 w 302"/>
                  <a:gd name="T7" fmla="*/ 0 h 99"/>
                  <a:gd name="T8" fmla="*/ 0 w 302"/>
                  <a:gd name="T9" fmla="*/ 56 h 99"/>
                  <a:gd name="T10" fmla="*/ 0 w 302"/>
                  <a:gd name="T11" fmla="*/ 56 h 99"/>
                  <a:gd name="T12" fmla="*/ 151 w 302"/>
                  <a:gd name="T13" fmla="*/ 99 h 99"/>
                  <a:gd name="T14" fmla="*/ 302 w 302"/>
                  <a:gd name="T15" fmla="*/ 56 h 99"/>
                  <a:gd name="T16" fmla="*/ 302 w 302"/>
                  <a:gd name="T17" fmla="*/ 56 h 99"/>
                  <a:gd name="T18" fmla="*/ 302 w 302"/>
                  <a:gd name="T19" fmla="*/ 1 h 99"/>
                  <a:gd name="T20" fmla="*/ 151 w 302"/>
                  <a:gd name="T21"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99">
                    <a:moveTo>
                      <a:pt x="151" y="44"/>
                    </a:moveTo>
                    <a:cubicBezTo>
                      <a:pt x="68" y="44"/>
                      <a:pt x="0" y="25"/>
                      <a:pt x="0" y="1"/>
                    </a:cubicBezTo>
                    <a:cubicBezTo>
                      <a:pt x="0" y="0"/>
                      <a:pt x="0" y="0"/>
                      <a:pt x="0" y="0"/>
                    </a:cubicBezTo>
                    <a:cubicBezTo>
                      <a:pt x="0" y="0"/>
                      <a:pt x="0" y="0"/>
                      <a:pt x="0" y="0"/>
                    </a:cubicBezTo>
                    <a:cubicBezTo>
                      <a:pt x="0" y="56"/>
                      <a:pt x="0" y="56"/>
                      <a:pt x="0" y="56"/>
                    </a:cubicBezTo>
                    <a:cubicBezTo>
                      <a:pt x="0" y="56"/>
                      <a:pt x="0" y="56"/>
                      <a:pt x="0" y="56"/>
                    </a:cubicBezTo>
                    <a:cubicBezTo>
                      <a:pt x="2" y="80"/>
                      <a:pt x="69" y="99"/>
                      <a:pt x="151" y="99"/>
                    </a:cubicBezTo>
                    <a:cubicBezTo>
                      <a:pt x="233" y="99"/>
                      <a:pt x="300" y="80"/>
                      <a:pt x="302" y="56"/>
                    </a:cubicBezTo>
                    <a:cubicBezTo>
                      <a:pt x="302" y="56"/>
                      <a:pt x="302" y="56"/>
                      <a:pt x="302" y="56"/>
                    </a:cubicBezTo>
                    <a:cubicBezTo>
                      <a:pt x="302" y="1"/>
                      <a:pt x="302" y="1"/>
                      <a:pt x="302" y="1"/>
                    </a:cubicBezTo>
                    <a:cubicBezTo>
                      <a:pt x="302" y="25"/>
                      <a:pt x="234" y="44"/>
                      <a:pt x="151" y="44"/>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46" name="Freeform 7">
                <a:extLst>
                  <a:ext uri="{FF2B5EF4-FFF2-40B4-BE49-F238E27FC236}">
                    <a16:creationId xmlns:a16="http://schemas.microsoft.com/office/drawing/2014/main" id="{005E3F17-51A4-4072-8B47-D329B4C22602}"/>
                  </a:ext>
                </a:extLst>
              </p:cNvPr>
              <p:cNvSpPr>
                <a:spLocks/>
              </p:cNvSpPr>
              <p:nvPr/>
            </p:nvSpPr>
            <p:spPr bwMode="auto">
              <a:xfrm>
                <a:off x="3554997" y="2558184"/>
                <a:ext cx="0" cy="124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47" name="Freeform 8">
                <a:extLst>
                  <a:ext uri="{FF2B5EF4-FFF2-40B4-BE49-F238E27FC236}">
                    <a16:creationId xmlns:a16="http://schemas.microsoft.com/office/drawing/2014/main" id="{E8E4CCE7-735A-4DEC-BB6D-4C0625148BA9}"/>
                  </a:ext>
                </a:extLst>
              </p:cNvPr>
              <p:cNvSpPr>
                <a:spLocks/>
              </p:cNvSpPr>
              <p:nvPr/>
            </p:nvSpPr>
            <p:spPr bwMode="auto">
              <a:xfrm>
                <a:off x="3173025" y="2642442"/>
                <a:ext cx="381972" cy="126700"/>
              </a:xfrm>
              <a:custGeom>
                <a:avLst/>
                <a:gdLst>
                  <a:gd name="T0" fmla="*/ 151 w 302"/>
                  <a:gd name="T1" fmla="*/ 45 h 100"/>
                  <a:gd name="T2" fmla="*/ 0 w 302"/>
                  <a:gd name="T3" fmla="*/ 1 h 100"/>
                  <a:gd name="T4" fmla="*/ 0 w 302"/>
                  <a:gd name="T5" fmla="*/ 0 h 100"/>
                  <a:gd name="T6" fmla="*/ 0 w 302"/>
                  <a:gd name="T7" fmla="*/ 0 h 100"/>
                  <a:gd name="T8" fmla="*/ 0 w 302"/>
                  <a:gd name="T9" fmla="*/ 57 h 100"/>
                  <a:gd name="T10" fmla="*/ 0 w 302"/>
                  <a:gd name="T11" fmla="*/ 57 h 100"/>
                  <a:gd name="T12" fmla="*/ 151 w 302"/>
                  <a:gd name="T13" fmla="*/ 100 h 100"/>
                  <a:gd name="T14" fmla="*/ 302 w 302"/>
                  <a:gd name="T15" fmla="*/ 57 h 100"/>
                  <a:gd name="T16" fmla="*/ 302 w 302"/>
                  <a:gd name="T17" fmla="*/ 57 h 100"/>
                  <a:gd name="T18" fmla="*/ 302 w 302"/>
                  <a:gd name="T19" fmla="*/ 1 h 100"/>
                  <a:gd name="T20" fmla="*/ 151 w 302"/>
                  <a:gd name="T21" fmla="*/ 4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100">
                    <a:moveTo>
                      <a:pt x="151" y="45"/>
                    </a:moveTo>
                    <a:cubicBezTo>
                      <a:pt x="68" y="45"/>
                      <a:pt x="0" y="25"/>
                      <a:pt x="0" y="1"/>
                    </a:cubicBezTo>
                    <a:cubicBezTo>
                      <a:pt x="0" y="1"/>
                      <a:pt x="0" y="1"/>
                      <a:pt x="0" y="0"/>
                    </a:cubicBezTo>
                    <a:cubicBezTo>
                      <a:pt x="0" y="0"/>
                      <a:pt x="0" y="0"/>
                      <a:pt x="0" y="0"/>
                    </a:cubicBezTo>
                    <a:cubicBezTo>
                      <a:pt x="0" y="57"/>
                      <a:pt x="0" y="57"/>
                      <a:pt x="0" y="57"/>
                    </a:cubicBezTo>
                    <a:cubicBezTo>
                      <a:pt x="0" y="57"/>
                      <a:pt x="0" y="57"/>
                      <a:pt x="0" y="57"/>
                    </a:cubicBezTo>
                    <a:cubicBezTo>
                      <a:pt x="2" y="80"/>
                      <a:pt x="69" y="100"/>
                      <a:pt x="151" y="100"/>
                    </a:cubicBezTo>
                    <a:cubicBezTo>
                      <a:pt x="233" y="100"/>
                      <a:pt x="300" y="80"/>
                      <a:pt x="302" y="57"/>
                    </a:cubicBezTo>
                    <a:cubicBezTo>
                      <a:pt x="302" y="57"/>
                      <a:pt x="302" y="57"/>
                      <a:pt x="302" y="57"/>
                    </a:cubicBezTo>
                    <a:cubicBezTo>
                      <a:pt x="302" y="1"/>
                      <a:pt x="302" y="1"/>
                      <a:pt x="302" y="1"/>
                    </a:cubicBezTo>
                    <a:cubicBezTo>
                      <a:pt x="302" y="25"/>
                      <a:pt x="234" y="45"/>
                      <a:pt x="151" y="45"/>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48" name="Freeform 9">
                <a:extLst>
                  <a:ext uri="{FF2B5EF4-FFF2-40B4-BE49-F238E27FC236}">
                    <a16:creationId xmlns:a16="http://schemas.microsoft.com/office/drawing/2014/main" id="{E5F0A467-1EB7-488B-8570-FE899BF72B54}"/>
                  </a:ext>
                </a:extLst>
              </p:cNvPr>
              <p:cNvSpPr>
                <a:spLocks/>
              </p:cNvSpPr>
              <p:nvPr/>
            </p:nvSpPr>
            <p:spPr bwMode="auto">
              <a:xfrm>
                <a:off x="3554997" y="2642442"/>
                <a:ext cx="0" cy="187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49" name="Freeform 10">
                <a:extLst>
                  <a:ext uri="{FF2B5EF4-FFF2-40B4-BE49-F238E27FC236}">
                    <a16:creationId xmlns:a16="http://schemas.microsoft.com/office/drawing/2014/main" id="{B46D0F34-FAA9-4DBD-9F81-00618D4AD7E9}"/>
                  </a:ext>
                </a:extLst>
              </p:cNvPr>
              <p:cNvSpPr>
                <a:spLocks/>
              </p:cNvSpPr>
              <p:nvPr/>
            </p:nvSpPr>
            <p:spPr bwMode="auto">
              <a:xfrm>
                <a:off x="3173025" y="2728575"/>
                <a:ext cx="381972" cy="125450"/>
              </a:xfrm>
              <a:custGeom>
                <a:avLst/>
                <a:gdLst>
                  <a:gd name="T0" fmla="*/ 151 w 302"/>
                  <a:gd name="T1" fmla="*/ 44 h 99"/>
                  <a:gd name="T2" fmla="*/ 0 w 302"/>
                  <a:gd name="T3" fmla="*/ 1 h 99"/>
                  <a:gd name="T4" fmla="*/ 0 w 302"/>
                  <a:gd name="T5" fmla="*/ 0 h 99"/>
                  <a:gd name="T6" fmla="*/ 0 w 302"/>
                  <a:gd name="T7" fmla="*/ 0 h 99"/>
                  <a:gd name="T8" fmla="*/ 0 w 302"/>
                  <a:gd name="T9" fmla="*/ 56 h 99"/>
                  <a:gd name="T10" fmla="*/ 0 w 302"/>
                  <a:gd name="T11" fmla="*/ 56 h 99"/>
                  <a:gd name="T12" fmla="*/ 151 w 302"/>
                  <a:gd name="T13" fmla="*/ 99 h 99"/>
                  <a:gd name="T14" fmla="*/ 302 w 302"/>
                  <a:gd name="T15" fmla="*/ 56 h 99"/>
                  <a:gd name="T16" fmla="*/ 302 w 302"/>
                  <a:gd name="T17" fmla="*/ 56 h 99"/>
                  <a:gd name="T18" fmla="*/ 302 w 302"/>
                  <a:gd name="T19" fmla="*/ 1 h 99"/>
                  <a:gd name="T20" fmla="*/ 151 w 302"/>
                  <a:gd name="T21"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99">
                    <a:moveTo>
                      <a:pt x="151" y="44"/>
                    </a:moveTo>
                    <a:cubicBezTo>
                      <a:pt x="68" y="44"/>
                      <a:pt x="0" y="25"/>
                      <a:pt x="0" y="1"/>
                    </a:cubicBezTo>
                    <a:cubicBezTo>
                      <a:pt x="0" y="0"/>
                      <a:pt x="0" y="0"/>
                      <a:pt x="0" y="0"/>
                    </a:cubicBezTo>
                    <a:cubicBezTo>
                      <a:pt x="0" y="0"/>
                      <a:pt x="0" y="0"/>
                      <a:pt x="0" y="0"/>
                    </a:cubicBezTo>
                    <a:cubicBezTo>
                      <a:pt x="0" y="56"/>
                      <a:pt x="0" y="56"/>
                      <a:pt x="0" y="56"/>
                    </a:cubicBezTo>
                    <a:cubicBezTo>
                      <a:pt x="0" y="56"/>
                      <a:pt x="0" y="56"/>
                      <a:pt x="0" y="56"/>
                    </a:cubicBezTo>
                    <a:cubicBezTo>
                      <a:pt x="2" y="80"/>
                      <a:pt x="69" y="99"/>
                      <a:pt x="151" y="99"/>
                    </a:cubicBezTo>
                    <a:cubicBezTo>
                      <a:pt x="233" y="99"/>
                      <a:pt x="300" y="80"/>
                      <a:pt x="302" y="56"/>
                    </a:cubicBezTo>
                    <a:cubicBezTo>
                      <a:pt x="302" y="56"/>
                      <a:pt x="302" y="56"/>
                      <a:pt x="302" y="56"/>
                    </a:cubicBezTo>
                    <a:cubicBezTo>
                      <a:pt x="302" y="1"/>
                      <a:pt x="302" y="1"/>
                      <a:pt x="302" y="1"/>
                    </a:cubicBezTo>
                    <a:cubicBezTo>
                      <a:pt x="302" y="25"/>
                      <a:pt x="234" y="44"/>
                      <a:pt x="151" y="44"/>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50" name="Freeform 11">
                <a:extLst>
                  <a:ext uri="{FF2B5EF4-FFF2-40B4-BE49-F238E27FC236}">
                    <a16:creationId xmlns:a16="http://schemas.microsoft.com/office/drawing/2014/main" id="{83DE48B9-91EB-4FD7-AEEA-234FED0D3467}"/>
                  </a:ext>
                </a:extLst>
              </p:cNvPr>
              <p:cNvSpPr>
                <a:spLocks/>
              </p:cNvSpPr>
              <p:nvPr/>
            </p:nvSpPr>
            <p:spPr bwMode="auto">
              <a:xfrm>
                <a:off x="3554997" y="2728575"/>
                <a:ext cx="0" cy="124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51" name="Freeform 12">
                <a:extLst>
                  <a:ext uri="{FF2B5EF4-FFF2-40B4-BE49-F238E27FC236}">
                    <a16:creationId xmlns:a16="http://schemas.microsoft.com/office/drawing/2014/main" id="{F6E71DB8-B78A-4408-BEA0-CFEDED125821}"/>
                  </a:ext>
                </a:extLst>
              </p:cNvPr>
              <p:cNvSpPr>
                <a:spLocks/>
              </p:cNvSpPr>
              <p:nvPr/>
            </p:nvSpPr>
            <p:spPr bwMode="auto">
              <a:xfrm>
                <a:off x="3173025" y="2470806"/>
                <a:ext cx="381972" cy="124827"/>
              </a:xfrm>
              <a:custGeom>
                <a:avLst/>
                <a:gdLst>
                  <a:gd name="T0" fmla="*/ 151 w 302"/>
                  <a:gd name="T1" fmla="*/ 44 h 99"/>
                  <a:gd name="T2" fmla="*/ 0 w 302"/>
                  <a:gd name="T3" fmla="*/ 1 h 99"/>
                  <a:gd name="T4" fmla="*/ 0 w 302"/>
                  <a:gd name="T5" fmla="*/ 0 h 99"/>
                  <a:gd name="T6" fmla="*/ 0 w 302"/>
                  <a:gd name="T7" fmla="*/ 0 h 99"/>
                  <a:gd name="T8" fmla="*/ 0 w 302"/>
                  <a:gd name="T9" fmla="*/ 56 h 99"/>
                  <a:gd name="T10" fmla="*/ 0 w 302"/>
                  <a:gd name="T11" fmla="*/ 56 h 99"/>
                  <a:gd name="T12" fmla="*/ 151 w 302"/>
                  <a:gd name="T13" fmla="*/ 99 h 99"/>
                  <a:gd name="T14" fmla="*/ 302 w 302"/>
                  <a:gd name="T15" fmla="*/ 56 h 99"/>
                  <a:gd name="T16" fmla="*/ 302 w 302"/>
                  <a:gd name="T17" fmla="*/ 56 h 99"/>
                  <a:gd name="T18" fmla="*/ 302 w 302"/>
                  <a:gd name="T19" fmla="*/ 1 h 99"/>
                  <a:gd name="T20" fmla="*/ 151 w 302"/>
                  <a:gd name="T21"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99">
                    <a:moveTo>
                      <a:pt x="151" y="44"/>
                    </a:moveTo>
                    <a:cubicBezTo>
                      <a:pt x="68" y="44"/>
                      <a:pt x="0" y="25"/>
                      <a:pt x="0" y="1"/>
                    </a:cubicBezTo>
                    <a:cubicBezTo>
                      <a:pt x="0" y="0"/>
                      <a:pt x="0" y="0"/>
                      <a:pt x="0" y="0"/>
                    </a:cubicBezTo>
                    <a:cubicBezTo>
                      <a:pt x="0" y="0"/>
                      <a:pt x="0" y="0"/>
                      <a:pt x="0" y="0"/>
                    </a:cubicBezTo>
                    <a:cubicBezTo>
                      <a:pt x="0" y="56"/>
                      <a:pt x="0" y="56"/>
                      <a:pt x="0" y="56"/>
                    </a:cubicBezTo>
                    <a:cubicBezTo>
                      <a:pt x="0" y="56"/>
                      <a:pt x="0" y="56"/>
                      <a:pt x="0" y="56"/>
                    </a:cubicBezTo>
                    <a:cubicBezTo>
                      <a:pt x="2" y="80"/>
                      <a:pt x="69" y="99"/>
                      <a:pt x="151" y="99"/>
                    </a:cubicBezTo>
                    <a:cubicBezTo>
                      <a:pt x="233" y="99"/>
                      <a:pt x="300" y="80"/>
                      <a:pt x="302" y="56"/>
                    </a:cubicBezTo>
                    <a:cubicBezTo>
                      <a:pt x="302" y="56"/>
                      <a:pt x="302" y="56"/>
                      <a:pt x="302" y="56"/>
                    </a:cubicBezTo>
                    <a:cubicBezTo>
                      <a:pt x="302" y="1"/>
                      <a:pt x="302" y="1"/>
                      <a:pt x="302" y="1"/>
                    </a:cubicBezTo>
                    <a:cubicBezTo>
                      <a:pt x="302" y="25"/>
                      <a:pt x="234" y="44"/>
                      <a:pt x="151" y="44"/>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52" name="Freeform 13">
                <a:extLst>
                  <a:ext uri="{FF2B5EF4-FFF2-40B4-BE49-F238E27FC236}">
                    <a16:creationId xmlns:a16="http://schemas.microsoft.com/office/drawing/2014/main" id="{0DE54FFF-4261-4909-A607-865A6F8EC4F4}"/>
                  </a:ext>
                </a:extLst>
              </p:cNvPr>
              <p:cNvSpPr>
                <a:spLocks/>
              </p:cNvSpPr>
              <p:nvPr/>
            </p:nvSpPr>
            <p:spPr bwMode="auto">
              <a:xfrm>
                <a:off x="3554997" y="2470806"/>
                <a:ext cx="0" cy="124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53" name="Freeform 222">
                <a:extLst>
                  <a:ext uri="{FF2B5EF4-FFF2-40B4-BE49-F238E27FC236}">
                    <a16:creationId xmlns:a16="http://schemas.microsoft.com/office/drawing/2014/main" id="{C3B53F75-13DF-4802-9320-FCD4D8374DB8}"/>
                  </a:ext>
                </a:extLst>
              </p:cNvPr>
              <p:cNvSpPr>
                <a:spLocks/>
              </p:cNvSpPr>
              <p:nvPr/>
            </p:nvSpPr>
            <p:spPr bwMode="gray">
              <a:xfrm>
                <a:off x="2548860" y="2761927"/>
                <a:ext cx="490460" cy="125099"/>
              </a:xfrm>
              <a:custGeom>
                <a:avLst/>
                <a:gdLst/>
                <a:ahLst/>
                <a:cxnLst>
                  <a:cxn ang="0">
                    <a:pos x="0" y="234"/>
                  </a:cxn>
                  <a:cxn ang="0">
                    <a:pos x="7" y="284"/>
                  </a:cxn>
                  <a:cxn ang="0">
                    <a:pos x="48" y="305"/>
                  </a:cxn>
                  <a:cxn ang="0">
                    <a:pos x="92" y="332"/>
                  </a:cxn>
                  <a:cxn ang="0">
                    <a:pos x="204" y="382"/>
                  </a:cxn>
                  <a:cxn ang="0">
                    <a:pos x="339" y="423"/>
                  </a:cxn>
                  <a:cxn ang="0">
                    <a:pos x="485" y="467"/>
                  </a:cxn>
                  <a:cxn ang="0">
                    <a:pos x="485" y="467"/>
                  </a:cxn>
                  <a:cxn ang="0">
                    <a:pos x="641" y="501"/>
                  </a:cxn>
                  <a:cxn ang="0">
                    <a:pos x="803" y="535"/>
                  </a:cxn>
                  <a:cxn ang="0">
                    <a:pos x="1095" y="585"/>
                  </a:cxn>
                  <a:cxn ang="0">
                    <a:pos x="1396" y="629"/>
                  </a:cxn>
                  <a:cxn ang="0">
                    <a:pos x="1396" y="629"/>
                  </a:cxn>
                  <a:cxn ang="0">
                    <a:pos x="2355" y="443"/>
                  </a:cxn>
                  <a:cxn ang="0">
                    <a:pos x="2362" y="403"/>
                  </a:cxn>
                  <a:cxn ang="0">
                    <a:pos x="2362" y="338"/>
                  </a:cxn>
                  <a:cxn ang="0">
                    <a:pos x="2362" y="261"/>
                  </a:cxn>
                  <a:cxn ang="0">
                    <a:pos x="2362" y="261"/>
                  </a:cxn>
                  <a:cxn ang="0">
                    <a:pos x="776" y="0"/>
                  </a:cxn>
                  <a:cxn ang="0">
                    <a:pos x="739" y="7"/>
                  </a:cxn>
                  <a:cxn ang="0">
                    <a:pos x="678" y="24"/>
                  </a:cxn>
                  <a:cxn ang="0">
                    <a:pos x="509" y="71"/>
                  </a:cxn>
                  <a:cxn ang="0">
                    <a:pos x="288" y="142"/>
                  </a:cxn>
                  <a:cxn ang="0">
                    <a:pos x="288" y="142"/>
                  </a:cxn>
                  <a:cxn ang="0">
                    <a:pos x="211" y="156"/>
                  </a:cxn>
                  <a:cxn ang="0">
                    <a:pos x="112" y="193"/>
                  </a:cxn>
                  <a:cxn ang="0">
                    <a:pos x="0" y="234"/>
                  </a:cxn>
                  <a:cxn ang="0">
                    <a:pos x="0" y="234"/>
                  </a:cxn>
                  <a:cxn ang="0">
                    <a:pos x="0" y="234"/>
                  </a:cxn>
                </a:cxnLst>
                <a:rect l="0" t="0" r="r" b="b"/>
                <a:pathLst>
                  <a:path w="2362" h="629">
                    <a:moveTo>
                      <a:pt x="0" y="234"/>
                    </a:moveTo>
                    <a:lnTo>
                      <a:pt x="7" y="284"/>
                    </a:lnTo>
                    <a:lnTo>
                      <a:pt x="48" y="305"/>
                    </a:lnTo>
                    <a:lnTo>
                      <a:pt x="92" y="332"/>
                    </a:lnTo>
                    <a:lnTo>
                      <a:pt x="204" y="382"/>
                    </a:lnTo>
                    <a:lnTo>
                      <a:pt x="339" y="423"/>
                    </a:lnTo>
                    <a:lnTo>
                      <a:pt x="485" y="467"/>
                    </a:lnTo>
                    <a:lnTo>
                      <a:pt x="485" y="467"/>
                    </a:lnTo>
                    <a:lnTo>
                      <a:pt x="641" y="501"/>
                    </a:lnTo>
                    <a:lnTo>
                      <a:pt x="803" y="535"/>
                    </a:lnTo>
                    <a:lnTo>
                      <a:pt x="1095" y="585"/>
                    </a:lnTo>
                    <a:lnTo>
                      <a:pt x="1396" y="629"/>
                    </a:lnTo>
                    <a:lnTo>
                      <a:pt x="1396" y="629"/>
                    </a:lnTo>
                    <a:lnTo>
                      <a:pt x="2355" y="443"/>
                    </a:lnTo>
                    <a:lnTo>
                      <a:pt x="2362" y="403"/>
                    </a:lnTo>
                    <a:lnTo>
                      <a:pt x="2362" y="338"/>
                    </a:lnTo>
                    <a:lnTo>
                      <a:pt x="2362" y="261"/>
                    </a:lnTo>
                    <a:lnTo>
                      <a:pt x="2362" y="261"/>
                    </a:lnTo>
                    <a:lnTo>
                      <a:pt x="776" y="0"/>
                    </a:lnTo>
                    <a:lnTo>
                      <a:pt x="739" y="7"/>
                    </a:lnTo>
                    <a:lnTo>
                      <a:pt x="678" y="24"/>
                    </a:lnTo>
                    <a:lnTo>
                      <a:pt x="509" y="71"/>
                    </a:lnTo>
                    <a:lnTo>
                      <a:pt x="288" y="142"/>
                    </a:lnTo>
                    <a:lnTo>
                      <a:pt x="288" y="142"/>
                    </a:lnTo>
                    <a:lnTo>
                      <a:pt x="211" y="156"/>
                    </a:lnTo>
                    <a:lnTo>
                      <a:pt x="112" y="193"/>
                    </a:lnTo>
                    <a:lnTo>
                      <a:pt x="0" y="234"/>
                    </a:lnTo>
                    <a:lnTo>
                      <a:pt x="0" y="234"/>
                    </a:lnTo>
                    <a:lnTo>
                      <a:pt x="0" y="234"/>
                    </a:lnTo>
                    <a:close/>
                  </a:path>
                </a:pathLst>
              </a:custGeom>
              <a:solidFill>
                <a:srgbClr val="FF7F00"/>
              </a:solidFill>
              <a:ln w="9525">
                <a:noFill/>
                <a:round/>
                <a:headEnd/>
                <a:tailEnd/>
              </a:ln>
            </p:spPr>
            <p:txBody>
              <a:bodyPr>
                <a:noAutofit/>
              </a:bodyPr>
              <a:lstStyle/>
              <a:p>
                <a:pPr defTabSz="575158" eaLnBrk="0" hangingPunct="0">
                  <a:defRPr/>
                </a:pPr>
                <a:endParaRPr lang="en-US" sz="755" kern="0">
                  <a:solidFill>
                    <a:srgbClr val="000000"/>
                  </a:solidFill>
                  <a:latin typeface="+mj-lt"/>
                </a:endParaRPr>
              </a:p>
            </p:txBody>
          </p:sp>
          <p:grpSp>
            <p:nvGrpSpPr>
              <p:cNvPr id="54" name="Group 53">
                <a:extLst>
                  <a:ext uri="{FF2B5EF4-FFF2-40B4-BE49-F238E27FC236}">
                    <a16:creationId xmlns:a16="http://schemas.microsoft.com/office/drawing/2014/main" id="{F66F3175-EADC-4E21-96A5-93024AED9CA2}"/>
                  </a:ext>
                </a:extLst>
              </p:cNvPr>
              <p:cNvGrpSpPr/>
              <p:nvPr/>
            </p:nvGrpSpPr>
            <p:grpSpPr>
              <a:xfrm>
                <a:off x="2847409" y="2406551"/>
                <a:ext cx="349463" cy="486215"/>
                <a:chOff x="6376651" y="2245449"/>
                <a:chExt cx="625055" cy="917575"/>
              </a:xfrm>
            </p:grpSpPr>
            <p:sp>
              <p:nvSpPr>
                <p:cNvPr id="55" name="Freeform 221">
                  <a:extLst>
                    <a:ext uri="{FF2B5EF4-FFF2-40B4-BE49-F238E27FC236}">
                      <a16:creationId xmlns:a16="http://schemas.microsoft.com/office/drawing/2014/main" id="{A067BA31-3D4E-46AE-9F2E-1C22004E0259}"/>
                    </a:ext>
                  </a:extLst>
                </p:cNvPr>
                <p:cNvSpPr>
                  <a:spLocks/>
                </p:cNvSpPr>
                <p:nvPr/>
              </p:nvSpPr>
              <p:spPr bwMode="gray">
                <a:xfrm>
                  <a:off x="6376651" y="2245449"/>
                  <a:ext cx="558506" cy="794913"/>
                </a:xfrm>
                <a:custGeom>
                  <a:avLst/>
                  <a:gdLst/>
                  <a:ahLst/>
                  <a:cxnLst>
                    <a:cxn ang="0">
                      <a:pos x="112" y="322"/>
                    </a:cxn>
                    <a:cxn ang="0">
                      <a:pos x="1467" y="0"/>
                    </a:cxn>
                    <a:cxn ang="0">
                      <a:pos x="1508" y="21"/>
                    </a:cxn>
                    <a:cxn ang="0">
                      <a:pos x="1338" y="1772"/>
                    </a:cxn>
                    <a:cxn ang="0">
                      <a:pos x="1023" y="1765"/>
                    </a:cxn>
                    <a:cxn ang="0">
                      <a:pos x="1078" y="1843"/>
                    </a:cxn>
                    <a:cxn ang="0">
                      <a:pos x="1338" y="1864"/>
                    </a:cxn>
                    <a:cxn ang="0">
                      <a:pos x="1382" y="2006"/>
                    </a:cxn>
                    <a:cxn ang="0">
                      <a:pos x="908" y="2131"/>
                    </a:cxn>
                    <a:cxn ang="0">
                      <a:pos x="339" y="2053"/>
                    </a:cxn>
                    <a:cxn ang="0">
                      <a:pos x="346" y="1941"/>
                    </a:cxn>
                    <a:cxn ang="0">
                      <a:pos x="508" y="1907"/>
                    </a:cxn>
                    <a:cxn ang="0">
                      <a:pos x="393" y="1708"/>
                    </a:cxn>
                    <a:cxn ang="0">
                      <a:pos x="0" y="1708"/>
                    </a:cxn>
                    <a:cxn ang="0">
                      <a:pos x="112" y="322"/>
                    </a:cxn>
                    <a:cxn ang="0">
                      <a:pos x="112" y="322"/>
                    </a:cxn>
                  </a:cxnLst>
                  <a:rect l="0" t="0" r="r" b="b"/>
                  <a:pathLst>
                    <a:path w="1508" h="2131">
                      <a:moveTo>
                        <a:pt x="112" y="322"/>
                      </a:moveTo>
                      <a:lnTo>
                        <a:pt x="1467" y="0"/>
                      </a:lnTo>
                      <a:lnTo>
                        <a:pt x="1508" y="21"/>
                      </a:lnTo>
                      <a:lnTo>
                        <a:pt x="1338" y="1772"/>
                      </a:lnTo>
                      <a:lnTo>
                        <a:pt x="1023" y="1765"/>
                      </a:lnTo>
                      <a:lnTo>
                        <a:pt x="1078" y="1843"/>
                      </a:lnTo>
                      <a:lnTo>
                        <a:pt x="1338" y="1864"/>
                      </a:lnTo>
                      <a:lnTo>
                        <a:pt x="1382" y="2006"/>
                      </a:lnTo>
                      <a:lnTo>
                        <a:pt x="908" y="2131"/>
                      </a:lnTo>
                      <a:lnTo>
                        <a:pt x="339" y="2053"/>
                      </a:lnTo>
                      <a:lnTo>
                        <a:pt x="346" y="1941"/>
                      </a:lnTo>
                      <a:lnTo>
                        <a:pt x="508" y="1907"/>
                      </a:lnTo>
                      <a:lnTo>
                        <a:pt x="393" y="1708"/>
                      </a:lnTo>
                      <a:lnTo>
                        <a:pt x="0" y="1708"/>
                      </a:lnTo>
                      <a:lnTo>
                        <a:pt x="112" y="322"/>
                      </a:lnTo>
                      <a:lnTo>
                        <a:pt x="112" y="322"/>
                      </a:lnTo>
                      <a:close/>
                    </a:path>
                  </a:pathLst>
                </a:custGeom>
                <a:solidFill>
                  <a:srgbClr val="FF7F00"/>
                </a:solidFill>
                <a:ln w="9525">
                  <a:noFill/>
                  <a:round/>
                  <a:headEnd/>
                  <a:tailEnd/>
                </a:ln>
              </p:spPr>
              <p:txBody>
                <a:bodyPr>
                  <a:noAutofit/>
                </a:bodyPr>
                <a:lstStyle/>
                <a:p>
                  <a:pPr defTabSz="575158" eaLnBrk="0" hangingPunct="0">
                    <a:defRPr/>
                  </a:pPr>
                  <a:endParaRPr lang="en-US" sz="755" kern="0">
                    <a:solidFill>
                      <a:srgbClr val="000000"/>
                    </a:solidFill>
                    <a:latin typeface="+mj-lt"/>
                  </a:endParaRPr>
                </a:p>
              </p:txBody>
            </p:sp>
            <p:sp>
              <p:nvSpPr>
                <p:cNvPr id="56" name="Freeform 224">
                  <a:extLst>
                    <a:ext uri="{FF2B5EF4-FFF2-40B4-BE49-F238E27FC236}">
                      <a16:creationId xmlns:a16="http://schemas.microsoft.com/office/drawing/2014/main" id="{4586D517-A0B3-48FD-8758-6EBF351F2F93}"/>
                    </a:ext>
                  </a:extLst>
                </p:cNvPr>
                <p:cNvSpPr>
                  <a:spLocks/>
                </p:cNvSpPr>
                <p:nvPr/>
              </p:nvSpPr>
              <p:spPr bwMode="gray">
                <a:xfrm>
                  <a:off x="6449250" y="2335932"/>
                  <a:ext cx="399297" cy="475993"/>
                </a:xfrm>
                <a:custGeom>
                  <a:avLst/>
                  <a:gdLst/>
                  <a:ahLst/>
                  <a:cxnLst>
                    <a:cxn ang="0">
                      <a:pos x="0" y="1480"/>
                    </a:cxn>
                    <a:cxn ang="0">
                      <a:pos x="1101" y="1494"/>
                    </a:cxn>
                    <a:cxn ang="0">
                      <a:pos x="1254" y="0"/>
                    </a:cxn>
                    <a:cxn ang="0">
                      <a:pos x="109" y="226"/>
                    </a:cxn>
                    <a:cxn ang="0">
                      <a:pos x="5" y="1431"/>
                    </a:cxn>
                    <a:cxn ang="0">
                      <a:pos x="0" y="1480"/>
                    </a:cxn>
                  </a:cxnLst>
                  <a:rect l="0" t="0" r="r" b="b"/>
                  <a:pathLst>
                    <a:path w="1254" h="1494">
                      <a:moveTo>
                        <a:pt x="0" y="1480"/>
                      </a:moveTo>
                      <a:lnTo>
                        <a:pt x="1101" y="1494"/>
                      </a:lnTo>
                      <a:lnTo>
                        <a:pt x="1254" y="0"/>
                      </a:lnTo>
                      <a:lnTo>
                        <a:pt x="109" y="226"/>
                      </a:lnTo>
                      <a:lnTo>
                        <a:pt x="5" y="1431"/>
                      </a:lnTo>
                      <a:lnTo>
                        <a:pt x="0" y="1480"/>
                      </a:lnTo>
                      <a:close/>
                    </a:path>
                  </a:pathLst>
                </a:custGeom>
                <a:solidFill>
                  <a:srgbClr val="FFFFFF"/>
                </a:solidFill>
                <a:ln w="9525">
                  <a:noFill/>
                  <a:round/>
                  <a:headEnd/>
                  <a:tailEnd/>
                </a:ln>
              </p:spPr>
              <p:txBody>
                <a:bodyPr>
                  <a:noAutofit/>
                </a:bodyPr>
                <a:lstStyle/>
                <a:p>
                  <a:pPr defTabSz="575158" eaLnBrk="0" hangingPunct="0">
                    <a:defRPr/>
                  </a:pPr>
                  <a:endParaRPr lang="en-US" sz="755" kern="0">
                    <a:solidFill>
                      <a:srgbClr val="000000"/>
                    </a:solidFill>
                    <a:latin typeface="+mj-lt"/>
                  </a:endParaRPr>
                </a:p>
              </p:txBody>
            </p:sp>
            <p:sp>
              <p:nvSpPr>
                <p:cNvPr id="57" name="Freeform 231">
                  <a:extLst>
                    <a:ext uri="{FF2B5EF4-FFF2-40B4-BE49-F238E27FC236}">
                      <a16:creationId xmlns:a16="http://schemas.microsoft.com/office/drawing/2014/main" id="{F1C75A82-5736-4E34-955A-04CBF89FC60A}"/>
                    </a:ext>
                  </a:extLst>
                </p:cNvPr>
                <p:cNvSpPr>
                  <a:spLocks/>
                </p:cNvSpPr>
                <p:nvPr/>
              </p:nvSpPr>
              <p:spPr bwMode="gray">
                <a:xfrm>
                  <a:off x="6707804" y="3047371"/>
                  <a:ext cx="293902" cy="115653"/>
                </a:xfrm>
                <a:custGeom>
                  <a:avLst/>
                  <a:gdLst/>
                  <a:ahLst/>
                  <a:cxnLst>
                    <a:cxn ang="0">
                      <a:pos x="355" y="27"/>
                    </a:cxn>
                    <a:cxn ang="0">
                      <a:pos x="19" y="267"/>
                    </a:cxn>
                    <a:cxn ang="0">
                      <a:pos x="451" y="363"/>
                    </a:cxn>
                    <a:cxn ang="0">
                      <a:pos x="883" y="267"/>
                    </a:cxn>
                    <a:cxn ang="0">
                      <a:pos x="691" y="58"/>
                    </a:cxn>
                    <a:cxn ang="0">
                      <a:pos x="355" y="27"/>
                    </a:cxn>
                  </a:cxnLst>
                  <a:rect l="0" t="0" r="r" b="b"/>
                  <a:pathLst>
                    <a:path w="923" h="363">
                      <a:moveTo>
                        <a:pt x="355" y="27"/>
                      </a:moveTo>
                      <a:cubicBezTo>
                        <a:pt x="211" y="54"/>
                        <a:pt x="0" y="131"/>
                        <a:pt x="19" y="267"/>
                      </a:cubicBezTo>
                      <a:cubicBezTo>
                        <a:pt x="42" y="357"/>
                        <a:pt x="307" y="363"/>
                        <a:pt x="451" y="363"/>
                      </a:cubicBezTo>
                      <a:cubicBezTo>
                        <a:pt x="595" y="363"/>
                        <a:pt x="843" y="318"/>
                        <a:pt x="883" y="267"/>
                      </a:cubicBezTo>
                      <a:cubicBezTo>
                        <a:pt x="923" y="216"/>
                        <a:pt x="779" y="98"/>
                        <a:pt x="691" y="58"/>
                      </a:cubicBezTo>
                      <a:cubicBezTo>
                        <a:pt x="603" y="18"/>
                        <a:pt x="445" y="0"/>
                        <a:pt x="355" y="27"/>
                      </a:cubicBezTo>
                      <a:close/>
                    </a:path>
                  </a:pathLst>
                </a:custGeom>
                <a:solidFill>
                  <a:srgbClr val="FF7F00"/>
                </a:solidFill>
                <a:ln w="9525" cap="flat" cmpd="sng">
                  <a:noFill/>
                  <a:prstDash val="solid"/>
                  <a:round/>
                  <a:headEnd type="none" w="med" len="med"/>
                  <a:tailEnd type="none" w="med" len="med"/>
                </a:ln>
                <a:effectLst/>
              </p:spPr>
              <p:txBody>
                <a:bodyPr wrap="none" lIns="28756" rIns="28756" anchor="ctr">
                  <a:noAutofit/>
                </a:bodyPr>
                <a:lstStyle/>
                <a:p>
                  <a:pPr defTabSz="575158" eaLnBrk="0" hangingPunct="0">
                    <a:defRPr/>
                  </a:pPr>
                  <a:endParaRPr lang="en-US" sz="755" kern="0">
                    <a:solidFill>
                      <a:srgbClr val="000000"/>
                    </a:solidFill>
                    <a:latin typeface="+mj-lt"/>
                  </a:endParaRPr>
                </a:p>
              </p:txBody>
            </p:sp>
          </p:grpSp>
        </p:grpSp>
      </p:grpSp>
      <p:pic>
        <p:nvPicPr>
          <p:cNvPr id="58" name="Picture 57"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custDataLst>
      <p:tags r:id="rId1"/>
    </p:custDataLst>
    <p:extLst>
      <p:ext uri="{BB962C8B-B14F-4D97-AF65-F5344CB8AC3E}">
        <p14:creationId xmlns:p14="http://schemas.microsoft.com/office/powerpoint/2010/main" val="579874551"/>
      </p:ext>
    </p:extLst>
  </p:cSld>
  <p:clrMapOvr>
    <a:masterClrMapping/>
  </p:clrMapOvr>
  <mc:AlternateContent xmlns:mc="http://schemas.openxmlformats.org/markup-compatibility/2006" xmlns:p14="http://schemas.microsoft.com/office/powerpoint/2010/main">
    <mc:Choice Requires="p14">
      <p:transition p14:dur="250" advTm="70556">
        <p:wipe dir="r"/>
      </p:transition>
    </mc:Choice>
    <mc:Fallback xmlns="">
      <p:transition advTm="70556">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5"/>
                                        </p:tgtEl>
                                        <p:attrNameLst>
                                          <p:attrName>style.opacity</p:attrName>
                                        </p:attrNameLst>
                                      </p:cBhvr>
                                      <p:to>
                                        <p:strVal val="0.1"/>
                                      </p:to>
                                    </p:set>
                                    <p:animEffect filter="image" prLst="opacity: 0.1">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6"/>
                                        </p:tgtEl>
                                        <p:attrNameLst>
                                          <p:attrName>style.opacity</p:attrName>
                                        </p:attrNameLst>
                                      </p:cBhvr>
                                      <p:to>
                                        <p:strVal val="0.1"/>
                                      </p:to>
                                    </p:set>
                                    <p:animEffect filter="image" prLst="opacity: 0.1">
                                      <p:cBhvr rctx="IE">
                                        <p:cTn id="12" dur="indefinite"/>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7"/>
                                        </p:tgtEl>
                                        <p:attrNameLst>
                                          <p:attrName>style.opacity</p:attrName>
                                        </p:attrNameLst>
                                      </p:cBhvr>
                                      <p:to>
                                        <p:strVal val="0.1"/>
                                      </p:to>
                                    </p:set>
                                    <p:animEffect filter="image" prLst="opacity: 0.1">
                                      <p:cBhvr rctx="IE">
                                        <p:cTn id="17" dur="indefinite"/>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8"/>
                                        </p:tgtEl>
                                        <p:attrNameLst>
                                          <p:attrName>style.opacity</p:attrName>
                                        </p:attrNameLst>
                                      </p:cBhvr>
                                      <p:to>
                                        <p:strVal val="0.1"/>
                                      </p:to>
                                    </p:set>
                                    <p:animEffect filter="image" prLst="opacity: 0.1">
                                      <p:cBhvr rctx="IE">
                                        <p:cTn id="22" dur="indefinite"/>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p:cTn id="26" dur="indefinite"/>
                                        <p:tgtEl>
                                          <p:spTgt spid="10"/>
                                        </p:tgtEl>
                                        <p:attrNameLst>
                                          <p:attrName>style.opacity</p:attrName>
                                        </p:attrNameLst>
                                      </p:cBhvr>
                                      <p:to>
                                        <p:strVal val="0.1"/>
                                      </p:to>
                                    </p:set>
                                    <p:animEffect filter="image" prLst="opacity: 0.1">
                                      <p:cBhvr rctx="IE">
                                        <p:cTn id="2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1153918"/>
            <a:ext cx="11217558" cy="1028700"/>
          </a:xfrm>
        </p:spPr>
        <p:txBody>
          <a:bodyPr/>
          <a:lstStyle/>
          <a:p>
            <a:r>
              <a:rPr lang="en-US" dirty="0"/>
              <a:t>Digital Therapeutics (</a:t>
            </a:r>
            <a:r>
              <a:rPr lang="en-US" dirty="0" err="1"/>
              <a:t>DTx</a:t>
            </a:r>
            <a:r>
              <a:rPr lang="en-US" dirty="0"/>
              <a:t>) in the Digital Health Space</a:t>
            </a:r>
          </a:p>
        </p:txBody>
      </p:sp>
      <p:sp>
        <p:nvSpPr>
          <p:cNvPr id="76" name="Text Box 3"/>
          <p:cNvSpPr txBox="1">
            <a:spLocks noChangeArrowheads="1"/>
          </p:cNvSpPr>
          <p:nvPr/>
        </p:nvSpPr>
        <p:spPr bwMode="auto">
          <a:xfrm>
            <a:off x="1789108" y="2774237"/>
            <a:ext cx="1180799" cy="235195"/>
          </a:xfrm>
          <a:prstGeom prst="rect">
            <a:avLst/>
          </a:prstGeom>
        </p:spPr>
        <p:txBody>
          <a:bodyPr wrap="square" lIns="32640" tIns="32640" rIns="32640" bIns="32640" anchor="b">
            <a:spAutoFit/>
          </a:bodyPr>
          <a:lstStyle/>
          <a:p>
            <a:pPr defTabSz="653044">
              <a:defRPr/>
            </a:pPr>
            <a:r>
              <a:rPr lang="en-US" sz="1100" b="1" kern="0" dirty="0">
                <a:solidFill>
                  <a:srgbClr val="55ACD1"/>
                </a:solidFill>
                <a:latin typeface="+mj-lt"/>
              </a:rPr>
              <a:t>Patient-Facing</a:t>
            </a:r>
          </a:p>
        </p:txBody>
      </p:sp>
      <p:grpSp>
        <p:nvGrpSpPr>
          <p:cNvPr id="78" name="Group 77"/>
          <p:cNvGrpSpPr/>
          <p:nvPr/>
        </p:nvGrpSpPr>
        <p:grpSpPr>
          <a:xfrm>
            <a:off x="2136952" y="2267195"/>
            <a:ext cx="485074" cy="485074"/>
            <a:chOff x="277866" y="1443273"/>
            <a:chExt cx="763372" cy="763372"/>
          </a:xfrm>
        </p:grpSpPr>
        <p:sp>
          <p:nvSpPr>
            <p:cNvPr id="79" name="Oval 78"/>
            <p:cNvSpPr/>
            <p:nvPr/>
          </p:nvSpPr>
          <p:spPr bwMode="gray">
            <a:xfrm>
              <a:off x="277866" y="1443273"/>
              <a:ext cx="763372" cy="763372"/>
            </a:xfrm>
            <a:prstGeom prst="ellipse">
              <a:avLst/>
            </a:prstGeom>
            <a:solidFill>
              <a:srgbClr val="FFFFFF"/>
            </a:solidFill>
            <a:ln w="9525" algn="ctr">
              <a:solidFill>
                <a:srgbClr val="55ACD1"/>
              </a:solidFill>
              <a:miter lim="800000"/>
              <a:headEnd/>
              <a:tailEnd/>
            </a:ln>
            <a:effectLst/>
          </p:spPr>
          <p:txBody>
            <a:bodyPr lIns="27198" tIns="27198" rIns="27198" bIns="27198" rtlCol="0" anchor="ctr" anchorCtr="1"/>
            <a:lstStyle/>
            <a:p>
              <a:pPr defTabSz="608110">
                <a:spcBef>
                  <a:spcPct val="20000"/>
                </a:spcBef>
                <a:defRPr/>
              </a:pPr>
              <a:endParaRPr lang="en-US" sz="1000" b="1" kern="0" dirty="0">
                <a:solidFill>
                  <a:srgbClr val="FFFFFF"/>
                </a:solidFill>
                <a:effectLst>
                  <a:outerShdw blurRad="38100" dist="38100" dir="2700000" algn="tl">
                    <a:srgbClr val="000000">
                      <a:alpha val="43137"/>
                    </a:srgbClr>
                  </a:outerShdw>
                </a:effectLst>
                <a:latin typeface="+mj-lt"/>
              </a:endParaRPr>
            </a:p>
          </p:txBody>
        </p:sp>
        <p:sp>
          <p:nvSpPr>
            <p:cNvPr id="80" name="Freeform 14">
              <a:extLst>
                <a:ext uri="{FF2B5EF4-FFF2-40B4-BE49-F238E27FC236}">
                  <a16:creationId xmlns:a16="http://schemas.microsoft.com/office/drawing/2014/main" id="{10EC143F-A658-4EA4-AA4E-5D6FFD5D0426}"/>
                </a:ext>
              </a:extLst>
            </p:cNvPr>
            <p:cNvSpPr>
              <a:spLocks noEditPoints="1"/>
            </p:cNvSpPr>
            <p:nvPr/>
          </p:nvSpPr>
          <p:spPr bwMode="auto">
            <a:xfrm>
              <a:off x="409402" y="1502370"/>
              <a:ext cx="500301" cy="595266"/>
            </a:xfrm>
            <a:custGeom>
              <a:avLst/>
              <a:gdLst>
                <a:gd name="T0" fmla="*/ 820 w 1642"/>
                <a:gd name="T1" fmla="*/ 2026 h 2026"/>
                <a:gd name="T2" fmla="*/ 477 w 1642"/>
                <a:gd name="T3" fmla="*/ 1255 h 2026"/>
                <a:gd name="T4" fmla="*/ 879 w 1642"/>
                <a:gd name="T5" fmla="*/ 1480 h 2026"/>
                <a:gd name="T6" fmla="*/ 1088 w 1642"/>
                <a:gd name="T7" fmla="*/ 1656 h 2026"/>
                <a:gd name="T8" fmla="*/ 1642 w 1642"/>
                <a:gd name="T9" fmla="*/ 1661 h 2026"/>
                <a:gd name="T10" fmla="*/ 1163 w 1642"/>
                <a:gd name="T11" fmla="*/ 950 h 2026"/>
                <a:gd name="T12" fmla="*/ 1290 w 1642"/>
                <a:gd name="T13" fmla="*/ 425 h 2026"/>
                <a:gd name="T14" fmla="*/ 620 w 1642"/>
                <a:gd name="T15" fmla="*/ 79 h 2026"/>
                <a:gd name="T16" fmla="*/ 812 w 1642"/>
                <a:gd name="T17" fmla="*/ 1227 h 2026"/>
                <a:gd name="T18" fmla="*/ 1051 w 1642"/>
                <a:gd name="T19" fmla="*/ 1669 h 2026"/>
                <a:gd name="T20" fmla="*/ 1167 w 1642"/>
                <a:gd name="T21" fmla="*/ 866 h 2026"/>
                <a:gd name="T22" fmla="*/ 1128 w 1642"/>
                <a:gd name="T23" fmla="*/ 942 h 2026"/>
                <a:gd name="T24" fmla="*/ 532 w 1642"/>
                <a:gd name="T25" fmla="*/ 1013 h 2026"/>
                <a:gd name="T26" fmla="*/ 809 w 1642"/>
                <a:gd name="T27" fmla="*/ 507 h 2026"/>
                <a:gd name="T28" fmla="*/ 1180 w 1642"/>
                <a:gd name="T29" fmla="*/ 637 h 2026"/>
                <a:gd name="T30" fmla="*/ 1015 w 1642"/>
                <a:gd name="T31" fmla="*/ 681 h 2026"/>
                <a:gd name="T32" fmla="*/ 1015 w 1642"/>
                <a:gd name="T33" fmla="*/ 681 h 2026"/>
                <a:gd name="T34" fmla="*/ 686 w 1642"/>
                <a:gd name="T35" fmla="*/ 681 h 2026"/>
                <a:gd name="T36" fmla="*/ 585 w 1642"/>
                <a:gd name="T37" fmla="*/ 693 h 2026"/>
                <a:gd name="T38" fmla="*/ 652 w 1642"/>
                <a:gd name="T39" fmla="*/ 642 h 2026"/>
                <a:gd name="T40" fmla="*/ 1049 w 1642"/>
                <a:gd name="T41" fmla="*/ 693 h 2026"/>
                <a:gd name="T42" fmla="*/ 905 w 1642"/>
                <a:gd name="T43" fmla="*/ 684 h 2026"/>
                <a:gd name="T44" fmla="*/ 1056 w 1642"/>
                <a:gd name="T45" fmla="*/ 699 h 2026"/>
                <a:gd name="T46" fmla="*/ 809 w 1642"/>
                <a:gd name="T47" fmla="*/ 918 h 2026"/>
                <a:gd name="T48" fmla="*/ 746 w 1642"/>
                <a:gd name="T49" fmla="*/ 865 h 2026"/>
                <a:gd name="T50" fmla="*/ 773 w 1642"/>
                <a:gd name="T51" fmla="*/ 879 h 2026"/>
                <a:gd name="T52" fmla="*/ 842 w 1642"/>
                <a:gd name="T53" fmla="*/ 888 h 2026"/>
                <a:gd name="T54" fmla="*/ 873 w 1642"/>
                <a:gd name="T55" fmla="*/ 865 h 2026"/>
                <a:gd name="T56" fmla="*/ 685 w 1642"/>
                <a:gd name="T57" fmla="*/ 963 h 2026"/>
                <a:gd name="T58" fmla="*/ 941 w 1642"/>
                <a:gd name="T59" fmla="*/ 977 h 2026"/>
                <a:gd name="T60" fmla="*/ 910 w 1642"/>
                <a:gd name="T61" fmla="*/ 986 h 2026"/>
                <a:gd name="T62" fmla="*/ 1097 w 1642"/>
                <a:gd name="T63" fmla="*/ 630 h 2026"/>
                <a:gd name="T64" fmla="*/ 1022 w 1642"/>
                <a:gd name="T65" fmla="*/ 600 h 2026"/>
                <a:gd name="T66" fmla="*/ 816 w 1642"/>
                <a:gd name="T67" fmla="*/ 645 h 2026"/>
                <a:gd name="T68" fmla="*/ 613 w 1642"/>
                <a:gd name="T69" fmla="*/ 600 h 2026"/>
                <a:gd name="T70" fmla="*/ 536 w 1642"/>
                <a:gd name="T71" fmla="*/ 634 h 2026"/>
                <a:gd name="T72" fmla="*/ 491 w 1642"/>
                <a:gd name="T73" fmla="*/ 704 h 2026"/>
                <a:gd name="T74" fmla="*/ 740 w 1642"/>
                <a:gd name="T75" fmla="*/ 770 h 2026"/>
                <a:gd name="T76" fmla="*/ 825 w 1642"/>
                <a:gd name="T77" fmla="*/ 685 h 2026"/>
                <a:gd name="T78" fmla="*/ 1078 w 1642"/>
                <a:gd name="T79" fmla="*/ 768 h 2026"/>
                <a:gd name="T80" fmla="*/ 1148 w 1642"/>
                <a:gd name="T81" fmla="*/ 636 h 2026"/>
                <a:gd name="T82" fmla="*/ 680 w 1642"/>
                <a:gd name="T83" fmla="*/ 765 h 2026"/>
                <a:gd name="T84" fmla="*/ 532 w 1642"/>
                <a:gd name="T85" fmla="*/ 648 h 2026"/>
                <a:gd name="T86" fmla="*/ 641 w 1642"/>
                <a:gd name="T87" fmla="*/ 633 h 2026"/>
                <a:gd name="T88" fmla="*/ 1072 w 1642"/>
                <a:gd name="T89" fmla="*/ 757 h 2026"/>
                <a:gd name="T90" fmla="*/ 854 w 1642"/>
                <a:gd name="T91" fmla="*/ 681 h 2026"/>
                <a:gd name="T92" fmla="*/ 1102 w 1642"/>
                <a:gd name="T93" fmla="*/ 648 h 2026"/>
                <a:gd name="T94" fmla="*/ 1110 w 1642"/>
                <a:gd name="T95" fmla="*/ 728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2" h="2026">
                  <a:moveTo>
                    <a:pt x="1642" y="1661"/>
                  </a:moveTo>
                  <a:cubicBezTo>
                    <a:pt x="1642" y="1737"/>
                    <a:pt x="1642" y="1808"/>
                    <a:pt x="1642" y="1808"/>
                  </a:cubicBezTo>
                  <a:cubicBezTo>
                    <a:pt x="1642" y="1808"/>
                    <a:pt x="1510" y="1994"/>
                    <a:pt x="821" y="2026"/>
                  </a:cubicBezTo>
                  <a:cubicBezTo>
                    <a:pt x="820" y="2026"/>
                    <a:pt x="820" y="2026"/>
                    <a:pt x="820" y="2026"/>
                  </a:cubicBezTo>
                  <a:cubicBezTo>
                    <a:pt x="132" y="1994"/>
                    <a:pt x="0" y="1808"/>
                    <a:pt x="0" y="1808"/>
                  </a:cubicBezTo>
                  <a:cubicBezTo>
                    <a:pt x="0" y="1808"/>
                    <a:pt x="0" y="1737"/>
                    <a:pt x="0" y="1661"/>
                  </a:cubicBezTo>
                  <a:cubicBezTo>
                    <a:pt x="0" y="1586"/>
                    <a:pt x="35" y="1528"/>
                    <a:pt x="127" y="1453"/>
                  </a:cubicBezTo>
                  <a:cubicBezTo>
                    <a:pt x="236" y="1365"/>
                    <a:pt x="477" y="1255"/>
                    <a:pt x="477" y="1255"/>
                  </a:cubicBezTo>
                  <a:cubicBezTo>
                    <a:pt x="614" y="1360"/>
                    <a:pt x="820" y="1347"/>
                    <a:pt x="820" y="1347"/>
                  </a:cubicBezTo>
                  <a:cubicBezTo>
                    <a:pt x="821" y="1347"/>
                    <a:pt x="821" y="1347"/>
                    <a:pt x="821" y="1347"/>
                  </a:cubicBezTo>
                  <a:cubicBezTo>
                    <a:pt x="821" y="1347"/>
                    <a:pt x="852" y="1349"/>
                    <a:pt x="897" y="1345"/>
                  </a:cubicBezTo>
                  <a:cubicBezTo>
                    <a:pt x="879" y="1387"/>
                    <a:pt x="873" y="1433"/>
                    <a:pt x="879" y="1480"/>
                  </a:cubicBezTo>
                  <a:cubicBezTo>
                    <a:pt x="891" y="1566"/>
                    <a:pt x="944" y="1645"/>
                    <a:pt x="1028" y="1703"/>
                  </a:cubicBezTo>
                  <a:cubicBezTo>
                    <a:pt x="1035" y="1707"/>
                    <a:pt x="1043" y="1709"/>
                    <a:pt x="1051" y="1709"/>
                  </a:cubicBezTo>
                  <a:cubicBezTo>
                    <a:pt x="1059" y="1709"/>
                    <a:pt x="1068" y="1707"/>
                    <a:pt x="1075" y="1701"/>
                  </a:cubicBezTo>
                  <a:cubicBezTo>
                    <a:pt x="1089" y="1691"/>
                    <a:pt x="1094" y="1673"/>
                    <a:pt x="1088" y="1656"/>
                  </a:cubicBezTo>
                  <a:cubicBezTo>
                    <a:pt x="1072" y="1608"/>
                    <a:pt x="1123" y="1537"/>
                    <a:pt x="1178" y="1461"/>
                  </a:cubicBezTo>
                  <a:cubicBezTo>
                    <a:pt x="1211" y="1415"/>
                    <a:pt x="1248" y="1364"/>
                    <a:pt x="1275" y="1309"/>
                  </a:cubicBezTo>
                  <a:cubicBezTo>
                    <a:pt x="1353" y="1349"/>
                    <a:pt x="1454" y="1404"/>
                    <a:pt x="1514" y="1453"/>
                  </a:cubicBezTo>
                  <a:cubicBezTo>
                    <a:pt x="1607" y="1528"/>
                    <a:pt x="1642" y="1586"/>
                    <a:pt x="1642" y="1661"/>
                  </a:cubicBezTo>
                  <a:close/>
                  <a:moveTo>
                    <a:pt x="1257" y="1065"/>
                  </a:moveTo>
                  <a:cubicBezTo>
                    <a:pt x="1228" y="1014"/>
                    <a:pt x="1182" y="981"/>
                    <a:pt x="1157" y="965"/>
                  </a:cubicBezTo>
                  <a:cubicBezTo>
                    <a:pt x="1158" y="962"/>
                    <a:pt x="1159" y="959"/>
                    <a:pt x="1161" y="955"/>
                  </a:cubicBezTo>
                  <a:cubicBezTo>
                    <a:pt x="1161" y="955"/>
                    <a:pt x="1162" y="952"/>
                    <a:pt x="1163" y="950"/>
                  </a:cubicBezTo>
                  <a:cubicBezTo>
                    <a:pt x="1169" y="934"/>
                    <a:pt x="1174" y="917"/>
                    <a:pt x="1179" y="900"/>
                  </a:cubicBezTo>
                  <a:cubicBezTo>
                    <a:pt x="1215" y="893"/>
                    <a:pt x="1237" y="854"/>
                    <a:pt x="1245" y="818"/>
                  </a:cubicBezTo>
                  <a:cubicBezTo>
                    <a:pt x="1253" y="804"/>
                    <a:pt x="1270" y="768"/>
                    <a:pt x="1266" y="728"/>
                  </a:cubicBezTo>
                  <a:cubicBezTo>
                    <a:pt x="1291" y="642"/>
                    <a:pt x="1316" y="533"/>
                    <a:pt x="1290" y="425"/>
                  </a:cubicBezTo>
                  <a:cubicBezTo>
                    <a:pt x="1260" y="304"/>
                    <a:pt x="1222" y="192"/>
                    <a:pt x="1151" y="129"/>
                  </a:cubicBezTo>
                  <a:cubicBezTo>
                    <a:pt x="1080" y="66"/>
                    <a:pt x="1024" y="71"/>
                    <a:pt x="989" y="81"/>
                  </a:cubicBezTo>
                  <a:cubicBezTo>
                    <a:pt x="987" y="71"/>
                    <a:pt x="979" y="54"/>
                    <a:pt x="960" y="46"/>
                  </a:cubicBezTo>
                  <a:cubicBezTo>
                    <a:pt x="930" y="34"/>
                    <a:pt x="770" y="0"/>
                    <a:pt x="620" y="79"/>
                  </a:cubicBezTo>
                  <a:cubicBezTo>
                    <a:pt x="470" y="159"/>
                    <a:pt x="398" y="349"/>
                    <a:pt x="369" y="465"/>
                  </a:cubicBezTo>
                  <a:cubicBezTo>
                    <a:pt x="342" y="570"/>
                    <a:pt x="285" y="814"/>
                    <a:pt x="476" y="983"/>
                  </a:cubicBezTo>
                  <a:cubicBezTo>
                    <a:pt x="512" y="1062"/>
                    <a:pt x="567" y="1129"/>
                    <a:pt x="632" y="1171"/>
                  </a:cubicBezTo>
                  <a:cubicBezTo>
                    <a:pt x="687" y="1208"/>
                    <a:pt x="749" y="1227"/>
                    <a:pt x="812" y="1227"/>
                  </a:cubicBezTo>
                  <a:cubicBezTo>
                    <a:pt x="875" y="1227"/>
                    <a:pt x="937" y="1208"/>
                    <a:pt x="993" y="1172"/>
                  </a:cubicBezTo>
                  <a:cubicBezTo>
                    <a:pt x="1032" y="1146"/>
                    <a:pt x="1067" y="1112"/>
                    <a:pt x="1097" y="1071"/>
                  </a:cubicBezTo>
                  <a:cubicBezTo>
                    <a:pt x="1091" y="1119"/>
                    <a:pt x="1063" y="1196"/>
                    <a:pt x="969" y="1305"/>
                  </a:cubicBezTo>
                  <a:cubicBezTo>
                    <a:pt x="882" y="1406"/>
                    <a:pt x="901" y="1568"/>
                    <a:pt x="1051" y="1669"/>
                  </a:cubicBezTo>
                  <a:cubicBezTo>
                    <a:pt x="997" y="1514"/>
                    <a:pt x="1361" y="1305"/>
                    <a:pt x="1257" y="1065"/>
                  </a:cubicBezTo>
                  <a:close/>
                  <a:moveTo>
                    <a:pt x="1231" y="731"/>
                  </a:moveTo>
                  <a:cubicBezTo>
                    <a:pt x="1235" y="770"/>
                    <a:pt x="1211" y="805"/>
                    <a:pt x="1211" y="805"/>
                  </a:cubicBezTo>
                  <a:cubicBezTo>
                    <a:pt x="1211" y="805"/>
                    <a:pt x="1200" y="866"/>
                    <a:pt x="1167" y="866"/>
                  </a:cubicBezTo>
                  <a:cubicBezTo>
                    <a:pt x="1161" y="866"/>
                    <a:pt x="1156" y="865"/>
                    <a:pt x="1152" y="864"/>
                  </a:cubicBezTo>
                  <a:cubicBezTo>
                    <a:pt x="1150" y="871"/>
                    <a:pt x="1148" y="878"/>
                    <a:pt x="1146" y="885"/>
                  </a:cubicBezTo>
                  <a:cubicBezTo>
                    <a:pt x="1142" y="903"/>
                    <a:pt x="1136" y="921"/>
                    <a:pt x="1130" y="938"/>
                  </a:cubicBezTo>
                  <a:cubicBezTo>
                    <a:pt x="1129" y="939"/>
                    <a:pt x="1128" y="941"/>
                    <a:pt x="1128" y="942"/>
                  </a:cubicBezTo>
                  <a:cubicBezTo>
                    <a:pt x="1095" y="1028"/>
                    <a:pt x="1040" y="1098"/>
                    <a:pt x="973" y="1142"/>
                  </a:cubicBezTo>
                  <a:cubicBezTo>
                    <a:pt x="925" y="1173"/>
                    <a:pt x="870" y="1191"/>
                    <a:pt x="813" y="1191"/>
                  </a:cubicBezTo>
                  <a:cubicBezTo>
                    <a:pt x="754" y="1191"/>
                    <a:pt x="700" y="1173"/>
                    <a:pt x="651" y="1142"/>
                  </a:cubicBezTo>
                  <a:cubicBezTo>
                    <a:pt x="604" y="1111"/>
                    <a:pt x="563" y="1067"/>
                    <a:pt x="532" y="1013"/>
                  </a:cubicBezTo>
                  <a:cubicBezTo>
                    <a:pt x="509" y="967"/>
                    <a:pt x="497" y="921"/>
                    <a:pt x="485" y="861"/>
                  </a:cubicBezTo>
                  <a:cubicBezTo>
                    <a:pt x="473" y="802"/>
                    <a:pt x="475" y="722"/>
                    <a:pt x="479" y="665"/>
                  </a:cubicBezTo>
                  <a:cubicBezTo>
                    <a:pt x="482" y="686"/>
                    <a:pt x="505" y="712"/>
                    <a:pt x="509" y="735"/>
                  </a:cubicBezTo>
                  <a:cubicBezTo>
                    <a:pt x="535" y="611"/>
                    <a:pt x="683" y="603"/>
                    <a:pt x="809" y="507"/>
                  </a:cubicBezTo>
                  <a:cubicBezTo>
                    <a:pt x="908" y="432"/>
                    <a:pt x="966" y="320"/>
                    <a:pt x="987" y="274"/>
                  </a:cubicBezTo>
                  <a:cubicBezTo>
                    <a:pt x="1009" y="285"/>
                    <a:pt x="1027" y="296"/>
                    <a:pt x="1039" y="309"/>
                  </a:cubicBezTo>
                  <a:cubicBezTo>
                    <a:pt x="1089" y="357"/>
                    <a:pt x="1113" y="478"/>
                    <a:pt x="1122" y="526"/>
                  </a:cubicBezTo>
                  <a:cubicBezTo>
                    <a:pt x="1130" y="564"/>
                    <a:pt x="1166" y="603"/>
                    <a:pt x="1180" y="637"/>
                  </a:cubicBezTo>
                  <a:cubicBezTo>
                    <a:pt x="1180" y="648"/>
                    <a:pt x="1179" y="659"/>
                    <a:pt x="1179" y="670"/>
                  </a:cubicBezTo>
                  <a:cubicBezTo>
                    <a:pt x="1180" y="670"/>
                    <a:pt x="1180" y="670"/>
                    <a:pt x="1181" y="670"/>
                  </a:cubicBezTo>
                  <a:cubicBezTo>
                    <a:pt x="1214" y="670"/>
                    <a:pt x="1227" y="692"/>
                    <a:pt x="1231" y="731"/>
                  </a:cubicBezTo>
                  <a:close/>
                  <a:moveTo>
                    <a:pt x="1015" y="681"/>
                  </a:moveTo>
                  <a:cubicBezTo>
                    <a:pt x="1015" y="699"/>
                    <a:pt x="1001" y="713"/>
                    <a:pt x="983" y="713"/>
                  </a:cubicBezTo>
                  <a:cubicBezTo>
                    <a:pt x="965" y="713"/>
                    <a:pt x="950" y="699"/>
                    <a:pt x="950" y="681"/>
                  </a:cubicBezTo>
                  <a:cubicBezTo>
                    <a:pt x="950" y="663"/>
                    <a:pt x="965" y="648"/>
                    <a:pt x="983" y="648"/>
                  </a:cubicBezTo>
                  <a:cubicBezTo>
                    <a:pt x="1001" y="648"/>
                    <a:pt x="1015" y="663"/>
                    <a:pt x="1015" y="681"/>
                  </a:cubicBezTo>
                  <a:close/>
                  <a:moveTo>
                    <a:pt x="725" y="692"/>
                  </a:moveTo>
                  <a:cubicBezTo>
                    <a:pt x="722" y="693"/>
                    <a:pt x="718" y="692"/>
                    <a:pt x="717" y="688"/>
                  </a:cubicBezTo>
                  <a:cubicBezTo>
                    <a:pt x="712" y="674"/>
                    <a:pt x="696" y="663"/>
                    <a:pt x="677" y="658"/>
                  </a:cubicBezTo>
                  <a:cubicBezTo>
                    <a:pt x="683" y="664"/>
                    <a:pt x="686" y="672"/>
                    <a:pt x="686" y="681"/>
                  </a:cubicBezTo>
                  <a:cubicBezTo>
                    <a:pt x="686" y="699"/>
                    <a:pt x="672" y="713"/>
                    <a:pt x="654" y="713"/>
                  </a:cubicBezTo>
                  <a:cubicBezTo>
                    <a:pt x="636" y="713"/>
                    <a:pt x="621" y="699"/>
                    <a:pt x="621" y="681"/>
                  </a:cubicBezTo>
                  <a:cubicBezTo>
                    <a:pt x="621" y="671"/>
                    <a:pt x="625" y="663"/>
                    <a:pt x="632" y="657"/>
                  </a:cubicBezTo>
                  <a:cubicBezTo>
                    <a:pt x="607" y="662"/>
                    <a:pt x="588" y="676"/>
                    <a:pt x="585" y="693"/>
                  </a:cubicBezTo>
                  <a:cubicBezTo>
                    <a:pt x="585" y="697"/>
                    <a:pt x="582" y="699"/>
                    <a:pt x="579" y="699"/>
                  </a:cubicBezTo>
                  <a:cubicBezTo>
                    <a:pt x="578" y="699"/>
                    <a:pt x="578" y="699"/>
                    <a:pt x="578" y="699"/>
                  </a:cubicBezTo>
                  <a:cubicBezTo>
                    <a:pt x="574" y="698"/>
                    <a:pt x="572" y="695"/>
                    <a:pt x="572" y="691"/>
                  </a:cubicBezTo>
                  <a:cubicBezTo>
                    <a:pt x="577" y="663"/>
                    <a:pt x="611" y="642"/>
                    <a:pt x="652" y="642"/>
                  </a:cubicBezTo>
                  <a:cubicBezTo>
                    <a:pt x="688" y="642"/>
                    <a:pt x="720" y="659"/>
                    <a:pt x="729" y="684"/>
                  </a:cubicBezTo>
                  <a:cubicBezTo>
                    <a:pt x="731" y="687"/>
                    <a:pt x="729" y="691"/>
                    <a:pt x="725" y="692"/>
                  </a:cubicBezTo>
                  <a:close/>
                  <a:moveTo>
                    <a:pt x="1056" y="699"/>
                  </a:moveTo>
                  <a:cubicBezTo>
                    <a:pt x="1053" y="699"/>
                    <a:pt x="1050" y="697"/>
                    <a:pt x="1049" y="693"/>
                  </a:cubicBezTo>
                  <a:cubicBezTo>
                    <a:pt x="1045" y="672"/>
                    <a:pt x="1016" y="655"/>
                    <a:pt x="982" y="655"/>
                  </a:cubicBezTo>
                  <a:cubicBezTo>
                    <a:pt x="952" y="655"/>
                    <a:pt x="924" y="669"/>
                    <a:pt x="917" y="688"/>
                  </a:cubicBezTo>
                  <a:cubicBezTo>
                    <a:pt x="916" y="692"/>
                    <a:pt x="912" y="693"/>
                    <a:pt x="909" y="692"/>
                  </a:cubicBezTo>
                  <a:cubicBezTo>
                    <a:pt x="905" y="691"/>
                    <a:pt x="904" y="687"/>
                    <a:pt x="905" y="684"/>
                  </a:cubicBezTo>
                  <a:cubicBezTo>
                    <a:pt x="914" y="659"/>
                    <a:pt x="946" y="642"/>
                    <a:pt x="982" y="642"/>
                  </a:cubicBezTo>
                  <a:cubicBezTo>
                    <a:pt x="1023" y="642"/>
                    <a:pt x="1057" y="663"/>
                    <a:pt x="1062" y="691"/>
                  </a:cubicBezTo>
                  <a:cubicBezTo>
                    <a:pt x="1063" y="695"/>
                    <a:pt x="1060" y="698"/>
                    <a:pt x="1057" y="699"/>
                  </a:cubicBezTo>
                  <a:cubicBezTo>
                    <a:pt x="1056" y="699"/>
                    <a:pt x="1056" y="699"/>
                    <a:pt x="1056" y="699"/>
                  </a:cubicBezTo>
                  <a:close/>
                  <a:moveTo>
                    <a:pt x="885" y="877"/>
                  </a:moveTo>
                  <a:cubicBezTo>
                    <a:pt x="885" y="890"/>
                    <a:pt x="871" y="899"/>
                    <a:pt x="862" y="900"/>
                  </a:cubicBezTo>
                  <a:cubicBezTo>
                    <a:pt x="853" y="901"/>
                    <a:pt x="849" y="898"/>
                    <a:pt x="846" y="902"/>
                  </a:cubicBezTo>
                  <a:cubicBezTo>
                    <a:pt x="837" y="913"/>
                    <a:pt x="828" y="918"/>
                    <a:pt x="809" y="918"/>
                  </a:cubicBezTo>
                  <a:cubicBezTo>
                    <a:pt x="786" y="918"/>
                    <a:pt x="775" y="902"/>
                    <a:pt x="772" y="901"/>
                  </a:cubicBezTo>
                  <a:cubicBezTo>
                    <a:pt x="770" y="900"/>
                    <a:pt x="764" y="901"/>
                    <a:pt x="757" y="900"/>
                  </a:cubicBezTo>
                  <a:cubicBezTo>
                    <a:pt x="750" y="899"/>
                    <a:pt x="735" y="890"/>
                    <a:pt x="735" y="877"/>
                  </a:cubicBezTo>
                  <a:cubicBezTo>
                    <a:pt x="735" y="862"/>
                    <a:pt x="746" y="862"/>
                    <a:pt x="746" y="865"/>
                  </a:cubicBezTo>
                  <a:cubicBezTo>
                    <a:pt x="745" y="868"/>
                    <a:pt x="744" y="868"/>
                    <a:pt x="744" y="874"/>
                  </a:cubicBezTo>
                  <a:cubicBezTo>
                    <a:pt x="744" y="884"/>
                    <a:pt x="755" y="888"/>
                    <a:pt x="759" y="889"/>
                  </a:cubicBezTo>
                  <a:cubicBezTo>
                    <a:pt x="764" y="889"/>
                    <a:pt x="769" y="887"/>
                    <a:pt x="771" y="885"/>
                  </a:cubicBezTo>
                  <a:cubicBezTo>
                    <a:pt x="772" y="883"/>
                    <a:pt x="772" y="879"/>
                    <a:pt x="773" y="879"/>
                  </a:cubicBezTo>
                  <a:cubicBezTo>
                    <a:pt x="774" y="879"/>
                    <a:pt x="774" y="879"/>
                    <a:pt x="774" y="879"/>
                  </a:cubicBezTo>
                  <a:cubicBezTo>
                    <a:pt x="774" y="879"/>
                    <a:pt x="776" y="880"/>
                    <a:pt x="777" y="883"/>
                  </a:cubicBezTo>
                  <a:cubicBezTo>
                    <a:pt x="779" y="891"/>
                    <a:pt x="783" y="906"/>
                    <a:pt x="809" y="906"/>
                  </a:cubicBezTo>
                  <a:cubicBezTo>
                    <a:pt x="834" y="906"/>
                    <a:pt x="840" y="894"/>
                    <a:pt x="842" y="888"/>
                  </a:cubicBezTo>
                  <a:cubicBezTo>
                    <a:pt x="842" y="884"/>
                    <a:pt x="845" y="883"/>
                    <a:pt x="847" y="883"/>
                  </a:cubicBezTo>
                  <a:cubicBezTo>
                    <a:pt x="849" y="884"/>
                    <a:pt x="847" y="889"/>
                    <a:pt x="853" y="891"/>
                  </a:cubicBezTo>
                  <a:cubicBezTo>
                    <a:pt x="863" y="893"/>
                    <a:pt x="876" y="885"/>
                    <a:pt x="876" y="875"/>
                  </a:cubicBezTo>
                  <a:cubicBezTo>
                    <a:pt x="876" y="870"/>
                    <a:pt x="872" y="869"/>
                    <a:pt x="873" y="865"/>
                  </a:cubicBezTo>
                  <a:cubicBezTo>
                    <a:pt x="874" y="862"/>
                    <a:pt x="885" y="865"/>
                    <a:pt x="885" y="877"/>
                  </a:cubicBezTo>
                  <a:close/>
                  <a:moveTo>
                    <a:pt x="815" y="1066"/>
                  </a:moveTo>
                  <a:cubicBezTo>
                    <a:pt x="715" y="1066"/>
                    <a:pt x="683" y="975"/>
                    <a:pt x="683" y="974"/>
                  </a:cubicBezTo>
                  <a:cubicBezTo>
                    <a:pt x="681" y="970"/>
                    <a:pt x="682" y="966"/>
                    <a:pt x="685" y="963"/>
                  </a:cubicBezTo>
                  <a:cubicBezTo>
                    <a:pt x="687" y="959"/>
                    <a:pt x="691" y="957"/>
                    <a:pt x="695" y="957"/>
                  </a:cubicBezTo>
                  <a:cubicBezTo>
                    <a:pt x="929" y="962"/>
                    <a:pt x="929" y="962"/>
                    <a:pt x="929" y="962"/>
                  </a:cubicBezTo>
                  <a:cubicBezTo>
                    <a:pt x="933" y="962"/>
                    <a:pt x="936" y="964"/>
                    <a:pt x="939" y="967"/>
                  </a:cubicBezTo>
                  <a:cubicBezTo>
                    <a:pt x="941" y="970"/>
                    <a:pt x="942" y="974"/>
                    <a:pt x="941" y="977"/>
                  </a:cubicBezTo>
                  <a:cubicBezTo>
                    <a:pt x="940" y="978"/>
                    <a:pt x="915" y="1066"/>
                    <a:pt x="815" y="1066"/>
                  </a:cubicBezTo>
                  <a:close/>
                  <a:moveTo>
                    <a:pt x="714" y="983"/>
                  </a:moveTo>
                  <a:cubicBezTo>
                    <a:pt x="727" y="1005"/>
                    <a:pt x="757" y="1041"/>
                    <a:pt x="815" y="1041"/>
                  </a:cubicBezTo>
                  <a:cubicBezTo>
                    <a:pt x="872" y="1041"/>
                    <a:pt x="899" y="1007"/>
                    <a:pt x="910" y="986"/>
                  </a:cubicBezTo>
                  <a:lnTo>
                    <a:pt x="714" y="983"/>
                  </a:lnTo>
                  <a:close/>
                  <a:moveTo>
                    <a:pt x="1148" y="636"/>
                  </a:moveTo>
                  <a:cubicBezTo>
                    <a:pt x="1148" y="636"/>
                    <a:pt x="1117" y="633"/>
                    <a:pt x="1104" y="631"/>
                  </a:cubicBezTo>
                  <a:cubicBezTo>
                    <a:pt x="1103" y="631"/>
                    <a:pt x="1100" y="631"/>
                    <a:pt x="1097" y="630"/>
                  </a:cubicBezTo>
                  <a:cubicBezTo>
                    <a:pt x="1081" y="604"/>
                    <a:pt x="1034" y="583"/>
                    <a:pt x="996" y="584"/>
                  </a:cubicBezTo>
                  <a:cubicBezTo>
                    <a:pt x="949" y="584"/>
                    <a:pt x="909" y="608"/>
                    <a:pt x="906" y="614"/>
                  </a:cubicBezTo>
                  <a:cubicBezTo>
                    <a:pt x="905" y="617"/>
                    <a:pt x="909" y="625"/>
                    <a:pt x="914" y="625"/>
                  </a:cubicBezTo>
                  <a:cubicBezTo>
                    <a:pt x="918" y="624"/>
                    <a:pt x="959" y="590"/>
                    <a:pt x="1022" y="600"/>
                  </a:cubicBezTo>
                  <a:cubicBezTo>
                    <a:pt x="1052" y="605"/>
                    <a:pt x="1072" y="618"/>
                    <a:pt x="1085" y="629"/>
                  </a:cubicBezTo>
                  <a:cubicBezTo>
                    <a:pt x="1059" y="625"/>
                    <a:pt x="1013" y="620"/>
                    <a:pt x="981" y="620"/>
                  </a:cubicBezTo>
                  <a:cubicBezTo>
                    <a:pt x="938" y="621"/>
                    <a:pt x="862" y="638"/>
                    <a:pt x="847" y="641"/>
                  </a:cubicBezTo>
                  <a:cubicBezTo>
                    <a:pt x="836" y="643"/>
                    <a:pt x="824" y="644"/>
                    <a:pt x="816" y="645"/>
                  </a:cubicBezTo>
                  <a:cubicBezTo>
                    <a:pt x="810" y="645"/>
                    <a:pt x="795" y="644"/>
                    <a:pt x="780" y="641"/>
                  </a:cubicBezTo>
                  <a:cubicBezTo>
                    <a:pt x="765" y="638"/>
                    <a:pt x="688" y="623"/>
                    <a:pt x="645" y="623"/>
                  </a:cubicBezTo>
                  <a:cubicBezTo>
                    <a:pt x="615" y="623"/>
                    <a:pt x="572" y="629"/>
                    <a:pt x="545" y="633"/>
                  </a:cubicBezTo>
                  <a:cubicBezTo>
                    <a:pt x="557" y="621"/>
                    <a:pt x="578" y="606"/>
                    <a:pt x="613" y="600"/>
                  </a:cubicBezTo>
                  <a:cubicBezTo>
                    <a:pt x="675" y="590"/>
                    <a:pt x="716" y="624"/>
                    <a:pt x="721" y="625"/>
                  </a:cubicBezTo>
                  <a:cubicBezTo>
                    <a:pt x="725" y="625"/>
                    <a:pt x="730" y="617"/>
                    <a:pt x="729" y="614"/>
                  </a:cubicBezTo>
                  <a:cubicBezTo>
                    <a:pt x="726" y="608"/>
                    <a:pt x="685" y="584"/>
                    <a:pt x="639" y="584"/>
                  </a:cubicBezTo>
                  <a:cubicBezTo>
                    <a:pt x="599" y="583"/>
                    <a:pt x="549" y="606"/>
                    <a:pt x="536" y="634"/>
                  </a:cubicBezTo>
                  <a:cubicBezTo>
                    <a:pt x="529" y="635"/>
                    <a:pt x="525" y="636"/>
                    <a:pt x="522" y="636"/>
                  </a:cubicBezTo>
                  <a:cubicBezTo>
                    <a:pt x="510" y="638"/>
                    <a:pt x="481" y="641"/>
                    <a:pt x="479" y="642"/>
                  </a:cubicBezTo>
                  <a:cubicBezTo>
                    <a:pt x="471" y="649"/>
                    <a:pt x="471" y="695"/>
                    <a:pt x="477" y="700"/>
                  </a:cubicBezTo>
                  <a:cubicBezTo>
                    <a:pt x="479" y="701"/>
                    <a:pt x="486" y="699"/>
                    <a:pt x="491" y="704"/>
                  </a:cubicBezTo>
                  <a:cubicBezTo>
                    <a:pt x="497" y="708"/>
                    <a:pt x="505" y="731"/>
                    <a:pt x="507" y="736"/>
                  </a:cubicBezTo>
                  <a:cubicBezTo>
                    <a:pt x="510" y="741"/>
                    <a:pt x="515" y="769"/>
                    <a:pt x="550" y="773"/>
                  </a:cubicBezTo>
                  <a:cubicBezTo>
                    <a:pt x="585" y="778"/>
                    <a:pt x="619" y="780"/>
                    <a:pt x="664" y="780"/>
                  </a:cubicBezTo>
                  <a:cubicBezTo>
                    <a:pt x="707" y="777"/>
                    <a:pt x="735" y="770"/>
                    <a:pt x="740" y="770"/>
                  </a:cubicBezTo>
                  <a:cubicBezTo>
                    <a:pt x="745" y="769"/>
                    <a:pt x="767" y="760"/>
                    <a:pt x="776" y="734"/>
                  </a:cubicBezTo>
                  <a:cubicBezTo>
                    <a:pt x="784" y="708"/>
                    <a:pt x="786" y="686"/>
                    <a:pt x="802" y="685"/>
                  </a:cubicBezTo>
                  <a:cubicBezTo>
                    <a:pt x="806" y="684"/>
                    <a:pt x="809" y="684"/>
                    <a:pt x="812" y="683"/>
                  </a:cubicBezTo>
                  <a:cubicBezTo>
                    <a:pt x="815" y="684"/>
                    <a:pt x="819" y="684"/>
                    <a:pt x="825" y="685"/>
                  </a:cubicBezTo>
                  <a:cubicBezTo>
                    <a:pt x="841" y="686"/>
                    <a:pt x="843" y="707"/>
                    <a:pt x="853" y="733"/>
                  </a:cubicBezTo>
                  <a:cubicBezTo>
                    <a:pt x="862" y="759"/>
                    <a:pt x="884" y="768"/>
                    <a:pt x="889" y="769"/>
                  </a:cubicBezTo>
                  <a:cubicBezTo>
                    <a:pt x="894" y="769"/>
                    <a:pt x="922" y="774"/>
                    <a:pt x="965" y="776"/>
                  </a:cubicBezTo>
                  <a:cubicBezTo>
                    <a:pt x="1011" y="777"/>
                    <a:pt x="1043" y="775"/>
                    <a:pt x="1078" y="768"/>
                  </a:cubicBezTo>
                  <a:cubicBezTo>
                    <a:pt x="1114" y="763"/>
                    <a:pt x="1119" y="736"/>
                    <a:pt x="1121" y="731"/>
                  </a:cubicBezTo>
                  <a:cubicBezTo>
                    <a:pt x="1123" y="726"/>
                    <a:pt x="1131" y="703"/>
                    <a:pt x="1136" y="698"/>
                  </a:cubicBezTo>
                  <a:cubicBezTo>
                    <a:pt x="1142" y="694"/>
                    <a:pt x="1150" y="694"/>
                    <a:pt x="1150" y="694"/>
                  </a:cubicBezTo>
                  <a:lnTo>
                    <a:pt x="1148" y="636"/>
                  </a:lnTo>
                  <a:close/>
                  <a:moveTo>
                    <a:pt x="774" y="681"/>
                  </a:moveTo>
                  <a:cubicBezTo>
                    <a:pt x="774" y="681"/>
                    <a:pt x="769" y="709"/>
                    <a:pt x="762" y="728"/>
                  </a:cubicBezTo>
                  <a:cubicBezTo>
                    <a:pt x="755" y="747"/>
                    <a:pt x="735" y="755"/>
                    <a:pt x="731" y="756"/>
                  </a:cubicBezTo>
                  <a:cubicBezTo>
                    <a:pt x="727" y="757"/>
                    <a:pt x="694" y="764"/>
                    <a:pt x="680" y="765"/>
                  </a:cubicBezTo>
                  <a:cubicBezTo>
                    <a:pt x="665" y="766"/>
                    <a:pt x="588" y="766"/>
                    <a:pt x="557" y="761"/>
                  </a:cubicBezTo>
                  <a:cubicBezTo>
                    <a:pt x="525" y="757"/>
                    <a:pt x="518" y="733"/>
                    <a:pt x="518" y="733"/>
                  </a:cubicBezTo>
                  <a:cubicBezTo>
                    <a:pt x="518" y="733"/>
                    <a:pt x="512" y="704"/>
                    <a:pt x="513" y="679"/>
                  </a:cubicBezTo>
                  <a:cubicBezTo>
                    <a:pt x="513" y="662"/>
                    <a:pt x="523" y="652"/>
                    <a:pt x="532" y="648"/>
                  </a:cubicBezTo>
                  <a:cubicBezTo>
                    <a:pt x="532" y="648"/>
                    <a:pt x="532" y="648"/>
                    <a:pt x="532" y="648"/>
                  </a:cubicBezTo>
                  <a:cubicBezTo>
                    <a:pt x="532" y="648"/>
                    <a:pt x="532" y="648"/>
                    <a:pt x="532" y="648"/>
                  </a:cubicBezTo>
                  <a:cubicBezTo>
                    <a:pt x="537" y="646"/>
                    <a:pt x="541" y="645"/>
                    <a:pt x="543" y="644"/>
                  </a:cubicBezTo>
                  <a:cubicBezTo>
                    <a:pt x="551" y="643"/>
                    <a:pt x="615" y="632"/>
                    <a:pt x="641" y="633"/>
                  </a:cubicBezTo>
                  <a:cubicBezTo>
                    <a:pt x="668" y="634"/>
                    <a:pt x="727" y="640"/>
                    <a:pt x="748" y="646"/>
                  </a:cubicBezTo>
                  <a:cubicBezTo>
                    <a:pt x="779" y="655"/>
                    <a:pt x="774" y="681"/>
                    <a:pt x="774" y="681"/>
                  </a:cubicBezTo>
                  <a:close/>
                  <a:moveTo>
                    <a:pt x="1110" y="728"/>
                  </a:moveTo>
                  <a:cubicBezTo>
                    <a:pt x="1110" y="728"/>
                    <a:pt x="1103" y="752"/>
                    <a:pt x="1072" y="757"/>
                  </a:cubicBezTo>
                  <a:cubicBezTo>
                    <a:pt x="1041" y="762"/>
                    <a:pt x="964" y="764"/>
                    <a:pt x="949" y="763"/>
                  </a:cubicBezTo>
                  <a:cubicBezTo>
                    <a:pt x="935" y="762"/>
                    <a:pt x="902" y="756"/>
                    <a:pt x="897" y="755"/>
                  </a:cubicBezTo>
                  <a:cubicBezTo>
                    <a:pt x="893" y="754"/>
                    <a:pt x="874" y="746"/>
                    <a:pt x="866" y="728"/>
                  </a:cubicBezTo>
                  <a:cubicBezTo>
                    <a:pt x="859" y="709"/>
                    <a:pt x="854" y="681"/>
                    <a:pt x="854" y="681"/>
                  </a:cubicBezTo>
                  <a:cubicBezTo>
                    <a:pt x="854" y="681"/>
                    <a:pt x="848" y="655"/>
                    <a:pt x="879" y="645"/>
                  </a:cubicBezTo>
                  <a:cubicBezTo>
                    <a:pt x="899" y="639"/>
                    <a:pt x="958" y="631"/>
                    <a:pt x="985" y="630"/>
                  </a:cubicBezTo>
                  <a:cubicBezTo>
                    <a:pt x="1012" y="629"/>
                    <a:pt x="1076" y="639"/>
                    <a:pt x="1084" y="640"/>
                  </a:cubicBezTo>
                  <a:cubicBezTo>
                    <a:pt x="1087" y="640"/>
                    <a:pt x="1095" y="642"/>
                    <a:pt x="1102" y="648"/>
                  </a:cubicBezTo>
                  <a:cubicBezTo>
                    <a:pt x="1102" y="648"/>
                    <a:pt x="1102" y="648"/>
                    <a:pt x="1102" y="648"/>
                  </a:cubicBezTo>
                  <a:cubicBezTo>
                    <a:pt x="1102" y="648"/>
                    <a:pt x="1102" y="648"/>
                    <a:pt x="1102" y="648"/>
                  </a:cubicBezTo>
                  <a:cubicBezTo>
                    <a:pt x="1109" y="653"/>
                    <a:pt x="1114" y="661"/>
                    <a:pt x="1115" y="674"/>
                  </a:cubicBezTo>
                  <a:cubicBezTo>
                    <a:pt x="1116" y="699"/>
                    <a:pt x="1110" y="728"/>
                    <a:pt x="1110" y="728"/>
                  </a:cubicBezTo>
                  <a:close/>
                </a:path>
              </a:pathLst>
            </a:custGeom>
            <a:solidFill>
              <a:srgbClr val="55ACD1"/>
            </a:solidFill>
            <a:ln>
              <a:noFill/>
            </a:ln>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grpSp>
      <p:grpSp>
        <p:nvGrpSpPr>
          <p:cNvPr id="52" name="Group 51"/>
          <p:cNvGrpSpPr/>
          <p:nvPr/>
        </p:nvGrpSpPr>
        <p:grpSpPr>
          <a:xfrm>
            <a:off x="1791002" y="5068008"/>
            <a:ext cx="1180799" cy="691915"/>
            <a:chOff x="267001" y="5164468"/>
            <a:chExt cx="1180799" cy="691915"/>
          </a:xfrm>
        </p:grpSpPr>
        <p:sp>
          <p:nvSpPr>
            <p:cNvPr id="77" name="Text Box 3"/>
            <p:cNvSpPr txBox="1">
              <a:spLocks noChangeArrowheads="1"/>
            </p:cNvSpPr>
            <p:nvPr/>
          </p:nvSpPr>
          <p:spPr bwMode="auto">
            <a:xfrm>
              <a:off x="267001" y="5621188"/>
              <a:ext cx="1180799" cy="235195"/>
            </a:xfrm>
            <a:prstGeom prst="rect">
              <a:avLst/>
            </a:prstGeom>
          </p:spPr>
          <p:txBody>
            <a:bodyPr wrap="square" lIns="32640" tIns="32640" rIns="32640" bIns="32640" anchor="b">
              <a:spAutoFit/>
            </a:bodyPr>
            <a:lstStyle/>
            <a:p>
              <a:pPr defTabSz="653044">
                <a:defRPr/>
              </a:pPr>
              <a:r>
                <a:rPr lang="en-US" sz="1100" b="1" kern="0" dirty="0">
                  <a:solidFill>
                    <a:srgbClr val="55ACD1"/>
                  </a:solidFill>
                  <a:latin typeface="+mj-lt"/>
                </a:rPr>
                <a:t>Provider-Facing</a:t>
              </a:r>
            </a:p>
          </p:txBody>
        </p:sp>
        <p:grpSp>
          <p:nvGrpSpPr>
            <p:cNvPr id="81" name="Group 80"/>
            <p:cNvGrpSpPr/>
            <p:nvPr/>
          </p:nvGrpSpPr>
          <p:grpSpPr>
            <a:xfrm>
              <a:off x="612952" y="5164468"/>
              <a:ext cx="485074" cy="485074"/>
              <a:chOff x="5099864" y="3305528"/>
              <a:chExt cx="583647" cy="583647"/>
            </a:xfrm>
          </p:grpSpPr>
          <p:sp>
            <p:nvSpPr>
              <p:cNvPr id="82" name="Oval 81"/>
              <p:cNvSpPr/>
              <p:nvPr/>
            </p:nvSpPr>
            <p:spPr bwMode="gray">
              <a:xfrm>
                <a:off x="5099864" y="3305528"/>
                <a:ext cx="583647" cy="583647"/>
              </a:xfrm>
              <a:prstGeom prst="ellipse">
                <a:avLst/>
              </a:prstGeom>
              <a:solidFill>
                <a:srgbClr val="FFFFFF"/>
              </a:solidFill>
              <a:ln w="9525" algn="ctr">
                <a:solidFill>
                  <a:srgbClr val="55ACD1"/>
                </a:solidFill>
                <a:miter lim="800000"/>
                <a:headEnd/>
                <a:tailEnd/>
              </a:ln>
              <a:effectLst/>
            </p:spPr>
            <p:txBody>
              <a:bodyPr lIns="27198" tIns="27198" rIns="27198" bIns="27198" rtlCol="0" anchor="ctr" anchorCtr="1"/>
              <a:lstStyle/>
              <a:p>
                <a:pPr defTabSz="608110">
                  <a:spcBef>
                    <a:spcPct val="20000"/>
                  </a:spcBef>
                  <a:defRPr/>
                </a:pPr>
                <a:endParaRPr lang="en-US" sz="1000" b="1" kern="0" dirty="0">
                  <a:solidFill>
                    <a:srgbClr val="FFFFFF"/>
                  </a:solidFill>
                  <a:effectLst>
                    <a:outerShdw blurRad="38100" dist="38100" dir="2700000" algn="tl">
                      <a:srgbClr val="000000">
                        <a:alpha val="43137"/>
                      </a:srgbClr>
                    </a:outerShdw>
                  </a:effectLst>
                  <a:latin typeface="+mj-lt"/>
                </a:endParaRPr>
              </a:p>
            </p:txBody>
          </p:sp>
          <p:grpSp>
            <p:nvGrpSpPr>
              <p:cNvPr id="83" name="Group 4"/>
              <p:cNvGrpSpPr>
                <a:grpSpLocks noChangeAspect="1"/>
              </p:cNvGrpSpPr>
              <p:nvPr/>
            </p:nvGrpSpPr>
            <p:grpSpPr bwMode="auto">
              <a:xfrm>
                <a:off x="5198905" y="3388590"/>
                <a:ext cx="380942" cy="404062"/>
                <a:chOff x="2532" y="1793"/>
                <a:chExt cx="692" cy="734"/>
              </a:xfrm>
              <a:solidFill>
                <a:srgbClr val="55ACD1"/>
              </a:solidFill>
            </p:grpSpPr>
            <p:sp>
              <p:nvSpPr>
                <p:cNvPr id="84" name="Freeform 5"/>
                <p:cNvSpPr>
                  <a:spLocks noEditPoints="1"/>
                </p:cNvSpPr>
                <p:nvPr/>
              </p:nvSpPr>
              <p:spPr bwMode="auto">
                <a:xfrm>
                  <a:off x="2686" y="1793"/>
                  <a:ext cx="384" cy="450"/>
                </a:xfrm>
                <a:custGeom>
                  <a:avLst/>
                  <a:gdLst>
                    <a:gd name="T0" fmla="*/ 3 w 190"/>
                    <a:gd name="T1" fmla="*/ 124 h 222"/>
                    <a:gd name="T2" fmla="*/ 49 w 190"/>
                    <a:gd name="T3" fmla="*/ 200 h 222"/>
                    <a:gd name="T4" fmla="*/ 95 w 190"/>
                    <a:gd name="T5" fmla="*/ 222 h 222"/>
                    <a:gd name="T6" fmla="*/ 142 w 190"/>
                    <a:gd name="T7" fmla="*/ 200 h 222"/>
                    <a:gd name="T8" fmla="*/ 187 w 190"/>
                    <a:gd name="T9" fmla="*/ 124 h 222"/>
                    <a:gd name="T10" fmla="*/ 182 w 190"/>
                    <a:gd name="T11" fmla="*/ 86 h 222"/>
                    <a:gd name="T12" fmla="*/ 20 w 190"/>
                    <a:gd name="T13" fmla="*/ 43 h 222"/>
                    <a:gd name="T14" fmla="*/ 9 w 190"/>
                    <a:gd name="T15" fmla="*/ 96 h 222"/>
                    <a:gd name="T16" fmla="*/ 9 w 190"/>
                    <a:gd name="T17" fmla="*/ 96 h 222"/>
                    <a:gd name="T18" fmla="*/ 18 w 190"/>
                    <a:gd name="T19" fmla="*/ 111 h 222"/>
                    <a:gd name="T20" fmla="*/ 21 w 190"/>
                    <a:gd name="T21" fmla="*/ 107 h 222"/>
                    <a:gd name="T22" fmla="*/ 22 w 190"/>
                    <a:gd name="T23" fmla="*/ 107 h 222"/>
                    <a:gd name="T24" fmla="*/ 25 w 190"/>
                    <a:gd name="T25" fmla="*/ 108 h 222"/>
                    <a:gd name="T26" fmla="*/ 25 w 190"/>
                    <a:gd name="T27" fmla="*/ 108 h 222"/>
                    <a:gd name="T28" fmla="*/ 48 w 190"/>
                    <a:gd name="T29" fmla="*/ 75 h 222"/>
                    <a:gd name="T30" fmla="*/ 52 w 190"/>
                    <a:gd name="T31" fmla="*/ 74 h 222"/>
                    <a:gd name="T32" fmla="*/ 63 w 190"/>
                    <a:gd name="T33" fmla="*/ 74 h 222"/>
                    <a:gd name="T34" fmla="*/ 116 w 190"/>
                    <a:gd name="T35" fmla="*/ 75 h 222"/>
                    <a:gd name="T36" fmla="*/ 124 w 190"/>
                    <a:gd name="T37" fmla="*/ 75 h 222"/>
                    <a:gd name="T38" fmla="*/ 150 w 190"/>
                    <a:gd name="T39" fmla="*/ 84 h 222"/>
                    <a:gd name="T40" fmla="*/ 147 w 190"/>
                    <a:gd name="T41" fmla="*/ 75 h 222"/>
                    <a:gd name="T42" fmla="*/ 147 w 190"/>
                    <a:gd name="T43" fmla="*/ 75 h 222"/>
                    <a:gd name="T44" fmla="*/ 165 w 190"/>
                    <a:gd name="T45" fmla="*/ 108 h 222"/>
                    <a:gd name="T46" fmla="*/ 165 w 190"/>
                    <a:gd name="T47" fmla="*/ 108 h 222"/>
                    <a:gd name="T48" fmla="*/ 165 w 190"/>
                    <a:gd name="T49" fmla="*/ 108 h 222"/>
                    <a:gd name="T50" fmla="*/ 165 w 190"/>
                    <a:gd name="T51" fmla="*/ 108 h 222"/>
                    <a:gd name="T52" fmla="*/ 167 w 190"/>
                    <a:gd name="T53" fmla="*/ 107 h 222"/>
                    <a:gd name="T54" fmla="*/ 169 w 190"/>
                    <a:gd name="T55" fmla="*/ 107 h 222"/>
                    <a:gd name="T56" fmla="*/ 173 w 190"/>
                    <a:gd name="T57" fmla="*/ 126 h 222"/>
                    <a:gd name="T58" fmla="*/ 164 w 190"/>
                    <a:gd name="T59" fmla="*/ 143 h 222"/>
                    <a:gd name="T60" fmla="*/ 163 w 190"/>
                    <a:gd name="T61" fmla="*/ 143 h 222"/>
                    <a:gd name="T62" fmla="*/ 163 w 190"/>
                    <a:gd name="T63" fmla="*/ 143 h 222"/>
                    <a:gd name="T64" fmla="*/ 162 w 190"/>
                    <a:gd name="T65" fmla="*/ 143 h 222"/>
                    <a:gd name="T66" fmla="*/ 161 w 190"/>
                    <a:gd name="T67" fmla="*/ 142 h 222"/>
                    <a:gd name="T68" fmla="*/ 126 w 190"/>
                    <a:gd name="T69" fmla="*/ 194 h 222"/>
                    <a:gd name="T70" fmla="*/ 111 w 190"/>
                    <a:gd name="T71" fmla="*/ 203 h 222"/>
                    <a:gd name="T72" fmla="*/ 105 w 190"/>
                    <a:gd name="T73" fmla="*/ 205 h 222"/>
                    <a:gd name="T74" fmla="*/ 103 w 190"/>
                    <a:gd name="T75" fmla="*/ 205 h 222"/>
                    <a:gd name="T76" fmla="*/ 100 w 190"/>
                    <a:gd name="T77" fmla="*/ 206 h 222"/>
                    <a:gd name="T78" fmla="*/ 95 w 190"/>
                    <a:gd name="T79" fmla="*/ 206 h 222"/>
                    <a:gd name="T80" fmla="*/ 30 w 190"/>
                    <a:gd name="T81" fmla="*/ 142 h 222"/>
                    <a:gd name="T82" fmla="*/ 30 w 190"/>
                    <a:gd name="T83" fmla="*/ 142 h 222"/>
                    <a:gd name="T84" fmla="*/ 28 w 190"/>
                    <a:gd name="T85" fmla="*/ 143 h 222"/>
                    <a:gd name="T86" fmla="*/ 24 w 190"/>
                    <a:gd name="T87" fmla="*/ 141 h 222"/>
                    <a:gd name="T88" fmla="*/ 18 w 190"/>
                    <a:gd name="T89" fmla="*/ 12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0" h="222">
                      <a:moveTo>
                        <a:pt x="9" y="96"/>
                      </a:moveTo>
                      <a:cubicBezTo>
                        <a:pt x="3" y="97"/>
                        <a:pt x="0" y="110"/>
                        <a:pt x="3" y="124"/>
                      </a:cubicBezTo>
                      <a:cubicBezTo>
                        <a:pt x="5" y="138"/>
                        <a:pt x="11" y="148"/>
                        <a:pt x="17" y="149"/>
                      </a:cubicBezTo>
                      <a:cubicBezTo>
                        <a:pt x="24" y="168"/>
                        <a:pt x="35" y="187"/>
                        <a:pt x="49" y="200"/>
                      </a:cubicBezTo>
                      <a:cubicBezTo>
                        <a:pt x="57" y="208"/>
                        <a:pt x="66" y="214"/>
                        <a:pt x="75" y="218"/>
                      </a:cubicBezTo>
                      <a:cubicBezTo>
                        <a:pt x="82" y="221"/>
                        <a:pt x="88" y="222"/>
                        <a:pt x="95" y="222"/>
                      </a:cubicBezTo>
                      <a:cubicBezTo>
                        <a:pt x="102" y="222"/>
                        <a:pt x="109" y="221"/>
                        <a:pt x="115" y="218"/>
                      </a:cubicBezTo>
                      <a:cubicBezTo>
                        <a:pt x="125" y="214"/>
                        <a:pt x="134" y="208"/>
                        <a:pt x="142" y="200"/>
                      </a:cubicBezTo>
                      <a:cubicBezTo>
                        <a:pt x="156" y="186"/>
                        <a:pt x="167" y="168"/>
                        <a:pt x="174" y="149"/>
                      </a:cubicBezTo>
                      <a:cubicBezTo>
                        <a:pt x="179" y="147"/>
                        <a:pt x="185" y="137"/>
                        <a:pt x="187" y="124"/>
                      </a:cubicBezTo>
                      <a:cubicBezTo>
                        <a:pt x="190" y="110"/>
                        <a:pt x="187" y="98"/>
                        <a:pt x="182" y="96"/>
                      </a:cubicBezTo>
                      <a:cubicBezTo>
                        <a:pt x="182" y="93"/>
                        <a:pt x="182" y="89"/>
                        <a:pt x="182" y="86"/>
                      </a:cubicBezTo>
                      <a:cubicBezTo>
                        <a:pt x="182" y="35"/>
                        <a:pt x="152" y="5"/>
                        <a:pt x="106" y="2"/>
                      </a:cubicBezTo>
                      <a:cubicBezTo>
                        <a:pt x="65" y="0"/>
                        <a:pt x="34" y="16"/>
                        <a:pt x="20" y="43"/>
                      </a:cubicBezTo>
                      <a:cubicBezTo>
                        <a:pt x="15" y="52"/>
                        <a:pt x="13" y="63"/>
                        <a:pt x="11" y="76"/>
                      </a:cubicBezTo>
                      <a:cubicBezTo>
                        <a:pt x="10" y="82"/>
                        <a:pt x="9" y="89"/>
                        <a:pt x="9" y="96"/>
                      </a:cubicBezTo>
                      <a:cubicBezTo>
                        <a:pt x="9" y="96"/>
                        <a:pt x="9" y="96"/>
                        <a:pt x="9" y="96"/>
                      </a:cubicBezTo>
                      <a:cubicBezTo>
                        <a:pt x="9" y="96"/>
                        <a:pt x="9" y="96"/>
                        <a:pt x="9" y="96"/>
                      </a:cubicBezTo>
                      <a:cubicBezTo>
                        <a:pt x="9" y="96"/>
                        <a:pt x="9" y="96"/>
                        <a:pt x="9" y="96"/>
                      </a:cubicBezTo>
                      <a:close/>
                      <a:moveTo>
                        <a:pt x="18" y="111"/>
                      </a:moveTo>
                      <a:cubicBezTo>
                        <a:pt x="19" y="109"/>
                        <a:pt x="20" y="108"/>
                        <a:pt x="21" y="107"/>
                      </a:cubicBezTo>
                      <a:cubicBezTo>
                        <a:pt x="21" y="107"/>
                        <a:pt x="21" y="107"/>
                        <a:pt x="21" y="107"/>
                      </a:cubicBezTo>
                      <a:cubicBezTo>
                        <a:pt x="21" y="107"/>
                        <a:pt x="22" y="107"/>
                        <a:pt x="22" y="107"/>
                      </a:cubicBezTo>
                      <a:cubicBezTo>
                        <a:pt x="22" y="107"/>
                        <a:pt x="22" y="107"/>
                        <a:pt x="22" y="107"/>
                      </a:cubicBezTo>
                      <a:cubicBezTo>
                        <a:pt x="22" y="107"/>
                        <a:pt x="22" y="107"/>
                        <a:pt x="23" y="107"/>
                      </a:cubicBezTo>
                      <a:cubicBezTo>
                        <a:pt x="24" y="107"/>
                        <a:pt x="24" y="107"/>
                        <a:pt x="25" y="108"/>
                      </a:cubicBezTo>
                      <a:cubicBezTo>
                        <a:pt x="25" y="108"/>
                        <a:pt x="25" y="108"/>
                        <a:pt x="25" y="108"/>
                      </a:cubicBezTo>
                      <a:cubicBezTo>
                        <a:pt x="25" y="108"/>
                        <a:pt x="25" y="108"/>
                        <a:pt x="25" y="108"/>
                      </a:cubicBezTo>
                      <a:cubicBezTo>
                        <a:pt x="25" y="108"/>
                        <a:pt x="25" y="108"/>
                        <a:pt x="25" y="108"/>
                      </a:cubicBezTo>
                      <a:cubicBezTo>
                        <a:pt x="26" y="105"/>
                        <a:pt x="29" y="82"/>
                        <a:pt x="48" y="75"/>
                      </a:cubicBezTo>
                      <a:cubicBezTo>
                        <a:pt x="48" y="75"/>
                        <a:pt x="48" y="75"/>
                        <a:pt x="48" y="75"/>
                      </a:cubicBezTo>
                      <a:cubicBezTo>
                        <a:pt x="49" y="75"/>
                        <a:pt x="51" y="74"/>
                        <a:pt x="52" y="74"/>
                      </a:cubicBezTo>
                      <a:cubicBezTo>
                        <a:pt x="54" y="74"/>
                        <a:pt x="55" y="74"/>
                        <a:pt x="57" y="73"/>
                      </a:cubicBezTo>
                      <a:cubicBezTo>
                        <a:pt x="59" y="73"/>
                        <a:pt x="61" y="73"/>
                        <a:pt x="63" y="74"/>
                      </a:cubicBezTo>
                      <a:cubicBezTo>
                        <a:pt x="63" y="74"/>
                        <a:pt x="76" y="78"/>
                        <a:pt x="93" y="79"/>
                      </a:cubicBezTo>
                      <a:cubicBezTo>
                        <a:pt x="100" y="79"/>
                        <a:pt x="109" y="78"/>
                        <a:pt x="116" y="75"/>
                      </a:cubicBezTo>
                      <a:cubicBezTo>
                        <a:pt x="118" y="75"/>
                        <a:pt x="119" y="75"/>
                        <a:pt x="121" y="75"/>
                      </a:cubicBezTo>
                      <a:cubicBezTo>
                        <a:pt x="122" y="75"/>
                        <a:pt x="123" y="75"/>
                        <a:pt x="124" y="75"/>
                      </a:cubicBezTo>
                      <a:cubicBezTo>
                        <a:pt x="135" y="75"/>
                        <a:pt x="142" y="81"/>
                        <a:pt x="150" y="84"/>
                      </a:cubicBezTo>
                      <a:cubicBezTo>
                        <a:pt x="150" y="84"/>
                        <a:pt x="150" y="84"/>
                        <a:pt x="150" y="84"/>
                      </a:cubicBezTo>
                      <a:cubicBezTo>
                        <a:pt x="150" y="84"/>
                        <a:pt x="150" y="84"/>
                        <a:pt x="150" y="84"/>
                      </a:cubicBezTo>
                      <a:cubicBezTo>
                        <a:pt x="149" y="81"/>
                        <a:pt x="147" y="77"/>
                        <a:pt x="147" y="75"/>
                      </a:cubicBezTo>
                      <a:cubicBezTo>
                        <a:pt x="147" y="75"/>
                        <a:pt x="147" y="75"/>
                        <a:pt x="147" y="75"/>
                      </a:cubicBezTo>
                      <a:cubicBezTo>
                        <a:pt x="147" y="75"/>
                        <a:pt x="147" y="75"/>
                        <a:pt x="147" y="75"/>
                      </a:cubicBezTo>
                      <a:cubicBezTo>
                        <a:pt x="148" y="75"/>
                        <a:pt x="149" y="76"/>
                        <a:pt x="150" y="76"/>
                      </a:cubicBezTo>
                      <a:cubicBezTo>
                        <a:pt x="156" y="82"/>
                        <a:pt x="161" y="92"/>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6" y="107"/>
                        <a:pt x="166" y="107"/>
                        <a:pt x="167" y="107"/>
                      </a:cubicBezTo>
                      <a:cubicBezTo>
                        <a:pt x="167" y="107"/>
                        <a:pt x="168" y="107"/>
                        <a:pt x="168" y="107"/>
                      </a:cubicBezTo>
                      <a:cubicBezTo>
                        <a:pt x="168" y="107"/>
                        <a:pt x="168" y="107"/>
                        <a:pt x="169" y="107"/>
                      </a:cubicBezTo>
                      <a:cubicBezTo>
                        <a:pt x="169" y="107"/>
                        <a:pt x="169" y="107"/>
                        <a:pt x="170" y="107"/>
                      </a:cubicBezTo>
                      <a:cubicBezTo>
                        <a:pt x="173" y="109"/>
                        <a:pt x="175" y="117"/>
                        <a:pt x="173" y="126"/>
                      </a:cubicBezTo>
                      <a:cubicBezTo>
                        <a:pt x="172" y="133"/>
                        <a:pt x="169" y="139"/>
                        <a:pt x="166" y="142"/>
                      </a:cubicBezTo>
                      <a:cubicBezTo>
                        <a:pt x="165" y="142"/>
                        <a:pt x="165" y="143"/>
                        <a:pt x="164" y="143"/>
                      </a:cubicBezTo>
                      <a:cubicBezTo>
                        <a:pt x="164" y="143"/>
                        <a:pt x="164" y="143"/>
                        <a:pt x="164" y="143"/>
                      </a:cubicBezTo>
                      <a:cubicBezTo>
                        <a:pt x="163" y="143"/>
                        <a:pt x="163" y="143"/>
                        <a:pt x="163" y="143"/>
                      </a:cubicBezTo>
                      <a:cubicBezTo>
                        <a:pt x="163" y="143"/>
                        <a:pt x="163" y="143"/>
                        <a:pt x="163" y="143"/>
                      </a:cubicBezTo>
                      <a:cubicBezTo>
                        <a:pt x="163" y="143"/>
                        <a:pt x="163" y="143"/>
                        <a:pt x="163" y="143"/>
                      </a:cubicBezTo>
                      <a:cubicBezTo>
                        <a:pt x="163" y="143"/>
                        <a:pt x="163" y="143"/>
                        <a:pt x="162" y="143"/>
                      </a:cubicBezTo>
                      <a:cubicBezTo>
                        <a:pt x="162" y="143"/>
                        <a:pt x="162" y="143"/>
                        <a:pt x="162" y="143"/>
                      </a:cubicBezTo>
                      <a:cubicBezTo>
                        <a:pt x="162" y="143"/>
                        <a:pt x="161" y="143"/>
                        <a:pt x="161" y="142"/>
                      </a:cubicBezTo>
                      <a:cubicBezTo>
                        <a:pt x="161" y="142"/>
                        <a:pt x="161" y="142"/>
                        <a:pt x="161" y="142"/>
                      </a:cubicBezTo>
                      <a:cubicBezTo>
                        <a:pt x="161" y="142"/>
                        <a:pt x="161" y="142"/>
                        <a:pt x="161" y="142"/>
                      </a:cubicBezTo>
                      <a:cubicBezTo>
                        <a:pt x="154" y="162"/>
                        <a:pt x="142" y="182"/>
                        <a:pt x="126" y="194"/>
                      </a:cubicBezTo>
                      <a:cubicBezTo>
                        <a:pt x="122" y="198"/>
                        <a:pt x="117" y="201"/>
                        <a:pt x="112" y="203"/>
                      </a:cubicBezTo>
                      <a:cubicBezTo>
                        <a:pt x="112" y="203"/>
                        <a:pt x="111" y="203"/>
                        <a:pt x="111" y="203"/>
                      </a:cubicBezTo>
                      <a:cubicBezTo>
                        <a:pt x="106" y="205"/>
                        <a:pt x="106" y="205"/>
                        <a:pt x="106" y="205"/>
                      </a:cubicBezTo>
                      <a:cubicBezTo>
                        <a:pt x="105" y="205"/>
                        <a:pt x="105" y="205"/>
                        <a:pt x="105" y="205"/>
                      </a:cubicBezTo>
                      <a:cubicBezTo>
                        <a:pt x="105" y="205"/>
                        <a:pt x="104" y="205"/>
                        <a:pt x="103" y="205"/>
                      </a:cubicBezTo>
                      <a:cubicBezTo>
                        <a:pt x="103" y="205"/>
                        <a:pt x="103" y="205"/>
                        <a:pt x="103" y="205"/>
                      </a:cubicBezTo>
                      <a:cubicBezTo>
                        <a:pt x="101" y="206"/>
                        <a:pt x="101" y="206"/>
                        <a:pt x="101" y="206"/>
                      </a:cubicBezTo>
                      <a:cubicBezTo>
                        <a:pt x="100" y="206"/>
                        <a:pt x="100" y="206"/>
                        <a:pt x="100" y="206"/>
                      </a:cubicBezTo>
                      <a:cubicBezTo>
                        <a:pt x="99" y="206"/>
                        <a:pt x="97" y="206"/>
                        <a:pt x="95" y="206"/>
                      </a:cubicBezTo>
                      <a:cubicBezTo>
                        <a:pt x="95" y="206"/>
                        <a:pt x="95" y="206"/>
                        <a:pt x="95" y="206"/>
                      </a:cubicBezTo>
                      <a:cubicBezTo>
                        <a:pt x="84" y="206"/>
                        <a:pt x="74" y="202"/>
                        <a:pt x="65" y="195"/>
                      </a:cubicBezTo>
                      <a:cubicBezTo>
                        <a:pt x="49" y="183"/>
                        <a:pt x="37" y="163"/>
                        <a:pt x="30" y="142"/>
                      </a:cubicBezTo>
                      <a:cubicBezTo>
                        <a:pt x="30" y="142"/>
                        <a:pt x="30" y="142"/>
                        <a:pt x="30" y="142"/>
                      </a:cubicBezTo>
                      <a:cubicBezTo>
                        <a:pt x="30" y="142"/>
                        <a:pt x="30" y="142"/>
                        <a:pt x="30" y="142"/>
                      </a:cubicBezTo>
                      <a:cubicBezTo>
                        <a:pt x="30" y="143"/>
                        <a:pt x="29" y="143"/>
                        <a:pt x="28" y="143"/>
                      </a:cubicBezTo>
                      <a:cubicBezTo>
                        <a:pt x="28" y="143"/>
                        <a:pt x="28" y="143"/>
                        <a:pt x="28" y="143"/>
                      </a:cubicBezTo>
                      <a:cubicBezTo>
                        <a:pt x="28" y="143"/>
                        <a:pt x="28" y="143"/>
                        <a:pt x="28" y="143"/>
                      </a:cubicBezTo>
                      <a:cubicBezTo>
                        <a:pt x="26" y="143"/>
                        <a:pt x="25" y="142"/>
                        <a:pt x="24" y="141"/>
                      </a:cubicBezTo>
                      <a:cubicBezTo>
                        <a:pt x="21" y="138"/>
                        <a:pt x="19" y="133"/>
                        <a:pt x="18" y="126"/>
                      </a:cubicBezTo>
                      <a:cubicBezTo>
                        <a:pt x="18" y="126"/>
                        <a:pt x="18" y="125"/>
                        <a:pt x="18" y="125"/>
                      </a:cubicBezTo>
                      <a:cubicBezTo>
                        <a:pt x="18" y="120"/>
                        <a:pt x="18" y="116"/>
                        <a:pt x="18"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sp>
              <p:nvSpPr>
                <p:cNvPr id="85" name="Freeform 6"/>
                <p:cNvSpPr>
                  <a:spLocks/>
                </p:cNvSpPr>
                <p:nvPr/>
              </p:nvSpPr>
              <p:spPr bwMode="auto">
                <a:xfrm>
                  <a:off x="2742" y="20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sp>
              <p:nvSpPr>
                <p:cNvPr id="86" name="Freeform 7"/>
                <p:cNvSpPr>
                  <a:spLocks/>
                </p:cNvSpPr>
                <p:nvPr/>
              </p:nvSpPr>
              <p:spPr bwMode="auto">
                <a:xfrm>
                  <a:off x="2532" y="2239"/>
                  <a:ext cx="692" cy="288"/>
                </a:xfrm>
                <a:custGeom>
                  <a:avLst/>
                  <a:gdLst>
                    <a:gd name="T0" fmla="*/ 171 w 342"/>
                    <a:gd name="T1" fmla="*/ 142 h 142"/>
                    <a:gd name="T2" fmla="*/ 338 w 342"/>
                    <a:gd name="T3" fmla="*/ 103 h 142"/>
                    <a:gd name="T4" fmla="*/ 340 w 342"/>
                    <a:gd name="T5" fmla="*/ 76 h 142"/>
                    <a:gd name="T6" fmla="*/ 278 w 342"/>
                    <a:gd name="T7" fmla="*/ 5 h 142"/>
                    <a:gd name="T8" fmla="*/ 275 w 342"/>
                    <a:gd name="T9" fmla="*/ 7 h 142"/>
                    <a:gd name="T10" fmla="*/ 282 w 342"/>
                    <a:gd name="T11" fmla="*/ 20 h 142"/>
                    <a:gd name="T12" fmla="*/ 272 w 342"/>
                    <a:gd name="T13" fmla="*/ 62 h 142"/>
                    <a:gd name="T14" fmla="*/ 250 w 342"/>
                    <a:gd name="T15" fmla="*/ 46 h 142"/>
                    <a:gd name="T16" fmla="*/ 265 w 342"/>
                    <a:gd name="T17" fmla="*/ 18 h 142"/>
                    <a:gd name="T18" fmla="*/ 234 w 342"/>
                    <a:gd name="T19" fmla="*/ 0 h 142"/>
                    <a:gd name="T20" fmla="*/ 179 w 342"/>
                    <a:gd name="T21" fmla="*/ 30 h 142"/>
                    <a:gd name="T22" fmla="*/ 156 w 342"/>
                    <a:gd name="T23" fmla="*/ 13 h 142"/>
                    <a:gd name="T24" fmla="*/ 155 w 342"/>
                    <a:gd name="T25" fmla="*/ 61 h 142"/>
                    <a:gd name="T26" fmla="*/ 87 w 342"/>
                    <a:gd name="T27" fmla="*/ 2 h 142"/>
                    <a:gd name="T28" fmla="*/ 80 w 342"/>
                    <a:gd name="T29" fmla="*/ 23 h 142"/>
                    <a:gd name="T30" fmla="*/ 103 w 342"/>
                    <a:gd name="T31" fmla="*/ 54 h 142"/>
                    <a:gd name="T32" fmla="*/ 96 w 342"/>
                    <a:gd name="T33" fmla="*/ 106 h 142"/>
                    <a:gd name="T34" fmla="*/ 82 w 342"/>
                    <a:gd name="T35" fmla="*/ 108 h 142"/>
                    <a:gd name="T36" fmla="*/ 75 w 342"/>
                    <a:gd name="T37" fmla="*/ 100 h 142"/>
                    <a:gd name="T38" fmla="*/ 91 w 342"/>
                    <a:gd name="T39" fmla="*/ 93 h 142"/>
                    <a:gd name="T40" fmla="*/ 94 w 342"/>
                    <a:gd name="T41" fmla="*/ 93 h 142"/>
                    <a:gd name="T42" fmla="*/ 90 w 342"/>
                    <a:gd name="T43" fmla="*/ 59 h 142"/>
                    <a:gd name="T44" fmla="*/ 69 w 342"/>
                    <a:gd name="T45" fmla="*/ 38 h 142"/>
                    <a:gd name="T46" fmla="*/ 47 w 342"/>
                    <a:gd name="T47" fmla="*/ 60 h 142"/>
                    <a:gd name="T48" fmla="*/ 44 w 342"/>
                    <a:gd name="T49" fmla="*/ 93 h 142"/>
                    <a:gd name="T50" fmla="*/ 48 w 342"/>
                    <a:gd name="T51" fmla="*/ 93 h 142"/>
                    <a:gd name="T52" fmla="*/ 64 w 342"/>
                    <a:gd name="T53" fmla="*/ 100 h 142"/>
                    <a:gd name="T54" fmla="*/ 56 w 342"/>
                    <a:gd name="T55" fmla="*/ 108 h 142"/>
                    <a:gd name="T56" fmla="*/ 43 w 342"/>
                    <a:gd name="T57" fmla="*/ 106 h 142"/>
                    <a:gd name="T58" fmla="*/ 30 w 342"/>
                    <a:gd name="T59" fmla="*/ 81 h 142"/>
                    <a:gd name="T60" fmla="*/ 36 w 342"/>
                    <a:gd name="T61" fmla="*/ 49 h 142"/>
                    <a:gd name="T62" fmla="*/ 57 w 342"/>
                    <a:gd name="T63" fmla="*/ 24 h 142"/>
                    <a:gd name="T64" fmla="*/ 68 w 342"/>
                    <a:gd name="T65" fmla="*/ 4 h 142"/>
                    <a:gd name="T66" fmla="*/ 25 w 342"/>
                    <a:gd name="T67" fmla="*/ 28 h 142"/>
                    <a:gd name="T68" fmla="*/ 1 w 342"/>
                    <a:gd name="T69" fmla="*/ 95 h 142"/>
                    <a:gd name="T70" fmla="*/ 171 w 342"/>
                    <a:gd name="T7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142">
                      <a:moveTo>
                        <a:pt x="171" y="142"/>
                      </a:moveTo>
                      <a:cubicBezTo>
                        <a:pt x="171" y="142"/>
                        <a:pt x="171" y="142"/>
                        <a:pt x="171" y="142"/>
                      </a:cubicBezTo>
                      <a:cubicBezTo>
                        <a:pt x="171" y="142"/>
                        <a:pt x="171" y="142"/>
                        <a:pt x="171" y="142"/>
                      </a:cubicBezTo>
                      <a:cubicBezTo>
                        <a:pt x="239" y="142"/>
                        <a:pt x="322" y="133"/>
                        <a:pt x="338" y="103"/>
                      </a:cubicBezTo>
                      <a:cubicBezTo>
                        <a:pt x="339" y="100"/>
                        <a:pt x="340" y="98"/>
                        <a:pt x="341" y="95"/>
                      </a:cubicBezTo>
                      <a:cubicBezTo>
                        <a:pt x="342" y="89"/>
                        <a:pt x="342" y="82"/>
                        <a:pt x="340" y="76"/>
                      </a:cubicBezTo>
                      <a:cubicBezTo>
                        <a:pt x="333" y="52"/>
                        <a:pt x="324" y="36"/>
                        <a:pt x="315" y="26"/>
                      </a:cubicBezTo>
                      <a:cubicBezTo>
                        <a:pt x="299" y="8"/>
                        <a:pt x="282" y="6"/>
                        <a:pt x="278" y="5"/>
                      </a:cubicBezTo>
                      <a:cubicBezTo>
                        <a:pt x="276" y="5"/>
                        <a:pt x="275" y="5"/>
                        <a:pt x="274" y="4"/>
                      </a:cubicBezTo>
                      <a:cubicBezTo>
                        <a:pt x="274" y="5"/>
                        <a:pt x="275" y="6"/>
                        <a:pt x="275" y="7"/>
                      </a:cubicBezTo>
                      <a:cubicBezTo>
                        <a:pt x="277" y="11"/>
                        <a:pt x="278" y="15"/>
                        <a:pt x="279" y="19"/>
                      </a:cubicBezTo>
                      <a:cubicBezTo>
                        <a:pt x="280" y="19"/>
                        <a:pt x="281" y="20"/>
                        <a:pt x="282" y="20"/>
                      </a:cubicBezTo>
                      <a:cubicBezTo>
                        <a:pt x="293" y="26"/>
                        <a:pt x="297" y="39"/>
                        <a:pt x="291" y="50"/>
                      </a:cubicBezTo>
                      <a:cubicBezTo>
                        <a:pt x="287" y="57"/>
                        <a:pt x="280" y="62"/>
                        <a:pt x="272" y="62"/>
                      </a:cubicBezTo>
                      <a:cubicBezTo>
                        <a:pt x="268" y="62"/>
                        <a:pt x="264" y="61"/>
                        <a:pt x="261" y="59"/>
                      </a:cubicBezTo>
                      <a:cubicBezTo>
                        <a:pt x="256" y="56"/>
                        <a:pt x="252" y="52"/>
                        <a:pt x="250" y="46"/>
                      </a:cubicBezTo>
                      <a:cubicBezTo>
                        <a:pt x="249" y="40"/>
                        <a:pt x="249" y="34"/>
                        <a:pt x="252" y="29"/>
                      </a:cubicBezTo>
                      <a:cubicBezTo>
                        <a:pt x="255" y="24"/>
                        <a:pt x="259" y="20"/>
                        <a:pt x="265" y="18"/>
                      </a:cubicBezTo>
                      <a:cubicBezTo>
                        <a:pt x="264" y="13"/>
                        <a:pt x="261" y="7"/>
                        <a:pt x="255" y="2"/>
                      </a:cubicBezTo>
                      <a:cubicBezTo>
                        <a:pt x="247" y="2"/>
                        <a:pt x="239" y="2"/>
                        <a:pt x="234" y="0"/>
                      </a:cubicBezTo>
                      <a:cubicBezTo>
                        <a:pt x="233" y="10"/>
                        <a:pt x="205" y="41"/>
                        <a:pt x="187" y="61"/>
                      </a:cubicBezTo>
                      <a:cubicBezTo>
                        <a:pt x="179" y="30"/>
                        <a:pt x="179" y="30"/>
                        <a:pt x="179" y="30"/>
                      </a:cubicBezTo>
                      <a:cubicBezTo>
                        <a:pt x="185" y="27"/>
                        <a:pt x="186" y="19"/>
                        <a:pt x="186" y="13"/>
                      </a:cubicBezTo>
                      <a:cubicBezTo>
                        <a:pt x="156" y="13"/>
                        <a:pt x="156" y="13"/>
                        <a:pt x="156" y="13"/>
                      </a:cubicBezTo>
                      <a:cubicBezTo>
                        <a:pt x="156" y="19"/>
                        <a:pt x="157" y="27"/>
                        <a:pt x="163" y="30"/>
                      </a:cubicBezTo>
                      <a:cubicBezTo>
                        <a:pt x="155" y="61"/>
                        <a:pt x="155" y="61"/>
                        <a:pt x="155" y="61"/>
                      </a:cubicBezTo>
                      <a:cubicBezTo>
                        <a:pt x="137" y="41"/>
                        <a:pt x="109" y="10"/>
                        <a:pt x="108" y="0"/>
                      </a:cubicBezTo>
                      <a:cubicBezTo>
                        <a:pt x="103" y="1"/>
                        <a:pt x="95" y="2"/>
                        <a:pt x="87" y="2"/>
                      </a:cubicBezTo>
                      <a:cubicBezTo>
                        <a:pt x="82" y="7"/>
                        <a:pt x="78" y="13"/>
                        <a:pt x="76" y="18"/>
                      </a:cubicBezTo>
                      <a:cubicBezTo>
                        <a:pt x="78" y="19"/>
                        <a:pt x="79" y="21"/>
                        <a:pt x="80" y="23"/>
                      </a:cubicBezTo>
                      <a:cubicBezTo>
                        <a:pt x="89" y="27"/>
                        <a:pt x="96" y="36"/>
                        <a:pt x="102" y="48"/>
                      </a:cubicBezTo>
                      <a:cubicBezTo>
                        <a:pt x="103" y="50"/>
                        <a:pt x="103" y="52"/>
                        <a:pt x="103" y="54"/>
                      </a:cubicBezTo>
                      <a:cubicBezTo>
                        <a:pt x="106" y="63"/>
                        <a:pt x="108" y="73"/>
                        <a:pt x="108" y="81"/>
                      </a:cubicBezTo>
                      <a:cubicBezTo>
                        <a:pt x="108" y="93"/>
                        <a:pt x="108" y="103"/>
                        <a:pt x="96" y="106"/>
                      </a:cubicBezTo>
                      <a:cubicBezTo>
                        <a:pt x="94" y="107"/>
                        <a:pt x="92" y="108"/>
                        <a:pt x="91" y="108"/>
                      </a:cubicBezTo>
                      <a:cubicBezTo>
                        <a:pt x="82" y="108"/>
                        <a:pt x="82" y="108"/>
                        <a:pt x="82" y="108"/>
                      </a:cubicBezTo>
                      <a:cubicBezTo>
                        <a:pt x="78" y="108"/>
                        <a:pt x="75" y="105"/>
                        <a:pt x="75" y="100"/>
                      </a:cubicBezTo>
                      <a:cubicBezTo>
                        <a:pt x="75" y="100"/>
                        <a:pt x="75" y="100"/>
                        <a:pt x="75" y="100"/>
                      </a:cubicBezTo>
                      <a:cubicBezTo>
                        <a:pt x="75" y="96"/>
                        <a:pt x="78" y="93"/>
                        <a:pt x="82" y="93"/>
                      </a:cubicBezTo>
                      <a:cubicBezTo>
                        <a:pt x="91" y="93"/>
                        <a:pt x="91" y="93"/>
                        <a:pt x="91" y="93"/>
                      </a:cubicBezTo>
                      <a:cubicBezTo>
                        <a:pt x="92" y="93"/>
                        <a:pt x="92" y="93"/>
                        <a:pt x="93" y="93"/>
                      </a:cubicBezTo>
                      <a:cubicBezTo>
                        <a:pt x="94" y="93"/>
                        <a:pt x="94" y="93"/>
                        <a:pt x="94" y="93"/>
                      </a:cubicBezTo>
                      <a:cubicBezTo>
                        <a:pt x="95" y="91"/>
                        <a:pt x="95" y="84"/>
                        <a:pt x="95" y="81"/>
                      </a:cubicBezTo>
                      <a:cubicBezTo>
                        <a:pt x="95" y="74"/>
                        <a:pt x="93" y="66"/>
                        <a:pt x="90" y="59"/>
                      </a:cubicBezTo>
                      <a:cubicBezTo>
                        <a:pt x="89" y="58"/>
                        <a:pt x="87" y="57"/>
                        <a:pt x="87" y="55"/>
                      </a:cubicBezTo>
                      <a:cubicBezTo>
                        <a:pt x="82" y="45"/>
                        <a:pt x="75" y="38"/>
                        <a:pt x="69" y="38"/>
                      </a:cubicBezTo>
                      <a:cubicBezTo>
                        <a:pt x="63" y="38"/>
                        <a:pt x="56" y="45"/>
                        <a:pt x="51" y="56"/>
                      </a:cubicBezTo>
                      <a:cubicBezTo>
                        <a:pt x="50" y="58"/>
                        <a:pt x="49" y="59"/>
                        <a:pt x="47" y="60"/>
                      </a:cubicBezTo>
                      <a:cubicBezTo>
                        <a:pt x="44" y="68"/>
                        <a:pt x="43" y="75"/>
                        <a:pt x="43" y="81"/>
                      </a:cubicBezTo>
                      <a:cubicBezTo>
                        <a:pt x="43" y="84"/>
                        <a:pt x="43" y="91"/>
                        <a:pt x="44" y="93"/>
                      </a:cubicBezTo>
                      <a:cubicBezTo>
                        <a:pt x="44" y="93"/>
                        <a:pt x="44" y="93"/>
                        <a:pt x="45" y="93"/>
                      </a:cubicBezTo>
                      <a:cubicBezTo>
                        <a:pt x="46" y="93"/>
                        <a:pt x="47" y="93"/>
                        <a:pt x="48" y="93"/>
                      </a:cubicBezTo>
                      <a:cubicBezTo>
                        <a:pt x="56" y="93"/>
                        <a:pt x="56" y="93"/>
                        <a:pt x="56" y="93"/>
                      </a:cubicBezTo>
                      <a:cubicBezTo>
                        <a:pt x="60" y="93"/>
                        <a:pt x="63" y="96"/>
                        <a:pt x="64" y="100"/>
                      </a:cubicBezTo>
                      <a:cubicBezTo>
                        <a:pt x="64" y="100"/>
                        <a:pt x="64" y="100"/>
                        <a:pt x="64" y="100"/>
                      </a:cubicBezTo>
                      <a:cubicBezTo>
                        <a:pt x="64" y="105"/>
                        <a:pt x="60" y="108"/>
                        <a:pt x="56" y="108"/>
                      </a:cubicBezTo>
                      <a:cubicBezTo>
                        <a:pt x="48" y="108"/>
                        <a:pt x="48" y="108"/>
                        <a:pt x="48" y="108"/>
                      </a:cubicBezTo>
                      <a:cubicBezTo>
                        <a:pt x="46" y="108"/>
                        <a:pt x="44" y="107"/>
                        <a:pt x="43" y="106"/>
                      </a:cubicBezTo>
                      <a:cubicBezTo>
                        <a:pt x="38" y="106"/>
                        <a:pt x="35" y="103"/>
                        <a:pt x="33" y="100"/>
                      </a:cubicBezTo>
                      <a:cubicBezTo>
                        <a:pt x="30" y="96"/>
                        <a:pt x="30" y="90"/>
                        <a:pt x="30" y="81"/>
                      </a:cubicBezTo>
                      <a:cubicBezTo>
                        <a:pt x="30" y="73"/>
                        <a:pt x="32" y="64"/>
                        <a:pt x="35" y="55"/>
                      </a:cubicBezTo>
                      <a:cubicBezTo>
                        <a:pt x="35" y="53"/>
                        <a:pt x="35" y="51"/>
                        <a:pt x="36" y="49"/>
                      </a:cubicBezTo>
                      <a:cubicBezTo>
                        <a:pt x="39" y="41"/>
                        <a:pt x="44" y="35"/>
                        <a:pt x="49" y="30"/>
                      </a:cubicBezTo>
                      <a:cubicBezTo>
                        <a:pt x="51" y="27"/>
                        <a:pt x="54" y="25"/>
                        <a:pt x="57" y="24"/>
                      </a:cubicBezTo>
                      <a:cubicBezTo>
                        <a:pt x="58" y="21"/>
                        <a:pt x="60" y="19"/>
                        <a:pt x="63" y="17"/>
                      </a:cubicBezTo>
                      <a:cubicBezTo>
                        <a:pt x="64" y="13"/>
                        <a:pt x="65" y="9"/>
                        <a:pt x="68" y="4"/>
                      </a:cubicBezTo>
                      <a:cubicBezTo>
                        <a:pt x="67" y="5"/>
                        <a:pt x="66" y="5"/>
                        <a:pt x="64" y="5"/>
                      </a:cubicBezTo>
                      <a:cubicBezTo>
                        <a:pt x="59" y="6"/>
                        <a:pt x="42" y="8"/>
                        <a:pt x="25" y="28"/>
                      </a:cubicBezTo>
                      <a:cubicBezTo>
                        <a:pt x="17" y="38"/>
                        <a:pt x="8" y="53"/>
                        <a:pt x="2" y="76"/>
                      </a:cubicBezTo>
                      <a:cubicBezTo>
                        <a:pt x="0" y="82"/>
                        <a:pt x="0" y="89"/>
                        <a:pt x="1" y="95"/>
                      </a:cubicBezTo>
                      <a:cubicBezTo>
                        <a:pt x="2" y="97"/>
                        <a:pt x="3" y="100"/>
                        <a:pt x="4" y="103"/>
                      </a:cubicBezTo>
                      <a:cubicBezTo>
                        <a:pt x="20" y="133"/>
                        <a:pt x="103" y="142"/>
                        <a:pt x="171"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sp>
              <p:nvSpPr>
                <p:cNvPr id="87" name="Oval 8"/>
                <p:cNvSpPr>
                  <a:spLocks noChangeArrowheads="1"/>
                </p:cNvSpPr>
                <p:nvPr/>
              </p:nvSpPr>
              <p:spPr bwMode="auto">
                <a:xfrm>
                  <a:off x="3058" y="2296"/>
                  <a:ext cx="49" cy="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grpSp>
        </p:grpSp>
      </p:grpSp>
      <p:cxnSp>
        <p:nvCxnSpPr>
          <p:cNvPr id="88" name="Straight Arrow Connector 87"/>
          <p:cNvCxnSpPr>
            <a:stCxn id="76" idx="2"/>
            <a:endCxn id="82" idx="0"/>
          </p:cNvCxnSpPr>
          <p:nvPr/>
        </p:nvCxnSpPr>
        <p:spPr bwMode="auto">
          <a:xfrm flipH="1">
            <a:off x="2379490" y="3009432"/>
            <a:ext cx="18" cy="2058576"/>
          </a:xfrm>
          <a:prstGeom prst="straightConnector1">
            <a:avLst/>
          </a:prstGeom>
          <a:solidFill>
            <a:srgbClr val="FF7F00"/>
          </a:solidFill>
          <a:ln w="9525" cap="flat" cmpd="sng" algn="ctr">
            <a:solidFill>
              <a:srgbClr val="000000"/>
            </a:solidFill>
            <a:prstDash val="solid"/>
            <a:round/>
            <a:headEnd type="triangle"/>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51" name="Group 50"/>
          <p:cNvGrpSpPr/>
          <p:nvPr/>
        </p:nvGrpSpPr>
        <p:grpSpPr>
          <a:xfrm>
            <a:off x="1730255" y="3468150"/>
            <a:ext cx="1180799" cy="1029284"/>
            <a:chOff x="206254" y="3468150"/>
            <a:chExt cx="1180799" cy="1029284"/>
          </a:xfrm>
        </p:grpSpPr>
        <p:grpSp>
          <p:nvGrpSpPr>
            <p:cNvPr id="50" name="Group 49"/>
            <p:cNvGrpSpPr/>
            <p:nvPr/>
          </p:nvGrpSpPr>
          <p:grpSpPr>
            <a:xfrm>
              <a:off x="364808" y="3468150"/>
              <a:ext cx="744840" cy="656039"/>
              <a:chOff x="364808" y="3468150"/>
              <a:chExt cx="744840" cy="656039"/>
            </a:xfrm>
          </p:grpSpPr>
          <p:grpSp>
            <p:nvGrpSpPr>
              <p:cNvPr id="89" name="Group 88"/>
              <p:cNvGrpSpPr/>
              <p:nvPr/>
            </p:nvGrpSpPr>
            <p:grpSpPr>
              <a:xfrm>
                <a:off x="364808" y="3468150"/>
                <a:ext cx="485074" cy="485074"/>
                <a:chOff x="277866" y="1443273"/>
                <a:chExt cx="763372" cy="763372"/>
              </a:xfrm>
            </p:grpSpPr>
            <p:sp>
              <p:nvSpPr>
                <p:cNvPr id="90" name="Oval 89"/>
                <p:cNvSpPr/>
                <p:nvPr/>
              </p:nvSpPr>
              <p:spPr bwMode="gray">
                <a:xfrm>
                  <a:off x="277866" y="1443273"/>
                  <a:ext cx="763372" cy="763372"/>
                </a:xfrm>
                <a:prstGeom prst="ellipse">
                  <a:avLst/>
                </a:prstGeom>
                <a:solidFill>
                  <a:srgbClr val="FFFFFF"/>
                </a:solidFill>
                <a:ln w="9525" algn="ctr">
                  <a:solidFill>
                    <a:srgbClr val="55ACD1"/>
                  </a:solidFill>
                  <a:miter lim="800000"/>
                  <a:headEnd/>
                  <a:tailEnd/>
                </a:ln>
                <a:effectLst/>
              </p:spPr>
              <p:txBody>
                <a:bodyPr lIns="27198" tIns="27198" rIns="27198" bIns="27198" rtlCol="0" anchor="ctr" anchorCtr="1"/>
                <a:lstStyle/>
                <a:p>
                  <a:pPr defTabSz="608110">
                    <a:spcBef>
                      <a:spcPct val="20000"/>
                    </a:spcBef>
                    <a:defRPr/>
                  </a:pPr>
                  <a:endParaRPr lang="en-US" sz="1000" b="1" kern="0" dirty="0">
                    <a:solidFill>
                      <a:srgbClr val="FFFFFF"/>
                    </a:solidFill>
                    <a:effectLst>
                      <a:outerShdw blurRad="38100" dist="38100" dir="2700000" algn="tl">
                        <a:srgbClr val="000000">
                          <a:alpha val="43137"/>
                        </a:srgbClr>
                      </a:outerShdw>
                    </a:effectLst>
                    <a:latin typeface="+mj-lt"/>
                  </a:endParaRPr>
                </a:p>
              </p:txBody>
            </p:sp>
            <p:sp>
              <p:nvSpPr>
                <p:cNvPr id="91" name="Freeform 14">
                  <a:extLst>
                    <a:ext uri="{FF2B5EF4-FFF2-40B4-BE49-F238E27FC236}">
                      <a16:creationId xmlns:a16="http://schemas.microsoft.com/office/drawing/2014/main" id="{10EC143F-A658-4EA4-AA4E-5D6FFD5D0426}"/>
                    </a:ext>
                  </a:extLst>
                </p:cNvPr>
                <p:cNvSpPr>
                  <a:spLocks noEditPoints="1"/>
                </p:cNvSpPr>
                <p:nvPr/>
              </p:nvSpPr>
              <p:spPr bwMode="auto">
                <a:xfrm>
                  <a:off x="409402" y="1502370"/>
                  <a:ext cx="500301" cy="595266"/>
                </a:xfrm>
                <a:custGeom>
                  <a:avLst/>
                  <a:gdLst>
                    <a:gd name="T0" fmla="*/ 820 w 1642"/>
                    <a:gd name="T1" fmla="*/ 2026 h 2026"/>
                    <a:gd name="T2" fmla="*/ 477 w 1642"/>
                    <a:gd name="T3" fmla="*/ 1255 h 2026"/>
                    <a:gd name="T4" fmla="*/ 879 w 1642"/>
                    <a:gd name="T5" fmla="*/ 1480 h 2026"/>
                    <a:gd name="T6" fmla="*/ 1088 w 1642"/>
                    <a:gd name="T7" fmla="*/ 1656 h 2026"/>
                    <a:gd name="T8" fmla="*/ 1642 w 1642"/>
                    <a:gd name="T9" fmla="*/ 1661 h 2026"/>
                    <a:gd name="T10" fmla="*/ 1163 w 1642"/>
                    <a:gd name="T11" fmla="*/ 950 h 2026"/>
                    <a:gd name="T12" fmla="*/ 1290 w 1642"/>
                    <a:gd name="T13" fmla="*/ 425 h 2026"/>
                    <a:gd name="T14" fmla="*/ 620 w 1642"/>
                    <a:gd name="T15" fmla="*/ 79 h 2026"/>
                    <a:gd name="T16" fmla="*/ 812 w 1642"/>
                    <a:gd name="T17" fmla="*/ 1227 h 2026"/>
                    <a:gd name="T18" fmla="*/ 1051 w 1642"/>
                    <a:gd name="T19" fmla="*/ 1669 h 2026"/>
                    <a:gd name="T20" fmla="*/ 1167 w 1642"/>
                    <a:gd name="T21" fmla="*/ 866 h 2026"/>
                    <a:gd name="T22" fmla="*/ 1128 w 1642"/>
                    <a:gd name="T23" fmla="*/ 942 h 2026"/>
                    <a:gd name="T24" fmla="*/ 532 w 1642"/>
                    <a:gd name="T25" fmla="*/ 1013 h 2026"/>
                    <a:gd name="T26" fmla="*/ 809 w 1642"/>
                    <a:gd name="T27" fmla="*/ 507 h 2026"/>
                    <a:gd name="T28" fmla="*/ 1180 w 1642"/>
                    <a:gd name="T29" fmla="*/ 637 h 2026"/>
                    <a:gd name="T30" fmla="*/ 1015 w 1642"/>
                    <a:gd name="T31" fmla="*/ 681 h 2026"/>
                    <a:gd name="T32" fmla="*/ 1015 w 1642"/>
                    <a:gd name="T33" fmla="*/ 681 h 2026"/>
                    <a:gd name="T34" fmla="*/ 686 w 1642"/>
                    <a:gd name="T35" fmla="*/ 681 h 2026"/>
                    <a:gd name="T36" fmla="*/ 585 w 1642"/>
                    <a:gd name="T37" fmla="*/ 693 h 2026"/>
                    <a:gd name="T38" fmla="*/ 652 w 1642"/>
                    <a:gd name="T39" fmla="*/ 642 h 2026"/>
                    <a:gd name="T40" fmla="*/ 1049 w 1642"/>
                    <a:gd name="T41" fmla="*/ 693 h 2026"/>
                    <a:gd name="T42" fmla="*/ 905 w 1642"/>
                    <a:gd name="T43" fmla="*/ 684 h 2026"/>
                    <a:gd name="T44" fmla="*/ 1056 w 1642"/>
                    <a:gd name="T45" fmla="*/ 699 h 2026"/>
                    <a:gd name="T46" fmla="*/ 809 w 1642"/>
                    <a:gd name="T47" fmla="*/ 918 h 2026"/>
                    <a:gd name="T48" fmla="*/ 746 w 1642"/>
                    <a:gd name="T49" fmla="*/ 865 h 2026"/>
                    <a:gd name="T50" fmla="*/ 773 w 1642"/>
                    <a:gd name="T51" fmla="*/ 879 h 2026"/>
                    <a:gd name="T52" fmla="*/ 842 w 1642"/>
                    <a:gd name="T53" fmla="*/ 888 h 2026"/>
                    <a:gd name="T54" fmla="*/ 873 w 1642"/>
                    <a:gd name="T55" fmla="*/ 865 h 2026"/>
                    <a:gd name="T56" fmla="*/ 685 w 1642"/>
                    <a:gd name="T57" fmla="*/ 963 h 2026"/>
                    <a:gd name="T58" fmla="*/ 941 w 1642"/>
                    <a:gd name="T59" fmla="*/ 977 h 2026"/>
                    <a:gd name="T60" fmla="*/ 910 w 1642"/>
                    <a:gd name="T61" fmla="*/ 986 h 2026"/>
                    <a:gd name="T62" fmla="*/ 1097 w 1642"/>
                    <a:gd name="T63" fmla="*/ 630 h 2026"/>
                    <a:gd name="T64" fmla="*/ 1022 w 1642"/>
                    <a:gd name="T65" fmla="*/ 600 h 2026"/>
                    <a:gd name="T66" fmla="*/ 816 w 1642"/>
                    <a:gd name="T67" fmla="*/ 645 h 2026"/>
                    <a:gd name="T68" fmla="*/ 613 w 1642"/>
                    <a:gd name="T69" fmla="*/ 600 h 2026"/>
                    <a:gd name="T70" fmla="*/ 536 w 1642"/>
                    <a:gd name="T71" fmla="*/ 634 h 2026"/>
                    <a:gd name="T72" fmla="*/ 491 w 1642"/>
                    <a:gd name="T73" fmla="*/ 704 h 2026"/>
                    <a:gd name="T74" fmla="*/ 740 w 1642"/>
                    <a:gd name="T75" fmla="*/ 770 h 2026"/>
                    <a:gd name="T76" fmla="*/ 825 w 1642"/>
                    <a:gd name="T77" fmla="*/ 685 h 2026"/>
                    <a:gd name="T78" fmla="*/ 1078 w 1642"/>
                    <a:gd name="T79" fmla="*/ 768 h 2026"/>
                    <a:gd name="T80" fmla="*/ 1148 w 1642"/>
                    <a:gd name="T81" fmla="*/ 636 h 2026"/>
                    <a:gd name="T82" fmla="*/ 680 w 1642"/>
                    <a:gd name="T83" fmla="*/ 765 h 2026"/>
                    <a:gd name="T84" fmla="*/ 532 w 1642"/>
                    <a:gd name="T85" fmla="*/ 648 h 2026"/>
                    <a:gd name="T86" fmla="*/ 641 w 1642"/>
                    <a:gd name="T87" fmla="*/ 633 h 2026"/>
                    <a:gd name="T88" fmla="*/ 1072 w 1642"/>
                    <a:gd name="T89" fmla="*/ 757 h 2026"/>
                    <a:gd name="T90" fmla="*/ 854 w 1642"/>
                    <a:gd name="T91" fmla="*/ 681 h 2026"/>
                    <a:gd name="T92" fmla="*/ 1102 w 1642"/>
                    <a:gd name="T93" fmla="*/ 648 h 2026"/>
                    <a:gd name="T94" fmla="*/ 1110 w 1642"/>
                    <a:gd name="T95" fmla="*/ 728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2" h="2026">
                      <a:moveTo>
                        <a:pt x="1642" y="1661"/>
                      </a:moveTo>
                      <a:cubicBezTo>
                        <a:pt x="1642" y="1737"/>
                        <a:pt x="1642" y="1808"/>
                        <a:pt x="1642" y="1808"/>
                      </a:cubicBezTo>
                      <a:cubicBezTo>
                        <a:pt x="1642" y="1808"/>
                        <a:pt x="1510" y="1994"/>
                        <a:pt x="821" y="2026"/>
                      </a:cubicBezTo>
                      <a:cubicBezTo>
                        <a:pt x="820" y="2026"/>
                        <a:pt x="820" y="2026"/>
                        <a:pt x="820" y="2026"/>
                      </a:cubicBezTo>
                      <a:cubicBezTo>
                        <a:pt x="132" y="1994"/>
                        <a:pt x="0" y="1808"/>
                        <a:pt x="0" y="1808"/>
                      </a:cubicBezTo>
                      <a:cubicBezTo>
                        <a:pt x="0" y="1808"/>
                        <a:pt x="0" y="1737"/>
                        <a:pt x="0" y="1661"/>
                      </a:cubicBezTo>
                      <a:cubicBezTo>
                        <a:pt x="0" y="1586"/>
                        <a:pt x="35" y="1528"/>
                        <a:pt x="127" y="1453"/>
                      </a:cubicBezTo>
                      <a:cubicBezTo>
                        <a:pt x="236" y="1365"/>
                        <a:pt x="477" y="1255"/>
                        <a:pt x="477" y="1255"/>
                      </a:cubicBezTo>
                      <a:cubicBezTo>
                        <a:pt x="614" y="1360"/>
                        <a:pt x="820" y="1347"/>
                        <a:pt x="820" y="1347"/>
                      </a:cubicBezTo>
                      <a:cubicBezTo>
                        <a:pt x="821" y="1347"/>
                        <a:pt x="821" y="1347"/>
                        <a:pt x="821" y="1347"/>
                      </a:cubicBezTo>
                      <a:cubicBezTo>
                        <a:pt x="821" y="1347"/>
                        <a:pt x="852" y="1349"/>
                        <a:pt x="897" y="1345"/>
                      </a:cubicBezTo>
                      <a:cubicBezTo>
                        <a:pt x="879" y="1387"/>
                        <a:pt x="873" y="1433"/>
                        <a:pt x="879" y="1480"/>
                      </a:cubicBezTo>
                      <a:cubicBezTo>
                        <a:pt x="891" y="1566"/>
                        <a:pt x="944" y="1645"/>
                        <a:pt x="1028" y="1703"/>
                      </a:cubicBezTo>
                      <a:cubicBezTo>
                        <a:pt x="1035" y="1707"/>
                        <a:pt x="1043" y="1709"/>
                        <a:pt x="1051" y="1709"/>
                      </a:cubicBezTo>
                      <a:cubicBezTo>
                        <a:pt x="1059" y="1709"/>
                        <a:pt x="1068" y="1707"/>
                        <a:pt x="1075" y="1701"/>
                      </a:cubicBezTo>
                      <a:cubicBezTo>
                        <a:pt x="1089" y="1691"/>
                        <a:pt x="1094" y="1673"/>
                        <a:pt x="1088" y="1656"/>
                      </a:cubicBezTo>
                      <a:cubicBezTo>
                        <a:pt x="1072" y="1608"/>
                        <a:pt x="1123" y="1537"/>
                        <a:pt x="1178" y="1461"/>
                      </a:cubicBezTo>
                      <a:cubicBezTo>
                        <a:pt x="1211" y="1415"/>
                        <a:pt x="1248" y="1364"/>
                        <a:pt x="1275" y="1309"/>
                      </a:cubicBezTo>
                      <a:cubicBezTo>
                        <a:pt x="1353" y="1349"/>
                        <a:pt x="1454" y="1404"/>
                        <a:pt x="1514" y="1453"/>
                      </a:cubicBezTo>
                      <a:cubicBezTo>
                        <a:pt x="1607" y="1528"/>
                        <a:pt x="1642" y="1586"/>
                        <a:pt x="1642" y="1661"/>
                      </a:cubicBezTo>
                      <a:close/>
                      <a:moveTo>
                        <a:pt x="1257" y="1065"/>
                      </a:moveTo>
                      <a:cubicBezTo>
                        <a:pt x="1228" y="1014"/>
                        <a:pt x="1182" y="981"/>
                        <a:pt x="1157" y="965"/>
                      </a:cubicBezTo>
                      <a:cubicBezTo>
                        <a:pt x="1158" y="962"/>
                        <a:pt x="1159" y="959"/>
                        <a:pt x="1161" y="955"/>
                      </a:cubicBezTo>
                      <a:cubicBezTo>
                        <a:pt x="1161" y="955"/>
                        <a:pt x="1162" y="952"/>
                        <a:pt x="1163" y="950"/>
                      </a:cubicBezTo>
                      <a:cubicBezTo>
                        <a:pt x="1169" y="934"/>
                        <a:pt x="1174" y="917"/>
                        <a:pt x="1179" y="900"/>
                      </a:cubicBezTo>
                      <a:cubicBezTo>
                        <a:pt x="1215" y="893"/>
                        <a:pt x="1237" y="854"/>
                        <a:pt x="1245" y="818"/>
                      </a:cubicBezTo>
                      <a:cubicBezTo>
                        <a:pt x="1253" y="804"/>
                        <a:pt x="1270" y="768"/>
                        <a:pt x="1266" y="728"/>
                      </a:cubicBezTo>
                      <a:cubicBezTo>
                        <a:pt x="1291" y="642"/>
                        <a:pt x="1316" y="533"/>
                        <a:pt x="1290" y="425"/>
                      </a:cubicBezTo>
                      <a:cubicBezTo>
                        <a:pt x="1260" y="304"/>
                        <a:pt x="1222" y="192"/>
                        <a:pt x="1151" y="129"/>
                      </a:cubicBezTo>
                      <a:cubicBezTo>
                        <a:pt x="1080" y="66"/>
                        <a:pt x="1024" y="71"/>
                        <a:pt x="989" y="81"/>
                      </a:cubicBezTo>
                      <a:cubicBezTo>
                        <a:pt x="987" y="71"/>
                        <a:pt x="979" y="54"/>
                        <a:pt x="960" y="46"/>
                      </a:cubicBezTo>
                      <a:cubicBezTo>
                        <a:pt x="930" y="34"/>
                        <a:pt x="770" y="0"/>
                        <a:pt x="620" y="79"/>
                      </a:cubicBezTo>
                      <a:cubicBezTo>
                        <a:pt x="470" y="159"/>
                        <a:pt x="398" y="349"/>
                        <a:pt x="369" y="465"/>
                      </a:cubicBezTo>
                      <a:cubicBezTo>
                        <a:pt x="342" y="570"/>
                        <a:pt x="285" y="814"/>
                        <a:pt x="476" y="983"/>
                      </a:cubicBezTo>
                      <a:cubicBezTo>
                        <a:pt x="512" y="1062"/>
                        <a:pt x="567" y="1129"/>
                        <a:pt x="632" y="1171"/>
                      </a:cubicBezTo>
                      <a:cubicBezTo>
                        <a:pt x="687" y="1208"/>
                        <a:pt x="749" y="1227"/>
                        <a:pt x="812" y="1227"/>
                      </a:cubicBezTo>
                      <a:cubicBezTo>
                        <a:pt x="875" y="1227"/>
                        <a:pt x="937" y="1208"/>
                        <a:pt x="993" y="1172"/>
                      </a:cubicBezTo>
                      <a:cubicBezTo>
                        <a:pt x="1032" y="1146"/>
                        <a:pt x="1067" y="1112"/>
                        <a:pt x="1097" y="1071"/>
                      </a:cubicBezTo>
                      <a:cubicBezTo>
                        <a:pt x="1091" y="1119"/>
                        <a:pt x="1063" y="1196"/>
                        <a:pt x="969" y="1305"/>
                      </a:cubicBezTo>
                      <a:cubicBezTo>
                        <a:pt x="882" y="1406"/>
                        <a:pt x="901" y="1568"/>
                        <a:pt x="1051" y="1669"/>
                      </a:cubicBezTo>
                      <a:cubicBezTo>
                        <a:pt x="997" y="1514"/>
                        <a:pt x="1361" y="1305"/>
                        <a:pt x="1257" y="1065"/>
                      </a:cubicBezTo>
                      <a:close/>
                      <a:moveTo>
                        <a:pt x="1231" y="731"/>
                      </a:moveTo>
                      <a:cubicBezTo>
                        <a:pt x="1235" y="770"/>
                        <a:pt x="1211" y="805"/>
                        <a:pt x="1211" y="805"/>
                      </a:cubicBezTo>
                      <a:cubicBezTo>
                        <a:pt x="1211" y="805"/>
                        <a:pt x="1200" y="866"/>
                        <a:pt x="1167" y="866"/>
                      </a:cubicBezTo>
                      <a:cubicBezTo>
                        <a:pt x="1161" y="866"/>
                        <a:pt x="1156" y="865"/>
                        <a:pt x="1152" y="864"/>
                      </a:cubicBezTo>
                      <a:cubicBezTo>
                        <a:pt x="1150" y="871"/>
                        <a:pt x="1148" y="878"/>
                        <a:pt x="1146" y="885"/>
                      </a:cubicBezTo>
                      <a:cubicBezTo>
                        <a:pt x="1142" y="903"/>
                        <a:pt x="1136" y="921"/>
                        <a:pt x="1130" y="938"/>
                      </a:cubicBezTo>
                      <a:cubicBezTo>
                        <a:pt x="1129" y="939"/>
                        <a:pt x="1128" y="941"/>
                        <a:pt x="1128" y="942"/>
                      </a:cubicBezTo>
                      <a:cubicBezTo>
                        <a:pt x="1095" y="1028"/>
                        <a:pt x="1040" y="1098"/>
                        <a:pt x="973" y="1142"/>
                      </a:cubicBezTo>
                      <a:cubicBezTo>
                        <a:pt x="925" y="1173"/>
                        <a:pt x="870" y="1191"/>
                        <a:pt x="813" y="1191"/>
                      </a:cubicBezTo>
                      <a:cubicBezTo>
                        <a:pt x="754" y="1191"/>
                        <a:pt x="700" y="1173"/>
                        <a:pt x="651" y="1142"/>
                      </a:cubicBezTo>
                      <a:cubicBezTo>
                        <a:pt x="604" y="1111"/>
                        <a:pt x="563" y="1067"/>
                        <a:pt x="532" y="1013"/>
                      </a:cubicBezTo>
                      <a:cubicBezTo>
                        <a:pt x="509" y="967"/>
                        <a:pt x="497" y="921"/>
                        <a:pt x="485" y="861"/>
                      </a:cubicBezTo>
                      <a:cubicBezTo>
                        <a:pt x="473" y="802"/>
                        <a:pt x="475" y="722"/>
                        <a:pt x="479" y="665"/>
                      </a:cubicBezTo>
                      <a:cubicBezTo>
                        <a:pt x="482" y="686"/>
                        <a:pt x="505" y="712"/>
                        <a:pt x="509" y="735"/>
                      </a:cubicBezTo>
                      <a:cubicBezTo>
                        <a:pt x="535" y="611"/>
                        <a:pt x="683" y="603"/>
                        <a:pt x="809" y="507"/>
                      </a:cubicBezTo>
                      <a:cubicBezTo>
                        <a:pt x="908" y="432"/>
                        <a:pt x="966" y="320"/>
                        <a:pt x="987" y="274"/>
                      </a:cubicBezTo>
                      <a:cubicBezTo>
                        <a:pt x="1009" y="285"/>
                        <a:pt x="1027" y="296"/>
                        <a:pt x="1039" y="309"/>
                      </a:cubicBezTo>
                      <a:cubicBezTo>
                        <a:pt x="1089" y="357"/>
                        <a:pt x="1113" y="478"/>
                        <a:pt x="1122" y="526"/>
                      </a:cubicBezTo>
                      <a:cubicBezTo>
                        <a:pt x="1130" y="564"/>
                        <a:pt x="1166" y="603"/>
                        <a:pt x="1180" y="637"/>
                      </a:cubicBezTo>
                      <a:cubicBezTo>
                        <a:pt x="1180" y="648"/>
                        <a:pt x="1179" y="659"/>
                        <a:pt x="1179" y="670"/>
                      </a:cubicBezTo>
                      <a:cubicBezTo>
                        <a:pt x="1180" y="670"/>
                        <a:pt x="1180" y="670"/>
                        <a:pt x="1181" y="670"/>
                      </a:cubicBezTo>
                      <a:cubicBezTo>
                        <a:pt x="1214" y="670"/>
                        <a:pt x="1227" y="692"/>
                        <a:pt x="1231" y="731"/>
                      </a:cubicBezTo>
                      <a:close/>
                      <a:moveTo>
                        <a:pt x="1015" y="681"/>
                      </a:moveTo>
                      <a:cubicBezTo>
                        <a:pt x="1015" y="699"/>
                        <a:pt x="1001" y="713"/>
                        <a:pt x="983" y="713"/>
                      </a:cubicBezTo>
                      <a:cubicBezTo>
                        <a:pt x="965" y="713"/>
                        <a:pt x="950" y="699"/>
                        <a:pt x="950" y="681"/>
                      </a:cubicBezTo>
                      <a:cubicBezTo>
                        <a:pt x="950" y="663"/>
                        <a:pt x="965" y="648"/>
                        <a:pt x="983" y="648"/>
                      </a:cubicBezTo>
                      <a:cubicBezTo>
                        <a:pt x="1001" y="648"/>
                        <a:pt x="1015" y="663"/>
                        <a:pt x="1015" y="681"/>
                      </a:cubicBezTo>
                      <a:close/>
                      <a:moveTo>
                        <a:pt x="725" y="692"/>
                      </a:moveTo>
                      <a:cubicBezTo>
                        <a:pt x="722" y="693"/>
                        <a:pt x="718" y="692"/>
                        <a:pt x="717" y="688"/>
                      </a:cubicBezTo>
                      <a:cubicBezTo>
                        <a:pt x="712" y="674"/>
                        <a:pt x="696" y="663"/>
                        <a:pt x="677" y="658"/>
                      </a:cubicBezTo>
                      <a:cubicBezTo>
                        <a:pt x="683" y="664"/>
                        <a:pt x="686" y="672"/>
                        <a:pt x="686" y="681"/>
                      </a:cubicBezTo>
                      <a:cubicBezTo>
                        <a:pt x="686" y="699"/>
                        <a:pt x="672" y="713"/>
                        <a:pt x="654" y="713"/>
                      </a:cubicBezTo>
                      <a:cubicBezTo>
                        <a:pt x="636" y="713"/>
                        <a:pt x="621" y="699"/>
                        <a:pt x="621" y="681"/>
                      </a:cubicBezTo>
                      <a:cubicBezTo>
                        <a:pt x="621" y="671"/>
                        <a:pt x="625" y="663"/>
                        <a:pt x="632" y="657"/>
                      </a:cubicBezTo>
                      <a:cubicBezTo>
                        <a:pt x="607" y="662"/>
                        <a:pt x="588" y="676"/>
                        <a:pt x="585" y="693"/>
                      </a:cubicBezTo>
                      <a:cubicBezTo>
                        <a:pt x="585" y="697"/>
                        <a:pt x="582" y="699"/>
                        <a:pt x="579" y="699"/>
                      </a:cubicBezTo>
                      <a:cubicBezTo>
                        <a:pt x="578" y="699"/>
                        <a:pt x="578" y="699"/>
                        <a:pt x="578" y="699"/>
                      </a:cubicBezTo>
                      <a:cubicBezTo>
                        <a:pt x="574" y="698"/>
                        <a:pt x="572" y="695"/>
                        <a:pt x="572" y="691"/>
                      </a:cubicBezTo>
                      <a:cubicBezTo>
                        <a:pt x="577" y="663"/>
                        <a:pt x="611" y="642"/>
                        <a:pt x="652" y="642"/>
                      </a:cubicBezTo>
                      <a:cubicBezTo>
                        <a:pt x="688" y="642"/>
                        <a:pt x="720" y="659"/>
                        <a:pt x="729" y="684"/>
                      </a:cubicBezTo>
                      <a:cubicBezTo>
                        <a:pt x="731" y="687"/>
                        <a:pt x="729" y="691"/>
                        <a:pt x="725" y="692"/>
                      </a:cubicBezTo>
                      <a:close/>
                      <a:moveTo>
                        <a:pt x="1056" y="699"/>
                      </a:moveTo>
                      <a:cubicBezTo>
                        <a:pt x="1053" y="699"/>
                        <a:pt x="1050" y="697"/>
                        <a:pt x="1049" y="693"/>
                      </a:cubicBezTo>
                      <a:cubicBezTo>
                        <a:pt x="1045" y="672"/>
                        <a:pt x="1016" y="655"/>
                        <a:pt x="982" y="655"/>
                      </a:cubicBezTo>
                      <a:cubicBezTo>
                        <a:pt x="952" y="655"/>
                        <a:pt x="924" y="669"/>
                        <a:pt x="917" y="688"/>
                      </a:cubicBezTo>
                      <a:cubicBezTo>
                        <a:pt x="916" y="692"/>
                        <a:pt x="912" y="693"/>
                        <a:pt x="909" y="692"/>
                      </a:cubicBezTo>
                      <a:cubicBezTo>
                        <a:pt x="905" y="691"/>
                        <a:pt x="904" y="687"/>
                        <a:pt x="905" y="684"/>
                      </a:cubicBezTo>
                      <a:cubicBezTo>
                        <a:pt x="914" y="659"/>
                        <a:pt x="946" y="642"/>
                        <a:pt x="982" y="642"/>
                      </a:cubicBezTo>
                      <a:cubicBezTo>
                        <a:pt x="1023" y="642"/>
                        <a:pt x="1057" y="663"/>
                        <a:pt x="1062" y="691"/>
                      </a:cubicBezTo>
                      <a:cubicBezTo>
                        <a:pt x="1063" y="695"/>
                        <a:pt x="1060" y="698"/>
                        <a:pt x="1057" y="699"/>
                      </a:cubicBezTo>
                      <a:cubicBezTo>
                        <a:pt x="1056" y="699"/>
                        <a:pt x="1056" y="699"/>
                        <a:pt x="1056" y="699"/>
                      </a:cubicBezTo>
                      <a:close/>
                      <a:moveTo>
                        <a:pt x="885" y="877"/>
                      </a:moveTo>
                      <a:cubicBezTo>
                        <a:pt x="885" y="890"/>
                        <a:pt x="871" y="899"/>
                        <a:pt x="862" y="900"/>
                      </a:cubicBezTo>
                      <a:cubicBezTo>
                        <a:pt x="853" y="901"/>
                        <a:pt x="849" y="898"/>
                        <a:pt x="846" y="902"/>
                      </a:cubicBezTo>
                      <a:cubicBezTo>
                        <a:pt x="837" y="913"/>
                        <a:pt x="828" y="918"/>
                        <a:pt x="809" y="918"/>
                      </a:cubicBezTo>
                      <a:cubicBezTo>
                        <a:pt x="786" y="918"/>
                        <a:pt x="775" y="902"/>
                        <a:pt x="772" y="901"/>
                      </a:cubicBezTo>
                      <a:cubicBezTo>
                        <a:pt x="770" y="900"/>
                        <a:pt x="764" y="901"/>
                        <a:pt x="757" y="900"/>
                      </a:cubicBezTo>
                      <a:cubicBezTo>
                        <a:pt x="750" y="899"/>
                        <a:pt x="735" y="890"/>
                        <a:pt x="735" y="877"/>
                      </a:cubicBezTo>
                      <a:cubicBezTo>
                        <a:pt x="735" y="862"/>
                        <a:pt x="746" y="862"/>
                        <a:pt x="746" y="865"/>
                      </a:cubicBezTo>
                      <a:cubicBezTo>
                        <a:pt x="745" y="868"/>
                        <a:pt x="744" y="868"/>
                        <a:pt x="744" y="874"/>
                      </a:cubicBezTo>
                      <a:cubicBezTo>
                        <a:pt x="744" y="884"/>
                        <a:pt x="755" y="888"/>
                        <a:pt x="759" y="889"/>
                      </a:cubicBezTo>
                      <a:cubicBezTo>
                        <a:pt x="764" y="889"/>
                        <a:pt x="769" y="887"/>
                        <a:pt x="771" y="885"/>
                      </a:cubicBezTo>
                      <a:cubicBezTo>
                        <a:pt x="772" y="883"/>
                        <a:pt x="772" y="879"/>
                        <a:pt x="773" y="879"/>
                      </a:cubicBezTo>
                      <a:cubicBezTo>
                        <a:pt x="774" y="879"/>
                        <a:pt x="774" y="879"/>
                        <a:pt x="774" y="879"/>
                      </a:cubicBezTo>
                      <a:cubicBezTo>
                        <a:pt x="774" y="879"/>
                        <a:pt x="776" y="880"/>
                        <a:pt x="777" y="883"/>
                      </a:cubicBezTo>
                      <a:cubicBezTo>
                        <a:pt x="779" y="891"/>
                        <a:pt x="783" y="906"/>
                        <a:pt x="809" y="906"/>
                      </a:cubicBezTo>
                      <a:cubicBezTo>
                        <a:pt x="834" y="906"/>
                        <a:pt x="840" y="894"/>
                        <a:pt x="842" y="888"/>
                      </a:cubicBezTo>
                      <a:cubicBezTo>
                        <a:pt x="842" y="884"/>
                        <a:pt x="845" y="883"/>
                        <a:pt x="847" y="883"/>
                      </a:cubicBezTo>
                      <a:cubicBezTo>
                        <a:pt x="849" y="884"/>
                        <a:pt x="847" y="889"/>
                        <a:pt x="853" y="891"/>
                      </a:cubicBezTo>
                      <a:cubicBezTo>
                        <a:pt x="863" y="893"/>
                        <a:pt x="876" y="885"/>
                        <a:pt x="876" y="875"/>
                      </a:cubicBezTo>
                      <a:cubicBezTo>
                        <a:pt x="876" y="870"/>
                        <a:pt x="872" y="869"/>
                        <a:pt x="873" y="865"/>
                      </a:cubicBezTo>
                      <a:cubicBezTo>
                        <a:pt x="874" y="862"/>
                        <a:pt x="885" y="865"/>
                        <a:pt x="885" y="877"/>
                      </a:cubicBezTo>
                      <a:close/>
                      <a:moveTo>
                        <a:pt x="815" y="1066"/>
                      </a:moveTo>
                      <a:cubicBezTo>
                        <a:pt x="715" y="1066"/>
                        <a:pt x="683" y="975"/>
                        <a:pt x="683" y="974"/>
                      </a:cubicBezTo>
                      <a:cubicBezTo>
                        <a:pt x="681" y="970"/>
                        <a:pt x="682" y="966"/>
                        <a:pt x="685" y="963"/>
                      </a:cubicBezTo>
                      <a:cubicBezTo>
                        <a:pt x="687" y="959"/>
                        <a:pt x="691" y="957"/>
                        <a:pt x="695" y="957"/>
                      </a:cubicBezTo>
                      <a:cubicBezTo>
                        <a:pt x="929" y="962"/>
                        <a:pt x="929" y="962"/>
                        <a:pt x="929" y="962"/>
                      </a:cubicBezTo>
                      <a:cubicBezTo>
                        <a:pt x="933" y="962"/>
                        <a:pt x="936" y="964"/>
                        <a:pt x="939" y="967"/>
                      </a:cubicBezTo>
                      <a:cubicBezTo>
                        <a:pt x="941" y="970"/>
                        <a:pt x="942" y="974"/>
                        <a:pt x="941" y="977"/>
                      </a:cubicBezTo>
                      <a:cubicBezTo>
                        <a:pt x="940" y="978"/>
                        <a:pt x="915" y="1066"/>
                        <a:pt x="815" y="1066"/>
                      </a:cubicBezTo>
                      <a:close/>
                      <a:moveTo>
                        <a:pt x="714" y="983"/>
                      </a:moveTo>
                      <a:cubicBezTo>
                        <a:pt x="727" y="1005"/>
                        <a:pt x="757" y="1041"/>
                        <a:pt x="815" y="1041"/>
                      </a:cubicBezTo>
                      <a:cubicBezTo>
                        <a:pt x="872" y="1041"/>
                        <a:pt x="899" y="1007"/>
                        <a:pt x="910" y="986"/>
                      </a:cubicBezTo>
                      <a:lnTo>
                        <a:pt x="714" y="983"/>
                      </a:lnTo>
                      <a:close/>
                      <a:moveTo>
                        <a:pt x="1148" y="636"/>
                      </a:moveTo>
                      <a:cubicBezTo>
                        <a:pt x="1148" y="636"/>
                        <a:pt x="1117" y="633"/>
                        <a:pt x="1104" y="631"/>
                      </a:cubicBezTo>
                      <a:cubicBezTo>
                        <a:pt x="1103" y="631"/>
                        <a:pt x="1100" y="631"/>
                        <a:pt x="1097" y="630"/>
                      </a:cubicBezTo>
                      <a:cubicBezTo>
                        <a:pt x="1081" y="604"/>
                        <a:pt x="1034" y="583"/>
                        <a:pt x="996" y="584"/>
                      </a:cubicBezTo>
                      <a:cubicBezTo>
                        <a:pt x="949" y="584"/>
                        <a:pt x="909" y="608"/>
                        <a:pt x="906" y="614"/>
                      </a:cubicBezTo>
                      <a:cubicBezTo>
                        <a:pt x="905" y="617"/>
                        <a:pt x="909" y="625"/>
                        <a:pt x="914" y="625"/>
                      </a:cubicBezTo>
                      <a:cubicBezTo>
                        <a:pt x="918" y="624"/>
                        <a:pt x="959" y="590"/>
                        <a:pt x="1022" y="600"/>
                      </a:cubicBezTo>
                      <a:cubicBezTo>
                        <a:pt x="1052" y="605"/>
                        <a:pt x="1072" y="618"/>
                        <a:pt x="1085" y="629"/>
                      </a:cubicBezTo>
                      <a:cubicBezTo>
                        <a:pt x="1059" y="625"/>
                        <a:pt x="1013" y="620"/>
                        <a:pt x="981" y="620"/>
                      </a:cubicBezTo>
                      <a:cubicBezTo>
                        <a:pt x="938" y="621"/>
                        <a:pt x="862" y="638"/>
                        <a:pt x="847" y="641"/>
                      </a:cubicBezTo>
                      <a:cubicBezTo>
                        <a:pt x="836" y="643"/>
                        <a:pt x="824" y="644"/>
                        <a:pt x="816" y="645"/>
                      </a:cubicBezTo>
                      <a:cubicBezTo>
                        <a:pt x="810" y="645"/>
                        <a:pt x="795" y="644"/>
                        <a:pt x="780" y="641"/>
                      </a:cubicBezTo>
                      <a:cubicBezTo>
                        <a:pt x="765" y="638"/>
                        <a:pt x="688" y="623"/>
                        <a:pt x="645" y="623"/>
                      </a:cubicBezTo>
                      <a:cubicBezTo>
                        <a:pt x="615" y="623"/>
                        <a:pt x="572" y="629"/>
                        <a:pt x="545" y="633"/>
                      </a:cubicBezTo>
                      <a:cubicBezTo>
                        <a:pt x="557" y="621"/>
                        <a:pt x="578" y="606"/>
                        <a:pt x="613" y="600"/>
                      </a:cubicBezTo>
                      <a:cubicBezTo>
                        <a:pt x="675" y="590"/>
                        <a:pt x="716" y="624"/>
                        <a:pt x="721" y="625"/>
                      </a:cubicBezTo>
                      <a:cubicBezTo>
                        <a:pt x="725" y="625"/>
                        <a:pt x="730" y="617"/>
                        <a:pt x="729" y="614"/>
                      </a:cubicBezTo>
                      <a:cubicBezTo>
                        <a:pt x="726" y="608"/>
                        <a:pt x="685" y="584"/>
                        <a:pt x="639" y="584"/>
                      </a:cubicBezTo>
                      <a:cubicBezTo>
                        <a:pt x="599" y="583"/>
                        <a:pt x="549" y="606"/>
                        <a:pt x="536" y="634"/>
                      </a:cubicBezTo>
                      <a:cubicBezTo>
                        <a:pt x="529" y="635"/>
                        <a:pt x="525" y="636"/>
                        <a:pt x="522" y="636"/>
                      </a:cubicBezTo>
                      <a:cubicBezTo>
                        <a:pt x="510" y="638"/>
                        <a:pt x="481" y="641"/>
                        <a:pt x="479" y="642"/>
                      </a:cubicBezTo>
                      <a:cubicBezTo>
                        <a:pt x="471" y="649"/>
                        <a:pt x="471" y="695"/>
                        <a:pt x="477" y="700"/>
                      </a:cubicBezTo>
                      <a:cubicBezTo>
                        <a:pt x="479" y="701"/>
                        <a:pt x="486" y="699"/>
                        <a:pt x="491" y="704"/>
                      </a:cubicBezTo>
                      <a:cubicBezTo>
                        <a:pt x="497" y="708"/>
                        <a:pt x="505" y="731"/>
                        <a:pt x="507" y="736"/>
                      </a:cubicBezTo>
                      <a:cubicBezTo>
                        <a:pt x="510" y="741"/>
                        <a:pt x="515" y="769"/>
                        <a:pt x="550" y="773"/>
                      </a:cubicBezTo>
                      <a:cubicBezTo>
                        <a:pt x="585" y="778"/>
                        <a:pt x="619" y="780"/>
                        <a:pt x="664" y="780"/>
                      </a:cubicBezTo>
                      <a:cubicBezTo>
                        <a:pt x="707" y="777"/>
                        <a:pt x="735" y="770"/>
                        <a:pt x="740" y="770"/>
                      </a:cubicBezTo>
                      <a:cubicBezTo>
                        <a:pt x="745" y="769"/>
                        <a:pt x="767" y="760"/>
                        <a:pt x="776" y="734"/>
                      </a:cubicBezTo>
                      <a:cubicBezTo>
                        <a:pt x="784" y="708"/>
                        <a:pt x="786" y="686"/>
                        <a:pt x="802" y="685"/>
                      </a:cubicBezTo>
                      <a:cubicBezTo>
                        <a:pt x="806" y="684"/>
                        <a:pt x="809" y="684"/>
                        <a:pt x="812" y="683"/>
                      </a:cubicBezTo>
                      <a:cubicBezTo>
                        <a:pt x="815" y="684"/>
                        <a:pt x="819" y="684"/>
                        <a:pt x="825" y="685"/>
                      </a:cubicBezTo>
                      <a:cubicBezTo>
                        <a:pt x="841" y="686"/>
                        <a:pt x="843" y="707"/>
                        <a:pt x="853" y="733"/>
                      </a:cubicBezTo>
                      <a:cubicBezTo>
                        <a:pt x="862" y="759"/>
                        <a:pt x="884" y="768"/>
                        <a:pt x="889" y="769"/>
                      </a:cubicBezTo>
                      <a:cubicBezTo>
                        <a:pt x="894" y="769"/>
                        <a:pt x="922" y="774"/>
                        <a:pt x="965" y="776"/>
                      </a:cubicBezTo>
                      <a:cubicBezTo>
                        <a:pt x="1011" y="777"/>
                        <a:pt x="1043" y="775"/>
                        <a:pt x="1078" y="768"/>
                      </a:cubicBezTo>
                      <a:cubicBezTo>
                        <a:pt x="1114" y="763"/>
                        <a:pt x="1119" y="736"/>
                        <a:pt x="1121" y="731"/>
                      </a:cubicBezTo>
                      <a:cubicBezTo>
                        <a:pt x="1123" y="726"/>
                        <a:pt x="1131" y="703"/>
                        <a:pt x="1136" y="698"/>
                      </a:cubicBezTo>
                      <a:cubicBezTo>
                        <a:pt x="1142" y="694"/>
                        <a:pt x="1150" y="694"/>
                        <a:pt x="1150" y="694"/>
                      </a:cubicBezTo>
                      <a:lnTo>
                        <a:pt x="1148" y="636"/>
                      </a:lnTo>
                      <a:close/>
                      <a:moveTo>
                        <a:pt x="774" y="681"/>
                      </a:moveTo>
                      <a:cubicBezTo>
                        <a:pt x="774" y="681"/>
                        <a:pt x="769" y="709"/>
                        <a:pt x="762" y="728"/>
                      </a:cubicBezTo>
                      <a:cubicBezTo>
                        <a:pt x="755" y="747"/>
                        <a:pt x="735" y="755"/>
                        <a:pt x="731" y="756"/>
                      </a:cubicBezTo>
                      <a:cubicBezTo>
                        <a:pt x="727" y="757"/>
                        <a:pt x="694" y="764"/>
                        <a:pt x="680" y="765"/>
                      </a:cubicBezTo>
                      <a:cubicBezTo>
                        <a:pt x="665" y="766"/>
                        <a:pt x="588" y="766"/>
                        <a:pt x="557" y="761"/>
                      </a:cubicBezTo>
                      <a:cubicBezTo>
                        <a:pt x="525" y="757"/>
                        <a:pt x="518" y="733"/>
                        <a:pt x="518" y="733"/>
                      </a:cubicBezTo>
                      <a:cubicBezTo>
                        <a:pt x="518" y="733"/>
                        <a:pt x="512" y="704"/>
                        <a:pt x="513" y="679"/>
                      </a:cubicBezTo>
                      <a:cubicBezTo>
                        <a:pt x="513" y="662"/>
                        <a:pt x="523" y="652"/>
                        <a:pt x="532" y="648"/>
                      </a:cubicBezTo>
                      <a:cubicBezTo>
                        <a:pt x="532" y="648"/>
                        <a:pt x="532" y="648"/>
                        <a:pt x="532" y="648"/>
                      </a:cubicBezTo>
                      <a:cubicBezTo>
                        <a:pt x="532" y="648"/>
                        <a:pt x="532" y="648"/>
                        <a:pt x="532" y="648"/>
                      </a:cubicBezTo>
                      <a:cubicBezTo>
                        <a:pt x="537" y="646"/>
                        <a:pt x="541" y="645"/>
                        <a:pt x="543" y="644"/>
                      </a:cubicBezTo>
                      <a:cubicBezTo>
                        <a:pt x="551" y="643"/>
                        <a:pt x="615" y="632"/>
                        <a:pt x="641" y="633"/>
                      </a:cubicBezTo>
                      <a:cubicBezTo>
                        <a:pt x="668" y="634"/>
                        <a:pt x="727" y="640"/>
                        <a:pt x="748" y="646"/>
                      </a:cubicBezTo>
                      <a:cubicBezTo>
                        <a:pt x="779" y="655"/>
                        <a:pt x="774" y="681"/>
                        <a:pt x="774" y="681"/>
                      </a:cubicBezTo>
                      <a:close/>
                      <a:moveTo>
                        <a:pt x="1110" y="728"/>
                      </a:moveTo>
                      <a:cubicBezTo>
                        <a:pt x="1110" y="728"/>
                        <a:pt x="1103" y="752"/>
                        <a:pt x="1072" y="757"/>
                      </a:cubicBezTo>
                      <a:cubicBezTo>
                        <a:pt x="1041" y="762"/>
                        <a:pt x="964" y="764"/>
                        <a:pt x="949" y="763"/>
                      </a:cubicBezTo>
                      <a:cubicBezTo>
                        <a:pt x="935" y="762"/>
                        <a:pt x="902" y="756"/>
                        <a:pt x="897" y="755"/>
                      </a:cubicBezTo>
                      <a:cubicBezTo>
                        <a:pt x="893" y="754"/>
                        <a:pt x="874" y="746"/>
                        <a:pt x="866" y="728"/>
                      </a:cubicBezTo>
                      <a:cubicBezTo>
                        <a:pt x="859" y="709"/>
                        <a:pt x="854" y="681"/>
                        <a:pt x="854" y="681"/>
                      </a:cubicBezTo>
                      <a:cubicBezTo>
                        <a:pt x="854" y="681"/>
                        <a:pt x="848" y="655"/>
                        <a:pt x="879" y="645"/>
                      </a:cubicBezTo>
                      <a:cubicBezTo>
                        <a:pt x="899" y="639"/>
                        <a:pt x="958" y="631"/>
                        <a:pt x="985" y="630"/>
                      </a:cubicBezTo>
                      <a:cubicBezTo>
                        <a:pt x="1012" y="629"/>
                        <a:pt x="1076" y="639"/>
                        <a:pt x="1084" y="640"/>
                      </a:cubicBezTo>
                      <a:cubicBezTo>
                        <a:pt x="1087" y="640"/>
                        <a:pt x="1095" y="642"/>
                        <a:pt x="1102" y="648"/>
                      </a:cubicBezTo>
                      <a:cubicBezTo>
                        <a:pt x="1102" y="648"/>
                        <a:pt x="1102" y="648"/>
                        <a:pt x="1102" y="648"/>
                      </a:cubicBezTo>
                      <a:cubicBezTo>
                        <a:pt x="1102" y="648"/>
                        <a:pt x="1102" y="648"/>
                        <a:pt x="1102" y="648"/>
                      </a:cubicBezTo>
                      <a:cubicBezTo>
                        <a:pt x="1109" y="653"/>
                        <a:pt x="1114" y="661"/>
                        <a:pt x="1115" y="674"/>
                      </a:cubicBezTo>
                      <a:cubicBezTo>
                        <a:pt x="1116" y="699"/>
                        <a:pt x="1110" y="728"/>
                        <a:pt x="1110" y="728"/>
                      </a:cubicBezTo>
                      <a:close/>
                    </a:path>
                  </a:pathLst>
                </a:custGeom>
                <a:solidFill>
                  <a:srgbClr val="55ACD1"/>
                </a:solidFill>
                <a:ln>
                  <a:noFill/>
                </a:ln>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grpSp>
          <p:grpSp>
            <p:nvGrpSpPr>
              <p:cNvPr id="92" name="Group 91"/>
              <p:cNvGrpSpPr/>
              <p:nvPr/>
            </p:nvGrpSpPr>
            <p:grpSpPr>
              <a:xfrm>
                <a:off x="624574" y="3639115"/>
                <a:ext cx="485074" cy="485074"/>
                <a:chOff x="5099864" y="3305528"/>
                <a:chExt cx="583647" cy="583647"/>
              </a:xfrm>
            </p:grpSpPr>
            <p:sp>
              <p:nvSpPr>
                <p:cNvPr id="93" name="Oval 92"/>
                <p:cNvSpPr/>
                <p:nvPr/>
              </p:nvSpPr>
              <p:spPr bwMode="gray">
                <a:xfrm>
                  <a:off x="5099864" y="3305528"/>
                  <a:ext cx="583647" cy="583647"/>
                </a:xfrm>
                <a:prstGeom prst="ellipse">
                  <a:avLst/>
                </a:prstGeom>
                <a:solidFill>
                  <a:srgbClr val="FFFFFF"/>
                </a:solidFill>
                <a:ln w="9525" algn="ctr">
                  <a:solidFill>
                    <a:srgbClr val="55ACD1"/>
                  </a:solidFill>
                  <a:miter lim="800000"/>
                  <a:headEnd/>
                  <a:tailEnd/>
                </a:ln>
                <a:effectLst/>
              </p:spPr>
              <p:txBody>
                <a:bodyPr lIns="27198" tIns="27198" rIns="27198" bIns="27198" rtlCol="0" anchor="ctr" anchorCtr="1"/>
                <a:lstStyle/>
                <a:p>
                  <a:pPr defTabSz="608110">
                    <a:spcBef>
                      <a:spcPct val="20000"/>
                    </a:spcBef>
                    <a:defRPr/>
                  </a:pPr>
                  <a:endParaRPr lang="en-US" sz="1000" b="1" kern="0" dirty="0">
                    <a:solidFill>
                      <a:srgbClr val="FFFFFF"/>
                    </a:solidFill>
                    <a:effectLst>
                      <a:outerShdw blurRad="38100" dist="38100" dir="2700000" algn="tl">
                        <a:srgbClr val="000000">
                          <a:alpha val="43137"/>
                        </a:srgbClr>
                      </a:outerShdw>
                    </a:effectLst>
                    <a:latin typeface="+mj-lt"/>
                  </a:endParaRPr>
                </a:p>
              </p:txBody>
            </p:sp>
            <p:grpSp>
              <p:nvGrpSpPr>
                <p:cNvPr id="94" name="Group 4"/>
                <p:cNvGrpSpPr>
                  <a:grpSpLocks noChangeAspect="1"/>
                </p:cNvGrpSpPr>
                <p:nvPr/>
              </p:nvGrpSpPr>
              <p:grpSpPr bwMode="auto">
                <a:xfrm>
                  <a:off x="5198905" y="3388590"/>
                  <a:ext cx="380942" cy="404062"/>
                  <a:chOff x="2532" y="1793"/>
                  <a:chExt cx="692" cy="734"/>
                </a:xfrm>
                <a:solidFill>
                  <a:srgbClr val="55ACD1"/>
                </a:solidFill>
              </p:grpSpPr>
              <p:sp>
                <p:nvSpPr>
                  <p:cNvPr id="95" name="Freeform 5"/>
                  <p:cNvSpPr>
                    <a:spLocks noEditPoints="1"/>
                  </p:cNvSpPr>
                  <p:nvPr/>
                </p:nvSpPr>
                <p:spPr bwMode="auto">
                  <a:xfrm>
                    <a:off x="2686" y="1793"/>
                    <a:ext cx="384" cy="450"/>
                  </a:xfrm>
                  <a:custGeom>
                    <a:avLst/>
                    <a:gdLst>
                      <a:gd name="T0" fmla="*/ 3 w 190"/>
                      <a:gd name="T1" fmla="*/ 124 h 222"/>
                      <a:gd name="T2" fmla="*/ 49 w 190"/>
                      <a:gd name="T3" fmla="*/ 200 h 222"/>
                      <a:gd name="T4" fmla="*/ 95 w 190"/>
                      <a:gd name="T5" fmla="*/ 222 h 222"/>
                      <a:gd name="T6" fmla="*/ 142 w 190"/>
                      <a:gd name="T7" fmla="*/ 200 h 222"/>
                      <a:gd name="T8" fmla="*/ 187 w 190"/>
                      <a:gd name="T9" fmla="*/ 124 h 222"/>
                      <a:gd name="T10" fmla="*/ 182 w 190"/>
                      <a:gd name="T11" fmla="*/ 86 h 222"/>
                      <a:gd name="T12" fmla="*/ 20 w 190"/>
                      <a:gd name="T13" fmla="*/ 43 h 222"/>
                      <a:gd name="T14" fmla="*/ 9 w 190"/>
                      <a:gd name="T15" fmla="*/ 96 h 222"/>
                      <a:gd name="T16" fmla="*/ 9 w 190"/>
                      <a:gd name="T17" fmla="*/ 96 h 222"/>
                      <a:gd name="T18" fmla="*/ 18 w 190"/>
                      <a:gd name="T19" fmla="*/ 111 h 222"/>
                      <a:gd name="T20" fmla="*/ 21 w 190"/>
                      <a:gd name="T21" fmla="*/ 107 h 222"/>
                      <a:gd name="T22" fmla="*/ 22 w 190"/>
                      <a:gd name="T23" fmla="*/ 107 h 222"/>
                      <a:gd name="T24" fmla="*/ 25 w 190"/>
                      <a:gd name="T25" fmla="*/ 108 h 222"/>
                      <a:gd name="T26" fmla="*/ 25 w 190"/>
                      <a:gd name="T27" fmla="*/ 108 h 222"/>
                      <a:gd name="T28" fmla="*/ 48 w 190"/>
                      <a:gd name="T29" fmla="*/ 75 h 222"/>
                      <a:gd name="T30" fmla="*/ 52 w 190"/>
                      <a:gd name="T31" fmla="*/ 74 h 222"/>
                      <a:gd name="T32" fmla="*/ 63 w 190"/>
                      <a:gd name="T33" fmla="*/ 74 h 222"/>
                      <a:gd name="T34" fmla="*/ 116 w 190"/>
                      <a:gd name="T35" fmla="*/ 75 h 222"/>
                      <a:gd name="T36" fmla="*/ 124 w 190"/>
                      <a:gd name="T37" fmla="*/ 75 h 222"/>
                      <a:gd name="T38" fmla="*/ 150 w 190"/>
                      <a:gd name="T39" fmla="*/ 84 h 222"/>
                      <a:gd name="T40" fmla="*/ 147 w 190"/>
                      <a:gd name="T41" fmla="*/ 75 h 222"/>
                      <a:gd name="T42" fmla="*/ 147 w 190"/>
                      <a:gd name="T43" fmla="*/ 75 h 222"/>
                      <a:gd name="T44" fmla="*/ 165 w 190"/>
                      <a:gd name="T45" fmla="*/ 108 h 222"/>
                      <a:gd name="T46" fmla="*/ 165 w 190"/>
                      <a:gd name="T47" fmla="*/ 108 h 222"/>
                      <a:gd name="T48" fmla="*/ 165 w 190"/>
                      <a:gd name="T49" fmla="*/ 108 h 222"/>
                      <a:gd name="T50" fmla="*/ 165 w 190"/>
                      <a:gd name="T51" fmla="*/ 108 h 222"/>
                      <a:gd name="T52" fmla="*/ 167 w 190"/>
                      <a:gd name="T53" fmla="*/ 107 h 222"/>
                      <a:gd name="T54" fmla="*/ 169 w 190"/>
                      <a:gd name="T55" fmla="*/ 107 h 222"/>
                      <a:gd name="T56" fmla="*/ 173 w 190"/>
                      <a:gd name="T57" fmla="*/ 126 h 222"/>
                      <a:gd name="T58" fmla="*/ 164 w 190"/>
                      <a:gd name="T59" fmla="*/ 143 h 222"/>
                      <a:gd name="T60" fmla="*/ 163 w 190"/>
                      <a:gd name="T61" fmla="*/ 143 h 222"/>
                      <a:gd name="T62" fmla="*/ 163 w 190"/>
                      <a:gd name="T63" fmla="*/ 143 h 222"/>
                      <a:gd name="T64" fmla="*/ 162 w 190"/>
                      <a:gd name="T65" fmla="*/ 143 h 222"/>
                      <a:gd name="T66" fmla="*/ 161 w 190"/>
                      <a:gd name="T67" fmla="*/ 142 h 222"/>
                      <a:gd name="T68" fmla="*/ 126 w 190"/>
                      <a:gd name="T69" fmla="*/ 194 h 222"/>
                      <a:gd name="T70" fmla="*/ 111 w 190"/>
                      <a:gd name="T71" fmla="*/ 203 h 222"/>
                      <a:gd name="T72" fmla="*/ 105 w 190"/>
                      <a:gd name="T73" fmla="*/ 205 h 222"/>
                      <a:gd name="T74" fmla="*/ 103 w 190"/>
                      <a:gd name="T75" fmla="*/ 205 h 222"/>
                      <a:gd name="T76" fmla="*/ 100 w 190"/>
                      <a:gd name="T77" fmla="*/ 206 h 222"/>
                      <a:gd name="T78" fmla="*/ 95 w 190"/>
                      <a:gd name="T79" fmla="*/ 206 h 222"/>
                      <a:gd name="T80" fmla="*/ 30 w 190"/>
                      <a:gd name="T81" fmla="*/ 142 h 222"/>
                      <a:gd name="T82" fmla="*/ 30 w 190"/>
                      <a:gd name="T83" fmla="*/ 142 h 222"/>
                      <a:gd name="T84" fmla="*/ 28 w 190"/>
                      <a:gd name="T85" fmla="*/ 143 h 222"/>
                      <a:gd name="T86" fmla="*/ 24 w 190"/>
                      <a:gd name="T87" fmla="*/ 141 h 222"/>
                      <a:gd name="T88" fmla="*/ 18 w 190"/>
                      <a:gd name="T89" fmla="*/ 12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0" h="222">
                        <a:moveTo>
                          <a:pt x="9" y="96"/>
                        </a:moveTo>
                        <a:cubicBezTo>
                          <a:pt x="3" y="97"/>
                          <a:pt x="0" y="110"/>
                          <a:pt x="3" y="124"/>
                        </a:cubicBezTo>
                        <a:cubicBezTo>
                          <a:pt x="5" y="138"/>
                          <a:pt x="11" y="148"/>
                          <a:pt x="17" y="149"/>
                        </a:cubicBezTo>
                        <a:cubicBezTo>
                          <a:pt x="24" y="168"/>
                          <a:pt x="35" y="187"/>
                          <a:pt x="49" y="200"/>
                        </a:cubicBezTo>
                        <a:cubicBezTo>
                          <a:pt x="57" y="208"/>
                          <a:pt x="66" y="214"/>
                          <a:pt x="75" y="218"/>
                        </a:cubicBezTo>
                        <a:cubicBezTo>
                          <a:pt x="82" y="221"/>
                          <a:pt x="88" y="222"/>
                          <a:pt x="95" y="222"/>
                        </a:cubicBezTo>
                        <a:cubicBezTo>
                          <a:pt x="102" y="222"/>
                          <a:pt x="109" y="221"/>
                          <a:pt x="115" y="218"/>
                        </a:cubicBezTo>
                        <a:cubicBezTo>
                          <a:pt x="125" y="214"/>
                          <a:pt x="134" y="208"/>
                          <a:pt x="142" y="200"/>
                        </a:cubicBezTo>
                        <a:cubicBezTo>
                          <a:pt x="156" y="186"/>
                          <a:pt x="167" y="168"/>
                          <a:pt x="174" y="149"/>
                        </a:cubicBezTo>
                        <a:cubicBezTo>
                          <a:pt x="179" y="147"/>
                          <a:pt x="185" y="137"/>
                          <a:pt x="187" y="124"/>
                        </a:cubicBezTo>
                        <a:cubicBezTo>
                          <a:pt x="190" y="110"/>
                          <a:pt x="187" y="98"/>
                          <a:pt x="182" y="96"/>
                        </a:cubicBezTo>
                        <a:cubicBezTo>
                          <a:pt x="182" y="93"/>
                          <a:pt x="182" y="89"/>
                          <a:pt x="182" y="86"/>
                        </a:cubicBezTo>
                        <a:cubicBezTo>
                          <a:pt x="182" y="35"/>
                          <a:pt x="152" y="5"/>
                          <a:pt x="106" y="2"/>
                        </a:cubicBezTo>
                        <a:cubicBezTo>
                          <a:pt x="65" y="0"/>
                          <a:pt x="34" y="16"/>
                          <a:pt x="20" y="43"/>
                        </a:cubicBezTo>
                        <a:cubicBezTo>
                          <a:pt x="15" y="52"/>
                          <a:pt x="13" y="63"/>
                          <a:pt x="11" y="76"/>
                        </a:cubicBezTo>
                        <a:cubicBezTo>
                          <a:pt x="10" y="82"/>
                          <a:pt x="9" y="89"/>
                          <a:pt x="9" y="96"/>
                        </a:cubicBezTo>
                        <a:cubicBezTo>
                          <a:pt x="9" y="96"/>
                          <a:pt x="9" y="96"/>
                          <a:pt x="9" y="96"/>
                        </a:cubicBezTo>
                        <a:cubicBezTo>
                          <a:pt x="9" y="96"/>
                          <a:pt x="9" y="96"/>
                          <a:pt x="9" y="96"/>
                        </a:cubicBezTo>
                        <a:cubicBezTo>
                          <a:pt x="9" y="96"/>
                          <a:pt x="9" y="96"/>
                          <a:pt x="9" y="96"/>
                        </a:cubicBezTo>
                        <a:close/>
                        <a:moveTo>
                          <a:pt x="18" y="111"/>
                        </a:moveTo>
                        <a:cubicBezTo>
                          <a:pt x="19" y="109"/>
                          <a:pt x="20" y="108"/>
                          <a:pt x="21" y="107"/>
                        </a:cubicBezTo>
                        <a:cubicBezTo>
                          <a:pt x="21" y="107"/>
                          <a:pt x="21" y="107"/>
                          <a:pt x="21" y="107"/>
                        </a:cubicBezTo>
                        <a:cubicBezTo>
                          <a:pt x="21" y="107"/>
                          <a:pt x="22" y="107"/>
                          <a:pt x="22" y="107"/>
                        </a:cubicBezTo>
                        <a:cubicBezTo>
                          <a:pt x="22" y="107"/>
                          <a:pt x="22" y="107"/>
                          <a:pt x="22" y="107"/>
                        </a:cubicBezTo>
                        <a:cubicBezTo>
                          <a:pt x="22" y="107"/>
                          <a:pt x="22" y="107"/>
                          <a:pt x="23" y="107"/>
                        </a:cubicBezTo>
                        <a:cubicBezTo>
                          <a:pt x="24" y="107"/>
                          <a:pt x="24" y="107"/>
                          <a:pt x="25" y="108"/>
                        </a:cubicBezTo>
                        <a:cubicBezTo>
                          <a:pt x="25" y="108"/>
                          <a:pt x="25" y="108"/>
                          <a:pt x="25" y="108"/>
                        </a:cubicBezTo>
                        <a:cubicBezTo>
                          <a:pt x="25" y="108"/>
                          <a:pt x="25" y="108"/>
                          <a:pt x="25" y="108"/>
                        </a:cubicBezTo>
                        <a:cubicBezTo>
                          <a:pt x="25" y="108"/>
                          <a:pt x="25" y="108"/>
                          <a:pt x="25" y="108"/>
                        </a:cubicBezTo>
                        <a:cubicBezTo>
                          <a:pt x="26" y="105"/>
                          <a:pt x="29" y="82"/>
                          <a:pt x="48" y="75"/>
                        </a:cubicBezTo>
                        <a:cubicBezTo>
                          <a:pt x="48" y="75"/>
                          <a:pt x="48" y="75"/>
                          <a:pt x="48" y="75"/>
                        </a:cubicBezTo>
                        <a:cubicBezTo>
                          <a:pt x="49" y="75"/>
                          <a:pt x="51" y="74"/>
                          <a:pt x="52" y="74"/>
                        </a:cubicBezTo>
                        <a:cubicBezTo>
                          <a:pt x="54" y="74"/>
                          <a:pt x="55" y="74"/>
                          <a:pt x="57" y="73"/>
                        </a:cubicBezTo>
                        <a:cubicBezTo>
                          <a:pt x="59" y="73"/>
                          <a:pt x="61" y="73"/>
                          <a:pt x="63" y="74"/>
                        </a:cubicBezTo>
                        <a:cubicBezTo>
                          <a:pt x="63" y="74"/>
                          <a:pt x="76" y="78"/>
                          <a:pt x="93" y="79"/>
                        </a:cubicBezTo>
                        <a:cubicBezTo>
                          <a:pt x="100" y="79"/>
                          <a:pt x="109" y="78"/>
                          <a:pt x="116" y="75"/>
                        </a:cubicBezTo>
                        <a:cubicBezTo>
                          <a:pt x="118" y="75"/>
                          <a:pt x="119" y="75"/>
                          <a:pt x="121" y="75"/>
                        </a:cubicBezTo>
                        <a:cubicBezTo>
                          <a:pt x="122" y="75"/>
                          <a:pt x="123" y="75"/>
                          <a:pt x="124" y="75"/>
                        </a:cubicBezTo>
                        <a:cubicBezTo>
                          <a:pt x="135" y="75"/>
                          <a:pt x="142" y="81"/>
                          <a:pt x="150" y="84"/>
                        </a:cubicBezTo>
                        <a:cubicBezTo>
                          <a:pt x="150" y="84"/>
                          <a:pt x="150" y="84"/>
                          <a:pt x="150" y="84"/>
                        </a:cubicBezTo>
                        <a:cubicBezTo>
                          <a:pt x="150" y="84"/>
                          <a:pt x="150" y="84"/>
                          <a:pt x="150" y="84"/>
                        </a:cubicBezTo>
                        <a:cubicBezTo>
                          <a:pt x="149" y="81"/>
                          <a:pt x="147" y="77"/>
                          <a:pt x="147" y="75"/>
                        </a:cubicBezTo>
                        <a:cubicBezTo>
                          <a:pt x="147" y="75"/>
                          <a:pt x="147" y="75"/>
                          <a:pt x="147" y="75"/>
                        </a:cubicBezTo>
                        <a:cubicBezTo>
                          <a:pt x="147" y="75"/>
                          <a:pt x="147" y="75"/>
                          <a:pt x="147" y="75"/>
                        </a:cubicBezTo>
                        <a:cubicBezTo>
                          <a:pt x="148" y="75"/>
                          <a:pt x="149" y="76"/>
                          <a:pt x="150" y="76"/>
                        </a:cubicBezTo>
                        <a:cubicBezTo>
                          <a:pt x="156" y="82"/>
                          <a:pt x="161" y="92"/>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6" y="107"/>
                          <a:pt x="166" y="107"/>
                          <a:pt x="167" y="107"/>
                        </a:cubicBezTo>
                        <a:cubicBezTo>
                          <a:pt x="167" y="107"/>
                          <a:pt x="168" y="107"/>
                          <a:pt x="168" y="107"/>
                        </a:cubicBezTo>
                        <a:cubicBezTo>
                          <a:pt x="168" y="107"/>
                          <a:pt x="168" y="107"/>
                          <a:pt x="169" y="107"/>
                        </a:cubicBezTo>
                        <a:cubicBezTo>
                          <a:pt x="169" y="107"/>
                          <a:pt x="169" y="107"/>
                          <a:pt x="170" y="107"/>
                        </a:cubicBezTo>
                        <a:cubicBezTo>
                          <a:pt x="173" y="109"/>
                          <a:pt x="175" y="117"/>
                          <a:pt x="173" y="126"/>
                        </a:cubicBezTo>
                        <a:cubicBezTo>
                          <a:pt x="172" y="133"/>
                          <a:pt x="169" y="139"/>
                          <a:pt x="166" y="142"/>
                        </a:cubicBezTo>
                        <a:cubicBezTo>
                          <a:pt x="165" y="142"/>
                          <a:pt x="165" y="143"/>
                          <a:pt x="164" y="143"/>
                        </a:cubicBezTo>
                        <a:cubicBezTo>
                          <a:pt x="164" y="143"/>
                          <a:pt x="164" y="143"/>
                          <a:pt x="164" y="143"/>
                        </a:cubicBezTo>
                        <a:cubicBezTo>
                          <a:pt x="163" y="143"/>
                          <a:pt x="163" y="143"/>
                          <a:pt x="163" y="143"/>
                        </a:cubicBezTo>
                        <a:cubicBezTo>
                          <a:pt x="163" y="143"/>
                          <a:pt x="163" y="143"/>
                          <a:pt x="163" y="143"/>
                        </a:cubicBezTo>
                        <a:cubicBezTo>
                          <a:pt x="163" y="143"/>
                          <a:pt x="163" y="143"/>
                          <a:pt x="163" y="143"/>
                        </a:cubicBezTo>
                        <a:cubicBezTo>
                          <a:pt x="163" y="143"/>
                          <a:pt x="163" y="143"/>
                          <a:pt x="162" y="143"/>
                        </a:cubicBezTo>
                        <a:cubicBezTo>
                          <a:pt x="162" y="143"/>
                          <a:pt x="162" y="143"/>
                          <a:pt x="162" y="143"/>
                        </a:cubicBezTo>
                        <a:cubicBezTo>
                          <a:pt x="162" y="143"/>
                          <a:pt x="161" y="143"/>
                          <a:pt x="161" y="142"/>
                        </a:cubicBezTo>
                        <a:cubicBezTo>
                          <a:pt x="161" y="142"/>
                          <a:pt x="161" y="142"/>
                          <a:pt x="161" y="142"/>
                        </a:cubicBezTo>
                        <a:cubicBezTo>
                          <a:pt x="161" y="142"/>
                          <a:pt x="161" y="142"/>
                          <a:pt x="161" y="142"/>
                        </a:cubicBezTo>
                        <a:cubicBezTo>
                          <a:pt x="154" y="162"/>
                          <a:pt x="142" y="182"/>
                          <a:pt x="126" y="194"/>
                        </a:cubicBezTo>
                        <a:cubicBezTo>
                          <a:pt x="122" y="198"/>
                          <a:pt x="117" y="201"/>
                          <a:pt x="112" y="203"/>
                        </a:cubicBezTo>
                        <a:cubicBezTo>
                          <a:pt x="112" y="203"/>
                          <a:pt x="111" y="203"/>
                          <a:pt x="111" y="203"/>
                        </a:cubicBezTo>
                        <a:cubicBezTo>
                          <a:pt x="106" y="205"/>
                          <a:pt x="106" y="205"/>
                          <a:pt x="106" y="205"/>
                        </a:cubicBezTo>
                        <a:cubicBezTo>
                          <a:pt x="105" y="205"/>
                          <a:pt x="105" y="205"/>
                          <a:pt x="105" y="205"/>
                        </a:cubicBezTo>
                        <a:cubicBezTo>
                          <a:pt x="105" y="205"/>
                          <a:pt x="104" y="205"/>
                          <a:pt x="103" y="205"/>
                        </a:cubicBezTo>
                        <a:cubicBezTo>
                          <a:pt x="103" y="205"/>
                          <a:pt x="103" y="205"/>
                          <a:pt x="103" y="205"/>
                        </a:cubicBezTo>
                        <a:cubicBezTo>
                          <a:pt x="101" y="206"/>
                          <a:pt x="101" y="206"/>
                          <a:pt x="101" y="206"/>
                        </a:cubicBezTo>
                        <a:cubicBezTo>
                          <a:pt x="100" y="206"/>
                          <a:pt x="100" y="206"/>
                          <a:pt x="100" y="206"/>
                        </a:cubicBezTo>
                        <a:cubicBezTo>
                          <a:pt x="99" y="206"/>
                          <a:pt x="97" y="206"/>
                          <a:pt x="95" y="206"/>
                        </a:cubicBezTo>
                        <a:cubicBezTo>
                          <a:pt x="95" y="206"/>
                          <a:pt x="95" y="206"/>
                          <a:pt x="95" y="206"/>
                        </a:cubicBezTo>
                        <a:cubicBezTo>
                          <a:pt x="84" y="206"/>
                          <a:pt x="74" y="202"/>
                          <a:pt x="65" y="195"/>
                        </a:cubicBezTo>
                        <a:cubicBezTo>
                          <a:pt x="49" y="183"/>
                          <a:pt x="37" y="163"/>
                          <a:pt x="30" y="142"/>
                        </a:cubicBezTo>
                        <a:cubicBezTo>
                          <a:pt x="30" y="142"/>
                          <a:pt x="30" y="142"/>
                          <a:pt x="30" y="142"/>
                        </a:cubicBezTo>
                        <a:cubicBezTo>
                          <a:pt x="30" y="142"/>
                          <a:pt x="30" y="142"/>
                          <a:pt x="30" y="142"/>
                        </a:cubicBezTo>
                        <a:cubicBezTo>
                          <a:pt x="30" y="143"/>
                          <a:pt x="29" y="143"/>
                          <a:pt x="28" y="143"/>
                        </a:cubicBezTo>
                        <a:cubicBezTo>
                          <a:pt x="28" y="143"/>
                          <a:pt x="28" y="143"/>
                          <a:pt x="28" y="143"/>
                        </a:cubicBezTo>
                        <a:cubicBezTo>
                          <a:pt x="28" y="143"/>
                          <a:pt x="28" y="143"/>
                          <a:pt x="28" y="143"/>
                        </a:cubicBezTo>
                        <a:cubicBezTo>
                          <a:pt x="26" y="143"/>
                          <a:pt x="25" y="142"/>
                          <a:pt x="24" y="141"/>
                        </a:cubicBezTo>
                        <a:cubicBezTo>
                          <a:pt x="21" y="138"/>
                          <a:pt x="19" y="133"/>
                          <a:pt x="18" y="126"/>
                        </a:cubicBezTo>
                        <a:cubicBezTo>
                          <a:pt x="18" y="126"/>
                          <a:pt x="18" y="125"/>
                          <a:pt x="18" y="125"/>
                        </a:cubicBezTo>
                        <a:cubicBezTo>
                          <a:pt x="18" y="120"/>
                          <a:pt x="18" y="116"/>
                          <a:pt x="18"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sp>
                <p:nvSpPr>
                  <p:cNvPr id="96" name="Freeform 6"/>
                  <p:cNvSpPr>
                    <a:spLocks/>
                  </p:cNvSpPr>
                  <p:nvPr/>
                </p:nvSpPr>
                <p:spPr bwMode="auto">
                  <a:xfrm>
                    <a:off x="2742" y="20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sp>
                <p:nvSpPr>
                  <p:cNvPr id="97" name="Freeform 7"/>
                  <p:cNvSpPr>
                    <a:spLocks/>
                  </p:cNvSpPr>
                  <p:nvPr/>
                </p:nvSpPr>
                <p:spPr bwMode="auto">
                  <a:xfrm>
                    <a:off x="2532" y="2239"/>
                    <a:ext cx="692" cy="288"/>
                  </a:xfrm>
                  <a:custGeom>
                    <a:avLst/>
                    <a:gdLst>
                      <a:gd name="T0" fmla="*/ 171 w 342"/>
                      <a:gd name="T1" fmla="*/ 142 h 142"/>
                      <a:gd name="T2" fmla="*/ 338 w 342"/>
                      <a:gd name="T3" fmla="*/ 103 h 142"/>
                      <a:gd name="T4" fmla="*/ 340 w 342"/>
                      <a:gd name="T5" fmla="*/ 76 h 142"/>
                      <a:gd name="T6" fmla="*/ 278 w 342"/>
                      <a:gd name="T7" fmla="*/ 5 h 142"/>
                      <a:gd name="T8" fmla="*/ 275 w 342"/>
                      <a:gd name="T9" fmla="*/ 7 h 142"/>
                      <a:gd name="T10" fmla="*/ 282 w 342"/>
                      <a:gd name="T11" fmla="*/ 20 h 142"/>
                      <a:gd name="T12" fmla="*/ 272 w 342"/>
                      <a:gd name="T13" fmla="*/ 62 h 142"/>
                      <a:gd name="T14" fmla="*/ 250 w 342"/>
                      <a:gd name="T15" fmla="*/ 46 h 142"/>
                      <a:gd name="T16" fmla="*/ 265 w 342"/>
                      <a:gd name="T17" fmla="*/ 18 h 142"/>
                      <a:gd name="T18" fmla="*/ 234 w 342"/>
                      <a:gd name="T19" fmla="*/ 0 h 142"/>
                      <a:gd name="T20" fmla="*/ 179 w 342"/>
                      <a:gd name="T21" fmla="*/ 30 h 142"/>
                      <a:gd name="T22" fmla="*/ 156 w 342"/>
                      <a:gd name="T23" fmla="*/ 13 h 142"/>
                      <a:gd name="T24" fmla="*/ 155 w 342"/>
                      <a:gd name="T25" fmla="*/ 61 h 142"/>
                      <a:gd name="T26" fmla="*/ 87 w 342"/>
                      <a:gd name="T27" fmla="*/ 2 h 142"/>
                      <a:gd name="T28" fmla="*/ 80 w 342"/>
                      <a:gd name="T29" fmla="*/ 23 h 142"/>
                      <a:gd name="T30" fmla="*/ 103 w 342"/>
                      <a:gd name="T31" fmla="*/ 54 h 142"/>
                      <a:gd name="T32" fmla="*/ 96 w 342"/>
                      <a:gd name="T33" fmla="*/ 106 h 142"/>
                      <a:gd name="T34" fmla="*/ 82 w 342"/>
                      <a:gd name="T35" fmla="*/ 108 h 142"/>
                      <a:gd name="T36" fmla="*/ 75 w 342"/>
                      <a:gd name="T37" fmla="*/ 100 h 142"/>
                      <a:gd name="T38" fmla="*/ 91 w 342"/>
                      <a:gd name="T39" fmla="*/ 93 h 142"/>
                      <a:gd name="T40" fmla="*/ 94 w 342"/>
                      <a:gd name="T41" fmla="*/ 93 h 142"/>
                      <a:gd name="T42" fmla="*/ 90 w 342"/>
                      <a:gd name="T43" fmla="*/ 59 h 142"/>
                      <a:gd name="T44" fmla="*/ 69 w 342"/>
                      <a:gd name="T45" fmla="*/ 38 h 142"/>
                      <a:gd name="T46" fmla="*/ 47 w 342"/>
                      <a:gd name="T47" fmla="*/ 60 h 142"/>
                      <a:gd name="T48" fmla="*/ 44 w 342"/>
                      <a:gd name="T49" fmla="*/ 93 h 142"/>
                      <a:gd name="T50" fmla="*/ 48 w 342"/>
                      <a:gd name="T51" fmla="*/ 93 h 142"/>
                      <a:gd name="T52" fmla="*/ 64 w 342"/>
                      <a:gd name="T53" fmla="*/ 100 h 142"/>
                      <a:gd name="T54" fmla="*/ 56 w 342"/>
                      <a:gd name="T55" fmla="*/ 108 h 142"/>
                      <a:gd name="T56" fmla="*/ 43 w 342"/>
                      <a:gd name="T57" fmla="*/ 106 h 142"/>
                      <a:gd name="T58" fmla="*/ 30 w 342"/>
                      <a:gd name="T59" fmla="*/ 81 h 142"/>
                      <a:gd name="T60" fmla="*/ 36 w 342"/>
                      <a:gd name="T61" fmla="*/ 49 h 142"/>
                      <a:gd name="T62" fmla="*/ 57 w 342"/>
                      <a:gd name="T63" fmla="*/ 24 h 142"/>
                      <a:gd name="T64" fmla="*/ 68 w 342"/>
                      <a:gd name="T65" fmla="*/ 4 h 142"/>
                      <a:gd name="T66" fmla="*/ 25 w 342"/>
                      <a:gd name="T67" fmla="*/ 28 h 142"/>
                      <a:gd name="T68" fmla="*/ 1 w 342"/>
                      <a:gd name="T69" fmla="*/ 95 h 142"/>
                      <a:gd name="T70" fmla="*/ 171 w 342"/>
                      <a:gd name="T7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142">
                        <a:moveTo>
                          <a:pt x="171" y="142"/>
                        </a:moveTo>
                        <a:cubicBezTo>
                          <a:pt x="171" y="142"/>
                          <a:pt x="171" y="142"/>
                          <a:pt x="171" y="142"/>
                        </a:cubicBezTo>
                        <a:cubicBezTo>
                          <a:pt x="171" y="142"/>
                          <a:pt x="171" y="142"/>
                          <a:pt x="171" y="142"/>
                        </a:cubicBezTo>
                        <a:cubicBezTo>
                          <a:pt x="239" y="142"/>
                          <a:pt x="322" y="133"/>
                          <a:pt x="338" y="103"/>
                        </a:cubicBezTo>
                        <a:cubicBezTo>
                          <a:pt x="339" y="100"/>
                          <a:pt x="340" y="98"/>
                          <a:pt x="341" y="95"/>
                        </a:cubicBezTo>
                        <a:cubicBezTo>
                          <a:pt x="342" y="89"/>
                          <a:pt x="342" y="82"/>
                          <a:pt x="340" y="76"/>
                        </a:cubicBezTo>
                        <a:cubicBezTo>
                          <a:pt x="333" y="52"/>
                          <a:pt x="324" y="36"/>
                          <a:pt x="315" y="26"/>
                        </a:cubicBezTo>
                        <a:cubicBezTo>
                          <a:pt x="299" y="8"/>
                          <a:pt x="282" y="6"/>
                          <a:pt x="278" y="5"/>
                        </a:cubicBezTo>
                        <a:cubicBezTo>
                          <a:pt x="276" y="5"/>
                          <a:pt x="275" y="5"/>
                          <a:pt x="274" y="4"/>
                        </a:cubicBezTo>
                        <a:cubicBezTo>
                          <a:pt x="274" y="5"/>
                          <a:pt x="275" y="6"/>
                          <a:pt x="275" y="7"/>
                        </a:cubicBezTo>
                        <a:cubicBezTo>
                          <a:pt x="277" y="11"/>
                          <a:pt x="278" y="15"/>
                          <a:pt x="279" y="19"/>
                        </a:cubicBezTo>
                        <a:cubicBezTo>
                          <a:pt x="280" y="19"/>
                          <a:pt x="281" y="20"/>
                          <a:pt x="282" y="20"/>
                        </a:cubicBezTo>
                        <a:cubicBezTo>
                          <a:pt x="293" y="26"/>
                          <a:pt x="297" y="39"/>
                          <a:pt x="291" y="50"/>
                        </a:cubicBezTo>
                        <a:cubicBezTo>
                          <a:pt x="287" y="57"/>
                          <a:pt x="280" y="62"/>
                          <a:pt x="272" y="62"/>
                        </a:cubicBezTo>
                        <a:cubicBezTo>
                          <a:pt x="268" y="62"/>
                          <a:pt x="264" y="61"/>
                          <a:pt x="261" y="59"/>
                        </a:cubicBezTo>
                        <a:cubicBezTo>
                          <a:pt x="256" y="56"/>
                          <a:pt x="252" y="52"/>
                          <a:pt x="250" y="46"/>
                        </a:cubicBezTo>
                        <a:cubicBezTo>
                          <a:pt x="249" y="40"/>
                          <a:pt x="249" y="34"/>
                          <a:pt x="252" y="29"/>
                        </a:cubicBezTo>
                        <a:cubicBezTo>
                          <a:pt x="255" y="24"/>
                          <a:pt x="259" y="20"/>
                          <a:pt x="265" y="18"/>
                        </a:cubicBezTo>
                        <a:cubicBezTo>
                          <a:pt x="264" y="13"/>
                          <a:pt x="261" y="7"/>
                          <a:pt x="255" y="2"/>
                        </a:cubicBezTo>
                        <a:cubicBezTo>
                          <a:pt x="247" y="2"/>
                          <a:pt x="239" y="2"/>
                          <a:pt x="234" y="0"/>
                        </a:cubicBezTo>
                        <a:cubicBezTo>
                          <a:pt x="233" y="10"/>
                          <a:pt x="205" y="41"/>
                          <a:pt x="187" y="61"/>
                        </a:cubicBezTo>
                        <a:cubicBezTo>
                          <a:pt x="179" y="30"/>
                          <a:pt x="179" y="30"/>
                          <a:pt x="179" y="30"/>
                        </a:cubicBezTo>
                        <a:cubicBezTo>
                          <a:pt x="185" y="27"/>
                          <a:pt x="186" y="19"/>
                          <a:pt x="186" y="13"/>
                        </a:cubicBezTo>
                        <a:cubicBezTo>
                          <a:pt x="156" y="13"/>
                          <a:pt x="156" y="13"/>
                          <a:pt x="156" y="13"/>
                        </a:cubicBezTo>
                        <a:cubicBezTo>
                          <a:pt x="156" y="19"/>
                          <a:pt x="157" y="27"/>
                          <a:pt x="163" y="30"/>
                        </a:cubicBezTo>
                        <a:cubicBezTo>
                          <a:pt x="155" y="61"/>
                          <a:pt x="155" y="61"/>
                          <a:pt x="155" y="61"/>
                        </a:cubicBezTo>
                        <a:cubicBezTo>
                          <a:pt x="137" y="41"/>
                          <a:pt x="109" y="10"/>
                          <a:pt x="108" y="0"/>
                        </a:cubicBezTo>
                        <a:cubicBezTo>
                          <a:pt x="103" y="1"/>
                          <a:pt x="95" y="2"/>
                          <a:pt x="87" y="2"/>
                        </a:cubicBezTo>
                        <a:cubicBezTo>
                          <a:pt x="82" y="7"/>
                          <a:pt x="78" y="13"/>
                          <a:pt x="76" y="18"/>
                        </a:cubicBezTo>
                        <a:cubicBezTo>
                          <a:pt x="78" y="19"/>
                          <a:pt x="79" y="21"/>
                          <a:pt x="80" y="23"/>
                        </a:cubicBezTo>
                        <a:cubicBezTo>
                          <a:pt x="89" y="27"/>
                          <a:pt x="96" y="36"/>
                          <a:pt x="102" y="48"/>
                        </a:cubicBezTo>
                        <a:cubicBezTo>
                          <a:pt x="103" y="50"/>
                          <a:pt x="103" y="52"/>
                          <a:pt x="103" y="54"/>
                        </a:cubicBezTo>
                        <a:cubicBezTo>
                          <a:pt x="106" y="63"/>
                          <a:pt x="108" y="73"/>
                          <a:pt x="108" y="81"/>
                        </a:cubicBezTo>
                        <a:cubicBezTo>
                          <a:pt x="108" y="93"/>
                          <a:pt x="108" y="103"/>
                          <a:pt x="96" y="106"/>
                        </a:cubicBezTo>
                        <a:cubicBezTo>
                          <a:pt x="94" y="107"/>
                          <a:pt x="92" y="108"/>
                          <a:pt x="91" y="108"/>
                        </a:cubicBezTo>
                        <a:cubicBezTo>
                          <a:pt x="82" y="108"/>
                          <a:pt x="82" y="108"/>
                          <a:pt x="82" y="108"/>
                        </a:cubicBezTo>
                        <a:cubicBezTo>
                          <a:pt x="78" y="108"/>
                          <a:pt x="75" y="105"/>
                          <a:pt x="75" y="100"/>
                        </a:cubicBezTo>
                        <a:cubicBezTo>
                          <a:pt x="75" y="100"/>
                          <a:pt x="75" y="100"/>
                          <a:pt x="75" y="100"/>
                        </a:cubicBezTo>
                        <a:cubicBezTo>
                          <a:pt x="75" y="96"/>
                          <a:pt x="78" y="93"/>
                          <a:pt x="82" y="93"/>
                        </a:cubicBezTo>
                        <a:cubicBezTo>
                          <a:pt x="91" y="93"/>
                          <a:pt x="91" y="93"/>
                          <a:pt x="91" y="93"/>
                        </a:cubicBezTo>
                        <a:cubicBezTo>
                          <a:pt x="92" y="93"/>
                          <a:pt x="92" y="93"/>
                          <a:pt x="93" y="93"/>
                        </a:cubicBezTo>
                        <a:cubicBezTo>
                          <a:pt x="94" y="93"/>
                          <a:pt x="94" y="93"/>
                          <a:pt x="94" y="93"/>
                        </a:cubicBezTo>
                        <a:cubicBezTo>
                          <a:pt x="95" y="91"/>
                          <a:pt x="95" y="84"/>
                          <a:pt x="95" y="81"/>
                        </a:cubicBezTo>
                        <a:cubicBezTo>
                          <a:pt x="95" y="74"/>
                          <a:pt x="93" y="66"/>
                          <a:pt x="90" y="59"/>
                        </a:cubicBezTo>
                        <a:cubicBezTo>
                          <a:pt x="89" y="58"/>
                          <a:pt x="87" y="57"/>
                          <a:pt x="87" y="55"/>
                        </a:cubicBezTo>
                        <a:cubicBezTo>
                          <a:pt x="82" y="45"/>
                          <a:pt x="75" y="38"/>
                          <a:pt x="69" y="38"/>
                        </a:cubicBezTo>
                        <a:cubicBezTo>
                          <a:pt x="63" y="38"/>
                          <a:pt x="56" y="45"/>
                          <a:pt x="51" y="56"/>
                        </a:cubicBezTo>
                        <a:cubicBezTo>
                          <a:pt x="50" y="58"/>
                          <a:pt x="49" y="59"/>
                          <a:pt x="47" y="60"/>
                        </a:cubicBezTo>
                        <a:cubicBezTo>
                          <a:pt x="44" y="68"/>
                          <a:pt x="43" y="75"/>
                          <a:pt x="43" y="81"/>
                        </a:cubicBezTo>
                        <a:cubicBezTo>
                          <a:pt x="43" y="84"/>
                          <a:pt x="43" y="91"/>
                          <a:pt x="44" y="93"/>
                        </a:cubicBezTo>
                        <a:cubicBezTo>
                          <a:pt x="44" y="93"/>
                          <a:pt x="44" y="93"/>
                          <a:pt x="45" y="93"/>
                        </a:cubicBezTo>
                        <a:cubicBezTo>
                          <a:pt x="46" y="93"/>
                          <a:pt x="47" y="93"/>
                          <a:pt x="48" y="93"/>
                        </a:cubicBezTo>
                        <a:cubicBezTo>
                          <a:pt x="56" y="93"/>
                          <a:pt x="56" y="93"/>
                          <a:pt x="56" y="93"/>
                        </a:cubicBezTo>
                        <a:cubicBezTo>
                          <a:pt x="60" y="93"/>
                          <a:pt x="63" y="96"/>
                          <a:pt x="64" y="100"/>
                        </a:cubicBezTo>
                        <a:cubicBezTo>
                          <a:pt x="64" y="100"/>
                          <a:pt x="64" y="100"/>
                          <a:pt x="64" y="100"/>
                        </a:cubicBezTo>
                        <a:cubicBezTo>
                          <a:pt x="64" y="105"/>
                          <a:pt x="60" y="108"/>
                          <a:pt x="56" y="108"/>
                        </a:cubicBezTo>
                        <a:cubicBezTo>
                          <a:pt x="48" y="108"/>
                          <a:pt x="48" y="108"/>
                          <a:pt x="48" y="108"/>
                        </a:cubicBezTo>
                        <a:cubicBezTo>
                          <a:pt x="46" y="108"/>
                          <a:pt x="44" y="107"/>
                          <a:pt x="43" y="106"/>
                        </a:cubicBezTo>
                        <a:cubicBezTo>
                          <a:pt x="38" y="106"/>
                          <a:pt x="35" y="103"/>
                          <a:pt x="33" y="100"/>
                        </a:cubicBezTo>
                        <a:cubicBezTo>
                          <a:pt x="30" y="96"/>
                          <a:pt x="30" y="90"/>
                          <a:pt x="30" y="81"/>
                        </a:cubicBezTo>
                        <a:cubicBezTo>
                          <a:pt x="30" y="73"/>
                          <a:pt x="32" y="64"/>
                          <a:pt x="35" y="55"/>
                        </a:cubicBezTo>
                        <a:cubicBezTo>
                          <a:pt x="35" y="53"/>
                          <a:pt x="35" y="51"/>
                          <a:pt x="36" y="49"/>
                        </a:cubicBezTo>
                        <a:cubicBezTo>
                          <a:pt x="39" y="41"/>
                          <a:pt x="44" y="35"/>
                          <a:pt x="49" y="30"/>
                        </a:cubicBezTo>
                        <a:cubicBezTo>
                          <a:pt x="51" y="27"/>
                          <a:pt x="54" y="25"/>
                          <a:pt x="57" y="24"/>
                        </a:cubicBezTo>
                        <a:cubicBezTo>
                          <a:pt x="58" y="21"/>
                          <a:pt x="60" y="19"/>
                          <a:pt x="63" y="17"/>
                        </a:cubicBezTo>
                        <a:cubicBezTo>
                          <a:pt x="64" y="13"/>
                          <a:pt x="65" y="9"/>
                          <a:pt x="68" y="4"/>
                        </a:cubicBezTo>
                        <a:cubicBezTo>
                          <a:pt x="67" y="5"/>
                          <a:pt x="66" y="5"/>
                          <a:pt x="64" y="5"/>
                        </a:cubicBezTo>
                        <a:cubicBezTo>
                          <a:pt x="59" y="6"/>
                          <a:pt x="42" y="8"/>
                          <a:pt x="25" y="28"/>
                        </a:cubicBezTo>
                        <a:cubicBezTo>
                          <a:pt x="17" y="38"/>
                          <a:pt x="8" y="53"/>
                          <a:pt x="2" y="76"/>
                        </a:cubicBezTo>
                        <a:cubicBezTo>
                          <a:pt x="0" y="82"/>
                          <a:pt x="0" y="89"/>
                          <a:pt x="1" y="95"/>
                        </a:cubicBezTo>
                        <a:cubicBezTo>
                          <a:pt x="2" y="97"/>
                          <a:pt x="3" y="100"/>
                          <a:pt x="4" y="103"/>
                        </a:cubicBezTo>
                        <a:cubicBezTo>
                          <a:pt x="20" y="133"/>
                          <a:pt x="103" y="142"/>
                          <a:pt x="171"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sp>
                <p:nvSpPr>
                  <p:cNvPr id="98" name="Oval 8"/>
                  <p:cNvSpPr>
                    <a:spLocks noChangeArrowheads="1"/>
                  </p:cNvSpPr>
                  <p:nvPr/>
                </p:nvSpPr>
                <p:spPr bwMode="auto">
                  <a:xfrm>
                    <a:off x="3058" y="2296"/>
                    <a:ext cx="49" cy="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a:defRPr/>
                    </a:pPr>
                    <a:endParaRPr lang="en-US" sz="1100" kern="0" dirty="0">
                      <a:solidFill>
                        <a:srgbClr val="000000"/>
                      </a:solidFill>
                      <a:latin typeface="+mj-lt"/>
                    </a:endParaRPr>
                  </a:p>
                </p:txBody>
              </p:sp>
            </p:grpSp>
          </p:grpSp>
        </p:grpSp>
        <p:sp>
          <p:nvSpPr>
            <p:cNvPr id="99" name="Text Box 3"/>
            <p:cNvSpPr txBox="1">
              <a:spLocks noChangeArrowheads="1"/>
            </p:cNvSpPr>
            <p:nvPr/>
          </p:nvSpPr>
          <p:spPr bwMode="auto">
            <a:xfrm>
              <a:off x="206254" y="4092962"/>
              <a:ext cx="1180799" cy="404472"/>
            </a:xfrm>
            <a:prstGeom prst="rect">
              <a:avLst/>
            </a:prstGeom>
            <a:solidFill>
              <a:srgbClr val="FFFFFF"/>
            </a:solidFill>
          </p:spPr>
          <p:txBody>
            <a:bodyPr wrap="square" lIns="32640" tIns="32640" rIns="32640" bIns="32640" anchor="b">
              <a:spAutoFit/>
            </a:bodyPr>
            <a:lstStyle/>
            <a:p>
              <a:pPr defTabSz="653044">
                <a:defRPr/>
              </a:pPr>
              <a:r>
                <a:rPr lang="en-US" sz="1100" b="1" kern="0" dirty="0">
                  <a:solidFill>
                    <a:srgbClr val="55ACD1"/>
                  </a:solidFill>
                  <a:latin typeface="+mj-lt"/>
                </a:rPr>
                <a:t>For Patients and Providers</a:t>
              </a:r>
            </a:p>
          </p:txBody>
        </p:sp>
      </p:grpSp>
      <p:pic>
        <p:nvPicPr>
          <p:cNvPr id="103" name="Picture 102"/>
          <p:cNvPicPr>
            <a:picLocks noChangeAspect="1"/>
          </p:cNvPicPr>
          <p:nvPr/>
        </p:nvPicPr>
        <p:blipFill>
          <a:blip r:embed="rId3"/>
          <a:stretch>
            <a:fillRect/>
          </a:stretch>
        </p:blipFill>
        <p:spPr>
          <a:xfrm>
            <a:off x="7123087" y="3244067"/>
            <a:ext cx="379265" cy="375994"/>
          </a:xfrm>
          <a:prstGeom prst="rect">
            <a:avLst/>
          </a:prstGeom>
        </p:spPr>
      </p:pic>
      <p:pic>
        <p:nvPicPr>
          <p:cNvPr id="104" name="Picture 103"/>
          <p:cNvPicPr>
            <a:picLocks noChangeAspect="1"/>
          </p:cNvPicPr>
          <p:nvPr/>
        </p:nvPicPr>
        <p:blipFill>
          <a:blip r:embed="rId4"/>
          <a:stretch>
            <a:fillRect/>
          </a:stretch>
        </p:blipFill>
        <p:spPr>
          <a:xfrm>
            <a:off x="3549682" y="2238043"/>
            <a:ext cx="406801" cy="450276"/>
          </a:xfrm>
          <a:prstGeom prst="rect">
            <a:avLst/>
          </a:prstGeom>
        </p:spPr>
      </p:pic>
      <p:sp>
        <p:nvSpPr>
          <p:cNvPr id="105" name="Freeform 104">
            <a:extLst>
              <a:ext uri="{FF2B5EF4-FFF2-40B4-BE49-F238E27FC236}">
                <a16:creationId xmlns:a16="http://schemas.microsoft.com/office/drawing/2014/main" id="{1A33B32B-5623-4BE6-8BB7-9C7715715C2A}"/>
              </a:ext>
            </a:extLst>
          </p:cNvPr>
          <p:cNvSpPr>
            <a:spLocks noChangeAspect="1" noEditPoints="1"/>
          </p:cNvSpPr>
          <p:nvPr/>
        </p:nvSpPr>
        <p:spPr bwMode="auto">
          <a:xfrm>
            <a:off x="8353380" y="2820395"/>
            <a:ext cx="566738" cy="1105562"/>
          </a:xfrm>
          <a:custGeom>
            <a:avLst/>
            <a:gdLst>
              <a:gd name="T0" fmla="*/ 599 w 838"/>
              <a:gd name="T1" fmla="*/ 1174 h 1637"/>
              <a:gd name="T2" fmla="*/ 599 w 838"/>
              <a:gd name="T3" fmla="*/ 838 h 1637"/>
              <a:gd name="T4" fmla="*/ 420 w 838"/>
              <a:gd name="T5" fmla="*/ 1006 h 1637"/>
              <a:gd name="T6" fmla="*/ 575 w 838"/>
              <a:gd name="T7" fmla="*/ 838 h 1637"/>
              <a:gd name="T8" fmla="*/ 410 w 838"/>
              <a:gd name="T9" fmla="*/ 501 h 1637"/>
              <a:gd name="T10" fmla="*/ 185 w 838"/>
              <a:gd name="T11" fmla="*/ 528 h 1637"/>
              <a:gd name="T12" fmla="*/ 158 w 838"/>
              <a:gd name="T13" fmla="*/ 435 h 1637"/>
              <a:gd name="T14" fmla="*/ 383 w 838"/>
              <a:gd name="T15" fmla="*/ 407 h 1637"/>
              <a:gd name="T16" fmla="*/ 82 w 838"/>
              <a:gd name="T17" fmla="*/ 768 h 1637"/>
              <a:gd name="T18" fmla="*/ 399 w 838"/>
              <a:gd name="T19" fmla="*/ 966 h 1637"/>
              <a:gd name="T20" fmla="*/ 484 w 838"/>
              <a:gd name="T21" fmla="*/ 767 h 1637"/>
              <a:gd name="T22" fmla="*/ 82 w 838"/>
              <a:gd name="T23" fmla="*/ 768 h 1637"/>
              <a:gd name="T24" fmla="*/ 295 w 838"/>
              <a:gd name="T25" fmla="*/ 879 h 1637"/>
              <a:gd name="T26" fmla="*/ 283 w 838"/>
              <a:gd name="T27" fmla="*/ 937 h 1637"/>
              <a:gd name="T28" fmla="*/ 271 w 838"/>
              <a:gd name="T29" fmla="*/ 879 h 1637"/>
              <a:gd name="T30" fmla="*/ 214 w 838"/>
              <a:gd name="T31" fmla="*/ 867 h 1637"/>
              <a:gd name="T32" fmla="*/ 271 w 838"/>
              <a:gd name="T33" fmla="*/ 855 h 1637"/>
              <a:gd name="T34" fmla="*/ 283 w 838"/>
              <a:gd name="T35" fmla="*/ 798 h 1637"/>
              <a:gd name="T36" fmla="*/ 295 w 838"/>
              <a:gd name="T37" fmla="*/ 855 h 1637"/>
              <a:gd name="T38" fmla="*/ 353 w 838"/>
              <a:gd name="T39" fmla="*/ 867 h 1637"/>
              <a:gd name="T40" fmla="*/ 486 w 838"/>
              <a:gd name="T41" fmla="*/ 665 h 1637"/>
              <a:gd name="T42" fmla="*/ 82 w 838"/>
              <a:gd name="T43" fmla="*/ 744 h 1637"/>
              <a:gd name="T44" fmla="*/ 98 w 838"/>
              <a:gd name="T45" fmla="*/ 626 h 1637"/>
              <a:gd name="T46" fmla="*/ 185 w 838"/>
              <a:gd name="T47" fmla="*/ 551 h 1637"/>
              <a:gd name="T48" fmla="*/ 396 w 838"/>
              <a:gd name="T49" fmla="*/ 550 h 1637"/>
              <a:gd name="T50" fmla="*/ 470 w 838"/>
              <a:gd name="T51" fmla="*/ 626 h 1637"/>
              <a:gd name="T52" fmla="*/ 454 w 838"/>
              <a:gd name="T53" fmla="*/ 1145 h 1637"/>
              <a:gd name="T54" fmla="*/ 132 w 838"/>
              <a:gd name="T55" fmla="*/ 1148 h 1637"/>
              <a:gd name="T56" fmla="*/ 82 w 838"/>
              <a:gd name="T57" fmla="*/ 992 h 1637"/>
              <a:gd name="T58" fmla="*/ 395 w 838"/>
              <a:gd name="T59" fmla="*/ 1007 h 1637"/>
              <a:gd name="T60" fmla="*/ 756 w 838"/>
              <a:gd name="T61" fmla="*/ 0 h 1637"/>
              <a:gd name="T62" fmla="*/ 0 w 838"/>
              <a:gd name="T63" fmla="*/ 82 h 1637"/>
              <a:gd name="T64" fmla="*/ 82 w 838"/>
              <a:gd name="T65" fmla="*/ 1637 h 1637"/>
              <a:gd name="T66" fmla="*/ 838 w 838"/>
              <a:gd name="T67" fmla="*/ 1555 h 1637"/>
              <a:gd name="T68" fmla="*/ 756 w 838"/>
              <a:gd name="T69" fmla="*/ 0 h 1637"/>
              <a:gd name="T70" fmla="*/ 34 w 838"/>
              <a:gd name="T71" fmla="*/ 209 h 1637"/>
              <a:gd name="T72" fmla="*/ 803 w 838"/>
              <a:gd name="T73" fmla="*/ 1428 h 1637"/>
              <a:gd name="T74" fmla="*/ 471 w 838"/>
              <a:gd name="T75" fmla="*/ 1533 h 1637"/>
              <a:gd name="T76" fmla="*/ 366 w 838"/>
              <a:gd name="T77" fmla="*/ 1533 h 1637"/>
              <a:gd name="T78" fmla="*/ 471 w 838"/>
              <a:gd name="T79" fmla="*/ 1533 h 1637"/>
              <a:gd name="T80" fmla="*/ 332 w 838"/>
              <a:gd name="T81" fmla="*/ 105 h 1637"/>
              <a:gd name="T82" fmla="*/ 523 w 838"/>
              <a:gd name="T83" fmla="*/ 122 h 1637"/>
              <a:gd name="T84" fmla="*/ 332 w 838"/>
              <a:gd name="T85" fmla="*/ 13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8" h="1637">
                <a:moveTo>
                  <a:pt x="599" y="838"/>
                </a:moveTo>
                <a:cubicBezTo>
                  <a:pt x="599" y="1174"/>
                  <a:pt x="599" y="1174"/>
                  <a:pt x="599" y="1174"/>
                </a:cubicBezTo>
                <a:cubicBezTo>
                  <a:pt x="687" y="1168"/>
                  <a:pt x="755" y="1095"/>
                  <a:pt x="755" y="1006"/>
                </a:cubicBezTo>
                <a:cubicBezTo>
                  <a:pt x="755" y="917"/>
                  <a:pt x="686" y="846"/>
                  <a:pt x="599" y="838"/>
                </a:cubicBezTo>
                <a:close/>
                <a:moveTo>
                  <a:pt x="575" y="838"/>
                </a:moveTo>
                <a:cubicBezTo>
                  <a:pt x="488" y="844"/>
                  <a:pt x="420" y="917"/>
                  <a:pt x="420" y="1006"/>
                </a:cubicBezTo>
                <a:cubicBezTo>
                  <a:pt x="420" y="1095"/>
                  <a:pt x="489" y="1168"/>
                  <a:pt x="575" y="1174"/>
                </a:cubicBezTo>
                <a:lnTo>
                  <a:pt x="575" y="838"/>
                </a:lnTo>
                <a:close/>
                <a:moveTo>
                  <a:pt x="410" y="435"/>
                </a:moveTo>
                <a:cubicBezTo>
                  <a:pt x="410" y="501"/>
                  <a:pt x="410" y="501"/>
                  <a:pt x="410" y="501"/>
                </a:cubicBezTo>
                <a:cubicBezTo>
                  <a:pt x="410" y="516"/>
                  <a:pt x="398" y="528"/>
                  <a:pt x="383" y="528"/>
                </a:cubicBezTo>
                <a:cubicBezTo>
                  <a:pt x="185" y="528"/>
                  <a:pt x="185" y="528"/>
                  <a:pt x="185" y="528"/>
                </a:cubicBezTo>
                <a:cubicBezTo>
                  <a:pt x="170" y="528"/>
                  <a:pt x="158" y="516"/>
                  <a:pt x="158" y="501"/>
                </a:cubicBezTo>
                <a:cubicBezTo>
                  <a:pt x="158" y="435"/>
                  <a:pt x="158" y="435"/>
                  <a:pt x="158" y="435"/>
                </a:cubicBezTo>
                <a:cubicBezTo>
                  <a:pt x="158" y="419"/>
                  <a:pt x="170" y="407"/>
                  <a:pt x="185" y="407"/>
                </a:cubicBezTo>
                <a:cubicBezTo>
                  <a:pt x="383" y="407"/>
                  <a:pt x="383" y="407"/>
                  <a:pt x="383" y="407"/>
                </a:cubicBezTo>
                <a:cubicBezTo>
                  <a:pt x="397" y="407"/>
                  <a:pt x="410" y="419"/>
                  <a:pt x="410" y="435"/>
                </a:cubicBezTo>
                <a:close/>
                <a:moveTo>
                  <a:pt x="82" y="768"/>
                </a:moveTo>
                <a:cubicBezTo>
                  <a:pt x="82" y="966"/>
                  <a:pt x="82" y="966"/>
                  <a:pt x="82" y="966"/>
                </a:cubicBezTo>
                <a:cubicBezTo>
                  <a:pt x="399" y="966"/>
                  <a:pt x="399" y="966"/>
                  <a:pt x="399" y="966"/>
                </a:cubicBezTo>
                <a:cubicBezTo>
                  <a:pt x="410" y="915"/>
                  <a:pt x="441" y="871"/>
                  <a:pt x="484" y="843"/>
                </a:cubicBezTo>
                <a:cubicBezTo>
                  <a:pt x="484" y="778"/>
                  <a:pt x="484" y="767"/>
                  <a:pt x="484" y="767"/>
                </a:cubicBezTo>
                <a:cubicBezTo>
                  <a:pt x="82" y="767"/>
                  <a:pt x="82" y="767"/>
                  <a:pt x="82" y="767"/>
                </a:cubicBezTo>
                <a:lnTo>
                  <a:pt x="82" y="768"/>
                </a:lnTo>
                <a:close/>
                <a:moveTo>
                  <a:pt x="341" y="879"/>
                </a:moveTo>
                <a:cubicBezTo>
                  <a:pt x="295" y="879"/>
                  <a:pt x="295" y="879"/>
                  <a:pt x="295" y="879"/>
                </a:cubicBezTo>
                <a:cubicBezTo>
                  <a:pt x="295" y="925"/>
                  <a:pt x="295" y="925"/>
                  <a:pt x="295" y="925"/>
                </a:cubicBezTo>
                <a:cubicBezTo>
                  <a:pt x="295" y="931"/>
                  <a:pt x="289" y="937"/>
                  <a:pt x="283" y="937"/>
                </a:cubicBezTo>
                <a:cubicBezTo>
                  <a:pt x="276" y="937"/>
                  <a:pt x="271" y="931"/>
                  <a:pt x="271" y="925"/>
                </a:cubicBezTo>
                <a:cubicBezTo>
                  <a:pt x="271" y="879"/>
                  <a:pt x="271" y="879"/>
                  <a:pt x="271" y="879"/>
                </a:cubicBezTo>
                <a:cubicBezTo>
                  <a:pt x="226" y="879"/>
                  <a:pt x="226" y="879"/>
                  <a:pt x="226" y="879"/>
                </a:cubicBezTo>
                <a:cubicBezTo>
                  <a:pt x="219" y="879"/>
                  <a:pt x="214" y="873"/>
                  <a:pt x="214" y="867"/>
                </a:cubicBezTo>
                <a:cubicBezTo>
                  <a:pt x="214" y="861"/>
                  <a:pt x="219" y="855"/>
                  <a:pt x="226" y="855"/>
                </a:cubicBezTo>
                <a:cubicBezTo>
                  <a:pt x="271" y="855"/>
                  <a:pt x="271" y="855"/>
                  <a:pt x="271" y="855"/>
                </a:cubicBezTo>
                <a:cubicBezTo>
                  <a:pt x="271" y="810"/>
                  <a:pt x="271" y="810"/>
                  <a:pt x="271" y="810"/>
                </a:cubicBezTo>
                <a:cubicBezTo>
                  <a:pt x="271" y="804"/>
                  <a:pt x="276" y="798"/>
                  <a:pt x="283" y="798"/>
                </a:cubicBezTo>
                <a:cubicBezTo>
                  <a:pt x="289" y="798"/>
                  <a:pt x="295" y="804"/>
                  <a:pt x="295" y="810"/>
                </a:cubicBezTo>
                <a:cubicBezTo>
                  <a:pt x="295" y="855"/>
                  <a:pt x="295" y="855"/>
                  <a:pt x="295" y="855"/>
                </a:cubicBezTo>
                <a:cubicBezTo>
                  <a:pt x="341" y="855"/>
                  <a:pt x="341" y="855"/>
                  <a:pt x="341" y="855"/>
                </a:cubicBezTo>
                <a:cubicBezTo>
                  <a:pt x="347" y="855"/>
                  <a:pt x="353" y="861"/>
                  <a:pt x="353" y="867"/>
                </a:cubicBezTo>
                <a:cubicBezTo>
                  <a:pt x="353" y="873"/>
                  <a:pt x="348" y="879"/>
                  <a:pt x="341" y="879"/>
                </a:cubicBezTo>
                <a:close/>
                <a:moveTo>
                  <a:pt x="486" y="665"/>
                </a:moveTo>
                <a:cubicBezTo>
                  <a:pt x="486" y="744"/>
                  <a:pt x="486" y="744"/>
                  <a:pt x="486" y="744"/>
                </a:cubicBezTo>
                <a:cubicBezTo>
                  <a:pt x="82" y="744"/>
                  <a:pt x="82" y="744"/>
                  <a:pt x="82" y="744"/>
                </a:cubicBezTo>
                <a:cubicBezTo>
                  <a:pt x="82" y="665"/>
                  <a:pt x="82" y="665"/>
                  <a:pt x="82" y="665"/>
                </a:cubicBezTo>
                <a:cubicBezTo>
                  <a:pt x="82" y="650"/>
                  <a:pt x="88" y="637"/>
                  <a:pt x="98" y="626"/>
                </a:cubicBezTo>
                <a:cubicBezTo>
                  <a:pt x="172" y="550"/>
                  <a:pt x="172" y="550"/>
                  <a:pt x="172" y="550"/>
                </a:cubicBezTo>
                <a:cubicBezTo>
                  <a:pt x="176" y="551"/>
                  <a:pt x="180" y="551"/>
                  <a:pt x="185" y="551"/>
                </a:cubicBezTo>
                <a:cubicBezTo>
                  <a:pt x="383" y="551"/>
                  <a:pt x="383" y="551"/>
                  <a:pt x="383" y="551"/>
                </a:cubicBezTo>
                <a:cubicBezTo>
                  <a:pt x="387" y="551"/>
                  <a:pt x="391" y="551"/>
                  <a:pt x="396" y="550"/>
                </a:cubicBezTo>
                <a:cubicBezTo>
                  <a:pt x="470" y="626"/>
                  <a:pt x="470" y="626"/>
                  <a:pt x="470" y="626"/>
                </a:cubicBezTo>
                <a:cubicBezTo>
                  <a:pt x="470" y="626"/>
                  <a:pt x="470" y="626"/>
                  <a:pt x="470" y="626"/>
                </a:cubicBezTo>
                <a:cubicBezTo>
                  <a:pt x="480" y="637"/>
                  <a:pt x="486" y="652"/>
                  <a:pt x="486" y="665"/>
                </a:cubicBezTo>
                <a:close/>
                <a:moveTo>
                  <a:pt x="454" y="1145"/>
                </a:moveTo>
                <a:cubicBezTo>
                  <a:pt x="449" y="1147"/>
                  <a:pt x="441" y="1148"/>
                  <a:pt x="435" y="1148"/>
                </a:cubicBezTo>
                <a:cubicBezTo>
                  <a:pt x="132" y="1148"/>
                  <a:pt x="132" y="1148"/>
                  <a:pt x="132" y="1148"/>
                </a:cubicBezTo>
                <a:cubicBezTo>
                  <a:pt x="105" y="1148"/>
                  <a:pt x="82" y="1127"/>
                  <a:pt x="82" y="1099"/>
                </a:cubicBezTo>
                <a:cubicBezTo>
                  <a:pt x="82" y="992"/>
                  <a:pt x="82" y="992"/>
                  <a:pt x="82" y="992"/>
                </a:cubicBezTo>
                <a:cubicBezTo>
                  <a:pt x="396" y="992"/>
                  <a:pt x="396" y="992"/>
                  <a:pt x="396" y="992"/>
                </a:cubicBezTo>
                <a:cubicBezTo>
                  <a:pt x="396" y="996"/>
                  <a:pt x="395" y="1001"/>
                  <a:pt x="395" y="1007"/>
                </a:cubicBezTo>
                <a:cubicBezTo>
                  <a:pt x="396" y="1060"/>
                  <a:pt x="419" y="1109"/>
                  <a:pt x="454" y="1145"/>
                </a:cubicBezTo>
                <a:close/>
                <a:moveTo>
                  <a:pt x="756" y="0"/>
                </a:moveTo>
                <a:cubicBezTo>
                  <a:pt x="82" y="0"/>
                  <a:pt x="82" y="0"/>
                  <a:pt x="82" y="0"/>
                </a:cubicBezTo>
                <a:cubicBezTo>
                  <a:pt x="36" y="0"/>
                  <a:pt x="0" y="37"/>
                  <a:pt x="0" y="82"/>
                </a:cubicBezTo>
                <a:cubicBezTo>
                  <a:pt x="0" y="1555"/>
                  <a:pt x="0" y="1555"/>
                  <a:pt x="0" y="1555"/>
                </a:cubicBezTo>
                <a:cubicBezTo>
                  <a:pt x="0" y="1600"/>
                  <a:pt x="36" y="1637"/>
                  <a:pt x="82" y="1637"/>
                </a:cubicBezTo>
                <a:cubicBezTo>
                  <a:pt x="756" y="1637"/>
                  <a:pt x="756" y="1637"/>
                  <a:pt x="756" y="1637"/>
                </a:cubicBezTo>
                <a:cubicBezTo>
                  <a:pt x="801" y="1637"/>
                  <a:pt x="838" y="1600"/>
                  <a:pt x="838" y="1555"/>
                </a:cubicBezTo>
                <a:cubicBezTo>
                  <a:pt x="838" y="82"/>
                  <a:pt x="838" y="82"/>
                  <a:pt x="838" y="82"/>
                </a:cubicBezTo>
                <a:cubicBezTo>
                  <a:pt x="838" y="37"/>
                  <a:pt x="801" y="0"/>
                  <a:pt x="756" y="0"/>
                </a:cubicBezTo>
                <a:close/>
                <a:moveTo>
                  <a:pt x="34" y="1428"/>
                </a:moveTo>
                <a:cubicBezTo>
                  <a:pt x="34" y="209"/>
                  <a:pt x="34" y="209"/>
                  <a:pt x="34" y="209"/>
                </a:cubicBezTo>
                <a:cubicBezTo>
                  <a:pt x="803" y="209"/>
                  <a:pt x="803" y="209"/>
                  <a:pt x="803" y="209"/>
                </a:cubicBezTo>
                <a:cubicBezTo>
                  <a:pt x="803" y="1428"/>
                  <a:pt x="803" y="1428"/>
                  <a:pt x="803" y="1428"/>
                </a:cubicBezTo>
                <a:cubicBezTo>
                  <a:pt x="34" y="1428"/>
                  <a:pt x="34" y="1428"/>
                  <a:pt x="34" y="1428"/>
                </a:cubicBezTo>
                <a:close/>
                <a:moveTo>
                  <a:pt x="471" y="1533"/>
                </a:moveTo>
                <a:cubicBezTo>
                  <a:pt x="471" y="1562"/>
                  <a:pt x="447" y="1585"/>
                  <a:pt x="419" y="1585"/>
                </a:cubicBezTo>
                <a:cubicBezTo>
                  <a:pt x="390" y="1585"/>
                  <a:pt x="366" y="1562"/>
                  <a:pt x="366" y="1533"/>
                </a:cubicBezTo>
                <a:cubicBezTo>
                  <a:pt x="366" y="1504"/>
                  <a:pt x="390" y="1480"/>
                  <a:pt x="419" y="1480"/>
                </a:cubicBezTo>
                <a:cubicBezTo>
                  <a:pt x="447" y="1480"/>
                  <a:pt x="471" y="1504"/>
                  <a:pt x="471" y="1533"/>
                </a:cubicBezTo>
                <a:close/>
                <a:moveTo>
                  <a:pt x="314" y="122"/>
                </a:moveTo>
                <a:cubicBezTo>
                  <a:pt x="314" y="112"/>
                  <a:pt x="322" y="105"/>
                  <a:pt x="332" y="105"/>
                </a:cubicBezTo>
                <a:cubicBezTo>
                  <a:pt x="506" y="105"/>
                  <a:pt x="506" y="105"/>
                  <a:pt x="506" y="105"/>
                </a:cubicBezTo>
                <a:cubicBezTo>
                  <a:pt x="515" y="105"/>
                  <a:pt x="523" y="112"/>
                  <a:pt x="523" y="122"/>
                </a:cubicBezTo>
                <a:cubicBezTo>
                  <a:pt x="523" y="132"/>
                  <a:pt x="515" y="139"/>
                  <a:pt x="506" y="139"/>
                </a:cubicBezTo>
                <a:cubicBezTo>
                  <a:pt x="332" y="139"/>
                  <a:pt x="332" y="139"/>
                  <a:pt x="332" y="139"/>
                </a:cubicBezTo>
                <a:cubicBezTo>
                  <a:pt x="322" y="139"/>
                  <a:pt x="314" y="132"/>
                  <a:pt x="314" y="122"/>
                </a:cubicBezTo>
                <a:close/>
              </a:path>
            </a:pathLst>
          </a:custGeom>
          <a:solidFill>
            <a:srgbClr val="787E90"/>
          </a:solidFill>
          <a:ln>
            <a:noFill/>
          </a:ln>
        </p:spPr>
        <p:txBody>
          <a:bodyPr vert="horz" wrap="square" lIns="57512" tIns="28756" rIns="57512" bIns="28756" numCol="1" anchor="t" anchorCtr="0" compatLnSpc="1">
            <a:prstTxWarp prst="textNoShape">
              <a:avLst/>
            </a:prstTxWarp>
          </a:bodyPr>
          <a:lstStyle/>
          <a:p>
            <a:pPr defTabSz="575158" eaLnBrk="0" hangingPunct="0"/>
            <a:endParaRPr lang="en-US" sz="1132">
              <a:solidFill>
                <a:srgbClr val="000000"/>
              </a:solidFill>
              <a:latin typeface="+mj-lt"/>
            </a:endParaRPr>
          </a:p>
        </p:txBody>
      </p:sp>
      <p:pic>
        <p:nvPicPr>
          <p:cNvPr id="106" name="Picture 105"/>
          <p:cNvPicPr>
            <a:picLocks noChangeAspect="1"/>
          </p:cNvPicPr>
          <p:nvPr/>
        </p:nvPicPr>
        <p:blipFill>
          <a:blip r:embed="rId5"/>
          <a:stretch>
            <a:fillRect/>
          </a:stretch>
        </p:blipFill>
        <p:spPr>
          <a:xfrm>
            <a:off x="8501069" y="4064060"/>
            <a:ext cx="368260" cy="451061"/>
          </a:xfrm>
          <a:prstGeom prst="rect">
            <a:avLst/>
          </a:prstGeom>
        </p:spPr>
      </p:pic>
      <p:sp>
        <p:nvSpPr>
          <p:cNvPr id="107" name="Text Box 3"/>
          <p:cNvSpPr txBox="1">
            <a:spLocks noChangeArrowheads="1"/>
          </p:cNvSpPr>
          <p:nvPr/>
        </p:nvSpPr>
        <p:spPr bwMode="auto">
          <a:xfrm>
            <a:off x="6657280" y="3634142"/>
            <a:ext cx="1310879" cy="389083"/>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55ACD1"/>
                </a:solidFill>
                <a:latin typeface="+mj-lt"/>
              </a:rPr>
              <a:t>Digital Diagnostics/</a:t>
            </a:r>
            <a:br>
              <a:rPr lang="en-US" sz="1050" b="1" i="1" kern="0" dirty="0">
                <a:solidFill>
                  <a:srgbClr val="55ACD1"/>
                </a:solidFill>
                <a:latin typeface="+mj-lt"/>
              </a:rPr>
            </a:br>
            <a:r>
              <a:rPr lang="en-US" sz="1050" b="1" i="1" kern="0" dirty="0">
                <a:solidFill>
                  <a:srgbClr val="55ACD1"/>
                </a:solidFill>
                <a:latin typeface="+mj-lt"/>
              </a:rPr>
              <a:t>Assessment Tools</a:t>
            </a:r>
          </a:p>
        </p:txBody>
      </p:sp>
      <p:sp>
        <p:nvSpPr>
          <p:cNvPr id="108" name="Text Box 3"/>
          <p:cNvSpPr txBox="1">
            <a:spLocks noChangeArrowheads="1"/>
          </p:cNvSpPr>
          <p:nvPr/>
        </p:nvSpPr>
        <p:spPr bwMode="auto">
          <a:xfrm>
            <a:off x="2986623" y="2652680"/>
            <a:ext cx="1532918" cy="404472"/>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002060"/>
                </a:solidFill>
                <a:latin typeface="+mj-lt"/>
              </a:rPr>
              <a:t>Patient and Caregiver Engagement</a:t>
            </a:r>
          </a:p>
        </p:txBody>
      </p:sp>
      <p:sp>
        <p:nvSpPr>
          <p:cNvPr id="109" name="Text Box 3"/>
          <p:cNvSpPr txBox="1">
            <a:spLocks noChangeArrowheads="1"/>
          </p:cNvSpPr>
          <p:nvPr/>
        </p:nvSpPr>
        <p:spPr bwMode="auto">
          <a:xfrm>
            <a:off x="8434435" y="2374952"/>
            <a:ext cx="869787" cy="312139"/>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600" b="1" i="1" kern="0" dirty="0">
                <a:solidFill>
                  <a:srgbClr val="000000">
                    <a:lumMod val="50000"/>
                    <a:lumOff val="50000"/>
                  </a:srgbClr>
                </a:solidFill>
                <a:latin typeface="+mj-lt"/>
              </a:rPr>
              <a:t>DTx</a:t>
            </a:r>
          </a:p>
        </p:txBody>
      </p:sp>
      <p:sp>
        <p:nvSpPr>
          <p:cNvPr id="110" name="Text Box 3"/>
          <p:cNvSpPr txBox="1">
            <a:spLocks noChangeArrowheads="1"/>
          </p:cNvSpPr>
          <p:nvPr/>
        </p:nvSpPr>
        <p:spPr bwMode="auto">
          <a:xfrm>
            <a:off x="8171810" y="4539690"/>
            <a:ext cx="1026778" cy="389083"/>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FFCC00"/>
                </a:solidFill>
                <a:latin typeface="+mj-lt"/>
              </a:rPr>
              <a:t>Digital Disease Management</a:t>
            </a:r>
          </a:p>
        </p:txBody>
      </p:sp>
      <p:sp>
        <p:nvSpPr>
          <p:cNvPr id="111" name="Freeform 9">
            <a:extLst>
              <a:ext uri="{FF2B5EF4-FFF2-40B4-BE49-F238E27FC236}">
                <a16:creationId xmlns:a16="http://schemas.microsoft.com/office/drawing/2014/main" id="{B971682B-AAA8-4542-B925-3AEF8EF59AE9}"/>
              </a:ext>
            </a:extLst>
          </p:cNvPr>
          <p:cNvSpPr>
            <a:spLocks noEditPoints="1"/>
          </p:cNvSpPr>
          <p:nvPr/>
        </p:nvSpPr>
        <p:spPr bwMode="auto">
          <a:xfrm>
            <a:off x="5387909" y="3253854"/>
            <a:ext cx="575347" cy="356423"/>
          </a:xfrm>
          <a:custGeom>
            <a:avLst/>
            <a:gdLst>
              <a:gd name="T0" fmla="*/ 323 w 358"/>
              <a:gd name="T1" fmla="*/ 22 h 221"/>
              <a:gd name="T2" fmla="*/ 164 w 358"/>
              <a:gd name="T3" fmla="*/ 9 h 221"/>
              <a:gd name="T4" fmla="*/ 147 w 358"/>
              <a:gd name="T5" fmla="*/ 24 h 221"/>
              <a:gd name="T6" fmla="*/ 118 w 358"/>
              <a:gd name="T7" fmla="*/ 93 h 221"/>
              <a:gd name="T8" fmla="*/ 66 w 358"/>
              <a:gd name="T9" fmla="*/ 78 h 221"/>
              <a:gd name="T10" fmla="*/ 5 w 358"/>
              <a:gd name="T11" fmla="*/ 123 h 221"/>
              <a:gd name="T12" fmla="*/ 135 w 358"/>
              <a:gd name="T13" fmla="*/ 215 h 221"/>
              <a:gd name="T14" fmla="*/ 135 w 358"/>
              <a:gd name="T15" fmla="*/ 215 h 221"/>
              <a:gd name="T16" fmla="*/ 166 w 358"/>
              <a:gd name="T17" fmla="*/ 220 h 221"/>
              <a:gd name="T18" fmla="*/ 196 w 358"/>
              <a:gd name="T19" fmla="*/ 171 h 221"/>
              <a:gd name="T20" fmla="*/ 210 w 358"/>
              <a:gd name="T21" fmla="*/ 185 h 221"/>
              <a:gd name="T22" fmla="*/ 210 w 358"/>
              <a:gd name="T23" fmla="*/ 185 h 221"/>
              <a:gd name="T24" fmla="*/ 280 w 358"/>
              <a:gd name="T25" fmla="*/ 157 h 221"/>
              <a:gd name="T26" fmla="*/ 268 w 358"/>
              <a:gd name="T27" fmla="*/ 128 h 221"/>
              <a:gd name="T28" fmla="*/ 310 w 358"/>
              <a:gd name="T29" fmla="*/ 102 h 221"/>
              <a:gd name="T30" fmla="*/ 340 w 358"/>
              <a:gd name="T31" fmla="*/ 95 h 221"/>
              <a:gd name="T32" fmla="*/ 349 w 358"/>
              <a:gd name="T33" fmla="*/ 38 h 221"/>
              <a:gd name="T34" fmla="*/ 153 w 358"/>
              <a:gd name="T35" fmla="*/ 163 h 221"/>
              <a:gd name="T36" fmla="*/ 94 w 358"/>
              <a:gd name="T37" fmla="*/ 129 h 221"/>
              <a:gd name="T38" fmla="*/ 81 w 358"/>
              <a:gd name="T39" fmla="*/ 158 h 221"/>
              <a:gd name="T40" fmla="*/ 33 w 358"/>
              <a:gd name="T41" fmla="*/ 132 h 221"/>
              <a:gd name="T42" fmla="*/ 82 w 358"/>
              <a:gd name="T43" fmla="*/ 164 h 221"/>
              <a:gd name="T44" fmla="*/ 29 w 358"/>
              <a:gd name="T45" fmla="*/ 139 h 221"/>
              <a:gd name="T46" fmla="*/ 37 w 358"/>
              <a:gd name="T47" fmla="*/ 84 h 221"/>
              <a:gd name="T48" fmla="*/ 60 w 358"/>
              <a:gd name="T49" fmla="*/ 87 h 221"/>
              <a:gd name="T50" fmla="*/ 104 w 358"/>
              <a:gd name="T51" fmla="*/ 123 h 221"/>
              <a:gd name="T52" fmla="*/ 157 w 358"/>
              <a:gd name="T53" fmla="*/ 160 h 221"/>
              <a:gd name="T54" fmla="*/ 163 w 358"/>
              <a:gd name="T55" fmla="*/ 169 h 221"/>
              <a:gd name="T56" fmla="*/ 174 w 358"/>
              <a:gd name="T57" fmla="*/ 166 h 221"/>
              <a:gd name="T58" fmla="*/ 255 w 358"/>
              <a:gd name="T59" fmla="*/ 141 h 221"/>
              <a:gd name="T60" fmla="*/ 255 w 358"/>
              <a:gd name="T61" fmla="*/ 153 h 221"/>
              <a:gd name="T62" fmla="*/ 255 w 358"/>
              <a:gd name="T63" fmla="*/ 141 h 221"/>
              <a:gd name="T64" fmla="*/ 245 w 358"/>
              <a:gd name="T65" fmla="*/ 137 h 221"/>
              <a:gd name="T66" fmla="*/ 238 w 358"/>
              <a:gd name="T67" fmla="*/ 137 h 221"/>
              <a:gd name="T68" fmla="*/ 181 w 358"/>
              <a:gd name="T69" fmla="*/ 99 h 221"/>
              <a:gd name="T70" fmla="*/ 134 w 358"/>
              <a:gd name="T71" fmla="*/ 80 h 221"/>
              <a:gd name="T72" fmla="*/ 131 w 358"/>
              <a:gd name="T73" fmla="*/ 83 h 221"/>
              <a:gd name="T74" fmla="*/ 172 w 358"/>
              <a:gd name="T75" fmla="*/ 132 h 221"/>
              <a:gd name="T76" fmla="*/ 117 w 358"/>
              <a:gd name="T77" fmla="*/ 64 h 221"/>
              <a:gd name="T78" fmla="*/ 169 w 358"/>
              <a:gd name="T79" fmla="*/ 43 h 221"/>
              <a:gd name="T80" fmla="*/ 202 w 358"/>
              <a:gd name="T81" fmla="*/ 89 h 221"/>
              <a:gd name="T82" fmla="*/ 217 w 358"/>
              <a:gd name="T83" fmla="*/ 77 h 221"/>
              <a:gd name="T84" fmla="*/ 241 w 358"/>
              <a:gd name="T85" fmla="*/ 74 h 221"/>
              <a:gd name="T86" fmla="*/ 217 w 358"/>
              <a:gd name="T87" fmla="*/ 77 h 221"/>
              <a:gd name="T88" fmla="*/ 305 w 358"/>
              <a:gd name="T89" fmla="*/ 47 h 221"/>
              <a:gd name="T90" fmla="*/ 239 w 358"/>
              <a:gd name="T91" fmla="*/ 38 h 221"/>
              <a:gd name="T92" fmla="*/ 238 w 358"/>
              <a:gd name="T93" fmla="*/ 70 h 221"/>
              <a:gd name="T94" fmla="*/ 176 w 358"/>
              <a:gd name="T95" fmla="*/ 36 h 221"/>
              <a:gd name="T96" fmla="*/ 162 w 358"/>
              <a:gd name="T97" fmla="*/ 26 h 221"/>
              <a:gd name="T98" fmla="*/ 193 w 358"/>
              <a:gd name="T99" fmla="*/ 12 h 221"/>
              <a:gd name="T100" fmla="*/ 193 w 358"/>
              <a:gd name="T101" fmla="*/ 12 h 221"/>
              <a:gd name="T102" fmla="*/ 247 w 358"/>
              <a:gd name="T103" fmla="*/ 29 h 221"/>
              <a:gd name="T104" fmla="*/ 310 w 358"/>
              <a:gd name="T105" fmla="*/ 43 h 221"/>
              <a:gd name="T106" fmla="*/ 319 w 358"/>
              <a:gd name="T107" fmla="*/ 49 h 221"/>
              <a:gd name="T108" fmla="*/ 328 w 358"/>
              <a:gd name="T109" fmla="*/ 4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221">
                <a:moveTo>
                  <a:pt x="349" y="38"/>
                </a:moveTo>
                <a:cubicBezTo>
                  <a:pt x="343" y="29"/>
                  <a:pt x="334" y="24"/>
                  <a:pt x="323" y="22"/>
                </a:cubicBezTo>
                <a:cubicBezTo>
                  <a:pt x="194" y="1"/>
                  <a:pt x="194" y="1"/>
                  <a:pt x="194" y="1"/>
                </a:cubicBezTo>
                <a:cubicBezTo>
                  <a:pt x="183" y="0"/>
                  <a:pt x="173" y="2"/>
                  <a:pt x="164" y="9"/>
                </a:cubicBezTo>
                <a:cubicBezTo>
                  <a:pt x="158" y="13"/>
                  <a:pt x="154" y="18"/>
                  <a:pt x="151" y="24"/>
                </a:cubicBezTo>
                <a:cubicBezTo>
                  <a:pt x="150" y="24"/>
                  <a:pt x="148" y="24"/>
                  <a:pt x="147" y="24"/>
                </a:cubicBezTo>
                <a:cubicBezTo>
                  <a:pt x="125" y="24"/>
                  <a:pt x="106" y="42"/>
                  <a:pt x="106" y="64"/>
                </a:cubicBezTo>
                <a:cubicBezTo>
                  <a:pt x="106" y="75"/>
                  <a:pt x="111" y="85"/>
                  <a:pt x="118" y="93"/>
                </a:cubicBezTo>
                <a:cubicBezTo>
                  <a:pt x="161" y="136"/>
                  <a:pt x="161" y="136"/>
                  <a:pt x="161" y="136"/>
                </a:cubicBezTo>
                <a:cubicBezTo>
                  <a:pt x="66" y="78"/>
                  <a:pt x="66" y="78"/>
                  <a:pt x="66" y="78"/>
                </a:cubicBezTo>
                <a:cubicBezTo>
                  <a:pt x="56" y="73"/>
                  <a:pt x="45" y="71"/>
                  <a:pt x="35" y="73"/>
                </a:cubicBezTo>
                <a:cubicBezTo>
                  <a:pt x="13" y="79"/>
                  <a:pt x="0" y="101"/>
                  <a:pt x="5" y="123"/>
                </a:cubicBezTo>
                <a:cubicBezTo>
                  <a:pt x="8" y="133"/>
                  <a:pt x="14" y="142"/>
                  <a:pt x="23" y="148"/>
                </a:cubicBezTo>
                <a:cubicBezTo>
                  <a:pt x="135" y="215"/>
                  <a:pt x="135" y="215"/>
                  <a:pt x="135" y="215"/>
                </a:cubicBezTo>
                <a:cubicBezTo>
                  <a:pt x="135" y="215"/>
                  <a:pt x="135" y="215"/>
                  <a:pt x="135" y="215"/>
                </a:cubicBezTo>
                <a:cubicBezTo>
                  <a:pt x="135" y="215"/>
                  <a:pt x="135" y="215"/>
                  <a:pt x="135" y="215"/>
                </a:cubicBezTo>
                <a:cubicBezTo>
                  <a:pt x="141" y="219"/>
                  <a:pt x="148" y="221"/>
                  <a:pt x="156" y="221"/>
                </a:cubicBezTo>
                <a:cubicBezTo>
                  <a:pt x="159" y="221"/>
                  <a:pt x="162" y="221"/>
                  <a:pt x="166" y="220"/>
                </a:cubicBezTo>
                <a:cubicBezTo>
                  <a:pt x="176" y="218"/>
                  <a:pt x="185" y="211"/>
                  <a:pt x="191" y="202"/>
                </a:cubicBezTo>
                <a:cubicBezTo>
                  <a:pt x="196" y="192"/>
                  <a:pt x="198" y="181"/>
                  <a:pt x="196" y="171"/>
                </a:cubicBezTo>
                <a:cubicBezTo>
                  <a:pt x="195" y="171"/>
                  <a:pt x="195" y="170"/>
                  <a:pt x="195" y="170"/>
                </a:cubicBezTo>
                <a:cubicBezTo>
                  <a:pt x="210" y="185"/>
                  <a:pt x="210" y="185"/>
                  <a:pt x="210" y="185"/>
                </a:cubicBezTo>
                <a:cubicBezTo>
                  <a:pt x="210" y="185"/>
                  <a:pt x="210" y="185"/>
                  <a:pt x="210" y="185"/>
                </a:cubicBezTo>
                <a:cubicBezTo>
                  <a:pt x="210" y="185"/>
                  <a:pt x="210" y="185"/>
                  <a:pt x="210" y="185"/>
                </a:cubicBezTo>
                <a:cubicBezTo>
                  <a:pt x="218" y="193"/>
                  <a:pt x="228" y="197"/>
                  <a:pt x="239" y="197"/>
                </a:cubicBezTo>
                <a:cubicBezTo>
                  <a:pt x="262" y="197"/>
                  <a:pt x="280" y="179"/>
                  <a:pt x="280" y="157"/>
                </a:cubicBezTo>
                <a:cubicBezTo>
                  <a:pt x="280" y="146"/>
                  <a:pt x="276" y="135"/>
                  <a:pt x="268" y="128"/>
                </a:cubicBezTo>
                <a:cubicBezTo>
                  <a:pt x="268" y="128"/>
                  <a:pt x="268" y="128"/>
                  <a:pt x="268" y="128"/>
                </a:cubicBezTo>
                <a:cubicBezTo>
                  <a:pt x="230" y="90"/>
                  <a:pt x="230" y="90"/>
                  <a:pt x="230" y="90"/>
                </a:cubicBezTo>
                <a:cubicBezTo>
                  <a:pt x="310" y="102"/>
                  <a:pt x="310" y="102"/>
                  <a:pt x="310" y="102"/>
                </a:cubicBezTo>
                <a:cubicBezTo>
                  <a:pt x="312" y="103"/>
                  <a:pt x="314" y="103"/>
                  <a:pt x="317" y="103"/>
                </a:cubicBezTo>
                <a:cubicBezTo>
                  <a:pt x="325" y="103"/>
                  <a:pt x="333" y="100"/>
                  <a:pt x="340" y="95"/>
                </a:cubicBezTo>
                <a:cubicBezTo>
                  <a:pt x="349" y="89"/>
                  <a:pt x="355" y="79"/>
                  <a:pt x="357" y="69"/>
                </a:cubicBezTo>
                <a:cubicBezTo>
                  <a:pt x="358" y="58"/>
                  <a:pt x="356" y="47"/>
                  <a:pt x="349" y="38"/>
                </a:cubicBezTo>
                <a:close/>
                <a:moveTo>
                  <a:pt x="157" y="160"/>
                </a:moveTo>
                <a:cubicBezTo>
                  <a:pt x="156" y="162"/>
                  <a:pt x="155" y="163"/>
                  <a:pt x="153" y="163"/>
                </a:cubicBezTo>
                <a:cubicBezTo>
                  <a:pt x="152" y="163"/>
                  <a:pt x="151" y="163"/>
                  <a:pt x="150" y="162"/>
                </a:cubicBezTo>
                <a:cubicBezTo>
                  <a:pt x="94" y="129"/>
                  <a:pt x="94" y="129"/>
                  <a:pt x="94" y="129"/>
                </a:cubicBezTo>
                <a:cubicBezTo>
                  <a:pt x="91" y="132"/>
                  <a:pt x="88" y="135"/>
                  <a:pt x="86" y="138"/>
                </a:cubicBezTo>
                <a:cubicBezTo>
                  <a:pt x="82" y="144"/>
                  <a:pt x="80" y="151"/>
                  <a:pt x="81" y="158"/>
                </a:cubicBezTo>
                <a:cubicBezTo>
                  <a:pt x="36" y="131"/>
                  <a:pt x="36" y="131"/>
                  <a:pt x="36" y="131"/>
                </a:cubicBezTo>
                <a:cubicBezTo>
                  <a:pt x="35" y="130"/>
                  <a:pt x="34" y="131"/>
                  <a:pt x="33" y="132"/>
                </a:cubicBezTo>
                <a:cubicBezTo>
                  <a:pt x="32" y="133"/>
                  <a:pt x="33" y="134"/>
                  <a:pt x="34" y="135"/>
                </a:cubicBezTo>
                <a:cubicBezTo>
                  <a:pt x="82" y="164"/>
                  <a:pt x="82" y="164"/>
                  <a:pt x="82" y="164"/>
                </a:cubicBezTo>
                <a:cubicBezTo>
                  <a:pt x="82" y="167"/>
                  <a:pt x="83" y="170"/>
                  <a:pt x="85" y="173"/>
                </a:cubicBezTo>
                <a:cubicBezTo>
                  <a:pt x="29" y="139"/>
                  <a:pt x="29" y="139"/>
                  <a:pt x="29" y="139"/>
                </a:cubicBezTo>
                <a:cubicBezTo>
                  <a:pt x="22" y="135"/>
                  <a:pt x="17" y="128"/>
                  <a:pt x="15" y="120"/>
                </a:cubicBezTo>
                <a:cubicBezTo>
                  <a:pt x="11" y="104"/>
                  <a:pt x="21" y="87"/>
                  <a:pt x="37" y="84"/>
                </a:cubicBezTo>
                <a:cubicBezTo>
                  <a:pt x="45" y="82"/>
                  <a:pt x="53" y="83"/>
                  <a:pt x="60" y="87"/>
                </a:cubicBezTo>
                <a:cubicBezTo>
                  <a:pt x="60" y="87"/>
                  <a:pt x="60" y="87"/>
                  <a:pt x="60" y="87"/>
                </a:cubicBezTo>
                <a:cubicBezTo>
                  <a:pt x="116" y="121"/>
                  <a:pt x="116" y="121"/>
                  <a:pt x="116" y="121"/>
                </a:cubicBezTo>
                <a:cubicBezTo>
                  <a:pt x="112" y="121"/>
                  <a:pt x="108" y="122"/>
                  <a:pt x="104" y="123"/>
                </a:cubicBezTo>
                <a:cubicBezTo>
                  <a:pt x="155" y="153"/>
                  <a:pt x="155" y="153"/>
                  <a:pt x="155" y="153"/>
                </a:cubicBezTo>
                <a:cubicBezTo>
                  <a:pt x="158" y="155"/>
                  <a:pt x="159" y="158"/>
                  <a:pt x="157" y="160"/>
                </a:cubicBezTo>
                <a:close/>
                <a:moveTo>
                  <a:pt x="170" y="173"/>
                </a:moveTo>
                <a:cubicBezTo>
                  <a:pt x="167" y="174"/>
                  <a:pt x="164" y="172"/>
                  <a:pt x="163" y="169"/>
                </a:cubicBezTo>
                <a:cubicBezTo>
                  <a:pt x="162" y="166"/>
                  <a:pt x="164" y="162"/>
                  <a:pt x="167" y="162"/>
                </a:cubicBezTo>
                <a:cubicBezTo>
                  <a:pt x="170" y="161"/>
                  <a:pt x="174" y="163"/>
                  <a:pt x="174" y="166"/>
                </a:cubicBezTo>
                <a:cubicBezTo>
                  <a:pt x="175" y="169"/>
                  <a:pt x="173" y="172"/>
                  <a:pt x="170" y="173"/>
                </a:cubicBezTo>
                <a:close/>
                <a:moveTo>
                  <a:pt x="255" y="141"/>
                </a:moveTo>
                <a:cubicBezTo>
                  <a:pt x="258" y="141"/>
                  <a:pt x="261" y="144"/>
                  <a:pt x="261" y="147"/>
                </a:cubicBezTo>
                <a:cubicBezTo>
                  <a:pt x="261" y="150"/>
                  <a:pt x="258" y="153"/>
                  <a:pt x="255" y="153"/>
                </a:cubicBezTo>
                <a:cubicBezTo>
                  <a:pt x="252" y="153"/>
                  <a:pt x="249" y="150"/>
                  <a:pt x="249" y="147"/>
                </a:cubicBezTo>
                <a:cubicBezTo>
                  <a:pt x="249" y="144"/>
                  <a:pt x="252" y="141"/>
                  <a:pt x="255" y="141"/>
                </a:cubicBezTo>
                <a:close/>
                <a:moveTo>
                  <a:pt x="245" y="130"/>
                </a:moveTo>
                <a:cubicBezTo>
                  <a:pt x="247" y="132"/>
                  <a:pt x="247" y="135"/>
                  <a:pt x="245" y="137"/>
                </a:cubicBezTo>
                <a:cubicBezTo>
                  <a:pt x="244" y="138"/>
                  <a:pt x="243" y="139"/>
                  <a:pt x="242" y="139"/>
                </a:cubicBezTo>
                <a:cubicBezTo>
                  <a:pt x="240" y="139"/>
                  <a:pt x="239" y="138"/>
                  <a:pt x="238" y="137"/>
                </a:cubicBezTo>
                <a:cubicBezTo>
                  <a:pt x="191" y="92"/>
                  <a:pt x="191" y="92"/>
                  <a:pt x="191" y="92"/>
                </a:cubicBezTo>
                <a:cubicBezTo>
                  <a:pt x="187" y="94"/>
                  <a:pt x="184" y="96"/>
                  <a:pt x="181" y="99"/>
                </a:cubicBezTo>
                <a:cubicBezTo>
                  <a:pt x="176" y="104"/>
                  <a:pt x="173" y="110"/>
                  <a:pt x="172" y="117"/>
                </a:cubicBezTo>
                <a:cubicBezTo>
                  <a:pt x="134" y="80"/>
                  <a:pt x="134" y="80"/>
                  <a:pt x="134" y="80"/>
                </a:cubicBezTo>
                <a:cubicBezTo>
                  <a:pt x="134" y="79"/>
                  <a:pt x="132" y="79"/>
                  <a:pt x="131" y="80"/>
                </a:cubicBezTo>
                <a:cubicBezTo>
                  <a:pt x="131" y="81"/>
                  <a:pt x="131" y="82"/>
                  <a:pt x="131" y="83"/>
                </a:cubicBezTo>
                <a:cubicBezTo>
                  <a:pt x="171" y="122"/>
                  <a:pt x="171" y="122"/>
                  <a:pt x="171" y="122"/>
                </a:cubicBezTo>
                <a:cubicBezTo>
                  <a:pt x="171" y="126"/>
                  <a:pt x="171" y="129"/>
                  <a:pt x="172" y="132"/>
                </a:cubicBezTo>
                <a:cubicBezTo>
                  <a:pt x="126" y="86"/>
                  <a:pt x="126" y="86"/>
                  <a:pt x="126" y="86"/>
                </a:cubicBezTo>
                <a:cubicBezTo>
                  <a:pt x="120" y="80"/>
                  <a:pt x="117" y="72"/>
                  <a:pt x="117" y="64"/>
                </a:cubicBezTo>
                <a:cubicBezTo>
                  <a:pt x="117" y="48"/>
                  <a:pt x="130" y="34"/>
                  <a:pt x="147" y="34"/>
                </a:cubicBezTo>
                <a:cubicBezTo>
                  <a:pt x="155" y="34"/>
                  <a:pt x="163" y="37"/>
                  <a:pt x="169" y="43"/>
                </a:cubicBezTo>
                <a:cubicBezTo>
                  <a:pt x="215" y="89"/>
                  <a:pt x="215" y="89"/>
                  <a:pt x="215" y="89"/>
                </a:cubicBezTo>
                <a:cubicBezTo>
                  <a:pt x="211" y="88"/>
                  <a:pt x="207" y="88"/>
                  <a:pt x="202" y="89"/>
                </a:cubicBezTo>
                <a:lnTo>
                  <a:pt x="245" y="130"/>
                </a:lnTo>
                <a:close/>
                <a:moveTo>
                  <a:pt x="217" y="77"/>
                </a:moveTo>
                <a:cubicBezTo>
                  <a:pt x="210" y="69"/>
                  <a:pt x="210" y="69"/>
                  <a:pt x="210" y="69"/>
                </a:cubicBezTo>
                <a:cubicBezTo>
                  <a:pt x="241" y="74"/>
                  <a:pt x="241" y="74"/>
                  <a:pt x="241" y="74"/>
                </a:cubicBezTo>
                <a:cubicBezTo>
                  <a:pt x="243" y="77"/>
                  <a:pt x="245" y="80"/>
                  <a:pt x="248" y="82"/>
                </a:cubicBezTo>
                <a:lnTo>
                  <a:pt x="217" y="77"/>
                </a:lnTo>
                <a:close/>
                <a:moveTo>
                  <a:pt x="310" y="43"/>
                </a:moveTo>
                <a:cubicBezTo>
                  <a:pt x="310" y="45"/>
                  <a:pt x="307" y="47"/>
                  <a:pt x="305" y="47"/>
                </a:cubicBezTo>
                <a:cubicBezTo>
                  <a:pt x="305" y="47"/>
                  <a:pt x="304" y="47"/>
                  <a:pt x="304" y="47"/>
                </a:cubicBezTo>
                <a:cubicBezTo>
                  <a:pt x="239" y="38"/>
                  <a:pt x="239" y="38"/>
                  <a:pt x="239" y="38"/>
                </a:cubicBezTo>
                <a:cubicBezTo>
                  <a:pt x="238" y="42"/>
                  <a:pt x="236" y="45"/>
                  <a:pt x="236" y="49"/>
                </a:cubicBezTo>
                <a:cubicBezTo>
                  <a:pt x="234" y="57"/>
                  <a:pt x="236" y="64"/>
                  <a:pt x="238" y="70"/>
                </a:cubicBezTo>
                <a:cubicBezTo>
                  <a:pt x="205" y="64"/>
                  <a:pt x="205" y="64"/>
                  <a:pt x="205" y="64"/>
                </a:cubicBezTo>
                <a:cubicBezTo>
                  <a:pt x="176" y="36"/>
                  <a:pt x="176" y="36"/>
                  <a:pt x="176" y="36"/>
                </a:cubicBezTo>
                <a:cubicBezTo>
                  <a:pt x="176" y="36"/>
                  <a:pt x="176" y="36"/>
                  <a:pt x="176" y="36"/>
                </a:cubicBezTo>
                <a:cubicBezTo>
                  <a:pt x="172" y="31"/>
                  <a:pt x="167" y="28"/>
                  <a:pt x="162" y="26"/>
                </a:cubicBezTo>
                <a:cubicBezTo>
                  <a:pt x="164" y="23"/>
                  <a:pt x="167" y="20"/>
                  <a:pt x="170" y="17"/>
                </a:cubicBezTo>
                <a:cubicBezTo>
                  <a:pt x="177" y="12"/>
                  <a:pt x="185" y="10"/>
                  <a:pt x="193" y="12"/>
                </a:cubicBezTo>
                <a:cubicBezTo>
                  <a:pt x="193" y="12"/>
                  <a:pt x="193" y="12"/>
                  <a:pt x="193" y="12"/>
                </a:cubicBezTo>
                <a:cubicBezTo>
                  <a:pt x="193" y="12"/>
                  <a:pt x="193" y="12"/>
                  <a:pt x="193" y="12"/>
                </a:cubicBezTo>
                <a:cubicBezTo>
                  <a:pt x="257" y="22"/>
                  <a:pt x="257" y="22"/>
                  <a:pt x="257" y="22"/>
                </a:cubicBezTo>
                <a:cubicBezTo>
                  <a:pt x="253" y="24"/>
                  <a:pt x="250" y="26"/>
                  <a:pt x="247" y="29"/>
                </a:cubicBezTo>
                <a:cubicBezTo>
                  <a:pt x="306" y="37"/>
                  <a:pt x="306" y="37"/>
                  <a:pt x="306" y="37"/>
                </a:cubicBezTo>
                <a:cubicBezTo>
                  <a:pt x="308" y="37"/>
                  <a:pt x="310" y="40"/>
                  <a:pt x="310" y="43"/>
                </a:cubicBezTo>
                <a:close/>
                <a:moveTo>
                  <a:pt x="327" y="50"/>
                </a:moveTo>
                <a:cubicBezTo>
                  <a:pt x="324" y="52"/>
                  <a:pt x="321" y="51"/>
                  <a:pt x="319" y="49"/>
                </a:cubicBezTo>
                <a:cubicBezTo>
                  <a:pt x="317" y="46"/>
                  <a:pt x="317" y="42"/>
                  <a:pt x="320" y="40"/>
                </a:cubicBezTo>
                <a:cubicBezTo>
                  <a:pt x="323" y="38"/>
                  <a:pt x="326" y="39"/>
                  <a:pt x="328" y="42"/>
                </a:cubicBezTo>
                <a:cubicBezTo>
                  <a:pt x="330" y="44"/>
                  <a:pt x="329" y="48"/>
                  <a:pt x="327" y="50"/>
                </a:cubicBezTo>
                <a:close/>
              </a:path>
            </a:pathLst>
          </a:custGeom>
          <a:solidFill>
            <a:srgbClr val="4DB568"/>
          </a:solidFill>
          <a:ln>
            <a:noFill/>
          </a:ln>
        </p:spPr>
        <p:txBody>
          <a:bodyPr vert="horz" wrap="square" lIns="57512" tIns="28756" rIns="57512" bIns="28756" numCol="1" anchor="t" anchorCtr="0" compatLnSpc="1">
            <a:prstTxWarp prst="textNoShape">
              <a:avLst/>
            </a:prstTxWarp>
          </a:bodyPr>
          <a:lstStyle/>
          <a:p>
            <a:pPr defTabSz="575158" eaLnBrk="0" hangingPunct="0">
              <a:defRPr/>
            </a:pPr>
            <a:endParaRPr lang="en-US" sz="1132">
              <a:solidFill>
                <a:srgbClr val="000000"/>
              </a:solidFill>
              <a:latin typeface="+mj-lt"/>
            </a:endParaRPr>
          </a:p>
        </p:txBody>
      </p:sp>
      <p:sp>
        <p:nvSpPr>
          <p:cNvPr id="112" name="Text Box 3"/>
          <p:cNvSpPr txBox="1">
            <a:spLocks noChangeArrowheads="1"/>
          </p:cNvSpPr>
          <p:nvPr/>
        </p:nvSpPr>
        <p:spPr bwMode="auto">
          <a:xfrm>
            <a:off x="5001410" y="3626446"/>
            <a:ext cx="1348344" cy="404472"/>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009900"/>
                </a:solidFill>
                <a:latin typeface="+mj-lt"/>
              </a:rPr>
              <a:t>Drug-Regimen Support</a:t>
            </a:r>
          </a:p>
        </p:txBody>
      </p:sp>
      <p:sp>
        <p:nvSpPr>
          <p:cNvPr id="113" name="Text Box 3"/>
          <p:cNvSpPr txBox="1">
            <a:spLocks noChangeArrowheads="1"/>
          </p:cNvSpPr>
          <p:nvPr/>
        </p:nvSpPr>
        <p:spPr bwMode="auto">
          <a:xfrm>
            <a:off x="3780247" y="5430986"/>
            <a:ext cx="1348344" cy="404472"/>
          </a:xfrm>
          <a:prstGeom prst="rect">
            <a:avLst/>
          </a:prstGeom>
          <a:noFill/>
          <a:ln w="9525" algn="ctr">
            <a:noFill/>
            <a:miter lim="800000"/>
            <a:headEnd/>
            <a:tailEnd/>
          </a:ln>
          <a:effectLst/>
        </p:spPr>
        <p:txBody>
          <a:bodyPr wrap="square" lIns="32640" tIns="32640" rIns="32640" bIns="32640" anchor="b">
            <a:spAutoFit/>
          </a:bodyPr>
          <a:lstStyle/>
          <a:p>
            <a:pPr defTabSz="653044">
              <a:defRPr/>
            </a:pPr>
            <a:r>
              <a:rPr lang="en-US" sz="1050" b="1" i="1" kern="0" dirty="0">
                <a:solidFill>
                  <a:srgbClr val="FF7F00"/>
                </a:solidFill>
                <a:latin typeface="+mj-lt"/>
              </a:rPr>
              <a:t>Clinical Decision Support</a:t>
            </a:r>
          </a:p>
        </p:txBody>
      </p:sp>
      <p:grpSp>
        <p:nvGrpSpPr>
          <p:cNvPr id="15" name="Group 14"/>
          <p:cNvGrpSpPr/>
          <p:nvPr/>
        </p:nvGrpSpPr>
        <p:grpSpPr>
          <a:xfrm>
            <a:off x="2879542" y="1500486"/>
            <a:ext cx="6852287" cy="875053"/>
            <a:chOff x="1212401" y="1440160"/>
            <a:chExt cx="7188498" cy="670404"/>
          </a:xfrm>
        </p:grpSpPr>
        <p:sp>
          <p:nvSpPr>
            <p:cNvPr id="100" name="Freeform 7"/>
            <p:cNvSpPr>
              <a:spLocks/>
            </p:cNvSpPr>
            <p:nvPr/>
          </p:nvSpPr>
          <p:spPr bwMode="gray">
            <a:xfrm>
              <a:off x="1212401" y="1440160"/>
              <a:ext cx="7188498" cy="670404"/>
            </a:xfrm>
            <a:custGeom>
              <a:avLst/>
              <a:gdLst>
                <a:gd name="connsiteX0" fmla="*/ 9363 w 10012"/>
                <a:gd name="connsiteY0" fmla="*/ 8364 h 10000"/>
                <a:gd name="connsiteX1" fmla="*/ 0 w 10012"/>
                <a:gd name="connsiteY1" fmla="*/ 8419 h 10000"/>
                <a:gd name="connsiteX2" fmla="*/ 12 w 10012"/>
                <a:gd name="connsiteY2" fmla="*/ 6433 h 10000"/>
                <a:gd name="connsiteX3" fmla="*/ 9363 w 10012"/>
                <a:gd name="connsiteY3" fmla="*/ 1698 h 10000"/>
                <a:gd name="connsiteX4" fmla="*/ 9363 w 10012"/>
                <a:gd name="connsiteY4" fmla="*/ 0 h 10000"/>
                <a:gd name="connsiteX5" fmla="*/ 10012 w 10012"/>
                <a:gd name="connsiteY5" fmla="*/ 5156 h 10000"/>
                <a:gd name="connsiteX6" fmla="*/ 9363 w 10012"/>
                <a:gd name="connsiteY6" fmla="*/ 10000 h 10000"/>
                <a:gd name="connsiteX7" fmla="*/ 9363 w 10012"/>
                <a:gd name="connsiteY7" fmla="*/ 8364 h 10000"/>
                <a:gd name="connsiteX0" fmla="*/ 9363 w 10012"/>
                <a:gd name="connsiteY0" fmla="*/ 8364 h 10000"/>
                <a:gd name="connsiteX1" fmla="*/ 0 w 10012"/>
                <a:gd name="connsiteY1" fmla="*/ 8419 h 10000"/>
                <a:gd name="connsiteX2" fmla="*/ 0 w 10012"/>
                <a:gd name="connsiteY2" fmla="*/ 6488 h 10000"/>
                <a:gd name="connsiteX3" fmla="*/ 9363 w 10012"/>
                <a:gd name="connsiteY3" fmla="*/ 1698 h 10000"/>
                <a:gd name="connsiteX4" fmla="*/ 9363 w 10012"/>
                <a:gd name="connsiteY4" fmla="*/ 0 h 10000"/>
                <a:gd name="connsiteX5" fmla="*/ 10012 w 10012"/>
                <a:gd name="connsiteY5" fmla="*/ 5156 h 10000"/>
                <a:gd name="connsiteX6" fmla="*/ 9363 w 10012"/>
                <a:gd name="connsiteY6" fmla="*/ 10000 h 10000"/>
                <a:gd name="connsiteX7" fmla="*/ 9363 w 10012"/>
                <a:gd name="connsiteY7" fmla="*/ 8364 h 10000"/>
                <a:gd name="connsiteX0" fmla="*/ 9363 w 10012"/>
                <a:gd name="connsiteY0" fmla="*/ 8364 h 10000"/>
                <a:gd name="connsiteX1" fmla="*/ 0 w 10012"/>
                <a:gd name="connsiteY1" fmla="*/ 8419 h 10000"/>
                <a:gd name="connsiteX2" fmla="*/ 8 w 10012"/>
                <a:gd name="connsiteY2" fmla="*/ 5829 h 10000"/>
                <a:gd name="connsiteX3" fmla="*/ 9363 w 10012"/>
                <a:gd name="connsiteY3" fmla="*/ 1698 h 10000"/>
                <a:gd name="connsiteX4" fmla="*/ 9363 w 10012"/>
                <a:gd name="connsiteY4" fmla="*/ 0 h 10000"/>
                <a:gd name="connsiteX5" fmla="*/ 10012 w 10012"/>
                <a:gd name="connsiteY5" fmla="*/ 5156 h 10000"/>
                <a:gd name="connsiteX6" fmla="*/ 9363 w 10012"/>
                <a:gd name="connsiteY6" fmla="*/ 10000 h 10000"/>
                <a:gd name="connsiteX7" fmla="*/ 9363 w 10012"/>
                <a:gd name="connsiteY7" fmla="*/ 83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2" h="10000">
                  <a:moveTo>
                    <a:pt x="9363" y="8364"/>
                  </a:moveTo>
                  <a:lnTo>
                    <a:pt x="0" y="8419"/>
                  </a:lnTo>
                  <a:cubicBezTo>
                    <a:pt x="0" y="7775"/>
                    <a:pt x="8" y="6473"/>
                    <a:pt x="8" y="5829"/>
                  </a:cubicBezTo>
                  <a:cubicBezTo>
                    <a:pt x="1272" y="5860"/>
                    <a:pt x="7335" y="4486"/>
                    <a:pt x="9363" y="1698"/>
                  </a:cubicBezTo>
                  <a:lnTo>
                    <a:pt x="9363" y="0"/>
                  </a:lnTo>
                  <a:cubicBezTo>
                    <a:pt x="9579" y="1719"/>
                    <a:pt x="9796" y="3437"/>
                    <a:pt x="10012" y="5156"/>
                  </a:cubicBezTo>
                  <a:cubicBezTo>
                    <a:pt x="9796" y="6771"/>
                    <a:pt x="9579" y="8385"/>
                    <a:pt x="9363" y="10000"/>
                  </a:cubicBezTo>
                  <a:lnTo>
                    <a:pt x="9363" y="8364"/>
                  </a:lnTo>
                  <a:close/>
                </a:path>
              </a:pathLst>
            </a:custGeom>
            <a:solidFill>
              <a:srgbClr val="002060"/>
            </a:solidFill>
            <a:ln w="28575" cmpd="sng">
              <a:solidFill>
                <a:srgbClr val="FFFFFF"/>
              </a:solidFill>
              <a:round/>
              <a:headEnd/>
              <a:tailEnd/>
            </a:ln>
          </p:spPr>
          <p:txBody>
            <a:bodyPr/>
            <a:lstStyle/>
            <a:p>
              <a:pPr defTabSz="575158">
                <a:defRPr/>
              </a:pPr>
              <a:endParaRPr lang="en-US" sz="1100" kern="0" dirty="0">
                <a:solidFill>
                  <a:srgbClr val="000000"/>
                </a:solidFill>
                <a:latin typeface="+mj-lt"/>
              </a:endParaRPr>
            </a:p>
          </p:txBody>
        </p:sp>
        <p:sp>
          <p:nvSpPr>
            <p:cNvPr id="101" name="TextBox 100"/>
            <p:cNvSpPr txBox="1"/>
            <p:nvPr/>
          </p:nvSpPr>
          <p:spPr>
            <a:xfrm>
              <a:off x="1339690" y="1804939"/>
              <a:ext cx="977306" cy="188637"/>
            </a:xfrm>
            <a:prstGeom prst="rect">
              <a:avLst/>
            </a:prstGeom>
            <a:noFill/>
          </p:spPr>
          <p:txBody>
            <a:bodyPr wrap="square" rtlCol="0">
              <a:spAutoFit/>
            </a:bodyPr>
            <a:lstStyle/>
            <a:p>
              <a:pPr defTabSz="575158">
                <a:defRPr/>
              </a:pPr>
              <a:r>
                <a:rPr lang="en-US" sz="1000" b="1" i="1" kern="0" dirty="0">
                  <a:solidFill>
                    <a:srgbClr val="FFFFFF"/>
                  </a:solidFill>
                  <a:latin typeface="+mj-lt"/>
                </a:rPr>
                <a:t>Less</a:t>
              </a:r>
            </a:p>
          </p:txBody>
        </p:sp>
        <p:sp>
          <p:nvSpPr>
            <p:cNvPr id="102" name="TextBox 101"/>
            <p:cNvSpPr txBox="1"/>
            <p:nvPr/>
          </p:nvSpPr>
          <p:spPr>
            <a:xfrm>
              <a:off x="7156970" y="1804939"/>
              <a:ext cx="1104595" cy="188637"/>
            </a:xfrm>
            <a:prstGeom prst="rect">
              <a:avLst/>
            </a:prstGeom>
            <a:noFill/>
          </p:spPr>
          <p:txBody>
            <a:bodyPr wrap="square" rtlCol="0">
              <a:spAutoFit/>
            </a:bodyPr>
            <a:lstStyle/>
            <a:p>
              <a:pPr defTabSz="575158">
                <a:defRPr/>
              </a:pPr>
              <a:r>
                <a:rPr lang="en-US" sz="1000" b="1" i="1" kern="0" dirty="0">
                  <a:solidFill>
                    <a:srgbClr val="FFFFFF"/>
                  </a:solidFill>
                  <a:latin typeface="+mj-lt"/>
                </a:rPr>
                <a:t>More</a:t>
              </a:r>
            </a:p>
          </p:txBody>
        </p:sp>
        <p:sp>
          <p:nvSpPr>
            <p:cNvPr id="114" name="Text Box 3"/>
            <p:cNvSpPr txBox="1">
              <a:spLocks noChangeArrowheads="1"/>
            </p:cNvSpPr>
            <p:nvPr/>
          </p:nvSpPr>
          <p:spPr bwMode="auto">
            <a:xfrm>
              <a:off x="3101872" y="1800003"/>
              <a:ext cx="3073637" cy="180190"/>
            </a:xfrm>
            <a:prstGeom prst="rect">
              <a:avLst/>
            </a:prstGeom>
          </p:spPr>
          <p:txBody>
            <a:bodyPr wrap="square" lIns="32640" tIns="32640" rIns="32640" bIns="32640" anchor="b">
              <a:spAutoFit/>
            </a:bodyPr>
            <a:lstStyle/>
            <a:p>
              <a:pPr defTabSz="653044">
                <a:defRPr/>
              </a:pPr>
              <a:r>
                <a:rPr lang="en-US" sz="1100" b="1" kern="0" dirty="0">
                  <a:solidFill>
                    <a:srgbClr val="FFFFFF"/>
                  </a:solidFill>
                  <a:latin typeface="+mj-lt"/>
                </a:rPr>
                <a:t>Clinical Value and Supporting Evidence</a:t>
              </a:r>
            </a:p>
          </p:txBody>
        </p:sp>
      </p:grpSp>
      <p:grpSp>
        <p:nvGrpSpPr>
          <p:cNvPr id="115" name="Group 114"/>
          <p:cNvGrpSpPr/>
          <p:nvPr/>
        </p:nvGrpSpPr>
        <p:grpSpPr>
          <a:xfrm>
            <a:off x="4138010" y="5143542"/>
            <a:ext cx="632818" cy="310932"/>
            <a:chOff x="2548860" y="2398406"/>
            <a:chExt cx="1006137" cy="494360"/>
          </a:xfrm>
        </p:grpSpPr>
        <p:sp>
          <p:nvSpPr>
            <p:cNvPr id="116" name="Oval 5"/>
            <p:cNvSpPr>
              <a:spLocks noChangeArrowheads="1"/>
            </p:cNvSpPr>
            <p:nvPr/>
          </p:nvSpPr>
          <p:spPr bwMode="auto">
            <a:xfrm>
              <a:off x="3173025" y="2398406"/>
              <a:ext cx="381972" cy="110472"/>
            </a:xfrm>
            <a:prstGeom prst="ellipse">
              <a:avLst/>
            </a:pr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17" name="Freeform 6"/>
            <p:cNvSpPr>
              <a:spLocks/>
            </p:cNvSpPr>
            <p:nvPr/>
          </p:nvSpPr>
          <p:spPr bwMode="auto">
            <a:xfrm>
              <a:off x="3173025" y="2558184"/>
              <a:ext cx="381972" cy="124827"/>
            </a:xfrm>
            <a:custGeom>
              <a:avLst/>
              <a:gdLst>
                <a:gd name="T0" fmla="*/ 151 w 302"/>
                <a:gd name="T1" fmla="*/ 44 h 99"/>
                <a:gd name="T2" fmla="*/ 0 w 302"/>
                <a:gd name="T3" fmla="*/ 1 h 99"/>
                <a:gd name="T4" fmla="*/ 0 w 302"/>
                <a:gd name="T5" fmla="*/ 0 h 99"/>
                <a:gd name="T6" fmla="*/ 0 w 302"/>
                <a:gd name="T7" fmla="*/ 0 h 99"/>
                <a:gd name="T8" fmla="*/ 0 w 302"/>
                <a:gd name="T9" fmla="*/ 56 h 99"/>
                <a:gd name="T10" fmla="*/ 0 w 302"/>
                <a:gd name="T11" fmla="*/ 56 h 99"/>
                <a:gd name="T12" fmla="*/ 151 w 302"/>
                <a:gd name="T13" fmla="*/ 99 h 99"/>
                <a:gd name="T14" fmla="*/ 302 w 302"/>
                <a:gd name="T15" fmla="*/ 56 h 99"/>
                <a:gd name="T16" fmla="*/ 302 w 302"/>
                <a:gd name="T17" fmla="*/ 56 h 99"/>
                <a:gd name="T18" fmla="*/ 302 w 302"/>
                <a:gd name="T19" fmla="*/ 1 h 99"/>
                <a:gd name="T20" fmla="*/ 151 w 302"/>
                <a:gd name="T21"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99">
                  <a:moveTo>
                    <a:pt x="151" y="44"/>
                  </a:moveTo>
                  <a:cubicBezTo>
                    <a:pt x="68" y="44"/>
                    <a:pt x="0" y="25"/>
                    <a:pt x="0" y="1"/>
                  </a:cubicBezTo>
                  <a:cubicBezTo>
                    <a:pt x="0" y="0"/>
                    <a:pt x="0" y="0"/>
                    <a:pt x="0" y="0"/>
                  </a:cubicBezTo>
                  <a:cubicBezTo>
                    <a:pt x="0" y="0"/>
                    <a:pt x="0" y="0"/>
                    <a:pt x="0" y="0"/>
                  </a:cubicBezTo>
                  <a:cubicBezTo>
                    <a:pt x="0" y="56"/>
                    <a:pt x="0" y="56"/>
                    <a:pt x="0" y="56"/>
                  </a:cubicBezTo>
                  <a:cubicBezTo>
                    <a:pt x="0" y="56"/>
                    <a:pt x="0" y="56"/>
                    <a:pt x="0" y="56"/>
                  </a:cubicBezTo>
                  <a:cubicBezTo>
                    <a:pt x="2" y="80"/>
                    <a:pt x="69" y="99"/>
                    <a:pt x="151" y="99"/>
                  </a:cubicBezTo>
                  <a:cubicBezTo>
                    <a:pt x="233" y="99"/>
                    <a:pt x="300" y="80"/>
                    <a:pt x="302" y="56"/>
                  </a:cubicBezTo>
                  <a:cubicBezTo>
                    <a:pt x="302" y="56"/>
                    <a:pt x="302" y="56"/>
                    <a:pt x="302" y="56"/>
                  </a:cubicBezTo>
                  <a:cubicBezTo>
                    <a:pt x="302" y="1"/>
                    <a:pt x="302" y="1"/>
                    <a:pt x="302" y="1"/>
                  </a:cubicBezTo>
                  <a:cubicBezTo>
                    <a:pt x="302" y="25"/>
                    <a:pt x="234" y="44"/>
                    <a:pt x="151" y="44"/>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18" name="Freeform 7"/>
            <p:cNvSpPr>
              <a:spLocks/>
            </p:cNvSpPr>
            <p:nvPr/>
          </p:nvSpPr>
          <p:spPr bwMode="auto">
            <a:xfrm>
              <a:off x="3554997" y="2558184"/>
              <a:ext cx="0" cy="124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19" name="Freeform 8"/>
            <p:cNvSpPr>
              <a:spLocks/>
            </p:cNvSpPr>
            <p:nvPr/>
          </p:nvSpPr>
          <p:spPr bwMode="auto">
            <a:xfrm>
              <a:off x="3173025" y="2642442"/>
              <a:ext cx="381972" cy="126700"/>
            </a:xfrm>
            <a:custGeom>
              <a:avLst/>
              <a:gdLst>
                <a:gd name="T0" fmla="*/ 151 w 302"/>
                <a:gd name="T1" fmla="*/ 45 h 100"/>
                <a:gd name="T2" fmla="*/ 0 w 302"/>
                <a:gd name="T3" fmla="*/ 1 h 100"/>
                <a:gd name="T4" fmla="*/ 0 w 302"/>
                <a:gd name="T5" fmla="*/ 0 h 100"/>
                <a:gd name="T6" fmla="*/ 0 w 302"/>
                <a:gd name="T7" fmla="*/ 0 h 100"/>
                <a:gd name="T8" fmla="*/ 0 w 302"/>
                <a:gd name="T9" fmla="*/ 57 h 100"/>
                <a:gd name="T10" fmla="*/ 0 w 302"/>
                <a:gd name="T11" fmla="*/ 57 h 100"/>
                <a:gd name="T12" fmla="*/ 151 w 302"/>
                <a:gd name="T13" fmla="*/ 100 h 100"/>
                <a:gd name="T14" fmla="*/ 302 w 302"/>
                <a:gd name="T15" fmla="*/ 57 h 100"/>
                <a:gd name="T16" fmla="*/ 302 w 302"/>
                <a:gd name="T17" fmla="*/ 57 h 100"/>
                <a:gd name="T18" fmla="*/ 302 w 302"/>
                <a:gd name="T19" fmla="*/ 1 h 100"/>
                <a:gd name="T20" fmla="*/ 151 w 302"/>
                <a:gd name="T21" fmla="*/ 4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100">
                  <a:moveTo>
                    <a:pt x="151" y="45"/>
                  </a:moveTo>
                  <a:cubicBezTo>
                    <a:pt x="68" y="45"/>
                    <a:pt x="0" y="25"/>
                    <a:pt x="0" y="1"/>
                  </a:cubicBezTo>
                  <a:cubicBezTo>
                    <a:pt x="0" y="1"/>
                    <a:pt x="0" y="1"/>
                    <a:pt x="0" y="0"/>
                  </a:cubicBezTo>
                  <a:cubicBezTo>
                    <a:pt x="0" y="0"/>
                    <a:pt x="0" y="0"/>
                    <a:pt x="0" y="0"/>
                  </a:cubicBezTo>
                  <a:cubicBezTo>
                    <a:pt x="0" y="57"/>
                    <a:pt x="0" y="57"/>
                    <a:pt x="0" y="57"/>
                  </a:cubicBezTo>
                  <a:cubicBezTo>
                    <a:pt x="0" y="57"/>
                    <a:pt x="0" y="57"/>
                    <a:pt x="0" y="57"/>
                  </a:cubicBezTo>
                  <a:cubicBezTo>
                    <a:pt x="2" y="80"/>
                    <a:pt x="69" y="100"/>
                    <a:pt x="151" y="100"/>
                  </a:cubicBezTo>
                  <a:cubicBezTo>
                    <a:pt x="233" y="100"/>
                    <a:pt x="300" y="80"/>
                    <a:pt x="302" y="57"/>
                  </a:cubicBezTo>
                  <a:cubicBezTo>
                    <a:pt x="302" y="57"/>
                    <a:pt x="302" y="57"/>
                    <a:pt x="302" y="57"/>
                  </a:cubicBezTo>
                  <a:cubicBezTo>
                    <a:pt x="302" y="1"/>
                    <a:pt x="302" y="1"/>
                    <a:pt x="302" y="1"/>
                  </a:cubicBezTo>
                  <a:cubicBezTo>
                    <a:pt x="302" y="25"/>
                    <a:pt x="234" y="45"/>
                    <a:pt x="151" y="45"/>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20" name="Freeform 9"/>
            <p:cNvSpPr>
              <a:spLocks/>
            </p:cNvSpPr>
            <p:nvPr/>
          </p:nvSpPr>
          <p:spPr bwMode="auto">
            <a:xfrm>
              <a:off x="3554997" y="2642442"/>
              <a:ext cx="0" cy="187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21" name="Freeform 10"/>
            <p:cNvSpPr>
              <a:spLocks/>
            </p:cNvSpPr>
            <p:nvPr/>
          </p:nvSpPr>
          <p:spPr bwMode="auto">
            <a:xfrm>
              <a:off x="3173025" y="2728575"/>
              <a:ext cx="381972" cy="125450"/>
            </a:xfrm>
            <a:custGeom>
              <a:avLst/>
              <a:gdLst>
                <a:gd name="T0" fmla="*/ 151 w 302"/>
                <a:gd name="T1" fmla="*/ 44 h 99"/>
                <a:gd name="T2" fmla="*/ 0 w 302"/>
                <a:gd name="T3" fmla="*/ 1 h 99"/>
                <a:gd name="T4" fmla="*/ 0 w 302"/>
                <a:gd name="T5" fmla="*/ 0 h 99"/>
                <a:gd name="T6" fmla="*/ 0 w 302"/>
                <a:gd name="T7" fmla="*/ 0 h 99"/>
                <a:gd name="T8" fmla="*/ 0 w 302"/>
                <a:gd name="T9" fmla="*/ 56 h 99"/>
                <a:gd name="T10" fmla="*/ 0 w 302"/>
                <a:gd name="T11" fmla="*/ 56 h 99"/>
                <a:gd name="T12" fmla="*/ 151 w 302"/>
                <a:gd name="T13" fmla="*/ 99 h 99"/>
                <a:gd name="T14" fmla="*/ 302 w 302"/>
                <a:gd name="T15" fmla="*/ 56 h 99"/>
                <a:gd name="T16" fmla="*/ 302 w 302"/>
                <a:gd name="T17" fmla="*/ 56 h 99"/>
                <a:gd name="T18" fmla="*/ 302 w 302"/>
                <a:gd name="T19" fmla="*/ 1 h 99"/>
                <a:gd name="T20" fmla="*/ 151 w 302"/>
                <a:gd name="T21"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99">
                  <a:moveTo>
                    <a:pt x="151" y="44"/>
                  </a:moveTo>
                  <a:cubicBezTo>
                    <a:pt x="68" y="44"/>
                    <a:pt x="0" y="25"/>
                    <a:pt x="0" y="1"/>
                  </a:cubicBezTo>
                  <a:cubicBezTo>
                    <a:pt x="0" y="0"/>
                    <a:pt x="0" y="0"/>
                    <a:pt x="0" y="0"/>
                  </a:cubicBezTo>
                  <a:cubicBezTo>
                    <a:pt x="0" y="0"/>
                    <a:pt x="0" y="0"/>
                    <a:pt x="0" y="0"/>
                  </a:cubicBezTo>
                  <a:cubicBezTo>
                    <a:pt x="0" y="56"/>
                    <a:pt x="0" y="56"/>
                    <a:pt x="0" y="56"/>
                  </a:cubicBezTo>
                  <a:cubicBezTo>
                    <a:pt x="0" y="56"/>
                    <a:pt x="0" y="56"/>
                    <a:pt x="0" y="56"/>
                  </a:cubicBezTo>
                  <a:cubicBezTo>
                    <a:pt x="2" y="80"/>
                    <a:pt x="69" y="99"/>
                    <a:pt x="151" y="99"/>
                  </a:cubicBezTo>
                  <a:cubicBezTo>
                    <a:pt x="233" y="99"/>
                    <a:pt x="300" y="80"/>
                    <a:pt x="302" y="56"/>
                  </a:cubicBezTo>
                  <a:cubicBezTo>
                    <a:pt x="302" y="56"/>
                    <a:pt x="302" y="56"/>
                    <a:pt x="302" y="56"/>
                  </a:cubicBezTo>
                  <a:cubicBezTo>
                    <a:pt x="302" y="1"/>
                    <a:pt x="302" y="1"/>
                    <a:pt x="302" y="1"/>
                  </a:cubicBezTo>
                  <a:cubicBezTo>
                    <a:pt x="302" y="25"/>
                    <a:pt x="234" y="44"/>
                    <a:pt x="151" y="44"/>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22" name="Freeform 11"/>
            <p:cNvSpPr>
              <a:spLocks/>
            </p:cNvSpPr>
            <p:nvPr/>
          </p:nvSpPr>
          <p:spPr bwMode="auto">
            <a:xfrm>
              <a:off x="3554997" y="2728575"/>
              <a:ext cx="0" cy="124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23" name="Freeform 12"/>
            <p:cNvSpPr>
              <a:spLocks/>
            </p:cNvSpPr>
            <p:nvPr/>
          </p:nvSpPr>
          <p:spPr bwMode="auto">
            <a:xfrm>
              <a:off x="3173025" y="2470806"/>
              <a:ext cx="381972" cy="124827"/>
            </a:xfrm>
            <a:custGeom>
              <a:avLst/>
              <a:gdLst>
                <a:gd name="T0" fmla="*/ 151 w 302"/>
                <a:gd name="T1" fmla="*/ 44 h 99"/>
                <a:gd name="T2" fmla="*/ 0 w 302"/>
                <a:gd name="T3" fmla="*/ 1 h 99"/>
                <a:gd name="T4" fmla="*/ 0 w 302"/>
                <a:gd name="T5" fmla="*/ 0 h 99"/>
                <a:gd name="T6" fmla="*/ 0 w 302"/>
                <a:gd name="T7" fmla="*/ 0 h 99"/>
                <a:gd name="T8" fmla="*/ 0 w 302"/>
                <a:gd name="T9" fmla="*/ 56 h 99"/>
                <a:gd name="T10" fmla="*/ 0 w 302"/>
                <a:gd name="T11" fmla="*/ 56 h 99"/>
                <a:gd name="T12" fmla="*/ 151 w 302"/>
                <a:gd name="T13" fmla="*/ 99 h 99"/>
                <a:gd name="T14" fmla="*/ 302 w 302"/>
                <a:gd name="T15" fmla="*/ 56 h 99"/>
                <a:gd name="T16" fmla="*/ 302 w 302"/>
                <a:gd name="T17" fmla="*/ 56 h 99"/>
                <a:gd name="T18" fmla="*/ 302 w 302"/>
                <a:gd name="T19" fmla="*/ 1 h 99"/>
                <a:gd name="T20" fmla="*/ 151 w 302"/>
                <a:gd name="T21"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99">
                  <a:moveTo>
                    <a:pt x="151" y="44"/>
                  </a:moveTo>
                  <a:cubicBezTo>
                    <a:pt x="68" y="44"/>
                    <a:pt x="0" y="25"/>
                    <a:pt x="0" y="1"/>
                  </a:cubicBezTo>
                  <a:cubicBezTo>
                    <a:pt x="0" y="0"/>
                    <a:pt x="0" y="0"/>
                    <a:pt x="0" y="0"/>
                  </a:cubicBezTo>
                  <a:cubicBezTo>
                    <a:pt x="0" y="0"/>
                    <a:pt x="0" y="0"/>
                    <a:pt x="0" y="0"/>
                  </a:cubicBezTo>
                  <a:cubicBezTo>
                    <a:pt x="0" y="56"/>
                    <a:pt x="0" y="56"/>
                    <a:pt x="0" y="56"/>
                  </a:cubicBezTo>
                  <a:cubicBezTo>
                    <a:pt x="0" y="56"/>
                    <a:pt x="0" y="56"/>
                    <a:pt x="0" y="56"/>
                  </a:cubicBezTo>
                  <a:cubicBezTo>
                    <a:pt x="2" y="80"/>
                    <a:pt x="69" y="99"/>
                    <a:pt x="151" y="99"/>
                  </a:cubicBezTo>
                  <a:cubicBezTo>
                    <a:pt x="233" y="99"/>
                    <a:pt x="300" y="80"/>
                    <a:pt x="302" y="56"/>
                  </a:cubicBezTo>
                  <a:cubicBezTo>
                    <a:pt x="302" y="56"/>
                    <a:pt x="302" y="56"/>
                    <a:pt x="302" y="56"/>
                  </a:cubicBezTo>
                  <a:cubicBezTo>
                    <a:pt x="302" y="1"/>
                    <a:pt x="302" y="1"/>
                    <a:pt x="302" y="1"/>
                  </a:cubicBezTo>
                  <a:cubicBezTo>
                    <a:pt x="302" y="25"/>
                    <a:pt x="234" y="44"/>
                    <a:pt x="151" y="44"/>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24" name="Freeform 13"/>
            <p:cNvSpPr>
              <a:spLocks/>
            </p:cNvSpPr>
            <p:nvPr/>
          </p:nvSpPr>
          <p:spPr bwMode="auto">
            <a:xfrm>
              <a:off x="3554997" y="2470806"/>
              <a:ext cx="0" cy="124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512" tIns="28756" rIns="57512" bIns="28756" numCol="1" anchor="t" anchorCtr="0" compatLnSpc="1">
              <a:prstTxWarp prst="textNoShape">
                <a:avLst/>
              </a:prstTxWarp>
            </a:bodyPr>
            <a:lstStyle/>
            <a:p>
              <a:pPr defTabSz="575158" eaLnBrk="0" hangingPunct="0">
                <a:defRPr/>
              </a:pPr>
              <a:endParaRPr lang="en-US" sz="1132" kern="0">
                <a:solidFill>
                  <a:srgbClr val="000000"/>
                </a:solidFill>
                <a:latin typeface="+mj-lt"/>
              </a:endParaRPr>
            </a:p>
          </p:txBody>
        </p:sp>
        <p:sp>
          <p:nvSpPr>
            <p:cNvPr id="125" name="Freeform 222"/>
            <p:cNvSpPr>
              <a:spLocks/>
            </p:cNvSpPr>
            <p:nvPr/>
          </p:nvSpPr>
          <p:spPr bwMode="gray">
            <a:xfrm>
              <a:off x="2548860" y="2761927"/>
              <a:ext cx="490460" cy="125099"/>
            </a:xfrm>
            <a:custGeom>
              <a:avLst/>
              <a:gdLst/>
              <a:ahLst/>
              <a:cxnLst>
                <a:cxn ang="0">
                  <a:pos x="0" y="234"/>
                </a:cxn>
                <a:cxn ang="0">
                  <a:pos x="7" y="284"/>
                </a:cxn>
                <a:cxn ang="0">
                  <a:pos x="48" y="305"/>
                </a:cxn>
                <a:cxn ang="0">
                  <a:pos x="92" y="332"/>
                </a:cxn>
                <a:cxn ang="0">
                  <a:pos x="204" y="382"/>
                </a:cxn>
                <a:cxn ang="0">
                  <a:pos x="339" y="423"/>
                </a:cxn>
                <a:cxn ang="0">
                  <a:pos x="485" y="467"/>
                </a:cxn>
                <a:cxn ang="0">
                  <a:pos x="485" y="467"/>
                </a:cxn>
                <a:cxn ang="0">
                  <a:pos x="641" y="501"/>
                </a:cxn>
                <a:cxn ang="0">
                  <a:pos x="803" y="535"/>
                </a:cxn>
                <a:cxn ang="0">
                  <a:pos x="1095" y="585"/>
                </a:cxn>
                <a:cxn ang="0">
                  <a:pos x="1396" y="629"/>
                </a:cxn>
                <a:cxn ang="0">
                  <a:pos x="1396" y="629"/>
                </a:cxn>
                <a:cxn ang="0">
                  <a:pos x="2355" y="443"/>
                </a:cxn>
                <a:cxn ang="0">
                  <a:pos x="2362" y="403"/>
                </a:cxn>
                <a:cxn ang="0">
                  <a:pos x="2362" y="338"/>
                </a:cxn>
                <a:cxn ang="0">
                  <a:pos x="2362" y="261"/>
                </a:cxn>
                <a:cxn ang="0">
                  <a:pos x="2362" y="261"/>
                </a:cxn>
                <a:cxn ang="0">
                  <a:pos x="776" y="0"/>
                </a:cxn>
                <a:cxn ang="0">
                  <a:pos x="739" y="7"/>
                </a:cxn>
                <a:cxn ang="0">
                  <a:pos x="678" y="24"/>
                </a:cxn>
                <a:cxn ang="0">
                  <a:pos x="509" y="71"/>
                </a:cxn>
                <a:cxn ang="0">
                  <a:pos x="288" y="142"/>
                </a:cxn>
                <a:cxn ang="0">
                  <a:pos x="288" y="142"/>
                </a:cxn>
                <a:cxn ang="0">
                  <a:pos x="211" y="156"/>
                </a:cxn>
                <a:cxn ang="0">
                  <a:pos x="112" y="193"/>
                </a:cxn>
                <a:cxn ang="0">
                  <a:pos x="0" y="234"/>
                </a:cxn>
                <a:cxn ang="0">
                  <a:pos x="0" y="234"/>
                </a:cxn>
                <a:cxn ang="0">
                  <a:pos x="0" y="234"/>
                </a:cxn>
              </a:cxnLst>
              <a:rect l="0" t="0" r="r" b="b"/>
              <a:pathLst>
                <a:path w="2362" h="629">
                  <a:moveTo>
                    <a:pt x="0" y="234"/>
                  </a:moveTo>
                  <a:lnTo>
                    <a:pt x="7" y="284"/>
                  </a:lnTo>
                  <a:lnTo>
                    <a:pt x="48" y="305"/>
                  </a:lnTo>
                  <a:lnTo>
                    <a:pt x="92" y="332"/>
                  </a:lnTo>
                  <a:lnTo>
                    <a:pt x="204" y="382"/>
                  </a:lnTo>
                  <a:lnTo>
                    <a:pt x="339" y="423"/>
                  </a:lnTo>
                  <a:lnTo>
                    <a:pt x="485" y="467"/>
                  </a:lnTo>
                  <a:lnTo>
                    <a:pt x="485" y="467"/>
                  </a:lnTo>
                  <a:lnTo>
                    <a:pt x="641" y="501"/>
                  </a:lnTo>
                  <a:lnTo>
                    <a:pt x="803" y="535"/>
                  </a:lnTo>
                  <a:lnTo>
                    <a:pt x="1095" y="585"/>
                  </a:lnTo>
                  <a:lnTo>
                    <a:pt x="1396" y="629"/>
                  </a:lnTo>
                  <a:lnTo>
                    <a:pt x="1396" y="629"/>
                  </a:lnTo>
                  <a:lnTo>
                    <a:pt x="2355" y="443"/>
                  </a:lnTo>
                  <a:lnTo>
                    <a:pt x="2362" y="403"/>
                  </a:lnTo>
                  <a:lnTo>
                    <a:pt x="2362" y="338"/>
                  </a:lnTo>
                  <a:lnTo>
                    <a:pt x="2362" y="261"/>
                  </a:lnTo>
                  <a:lnTo>
                    <a:pt x="2362" y="261"/>
                  </a:lnTo>
                  <a:lnTo>
                    <a:pt x="776" y="0"/>
                  </a:lnTo>
                  <a:lnTo>
                    <a:pt x="739" y="7"/>
                  </a:lnTo>
                  <a:lnTo>
                    <a:pt x="678" y="24"/>
                  </a:lnTo>
                  <a:lnTo>
                    <a:pt x="509" y="71"/>
                  </a:lnTo>
                  <a:lnTo>
                    <a:pt x="288" y="142"/>
                  </a:lnTo>
                  <a:lnTo>
                    <a:pt x="288" y="142"/>
                  </a:lnTo>
                  <a:lnTo>
                    <a:pt x="211" y="156"/>
                  </a:lnTo>
                  <a:lnTo>
                    <a:pt x="112" y="193"/>
                  </a:lnTo>
                  <a:lnTo>
                    <a:pt x="0" y="234"/>
                  </a:lnTo>
                  <a:lnTo>
                    <a:pt x="0" y="234"/>
                  </a:lnTo>
                  <a:lnTo>
                    <a:pt x="0" y="234"/>
                  </a:lnTo>
                  <a:close/>
                </a:path>
              </a:pathLst>
            </a:custGeom>
            <a:solidFill>
              <a:srgbClr val="FF7F00"/>
            </a:solidFill>
            <a:ln w="9525">
              <a:noFill/>
              <a:round/>
              <a:headEnd/>
              <a:tailEnd/>
            </a:ln>
          </p:spPr>
          <p:txBody>
            <a:bodyPr>
              <a:noAutofit/>
            </a:bodyPr>
            <a:lstStyle/>
            <a:p>
              <a:pPr defTabSz="575158" eaLnBrk="0" hangingPunct="0">
                <a:defRPr/>
              </a:pPr>
              <a:endParaRPr lang="en-US" sz="755" kern="0">
                <a:solidFill>
                  <a:srgbClr val="000000"/>
                </a:solidFill>
                <a:latin typeface="+mj-lt"/>
              </a:endParaRPr>
            </a:p>
          </p:txBody>
        </p:sp>
        <p:grpSp>
          <p:nvGrpSpPr>
            <p:cNvPr id="126" name="Group 125"/>
            <p:cNvGrpSpPr/>
            <p:nvPr/>
          </p:nvGrpSpPr>
          <p:grpSpPr>
            <a:xfrm>
              <a:off x="2847409" y="2406551"/>
              <a:ext cx="349463" cy="486215"/>
              <a:chOff x="6376651" y="2245449"/>
              <a:chExt cx="625055" cy="917575"/>
            </a:xfrm>
          </p:grpSpPr>
          <p:sp>
            <p:nvSpPr>
              <p:cNvPr id="127" name="Freeform 221"/>
              <p:cNvSpPr>
                <a:spLocks/>
              </p:cNvSpPr>
              <p:nvPr/>
            </p:nvSpPr>
            <p:spPr bwMode="gray">
              <a:xfrm>
                <a:off x="6376651" y="2245449"/>
                <a:ext cx="558506" cy="794913"/>
              </a:xfrm>
              <a:custGeom>
                <a:avLst/>
                <a:gdLst/>
                <a:ahLst/>
                <a:cxnLst>
                  <a:cxn ang="0">
                    <a:pos x="112" y="322"/>
                  </a:cxn>
                  <a:cxn ang="0">
                    <a:pos x="1467" y="0"/>
                  </a:cxn>
                  <a:cxn ang="0">
                    <a:pos x="1508" y="21"/>
                  </a:cxn>
                  <a:cxn ang="0">
                    <a:pos x="1338" y="1772"/>
                  </a:cxn>
                  <a:cxn ang="0">
                    <a:pos x="1023" y="1765"/>
                  </a:cxn>
                  <a:cxn ang="0">
                    <a:pos x="1078" y="1843"/>
                  </a:cxn>
                  <a:cxn ang="0">
                    <a:pos x="1338" y="1864"/>
                  </a:cxn>
                  <a:cxn ang="0">
                    <a:pos x="1382" y="2006"/>
                  </a:cxn>
                  <a:cxn ang="0">
                    <a:pos x="908" y="2131"/>
                  </a:cxn>
                  <a:cxn ang="0">
                    <a:pos x="339" y="2053"/>
                  </a:cxn>
                  <a:cxn ang="0">
                    <a:pos x="346" y="1941"/>
                  </a:cxn>
                  <a:cxn ang="0">
                    <a:pos x="508" y="1907"/>
                  </a:cxn>
                  <a:cxn ang="0">
                    <a:pos x="393" y="1708"/>
                  </a:cxn>
                  <a:cxn ang="0">
                    <a:pos x="0" y="1708"/>
                  </a:cxn>
                  <a:cxn ang="0">
                    <a:pos x="112" y="322"/>
                  </a:cxn>
                  <a:cxn ang="0">
                    <a:pos x="112" y="322"/>
                  </a:cxn>
                </a:cxnLst>
                <a:rect l="0" t="0" r="r" b="b"/>
                <a:pathLst>
                  <a:path w="1508" h="2131">
                    <a:moveTo>
                      <a:pt x="112" y="322"/>
                    </a:moveTo>
                    <a:lnTo>
                      <a:pt x="1467" y="0"/>
                    </a:lnTo>
                    <a:lnTo>
                      <a:pt x="1508" y="21"/>
                    </a:lnTo>
                    <a:lnTo>
                      <a:pt x="1338" y="1772"/>
                    </a:lnTo>
                    <a:lnTo>
                      <a:pt x="1023" y="1765"/>
                    </a:lnTo>
                    <a:lnTo>
                      <a:pt x="1078" y="1843"/>
                    </a:lnTo>
                    <a:lnTo>
                      <a:pt x="1338" y="1864"/>
                    </a:lnTo>
                    <a:lnTo>
                      <a:pt x="1382" y="2006"/>
                    </a:lnTo>
                    <a:lnTo>
                      <a:pt x="908" y="2131"/>
                    </a:lnTo>
                    <a:lnTo>
                      <a:pt x="339" y="2053"/>
                    </a:lnTo>
                    <a:lnTo>
                      <a:pt x="346" y="1941"/>
                    </a:lnTo>
                    <a:lnTo>
                      <a:pt x="508" y="1907"/>
                    </a:lnTo>
                    <a:lnTo>
                      <a:pt x="393" y="1708"/>
                    </a:lnTo>
                    <a:lnTo>
                      <a:pt x="0" y="1708"/>
                    </a:lnTo>
                    <a:lnTo>
                      <a:pt x="112" y="322"/>
                    </a:lnTo>
                    <a:lnTo>
                      <a:pt x="112" y="322"/>
                    </a:lnTo>
                    <a:close/>
                  </a:path>
                </a:pathLst>
              </a:custGeom>
              <a:solidFill>
                <a:srgbClr val="FF7F00"/>
              </a:solidFill>
              <a:ln w="9525">
                <a:noFill/>
                <a:round/>
                <a:headEnd/>
                <a:tailEnd/>
              </a:ln>
            </p:spPr>
            <p:txBody>
              <a:bodyPr>
                <a:noAutofit/>
              </a:bodyPr>
              <a:lstStyle/>
              <a:p>
                <a:pPr defTabSz="575158" eaLnBrk="0" hangingPunct="0">
                  <a:defRPr/>
                </a:pPr>
                <a:endParaRPr lang="en-US" sz="755" kern="0">
                  <a:solidFill>
                    <a:srgbClr val="000000"/>
                  </a:solidFill>
                  <a:latin typeface="+mj-lt"/>
                </a:endParaRPr>
              </a:p>
            </p:txBody>
          </p:sp>
          <p:sp>
            <p:nvSpPr>
              <p:cNvPr id="128" name="Freeform 224"/>
              <p:cNvSpPr>
                <a:spLocks/>
              </p:cNvSpPr>
              <p:nvPr/>
            </p:nvSpPr>
            <p:spPr bwMode="gray">
              <a:xfrm>
                <a:off x="6449250" y="2335932"/>
                <a:ext cx="399297" cy="475993"/>
              </a:xfrm>
              <a:custGeom>
                <a:avLst/>
                <a:gdLst/>
                <a:ahLst/>
                <a:cxnLst>
                  <a:cxn ang="0">
                    <a:pos x="0" y="1480"/>
                  </a:cxn>
                  <a:cxn ang="0">
                    <a:pos x="1101" y="1494"/>
                  </a:cxn>
                  <a:cxn ang="0">
                    <a:pos x="1254" y="0"/>
                  </a:cxn>
                  <a:cxn ang="0">
                    <a:pos x="109" y="226"/>
                  </a:cxn>
                  <a:cxn ang="0">
                    <a:pos x="5" y="1431"/>
                  </a:cxn>
                  <a:cxn ang="0">
                    <a:pos x="0" y="1480"/>
                  </a:cxn>
                </a:cxnLst>
                <a:rect l="0" t="0" r="r" b="b"/>
                <a:pathLst>
                  <a:path w="1254" h="1494">
                    <a:moveTo>
                      <a:pt x="0" y="1480"/>
                    </a:moveTo>
                    <a:lnTo>
                      <a:pt x="1101" y="1494"/>
                    </a:lnTo>
                    <a:lnTo>
                      <a:pt x="1254" y="0"/>
                    </a:lnTo>
                    <a:lnTo>
                      <a:pt x="109" y="226"/>
                    </a:lnTo>
                    <a:lnTo>
                      <a:pt x="5" y="1431"/>
                    </a:lnTo>
                    <a:lnTo>
                      <a:pt x="0" y="1480"/>
                    </a:lnTo>
                    <a:close/>
                  </a:path>
                </a:pathLst>
              </a:custGeom>
              <a:solidFill>
                <a:srgbClr val="FFFFFF"/>
              </a:solidFill>
              <a:ln w="9525">
                <a:noFill/>
                <a:round/>
                <a:headEnd/>
                <a:tailEnd/>
              </a:ln>
            </p:spPr>
            <p:txBody>
              <a:bodyPr>
                <a:noAutofit/>
              </a:bodyPr>
              <a:lstStyle/>
              <a:p>
                <a:pPr defTabSz="575158" eaLnBrk="0" hangingPunct="0">
                  <a:defRPr/>
                </a:pPr>
                <a:endParaRPr lang="en-US" sz="755" kern="0">
                  <a:solidFill>
                    <a:srgbClr val="000000"/>
                  </a:solidFill>
                  <a:latin typeface="+mj-lt"/>
                </a:endParaRPr>
              </a:p>
            </p:txBody>
          </p:sp>
          <p:sp>
            <p:nvSpPr>
              <p:cNvPr id="129" name="Freeform 231"/>
              <p:cNvSpPr>
                <a:spLocks/>
              </p:cNvSpPr>
              <p:nvPr/>
            </p:nvSpPr>
            <p:spPr bwMode="gray">
              <a:xfrm>
                <a:off x="6707804" y="3047371"/>
                <a:ext cx="293902" cy="115653"/>
              </a:xfrm>
              <a:custGeom>
                <a:avLst/>
                <a:gdLst/>
                <a:ahLst/>
                <a:cxnLst>
                  <a:cxn ang="0">
                    <a:pos x="355" y="27"/>
                  </a:cxn>
                  <a:cxn ang="0">
                    <a:pos x="19" y="267"/>
                  </a:cxn>
                  <a:cxn ang="0">
                    <a:pos x="451" y="363"/>
                  </a:cxn>
                  <a:cxn ang="0">
                    <a:pos x="883" y="267"/>
                  </a:cxn>
                  <a:cxn ang="0">
                    <a:pos x="691" y="58"/>
                  </a:cxn>
                  <a:cxn ang="0">
                    <a:pos x="355" y="27"/>
                  </a:cxn>
                </a:cxnLst>
                <a:rect l="0" t="0" r="r" b="b"/>
                <a:pathLst>
                  <a:path w="923" h="363">
                    <a:moveTo>
                      <a:pt x="355" y="27"/>
                    </a:moveTo>
                    <a:cubicBezTo>
                      <a:pt x="211" y="54"/>
                      <a:pt x="0" y="131"/>
                      <a:pt x="19" y="267"/>
                    </a:cubicBezTo>
                    <a:cubicBezTo>
                      <a:pt x="42" y="357"/>
                      <a:pt x="307" y="363"/>
                      <a:pt x="451" y="363"/>
                    </a:cubicBezTo>
                    <a:cubicBezTo>
                      <a:pt x="595" y="363"/>
                      <a:pt x="843" y="318"/>
                      <a:pt x="883" y="267"/>
                    </a:cubicBezTo>
                    <a:cubicBezTo>
                      <a:pt x="923" y="216"/>
                      <a:pt x="779" y="98"/>
                      <a:pt x="691" y="58"/>
                    </a:cubicBezTo>
                    <a:cubicBezTo>
                      <a:pt x="603" y="18"/>
                      <a:pt x="445" y="0"/>
                      <a:pt x="355" y="27"/>
                    </a:cubicBezTo>
                    <a:close/>
                  </a:path>
                </a:pathLst>
              </a:custGeom>
              <a:solidFill>
                <a:srgbClr val="FF7F00"/>
              </a:solidFill>
              <a:ln w="9525" cap="flat" cmpd="sng">
                <a:noFill/>
                <a:prstDash val="solid"/>
                <a:round/>
                <a:headEnd type="none" w="med" len="med"/>
                <a:tailEnd type="none" w="med" len="med"/>
              </a:ln>
              <a:effectLst/>
            </p:spPr>
            <p:txBody>
              <a:bodyPr wrap="none" lIns="28756" rIns="28756" anchor="ctr">
                <a:noAutofit/>
              </a:bodyPr>
              <a:lstStyle/>
              <a:p>
                <a:pPr defTabSz="575158" eaLnBrk="0" hangingPunct="0">
                  <a:defRPr/>
                </a:pPr>
                <a:endParaRPr lang="en-US" sz="755" kern="0">
                  <a:solidFill>
                    <a:srgbClr val="000000"/>
                  </a:solidFill>
                  <a:latin typeface="+mj-lt"/>
                </a:endParaRPr>
              </a:p>
            </p:txBody>
          </p:sp>
        </p:grpSp>
      </p:grpSp>
      <p:sp>
        <p:nvSpPr>
          <p:cNvPr id="130" name="Rectangle 129"/>
          <p:cNvSpPr/>
          <p:nvPr/>
        </p:nvSpPr>
        <p:spPr>
          <a:xfrm>
            <a:off x="6482202" y="4037304"/>
            <a:ext cx="1594999" cy="2363724"/>
          </a:xfrm>
          <a:prstGeom prst="rect">
            <a:avLst/>
          </a:prstGeom>
        </p:spPr>
        <p:txBody>
          <a:bodyPr wrap="square">
            <a:spAutoFit/>
          </a:bodyPr>
          <a:lstStyle/>
          <a:p>
            <a:pPr marL="115830" indent="-115830" defTabSz="575158" eaLnBrk="0" hangingPunct="0">
              <a:spcBef>
                <a:spcPct val="20000"/>
              </a:spcBef>
              <a:buFont typeface="Arial" panose="020B0604020202020204" pitchFamily="34" charset="0"/>
              <a:buChar char="•"/>
            </a:pPr>
            <a:r>
              <a:rPr lang="en-US" sz="900" dirty="0">
                <a:solidFill>
                  <a:srgbClr val="55ACD1"/>
                </a:solidFill>
                <a:latin typeface="+mj-lt"/>
              </a:rPr>
              <a:t>Digital tools for detecting and characterizing disease, measuring disease status, and detecting response, progression, or recurrence</a:t>
            </a:r>
          </a:p>
          <a:p>
            <a:pPr marL="115830" indent="-115830" defTabSz="575158" eaLnBrk="0" hangingPunct="0">
              <a:spcBef>
                <a:spcPct val="20000"/>
              </a:spcBef>
              <a:buFont typeface="Arial" panose="020B0604020202020204" pitchFamily="34" charset="0"/>
              <a:buChar char="•"/>
            </a:pPr>
            <a:r>
              <a:rPr lang="en-US" sz="900" dirty="0">
                <a:solidFill>
                  <a:srgbClr val="55ACD1"/>
                </a:solidFill>
                <a:latin typeface="+mj-lt"/>
              </a:rPr>
              <a:t>Often based on wearables, other connected devices, patient-reported data, imaging, and/or AI-algorithms</a:t>
            </a:r>
          </a:p>
          <a:p>
            <a:pPr marL="115830" indent="-115830" defTabSz="575158" eaLnBrk="0" hangingPunct="0">
              <a:spcBef>
                <a:spcPct val="20000"/>
              </a:spcBef>
              <a:buFont typeface="Arial" panose="020B0604020202020204" pitchFamily="34" charset="0"/>
              <a:buChar char="•"/>
            </a:pPr>
            <a:r>
              <a:rPr lang="en-US" sz="900" dirty="0">
                <a:solidFill>
                  <a:srgbClr val="55ACD1"/>
                </a:solidFill>
                <a:latin typeface="+mj-lt"/>
              </a:rPr>
              <a:t>May form the basis of a validated digital biomarker</a:t>
            </a:r>
          </a:p>
        </p:txBody>
      </p:sp>
      <p:sp>
        <p:nvSpPr>
          <p:cNvPr id="134" name="Rectangle 133"/>
          <p:cNvSpPr/>
          <p:nvPr/>
        </p:nvSpPr>
        <p:spPr>
          <a:xfrm>
            <a:off x="9260323" y="2368689"/>
            <a:ext cx="2731771" cy="1865126"/>
          </a:xfrm>
          <a:prstGeom prst="rect">
            <a:avLst/>
          </a:prstGeom>
        </p:spPr>
        <p:txBody>
          <a:bodyPr wrap="square">
            <a:spAutoFit/>
          </a:bodyPr>
          <a:lstStyle/>
          <a:p>
            <a:pPr marL="115830" indent="-115830" defTabSz="575158" eaLnBrk="0" hangingPunct="0">
              <a:spcBef>
                <a:spcPct val="20000"/>
              </a:spcBef>
              <a:buFont typeface="Arial" panose="020B0604020202020204" pitchFamily="34" charset="0"/>
              <a:buChar char="•"/>
            </a:pPr>
            <a:r>
              <a:rPr lang="en-US" sz="1200" b="1" dirty="0">
                <a:solidFill>
                  <a:srgbClr val="FFFFFF">
                    <a:lumMod val="50000"/>
                  </a:srgbClr>
                </a:solidFill>
                <a:latin typeface="+mj-lt"/>
              </a:rPr>
              <a:t>Software or software-based solutions intended to treat or manage a disease or medical condition</a:t>
            </a:r>
          </a:p>
          <a:p>
            <a:pPr marL="115830" indent="-115830" defTabSz="575158" eaLnBrk="0" hangingPunct="0">
              <a:spcBef>
                <a:spcPct val="20000"/>
              </a:spcBef>
              <a:buFont typeface="Arial" panose="020B0604020202020204" pitchFamily="34" charset="0"/>
              <a:buChar char="•"/>
            </a:pPr>
            <a:r>
              <a:rPr lang="en-US" sz="1200" b="1" dirty="0">
                <a:solidFill>
                  <a:srgbClr val="FFFFFF">
                    <a:lumMod val="50000"/>
                  </a:srgbClr>
                </a:solidFill>
              </a:rPr>
              <a:t>Includes standalone DTx and drug-companion/combinations</a:t>
            </a:r>
          </a:p>
          <a:p>
            <a:pPr marL="115830" indent="-115830" defTabSz="575158" eaLnBrk="0" hangingPunct="0">
              <a:spcBef>
                <a:spcPct val="20000"/>
              </a:spcBef>
              <a:buFont typeface="Arial" panose="020B0604020202020204" pitchFamily="34" charset="0"/>
              <a:buChar char="•"/>
            </a:pPr>
            <a:r>
              <a:rPr lang="en-US" sz="1200" b="1" dirty="0">
                <a:solidFill>
                  <a:srgbClr val="FFFFFF">
                    <a:lumMod val="50000"/>
                  </a:srgbClr>
                </a:solidFill>
                <a:latin typeface="+mj-lt"/>
              </a:rPr>
              <a:t>Supported by clinical evidence</a:t>
            </a:r>
          </a:p>
          <a:p>
            <a:pPr marL="115830" indent="-115830" defTabSz="575158" eaLnBrk="0" hangingPunct="0">
              <a:spcBef>
                <a:spcPct val="20000"/>
              </a:spcBef>
              <a:buFont typeface="Arial" panose="020B0604020202020204" pitchFamily="34" charset="0"/>
              <a:buChar char="•"/>
            </a:pPr>
            <a:r>
              <a:rPr lang="en-US" sz="1200" b="1" dirty="0">
                <a:solidFill>
                  <a:srgbClr val="FFFFFF">
                    <a:lumMod val="50000"/>
                  </a:srgbClr>
                </a:solidFill>
                <a:latin typeface="+mj-lt"/>
              </a:rPr>
              <a:t>May include/require regulatory clearance/approval</a:t>
            </a:r>
          </a:p>
        </p:txBody>
      </p:sp>
      <p:sp>
        <p:nvSpPr>
          <p:cNvPr id="131" name="Rectangle 130"/>
          <p:cNvSpPr/>
          <p:nvPr/>
        </p:nvSpPr>
        <p:spPr>
          <a:xfrm>
            <a:off x="2801489" y="3035540"/>
            <a:ext cx="2105173" cy="1560427"/>
          </a:xfrm>
          <a:prstGeom prst="rect">
            <a:avLst/>
          </a:prstGeom>
        </p:spPr>
        <p:txBody>
          <a:bodyPr wrap="square">
            <a:spAutoFit/>
          </a:bodyPr>
          <a:lstStyle/>
          <a:p>
            <a:pPr marL="115830" indent="-115830" defTabSz="575158" eaLnBrk="0" hangingPunct="0">
              <a:spcBef>
                <a:spcPct val="20000"/>
              </a:spcBef>
              <a:buFont typeface="Arial" panose="020B0604020202020204" pitchFamily="34" charset="0"/>
              <a:buChar char="•"/>
            </a:pPr>
            <a:r>
              <a:rPr lang="en-US" sz="900" dirty="0">
                <a:solidFill>
                  <a:srgbClr val="1D3160"/>
                </a:solidFill>
                <a:latin typeface="+mj-lt"/>
              </a:rPr>
              <a:t>Digital tools to help patients engage with their disease and care</a:t>
            </a:r>
          </a:p>
          <a:p>
            <a:pPr marL="115830" indent="-115830" defTabSz="575158" eaLnBrk="0" hangingPunct="0">
              <a:spcBef>
                <a:spcPct val="20000"/>
              </a:spcBef>
              <a:buFont typeface="Arial" panose="020B0604020202020204" pitchFamily="34" charset="0"/>
              <a:buChar char="•"/>
            </a:pPr>
            <a:r>
              <a:rPr lang="en-US" sz="900" dirty="0">
                <a:solidFill>
                  <a:srgbClr val="1D3160"/>
                </a:solidFill>
                <a:latin typeface="+mj-lt"/>
              </a:rPr>
              <a:t>Typically feature educational content and tracking features</a:t>
            </a:r>
          </a:p>
          <a:p>
            <a:pPr marL="115830" indent="-115830" defTabSz="575158" eaLnBrk="0" hangingPunct="0">
              <a:spcBef>
                <a:spcPct val="20000"/>
              </a:spcBef>
              <a:buFont typeface="Arial" panose="020B0604020202020204" pitchFamily="34" charset="0"/>
              <a:buChar char="•"/>
            </a:pPr>
            <a:r>
              <a:rPr lang="en-US" sz="900" dirty="0">
                <a:solidFill>
                  <a:srgbClr val="1D3160"/>
                </a:solidFill>
                <a:latin typeface="+mj-lt"/>
              </a:rPr>
              <a:t>May also include scheduling and reminder tools</a:t>
            </a:r>
          </a:p>
          <a:p>
            <a:pPr marL="115830" indent="-115830" defTabSz="575158" eaLnBrk="0" hangingPunct="0">
              <a:spcBef>
                <a:spcPct val="20000"/>
              </a:spcBef>
              <a:buFont typeface="Arial" panose="020B0604020202020204" pitchFamily="34" charset="0"/>
              <a:buChar char="•"/>
            </a:pPr>
            <a:r>
              <a:rPr lang="en-US" sz="900" dirty="0">
                <a:solidFill>
                  <a:srgbClr val="1D3160"/>
                </a:solidFill>
                <a:latin typeface="+mj-lt"/>
              </a:rPr>
              <a:t>Typically offer no personalized recommendations or true clinical value proposition</a:t>
            </a:r>
          </a:p>
        </p:txBody>
      </p:sp>
      <p:sp>
        <p:nvSpPr>
          <p:cNvPr id="132" name="Rectangle 131"/>
          <p:cNvSpPr/>
          <p:nvPr/>
        </p:nvSpPr>
        <p:spPr>
          <a:xfrm>
            <a:off x="5000526" y="4037305"/>
            <a:ext cx="1479795" cy="1643527"/>
          </a:xfrm>
          <a:prstGeom prst="rect">
            <a:avLst/>
          </a:prstGeom>
        </p:spPr>
        <p:txBody>
          <a:bodyPr wrap="square">
            <a:spAutoFit/>
          </a:bodyPr>
          <a:lstStyle/>
          <a:p>
            <a:pPr marL="115830" indent="-115830" defTabSz="575158" eaLnBrk="0" hangingPunct="0">
              <a:spcBef>
                <a:spcPct val="20000"/>
              </a:spcBef>
              <a:buFont typeface="Arial" panose="020B0604020202020204" pitchFamily="34" charset="0"/>
              <a:buChar char="•"/>
            </a:pPr>
            <a:r>
              <a:rPr lang="en-US" sz="900" dirty="0">
                <a:solidFill>
                  <a:srgbClr val="009900"/>
                </a:solidFill>
                <a:latin typeface="+mj-lt"/>
              </a:rPr>
              <a:t>Digital tools to help patients and HCPs optimize the value of a drug regimen</a:t>
            </a:r>
          </a:p>
          <a:p>
            <a:pPr marL="115830" indent="-115830" defTabSz="575158" eaLnBrk="0" hangingPunct="0">
              <a:spcBef>
                <a:spcPct val="20000"/>
              </a:spcBef>
              <a:buFont typeface="Arial" panose="020B0604020202020204" pitchFamily="34" charset="0"/>
              <a:buChar char="•"/>
            </a:pPr>
            <a:r>
              <a:rPr lang="en-US" sz="900" dirty="0">
                <a:solidFill>
                  <a:srgbClr val="009900"/>
                </a:solidFill>
                <a:latin typeface="+mj-lt"/>
              </a:rPr>
              <a:t>Includes tools for improving medication adherence and tools for tailoring or improving dosing and titration</a:t>
            </a:r>
          </a:p>
        </p:txBody>
      </p:sp>
      <p:sp>
        <p:nvSpPr>
          <p:cNvPr id="133" name="Rectangle 132"/>
          <p:cNvSpPr/>
          <p:nvPr/>
        </p:nvSpPr>
        <p:spPr>
          <a:xfrm>
            <a:off x="2988851" y="5786467"/>
            <a:ext cx="3293588" cy="507831"/>
          </a:xfrm>
          <a:prstGeom prst="rect">
            <a:avLst/>
          </a:prstGeom>
        </p:spPr>
        <p:txBody>
          <a:bodyPr wrap="square">
            <a:spAutoFit/>
          </a:bodyPr>
          <a:lstStyle/>
          <a:p>
            <a:pPr marL="115830" indent="-115830" defTabSz="575158" eaLnBrk="0" hangingPunct="0">
              <a:spcBef>
                <a:spcPct val="20000"/>
              </a:spcBef>
              <a:buFont typeface="Arial" panose="020B0604020202020204" pitchFamily="34" charset="0"/>
              <a:buChar char="•"/>
            </a:pPr>
            <a:r>
              <a:rPr lang="en-US" sz="900" dirty="0">
                <a:solidFill>
                  <a:srgbClr val="FF7F00"/>
                </a:solidFill>
                <a:latin typeface="+mj-lt"/>
              </a:rPr>
              <a:t>Software that guides HCP treatment decisions based on guidelines, pathways, clinical evidence, real world evidence, molecular data, and/or other factors</a:t>
            </a:r>
          </a:p>
        </p:txBody>
      </p:sp>
      <p:sp>
        <p:nvSpPr>
          <p:cNvPr id="135" name="Rectangle 134"/>
          <p:cNvSpPr/>
          <p:nvPr/>
        </p:nvSpPr>
        <p:spPr>
          <a:xfrm>
            <a:off x="8080354" y="4916690"/>
            <a:ext cx="2380345" cy="1366528"/>
          </a:xfrm>
          <a:prstGeom prst="rect">
            <a:avLst/>
          </a:prstGeom>
        </p:spPr>
        <p:txBody>
          <a:bodyPr wrap="square">
            <a:spAutoFit/>
          </a:bodyPr>
          <a:lstStyle/>
          <a:p>
            <a:pPr marL="115830" indent="-115830" defTabSz="575158" eaLnBrk="0" hangingPunct="0">
              <a:spcBef>
                <a:spcPct val="20000"/>
              </a:spcBef>
              <a:buFont typeface="Arial" panose="020B0604020202020204" pitchFamily="34" charset="0"/>
              <a:buChar char="•"/>
            </a:pPr>
            <a:r>
              <a:rPr lang="en-US" sz="900" dirty="0">
                <a:solidFill>
                  <a:srgbClr val="EDC209"/>
                </a:solidFill>
                <a:latin typeface="+mj-lt"/>
              </a:rPr>
              <a:t>Software platforms and digitally-enabled services intended to enable more effective disease management through personalized guidance to patients, remote monitoring by HCPs, or virtual care that supplements or even replaces traditional HCP-led management</a:t>
            </a:r>
          </a:p>
          <a:p>
            <a:pPr marL="115830" indent="-115830" defTabSz="575158" eaLnBrk="0" hangingPunct="0">
              <a:spcBef>
                <a:spcPct val="20000"/>
              </a:spcBef>
              <a:buFont typeface="Arial" panose="020B0604020202020204" pitchFamily="34" charset="0"/>
              <a:buChar char="•"/>
            </a:pPr>
            <a:endParaRPr lang="en-US" sz="900" dirty="0">
              <a:solidFill>
                <a:srgbClr val="EDC209"/>
              </a:solidFill>
              <a:latin typeface="+mj-lt"/>
            </a:endParaRPr>
          </a:p>
        </p:txBody>
      </p:sp>
      <p:sp>
        <p:nvSpPr>
          <p:cNvPr id="69" name="TextBox 68">
            <a:extLst>
              <a:ext uri="{FF2B5EF4-FFF2-40B4-BE49-F238E27FC236}">
                <a16:creationId xmlns:a16="http://schemas.microsoft.com/office/drawing/2014/main" id="{D75CB3F2-9D87-4D42-90FA-671CE69612CF}"/>
              </a:ext>
            </a:extLst>
          </p:cNvPr>
          <p:cNvSpPr txBox="1"/>
          <p:nvPr/>
        </p:nvSpPr>
        <p:spPr>
          <a:xfrm>
            <a:off x="4004277" y="6359774"/>
            <a:ext cx="8651875" cy="246221"/>
          </a:xfrm>
          <a:prstGeom prst="rect">
            <a:avLst/>
          </a:prstGeom>
          <a:noFill/>
        </p:spPr>
        <p:txBody>
          <a:bodyPr vert="horz" rtlCol="0" anchor="b">
            <a:spAutoFit/>
          </a:bodyPr>
          <a:lstStyle/>
          <a:p>
            <a:pPr marL="514350" indent="-514350">
              <a:tabLst>
                <a:tab pos="457200" algn="r"/>
              </a:tabLst>
            </a:pPr>
            <a:r>
              <a:rPr lang="en-US" sz="1000" dirty="0">
                <a:latin typeface="Arial" panose="020B0604020202020204" pitchFamily="34" charset="0"/>
              </a:rPr>
              <a:t>	Source:	Health Advances analysis.</a:t>
            </a:r>
          </a:p>
        </p:txBody>
      </p:sp>
      <p:pic>
        <p:nvPicPr>
          <p:cNvPr id="68" name="Picture 67"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90385737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7214" y="1731778"/>
            <a:ext cx="5167195" cy="4623671"/>
          </a:xfrm>
          <a:prstGeom prst="rect">
            <a:avLst/>
          </a:prstGeom>
        </p:spPr>
      </p:pic>
      <p:pic>
        <p:nvPicPr>
          <p:cNvPr id="5" name="Picture 12" descr="Image result for Propeller health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981" y="1367084"/>
            <a:ext cx="1375443" cy="3338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mage result for omada heal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7491" y="1952193"/>
            <a:ext cx="1121338" cy="406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Image result for Pear therapeutic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35359" y="3072006"/>
            <a:ext cx="921531" cy="518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Image result for Akili lab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4887" y="1335981"/>
            <a:ext cx="1036459" cy="3378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Image result for chrono therapeutic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5563" y="1984529"/>
            <a:ext cx="1195783" cy="335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descr="Image result for Neurotrack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6763" y="2687868"/>
            <a:ext cx="1287119" cy="1982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WellDoc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22431" y="2329434"/>
            <a:ext cx="734459" cy="734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Voluntis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7492" y="3222757"/>
            <a:ext cx="1206459" cy="288447"/>
          </a:xfrm>
          <a:prstGeom prst="rect">
            <a:avLst/>
          </a:prstGeom>
          <a:noFill/>
          <a:extLst>
            <a:ext uri="{909E8E84-426E-40DD-AFC4-6F175D3DCCD1}">
              <a14:hiddenFill xmlns:a14="http://schemas.microsoft.com/office/drawing/2010/main">
                <a:solidFill>
                  <a:srgbClr val="FFFFFF"/>
                </a:solidFill>
              </a14:hiddenFill>
            </a:ext>
          </a:extLst>
        </p:spPr>
      </p:pic>
      <p:sp>
        <p:nvSpPr>
          <p:cNvPr id="13" name="Folded Corner 12"/>
          <p:cNvSpPr/>
          <p:nvPr/>
        </p:nvSpPr>
        <p:spPr>
          <a:xfrm>
            <a:off x="7811981" y="4228571"/>
            <a:ext cx="3683333" cy="2096030"/>
          </a:xfrm>
          <a:prstGeom prst="foldedCorner">
            <a:avLst>
              <a:gd name="adj" fmla="val 9707"/>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4150" indent="-184150" fontAlgn="t"/>
            <a:r>
              <a:rPr lang="en-US" sz="1200" b="1" i="1" dirty="0">
                <a:solidFill>
                  <a:schemeClr val="tx1"/>
                </a:solidFill>
              </a:rPr>
              <a:t>Excluded</a:t>
            </a:r>
            <a:endParaRPr lang="en-US" sz="1200" dirty="0">
              <a:solidFill>
                <a:schemeClr val="tx1"/>
              </a:solidFill>
            </a:endParaRPr>
          </a:p>
          <a:p>
            <a:pPr marL="184150" indent="-184150" fontAlgn="t">
              <a:spcBef>
                <a:spcPct val="20000"/>
              </a:spcBef>
              <a:buClr>
                <a:srgbClr val="000000"/>
              </a:buClr>
              <a:buFont typeface="Arial" panose="020B0604020202020204" pitchFamily="34" charset="0"/>
              <a:buChar char="•"/>
            </a:pPr>
            <a:r>
              <a:rPr lang="en-US" sz="1200" i="1" dirty="0">
                <a:solidFill>
                  <a:schemeClr val="tx1"/>
                </a:solidFill>
              </a:rPr>
              <a:t>Products focused on fitness and wellness</a:t>
            </a:r>
            <a:endParaRPr lang="en-US" sz="1200" dirty="0">
              <a:solidFill>
                <a:schemeClr val="tx1"/>
              </a:solidFill>
            </a:endParaRPr>
          </a:p>
          <a:p>
            <a:pPr marL="184150" indent="-184150" fontAlgn="t">
              <a:spcBef>
                <a:spcPct val="20000"/>
              </a:spcBef>
              <a:buClr>
                <a:srgbClr val="000000"/>
              </a:buClr>
              <a:buFont typeface="Arial" panose="020B0604020202020204" pitchFamily="34" charset="0"/>
              <a:buChar char="•"/>
            </a:pPr>
            <a:r>
              <a:rPr lang="en-US" sz="1200" i="1" dirty="0">
                <a:solidFill>
                  <a:schemeClr val="tx1"/>
                </a:solidFill>
              </a:rPr>
              <a:t>Products without interactive patient-facing components</a:t>
            </a:r>
            <a:endParaRPr lang="en-US" sz="1200" dirty="0">
              <a:solidFill>
                <a:schemeClr val="tx1"/>
              </a:solidFill>
            </a:endParaRPr>
          </a:p>
          <a:p>
            <a:pPr marL="184150" indent="-184150">
              <a:spcBef>
                <a:spcPct val="20000"/>
              </a:spcBef>
              <a:buClr>
                <a:srgbClr val="000000"/>
              </a:buClr>
              <a:buFont typeface="Arial" panose="020B0604020202020204" pitchFamily="34" charset="0"/>
              <a:buChar char="•"/>
            </a:pPr>
            <a:r>
              <a:rPr lang="en-US" sz="1200" i="1" dirty="0">
                <a:solidFill>
                  <a:schemeClr val="tx1"/>
                </a:solidFill>
              </a:rPr>
              <a:t>Traditional </a:t>
            </a:r>
            <a:r>
              <a:rPr lang="en-US" sz="1200" i="1" dirty="0" err="1">
                <a:solidFill>
                  <a:schemeClr val="tx1"/>
                </a:solidFill>
              </a:rPr>
              <a:t>medtech</a:t>
            </a:r>
            <a:r>
              <a:rPr lang="en-US" sz="1200" i="1" dirty="0">
                <a:solidFill>
                  <a:schemeClr val="tx1"/>
                </a:solidFill>
              </a:rPr>
              <a:t> and pharma</a:t>
            </a:r>
          </a:p>
          <a:p>
            <a:pPr marL="184150" indent="-184150">
              <a:spcBef>
                <a:spcPct val="20000"/>
              </a:spcBef>
              <a:buClr>
                <a:srgbClr val="000000"/>
              </a:buClr>
              <a:buFont typeface="Arial" panose="020B0604020202020204" pitchFamily="34" charset="0"/>
              <a:buChar char="•"/>
            </a:pPr>
            <a:r>
              <a:rPr lang="en-US" sz="1200" i="1" dirty="0">
                <a:solidFill>
                  <a:schemeClr val="tx1"/>
                </a:solidFill>
              </a:rPr>
              <a:t>Products without clinical claims or regulatory </a:t>
            </a:r>
            <a:r>
              <a:rPr lang="en-US" sz="1200" i="1" dirty="0" err="1">
                <a:solidFill>
                  <a:schemeClr val="tx1"/>
                </a:solidFill>
              </a:rPr>
              <a:t>approva</a:t>
            </a:r>
            <a:r>
              <a:rPr lang="en-US" sz="1200" i="1" dirty="0">
                <a:solidFill>
                  <a:schemeClr val="tx1"/>
                </a:solidFill>
              </a:rPr>
              <a:t>/clearance</a:t>
            </a:r>
          </a:p>
          <a:p>
            <a:pPr marL="184150" indent="-184150">
              <a:spcBef>
                <a:spcPct val="20000"/>
              </a:spcBef>
              <a:buClr>
                <a:srgbClr val="000000"/>
              </a:buClr>
              <a:buFont typeface="Arial" panose="020B0604020202020204" pitchFamily="34" charset="0"/>
              <a:buChar char="•"/>
            </a:pPr>
            <a:r>
              <a:rPr lang="en-US" sz="1200" i="1" dirty="0">
                <a:solidFill>
                  <a:schemeClr val="tx1"/>
                </a:solidFill>
              </a:rPr>
              <a:t>Examples: Fitbit, One Medical, Headspace</a:t>
            </a:r>
            <a:endParaRPr lang="en-US" sz="1200" dirty="0">
              <a:solidFill>
                <a:schemeClr val="tx1"/>
              </a:solidFill>
            </a:endParaRPr>
          </a:p>
        </p:txBody>
      </p:sp>
      <p:sp>
        <p:nvSpPr>
          <p:cNvPr id="14" name="TextBox 13"/>
          <p:cNvSpPr txBox="1"/>
          <p:nvPr/>
        </p:nvSpPr>
        <p:spPr>
          <a:xfrm>
            <a:off x="8036635" y="919875"/>
            <a:ext cx="2349398" cy="307777"/>
          </a:xfrm>
          <a:prstGeom prst="rect">
            <a:avLst/>
          </a:prstGeom>
          <a:noFill/>
        </p:spPr>
        <p:txBody>
          <a:bodyPr wrap="square" rtlCol="0">
            <a:spAutoFit/>
          </a:bodyPr>
          <a:lstStyle/>
          <a:p>
            <a:r>
              <a:rPr lang="en-US" sz="1400" b="1" dirty="0">
                <a:solidFill>
                  <a:schemeClr val="accent2"/>
                </a:solidFill>
              </a:rPr>
              <a:t>Example Companies</a:t>
            </a:r>
          </a:p>
        </p:txBody>
      </p:sp>
      <p:pic>
        <p:nvPicPr>
          <p:cNvPr id="2" name="Picture 1"/>
          <p:cNvPicPr>
            <a:picLocks noChangeAspect="1"/>
          </p:cNvPicPr>
          <p:nvPr/>
        </p:nvPicPr>
        <p:blipFill>
          <a:blip r:embed="rId12"/>
          <a:stretch>
            <a:fillRect/>
          </a:stretch>
        </p:blipFill>
        <p:spPr>
          <a:xfrm>
            <a:off x="8829702" y="3681543"/>
            <a:ext cx="1023752" cy="352223"/>
          </a:xfrm>
          <a:prstGeom prst="rect">
            <a:avLst/>
          </a:prstGeom>
        </p:spPr>
      </p:pic>
      <p:sp>
        <p:nvSpPr>
          <p:cNvPr id="16" name="TextBox 15">
            <a:extLst>
              <a:ext uri="{FF2B5EF4-FFF2-40B4-BE49-F238E27FC236}">
                <a16:creationId xmlns:a16="http://schemas.microsoft.com/office/drawing/2014/main" id="{CA8262FA-E58A-4575-8773-B8EBD6CEB3B0}"/>
              </a:ext>
            </a:extLst>
          </p:cNvPr>
          <p:cNvSpPr txBox="1"/>
          <p:nvPr/>
        </p:nvSpPr>
        <p:spPr>
          <a:xfrm>
            <a:off x="4004277" y="6359774"/>
            <a:ext cx="8651875" cy="246221"/>
          </a:xfrm>
          <a:prstGeom prst="rect">
            <a:avLst/>
          </a:prstGeom>
          <a:noFill/>
        </p:spPr>
        <p:txBody>
          <a:bodyPr vert="horz" rtlCol="0" anchor="b">
            <a:spAutoFit/>
          </a:bodyPr>
          <a:lstStyle/>
          <a:p>
            <a:pPr marL="514350" indent="-514350">
              <a:tabLst>
                <a:tab pos="457200" algn="r"/>
              </a:tabLst>
            </a:pPr>
            <a:r>
              <a:rPr lang="en-US" sz="1000" dirty="0">
                <a:latin typeface="Arial" panose="020B0604020202020204" pitchFamily="34" charset="0"/>
              </a:rPr>
              <a:t>	Source:	Health Advances analysis, </a:t>
            </a:r>
            <a:r>
              <a:rPr lang="en-US" sz="1000" dirty="0" err="1">
                <a:latin typeface="Arial" panose="020B0604020202020204" pitchFamily="34" charset="0"/>
              </a:rPr>
              <a:t>DTx</a:t>
            </a:r>
            <a:r>
              <a:rPr lang="en-US" sz="1000" dirty="0">
                <a:latin typeface="Arial" panose="020B0604020202020204" pitchFamily="34" charset="0"/>
              </a:rPr>
              <a:t> Alliance</a:t>
            </a:r>
          </a:p>
        </p:txBody>
      </p:sp>
      <p:sp>
        <p:nvSpPr>
          <p:cNvPr id="17" name="Title 1">
            <a:extLst>
              <a:ext uri="{FF2B5EF4-FFF2-40B4-BE49-F238E27FC236}">
                <a16:creationId xmlns:a16="http://schemas.microsoft.com/office/drawing/2014/main" id="{5E614F2D-5C25-462A-AB48-AA11BC89848E}"/>
              </a:ext>
            </a:extLst>
          </p:cNvPr>
          <p:cNvSpPr txBox="1">
            <a:spLocks/>
          </p:cNvSpPr>
          <p:nvPr/>
        </p:nvSpPr>
        <p:spPr>
          <a:xfrm>
            <a:off x="695706" y="1043496"/>
            <a:ext cx="7772400" cy="566738"/>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Trebuchet MS" panose="020B0603020202020204" pitchFamily="34" charset="0"/>
                <a:ea typeface="+mj-ea"/>
                <a:cs typeface="+mj-cs"/>
              </a:defRPr>
            </a:lvl1pPr>
          </a:lstStyle>
          <a:p>
            <a:r>
              <a:rPr lang="en-US" dirty="0"/>
              <a:t>Examples of </a:t>
            </a:r>
            <a:r>
              <a:rPr lang="en-US" dirty="0" err="1"/>
              <a:t>DTx</a:t>
            </a:r>
            <a:endParaRPr lang="en-US" dirty="0">
              <a:solidFill>
                <a:schemeClr val="accent1"/>
              </a:solidFill>
            </a:endParaRPr>
          </a:p>
        </p:txBody>
      </p:sp>
      <p:pic>
        <p:nvPicPr>
          <p:cNvPr id="18" name="Picture 17"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1289499313"/>
      </p:ext>
    </p:extLst>
  </p:cSld>
  <p:clrMapOvr>
    <a:masterClrMapping/>
  </p:clrMapOvr>
  <mc:AlternateContent xmlns:mc="http://schemas.openxmlformats.org/markup-compatibility/2006" xmlns:p14="http://schemas.microsoft.com/office/powerpoint/2010/main">
    <mc:Choice Requires="p14">
      <p:transition p14:dur="250" advTm="63159">
        <p:wipe dir="r"/>
      </p:transition>
    </mc:Choice>
    <mc:Fallback xmlns="">
      <p:transition advTm="63159">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83" y="1005538"/>
            <a:ext cx="9833429" cy="1028700"/>
          </a:xfrm>
        </p:spPr>
        <p:txBody>
          <a:bodyPr/>
          <a:lstStyle/>
          <a:p>
            <a:r>
              <a:rPr lang="en-US" dirty="0"/>
              <a:t>Present State of Rx Products </a:t>
            </a:r>
          </a:p>
        </p:txBody>
      </p:sp>
      <p:sp>
        <p:nvSpPr>
          <p:cNvPr id="4" name="Slide Number Placeholder 3"/>
          <p:cNvSpPr>
            <a:spLocks noGrp="1"/>
          </p:cNvSpPr>
          <p:nvPr>
            <p:ph type="sldNum" sz="quarter" idx="12"/>
          </p:nvPr>
        </p:nvSpPr>
        <p:spPr>
          <a:xfrm>
            <a:off x="11360664" y="6343267"/>
            <a:ext cx="513735" cy="227164"/>
          </a:xfrm>
        </p:spPr>
        <p:txBody>
          <a:bodyPr/>
          <a:lstStyle/>
          <a:p>
            <a:fld id="{2F8AF2E6-64A8-0F46-AF27-0A96D82A033B}" type="slidenum">
              <a:rPr lang="en-US" smtClean="0"/>
              <a:pPr/>
              <a:t>17</a:t>
            </a:fld>
            <a:endParaRPr lang="en-US" dirty="0"/>
          </a:p>
        </p:txBody>
      </p:sp>
      <p:sp>
        <p:nvSpPr>
          <p:cNvPr id="14" name="Google Shape;818;p28">
            <a:extLst>
              <a:ext uri="{FF2B5EF4-FFF2-40B4-BE49-F238E27FC236}">
                <a16:creationId xmlns:a16="http://schemas.microsoft.com/office/drawing/2014/main" id="{CE575B2D-1B4D-C046-BC78-6A306ECA08CC}"/>
              </a:ext>
            </a:extLst>
          </p:cNvPr>
          <p:cNvSpPr/>
          <p:nvPr/>
        </p:nvSpPr>
        <p:spPr>
          <a:xfrm>
            <a:off x="510545" y="2111379"/>
            <a:ext cx="1572730" cy="1549515"/>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16" name="Google Shape;820;p28">
            <a:extLst>
              <a:ext uri="{FF2B5EF4-FFF2-40B4-BE49-F238E27FC236}">
                <a16:creationId xmlns:a16="http://schemas.microsoft.com/office/drawing/2014/main" id="{676ACE1F-6571-9240-B8F6-B0DBB4F2DC95}"/>
              </a:ext>
            </a:extLst>
          </p:cNvPr>
          <p:cNvSpPr/>
          <p:nvPr/>
        </p:nvSpPr>
        <p:spPr>
          <a:xfrm>
            <a:off x="3584139" y="2111380"/>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18" name="Google Shape;822;p28">
            <a:extLst>
              <a:ext uri="{FF2B5EF4-FFF2-40B4-BE49-F238E27FC236}">
                <a16:creationId xmlns:a16="http://schemas.microsoft.com/office/drawing/2014/main" id="{824940FF-E97A-4C4D-A97E-4822B106BDAA}"/>
              </a:ext>
            </a:extLst>
          </p:cNvPr>
          <p:cNvSpPr/>
          <p:nvPr/>
        </p:nvSpPr>
        <p:spPr>
          <a:xfrm>
            <a:off x="6842871" y="2127340"/>
            <a:ext cx="1616444" cy="1521609"/>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20" name="Google Shape;825;p28">
            <a:extLst>
              <a:ext uri="{FF2B5EF4-FFF2-40B4-BE49-F238E27FC236}">
                <a16:creationId xmlns:a16="http://schemas.microsoft.com/office/drawing/2014/main" id="{98E3D29A-A07B-3341-9A94-97964E5EAB59}"/>
              </a:ext>
            </a:extLst>
          </p:cNvPr>
          <p:cNvSpPr/>
          <p:nvPr/>
        </p:nvSpPr>
        <p:spPr>
          <a:xfrm>
            <a:off x="6898902" y="4540112"/>
            <a:ext cx="1733697" cy="1617235"/>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cxnSp>
        <p:nvCxnSpPr>
          <p:cNvPr id="21" name="Google Shape;826;p28">
            <a:extLst>
              <a:ext uri="{FF2B5EF4-FFF2-40B4-BE49-F238E27FC236}">
                <a16:creationId xmlns:a16="http://schemas.microsoft.com/office/drawing/2014/main" id="{5079FE75-E77A-F143-BCC1-A535E5CA0DD6}"/>
              </a:ext>
            </a:extLst>
          </p:cNvPr>
          <p:cNvCxnSpPr>
            <a:cxnSpLocks/>
            <a:stCxn id="16" idx="6"/>
            <a:endCxn id="18" idx="2"/>
          </p:cNvCxnSpPr>
          <p:nvPr/>
        </p:nvCxnSpPr>
        <p:spPr>
          <a:xfrm>
            <a:off x="5085034" y="2885493"/>
            <a:ext cx="1757837" cy="2652"/>
          </a:xfrm>
          <a:prstGeom prst="straightConnector1">
            <a:avLst/>
          </a:prstGeom>
          <a:noFill/>
          <a:ln w="28575" cap="flat" cmpd="sng">
            <a:solidFill>
              <a:schemeClr val="dk2"/>
            </a:solidFill>
            <a:prstDash val="dash"/>
            <a:miter lim="800000"/>
            <a:headEnd type="triangle" w="med" len="med"/>
            <a:tailEnd type="triangle" w="med" len="med"/>
          </a:ln>
        </p:spPr>
      </p:cxnSp>
      <p:sp>
        <p:nvSpPr>
          <p:cNvPr id="22" name="Google Shape;827;p28">
            <a:extLst>
              <a:ext uri="{FF2B5EF4-FFF2-40B4-BE49-F238E27FC236}">
                <a16:creationId xmlns:a16="http://schemas.microsoft.com/office/drawing/2014/main" id="{664C427F-D1FF-E842-B0DB-F1E001744804}"/>
              </a:ext>
            </a:extLst>
          </p:cNvPr>
          <p:cNvSpPr txBox="1"/>
          <p:nvPr/>
        </p:nvSpPr>
        <p:spPr>
          <a:xfrm>
            <a:off x="3877386" y="3225804"/>
            <a:ext cx="914400" cy="30777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Prescriber </a:t>
            </a:r>
            <a:endParaRPr sz="1400" dirty="0">
              <a:solidFill>
                <a:schemeClr val="tx1">
                  <a:lumMod val="75000"/>
                  <a:lumOff val="25000"/>
                </a:schemeClr>
              </a:solidFill>
            </a:endParaRPr>
          </a:p>
        </p:txBody>
      </p:sp>
      <p:sp>
        <p:nvSpPr>
          <p:cNvPr id="23" name="Google Shape;828;p28">
            <a:extLst>
              <a:ext uri="{FF2B5EF4-FFF2-40B4-BE49-F238E27FC236}">
                <a16:creationId xmlns:a16="http://schemas.microsoft.com/office/drawing/2014/main" id="{0E9D9F53-1357-D449-B9C3-DBF8284DE50A}"/>
              </a:ext>
            </a:extLst>
          </p:cNvPr>
          <p:cNvSpPr txBox="1"/>
          <p:nvPr/>
        </p:nvSpPr>
        <p:spPr>
          <a:xfrm>
            <a:off x="6968536" y="3071249"/>
            <a:ext cx="1365114" cy="5231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2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HUB &amp; Specialty Rx   </a:t>
            </a:r>
            <a:endParaRPr sz="1400" dirty="0">
              <a:solidFill>
                <a:schemeClr val="tx1">
                  <a:lumMod val="75000"/>
                  <a:lumOff val="25000"/>
                </a:schemeClr>
              </a:solidFill>
            </a:endParaRPr>
          </a:p>
        </p:txBody>
      </p:sp>
      <p:cxnSp>
        <p:nvCxnSpPr>
          <p:cNvPr id="24" name="Google Shape;829;p28">
            <a:extLst>
              <a:ext uri="{FF2B5EF4-FFF2-40B4-BE49-F238E27FC236}">
                <a16:creationId xmlns:a16="http://schemas.microsoft.com/office/drawing/2014/main" id="{0DF18916-4B71-8244-9133-5909E9DD4C66}"/>
              </a:ext>
            </a:extLst>
          </p:cNvPr>
          <p:cNvCxnSpPr>
            <a:cxnSpLocks/>
            <a:stCxn id="18" idx="4"/>
          </p:cNvCxnSpPr>
          <p:nvPr/>
        </p:nvCxnSpPr>
        <p:spPr>
          <a:xfrm>
            <a:off x="7651093" y="3648949"/>
            <a:ext cx="2727" cy="891037"/>
          </a:xfrm>
          <a:prstGeom prst="straightConnector1">
            <a:avLst/>
          </a:prstGeom>
          <a:noFill/>
          <a:ln w="28575" cap="flat" cmpd="sng">
            <a:solidFill>
              <a:schemeClr val="dk2"/>
            </a:solidFill>
            <a:prstDash val="dash"/>
            <a:miter lim="800000"/>
            <a:headEnd type="triangle" w="med" len="med"/>
            <a:tailEnd type="triangle" w="med" len="med"/>
          </a:ln>
        </p:spPr>
      </p:cxnSp>
      <p:cxnSp>
        <p:nvCxnSpPr>
          <p:cNvPr id="25" name="Google Shape;830;p28">
            <a:extLst>
              <a:ext uri="{FF2B5EF4-FFF2-40B4-BE49-F238E27FC236}">
                <a16:creationId xmlns:a16="http://schemas.microsoft.com/office/drawing/2014/main" id="{C6890BC8-9EEF-E246-96E1-C141B2CDB502}"/>
              </a:ext>
            </a:extLst>
          </p:cNvPr>
          <p:cNvCxnSpPr>
            <a:cxnSpLocks/>
            <a:stCxn id="14" idx="0"/>
            <a:endCxn id="18" idx="0"/>
          </p:cNvCxnSpPr>
          <p:nvPr/>
        </p:nvCxnSpPr>
        <p:spPr>
          <a:xfrm rot="16200000" flipH="1">
            <a:off x="4466020" y="-1057732"/>
            <a:ext cx="15961" cy="6354183"/>
          </a:xfrm>
          <a:prstGeom prst="bentConnector3">
            <a:avLst>
              <a:gd name="adj1" fmla="val -1432241"/>
            </a:avLst>
          </a:prstGeom>
          <a:noFill/>
          <a:ln w="28575" cap="flat" cmpd="sng">
            <a:solidFill>
              <a:schemeClr val="dk2"/>
            </a:solidFill>
            <a:prstDash val="dash"/>
            <a:miter lim="800000"/>
            <a:headEnd type="triangle" w="med" len="med"/>
            <a:tailEnd type="triangle" w="med" len="med"/>
          </a:ln>
        </p:spPr>
      </p:cxnSp>
      <p:sp>
        <p:nvSpPr>
          <p:cNvPr id="26" name="Google Shape;831;p28">
            <a:extLst>
              <a:ext uri="{FF2B5EF4-FFF2-40B4-BE49-F238E27FC236}">
                <a16:creationId xmlns:a16="http://schemas.microsoft.com/office/drawing/2014/main" id="{C4E6E5EF-63DD-EB4E-9BC6-C2DE370CE060}"/>
              </a:ext>
            </a:extLst>
          </p:cNvPr>
          <p:cNvSpPr txBox="1"/>
          <p:nvPr/>
        </p:nvSpPr>
        <p:spPr>
          <a:xfrm>
            <a:off x="5830288" y="1264741"/>
            <a:ext cx="2025165" cy="523180"/>
          </a:xfrm>
          <a:prstGeom prst="rect">
            <a:avLst/>
          </a:prstGeom>
          <a:noFill/>
          <a:ln>
            <a:noFill/>
          </a:ln>
        </p:spPr>
        <p:txBody>
          <a:bodyPr spcFirstLastPara="1" wrap="square" lIns="0" tIns="45700" rIns="45700" bIns="45700" anchor="t" anchorCtr="0">
            <a:spAutoFit/>
          </a:bodyPr>
          <a:lstStyle>
            <a:defPPr>
              <a:defRPr lang="en-US"/>
            </a:defPPr>
            <a:lvl1pPr marR="0" lvl="0" algn="ctr">
              <a:lnSpc>
                <a:spcPct val="100000"/>
              </a:lnSpc>
              <a:spcBef>
                <a:spcPts val="0"/>
              </a:spcBef>
              <a:spcAft>
                <a:spcPts val="0"/>
              </a:spcAft>
              <a:buClr>
                <a:schemeClr val="dk1"/>
              </a:buClr>
              <a:buSzPts val="1100"/>
              <a:defRPr sz="1400" b="0" i="1" u="none" strike="noStrike" cap="none">
                <a:solidFill>
                  <a:schemeClr val="tx1">
                    <a:lumMod val="75000"/>
                    <a:lumOff val="25000"/>
                  </a:schemeClr>
                </a:solidFill>
                <a:latin typeface="Libre Franklin Medium"/>
                <a:ea typeface="Libre Franklin Medium"/>
                <a:cs typeface="Libre Franklin Medium"/>
              </a:defRPr>
            </a:lvl1pPr>
          </a:lstStyle>
          <a:p>
            <a:r>
              <a:rPr lang="en-US" dirty="0">
                <a:sym typeface="Libre Franklin Medium"/>
              </a:rPr>
              <a:t>Verify insurance benefit </a:t>
            </a:r>
            <a:endParaRPr dirty="0"/>
          </a:p>
          <a:p>
            <a:r>
              <a:rPr lang="en-US" dirty="0">
                <a:sym typeface="Libre Franklin Medium"/>
              </a:rPr>
              <a:t>Collect Co-Insurance</a:t>
            </a:r>
            <a:endParaRPr dirty="0"/>
          </a:p>
        </p:txBody>
      </p:sp>
      <p:sp>
        <p:nvSpPr>
          <p:cNvPr id="28" name="Google Shape;833;p28">
            <a:extLst>
              <a:ext uri="{FF2B5EF4-FFF2-40B4-BE49-F238E27FC236}">
                <a16:creationId xmlns:a16="http://schemas.microsoft.com/office/drawing/2014/main" id="{4A9E5BA0-53E7-C041-B505-492CE2E18442}"/>
              </a:ext>
            </a:extLst>
          </p:cNvPr>
          <p:cNvSpPr txBox="1"/>
          <p:nvPr/>
        </p:nvSpPr>
        <p:spPr>
          <a:xfrm>
            <a:off x="5119914" y="2953014"/>
            <a:ext cx="1616444" cy="307736"/>
          </a:xfrm>
          <a:prstGeom prst="rect">
            <a:avLst/>
          </a:prstGeom>
          <a:noFill/>
          <a:ln>
            <a:noFill/>
          </a:ln>
        </p:spPr>
        <p:txBody>
          <a:bodyPr spcFirstLastPara="1" wrap="square" lIns="0" tIns="45700" rIns="45700" bIns="45700" anchor="t" anchorCtr="0">
            <a:spAutoFit/>
          </a:bodyPr>
          <a:lstStyle/>
          <a:p>
            <a:pPr marR="0" lvl="0" algn="ctr" rtl="0">
              <a:lnSpc>
                <a:spcPct val="100000"/>
              </a:lnSpc>
              <a:spcBef>
                <a:spcPts val="0"/>
              </a:spcBef>
              <a:spcAft>
                <a:spcPts val="0"/>
              </a:spcAft>
              <a:buClr>
                <a:schemeClr val="dk1"/>
              </a:buClr>
              <a:buSzPts val="1100"/>
            </a:pPr>
            <a:r>
              <a:rPr lang="en-US" sz="1400" b="0" i="1" u="none" strike="noStrike" cap="none" dirty="0">
                <a:solidFill>
                  <a:schemeClr val="tx1">
                    <a:lumMod val="75000"/>
                    <a:lumOff val="25000"/>
                  </a:schemeClr>
                </a:solidFill>
                <a:latin typeface="Libre Franklin Medium"/>
                <a:ea typeface="Libre Franklin Medium"/>
                <a:cs typeface="Libre Franklin Medium"/>
                <a:sym typeface="Libre Franklin Medium"/>
              </a:rPr>
              <a:t>Send Rx via EMR/ Fax </a:t>
            </a:r>
            <a:endParaRPr sz="2400" dirty="0">
              <a:solidFill>
                <a:schemeClr val="tx1">
                  <a:lumMod val="75000"/>
                  <a:lumOff val="25000"/>
                </a:schemeClr>
              </a:solidFill>
            </a:endParaRPr>
          </a:p>
        </p:txBody>
      </p:sp>
      <p:sp>
        <p:nvSpPr>
          <p:cNvPr id="29" name="Google Shape;834;p28">
            <a:extLst>
              <a:ext uri="{FF2B5EF4-FFF2-40B4-BE49-F238E27FC236}">
                <a16:creationId xmlns:a16="http://schemas.microsoft.com/office/drawing/2014/main" id="{3831F109-982B-6F4B-8CD4-8B8D59B5DDE2}"/>
              </a:ext>
            </a:extLst>
          </p:cNvPr>
          <p:cNvSpPr txBox="1"/>
          <p:nvPr/>
        </p:nvSpPr>
        <p:spPr>
          <a:xfrm>
            <a:off x="8184019" y="1068475"/>
            <a:ext cx="2041649" cy="954067"/>
          </a:xfrm>
          <a:prstGeom prst="rect">
            <a:avLst/>
          </a:prstGeom>
          <a:noFill/>
          <a:ln>
            <a:noFill/>
          </a:ln>
        </p:spPr>
        <p:txBody>
          <a:bodyPr spcFirstLastPara="1" wrap="square" lIns="45700" tIns="45700" rIns="45700" bIns="45700" anchor="t" anchorCtr="0">
            <a:spAutoFit/>
          </a:bodyPr>
          <a:lstStyle/>
          <a:p>
            <a:pPr marL="171450" marR="0" lvl="0" indent="-101600" algn="ctr" rtl="0">
              <a:lnSpc>
                <a:spcPct val="100000"/>
              </a:lnSpc>
              <a:spcBef>
                <a:spcPts val="0"/>
              </a:spcBef>
              <a:spcAft>
                <a:spcPts val="0"/>
              </a:spcAft>
              <a:buClr>
                <a:srgbClr val="000000"/>
              </a:buClr>
              <a:buSzPts val="1100"/>
              <a:buFont typeface="Arial"/>
              <a:buNone/>
            </a:pPr>
            <a:endParaRPr sz="1400" b="1" i="0" u="none" strike="noStrike" cap="none" dirty="0">
              <a:solidFill>
                <a:schemeClr val="tx1">
                  <a:lumMod val="75000"/>
                  <a:lumOff val="25000"/>
                </a:schemeClr>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chemeClr val="dk1"/>
              </a:buClr>
              <a:buSzPts val="1100"/>
              <a:buFont typeface="Libre Franklin Medium"/>
              <a:buNone/>
            </a:pPr>
            <a: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t>Pharmacy Benefit: </a:t>
            </a:r>
            <a:b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br>
            <a:r>
              <a:rPr lang="en-US" sz="1400" b="0" i="1" u="none" strike="noStrike" cap="none" dirty="0">
                <a:solidFill>
                  <a:schemeClr val="tx1">
                    <a:lumMod val="75000"/>
                    <a:lumOff val="25000"/>
                  </a:schemeClr>
                </a:solidFill>
                <a:latin typeface="Libre Franklin Medium"/>
                <a:ea typeface="Libre Franklin Medium"/>
                <a:cs typeface="Libre Franklin Medium"/>
                <a:sym typeface="Libre Franklin Medium"/>
              </a:rPr>
              <a:t>Bill PBM via 11-digit NDC </a:t>
            </a:r>
            <a:endParaRPr sz="1400" dirty="0">
              <a:solidFill>
                <a:schemeClr val="tx1">
                  <a:lumMod val="75000"/>
                  <a:lumOff val="25000"/>
                </a:schemeClr>
              </a:solidFill>
            </a:endParaRPr>
          </a:p>
          <a:p>
            <a:pPr marL="0" marR="0" lvl="0" indent="0" algn="ctr" rtl="0">
              <a:lnSpc>
                <a:spcPct val="100000"/>
              </a:lnSpc>
              <a:spcBef>
                <a:spcPts val="0"/>
              </a:spcBef>
              <a:spcAft>
                <a:spcPts val="0"/>
              </a:spcAft>
              <a:buClr>
                <a:srgbClr val="000000"/>
              </a:buClr>
              <a:buSzPts val="1100"/>
              <a:buFont typeface="Libre Franklin Medium"/>
              <a:buNone/>
            </a:pPr>
            <a: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t> </a:t>
            </a:r>
            <a:endParaRPr sz="1400" dirty="0">
              <a:solidFill>
                <a:schemeClr val="tx1">
                  <a:lumMod val="75000"/>
                  <a:lumOff val="25000"/>
                </a:schemeClr>
              </a:solidFill>
            </a:endParaRPr>
          </a:p>
        </p:txBody>
      </p:sp>
      <p:sp>
        <p:nvSpPr>
          <p:cNvPr id="30" name="Google Shape;837;p28">
            <a:extLst>
              <a:ext uri="{FF2B5EF4-FFF2-40B4-BE49-F238E27FC236}">
                <a16:creationId xmlns:a16="http://schemas.microsoft.com/office/drawing/2014/main" id="{2D520BDB-F173-164E-B633-FFB980BF4583}"/>
              </a:ext>
            </a:extLst>
          </p:cNvPr>
          <p:cNvSpPr txBox="1"/>
          <p:nvPr/>
        </p:nvSpPr>
        <p:spPr>
          <a:xfrm>
            <a:off x="3848993" y="4015840"/>
            <a:ext cx="1108492" cy="523180"/>
          </a:xfrm>
          <a:prstGeom prst="rect">
            <a:avLst/>
          </a:prstGeom>
          <a:noFill/>
          <a:ln>
            <a:noFill/>
          </a:ln>
        </p:spPr>
        <p:txBody>
          <a:bodyPr spcFirstLastPara="1" wrap="square" lIns="0" tIns="45700" rIns="45700" bIns="45700" anchor="t" anchorCtr="0">
            <a:spAutoFit/>
          </a:bodyPr>
          <a:lstStyle>
            <a:defPPr>
              <a:defRPr lang="en-US"/>
            </a:defPPr>
            <a:lvl1pPr marR="0" lvl="0" algn="ctr">
              <a:lnSpc>
                <a:spcPct val="100000"/>
              </a:lnSpc>
              <a:spcBef>
                <a:spcPts val="0"/>
              </a:spcBef>
              <a:spcAft>
                <a:spcPts val="0"/>
              </a:spcAft>
              <a:buClr>
                <a:schemeClr val="dk1"/>
              </a:buClr>
              <a:buSzPts val="1100"/>
              <a:defRPr sz="1400" b="0" i="1" u="none" strike="noStrike" cap="none">
                <a:solidFill>
                  <a:schemeClr val="tx1">
                    <a:lumMod val="75000"/>
                    <a:lumOff val="25000"/>
                  </a:schemeClr>
                </a:solidFill>
                <a:latin typeface="Libre Franklin Medium"/>
                <a:ea typeface="Libre Franklin Medium"/>
                <a:cs typeface="Libre Franklin Medium"/>
              </a:defRPr>
            </a:lvl1pPr>
          </a:lstStyle>
          <a:p>
            <a:r>
              <a:rPr lang="en-US" dirty="0">
                <a:sym typeface="Libre Franklin Medium"/>
              </a:rPr>
              <a:t>Product Dispensed </a:t>
            </a:r>
            <a:endParaRPr dirty="0">
              <a:sym typeface="Libre Franklin Medium"/>
            </a:endParaRPr>
          </a:p>
        </p:txBody>
      </p:sp>
      <p:sp>
        <p:nvSpPr>
          <p:cNvPr id="31" name="Google Shape;841;p28">
            <a:extLst>
              <a:ext uri="{FF2B5EF4-FFF2-40B4-BE49-F238E27FC236}">
                <a16:creationId xmlns:a16="http://schemas.microsoft.com/office/drawing/2014/main" id="{EBDA11F1-E2C4-D441-A331-D69AB0A31536}"/>
              </a:ext>
            </a:extLst>
          </p:cNvPr>
          <p:cNvSpPr txBox="1"/>
          <p:nvPr/>
        </p:nvSpPr>
        <p:spPr>
          <a:xfrm>
            <a:off x="5327374" y="2574876"/>
            <a:ext cx="1066925" cy="307736"/>
          </a:xfrm>
          <a:prstGeom prst="rect">
            <a:avLst/>
          </a:prstGeom>
          <a:noFill/>
          <a:ln>
            <a:noFill/>
          </a:ln>
        </p:spPr>
        <p:txBody>
          <a:bodyPr spcFirstLastPara="1" wrap="square" lIns="45700" tIns="45700" rIns="45700" bIns="45700" anchor="t" anchorCtr="0">
            <a:spAutoFit/>
          </a:bodyPr>
          <a:lstStyle/>
          <a:p>
            <a:pPr marR="0" lvl="0" algn="ctr" rtl="0">
              <a:lnSpc>
                <a:spcPct val="100000"/>
              </a:lnSpc>
              <a:spcBef>
                <a:spcPts val="0"/>
              </a:spcBef>
              <a:spcAft>
                <a:spcPts val="0"/>
              </a:spcAft>
              <a:buClr>
                <a:schemeClr val="lt2"/>
              </a:buClr>
              <a:buSzPts val="1100"/>
            </a:pPr>
            <a:r>
              <a:rPr lang="en-US" sz="1400" b="0" i="1" u="none" strike="noStrike" cap="none" dirty="0">
                <a:solidFill>
                  <a:schemeClr val="accent1"/>
                </a:solidFill>
                <a:latin typeface="Libre Franklin Medium"/>
                <a:ea typeface="Libre Franklin Medium"/>
                <a:cs typeface="Libre Franklin Medium"/>
                <a:sym typeface="Libre Franklin Medium"/>
              </a:rPr>
              <a:t>Verify Rx</a:t>
            </a:r>
            <a:endParaRPr sz="2400" dirty="0">
              <a:solidFill>
                <a:schemeClr val="accent1"/>
              </a:solidFill>
            </a:endParaRPr>
          </a:p>
        </p:txBody>
      </p:sp>
      <p:sp>
        <p:nvSpPr>
          <p:cNvPr id="33" name="Google Shape;845;p28">
            <a:extLst>
              <a:ext uri="{FF2B5EF4-FFF2-40B4-BE49-F238E27FC236}">
                <a16:creationId xmlns:a16="http://schemas.microsoft.com/office/drawing/2014/main" id="{9645EC37-A5CA-644D-9DA4-B56B43EF9E3B}"/>
              </a:ext>
            </a:extLst>
          </p:cNvPr>
          <p:cNvSpPr txBox="1"/>
          <p:nvPr/>
        </p:nvSpPr>
        <p:spPr>
          <a:xfrm>
            <a:off x="381852" y="3051752"/>
            <a:ext cx="1743075" cy="5231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Patients /</a:t>
            </a:r>
          </a:p>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Caregivers </a:t>
            </a:r>
            <a:endParaRPr sz="1400" dirty="0">
              <a:solidFill>
                <a:schemeClr val="tx1">
                  <a:lumMod val="75000"/>
                  <a:lumOff val="25000"/>
                </a:schemeClr>
              </a:solidFill>
            </a:endParaRPr>
          </a:p>
        </p:txBody>
      </p:sp>
      <p:sp>
        <p:nvSpPr>
          <p:cNvPr id="35" name="Google Shape;847;p28">
            <a:extLst>
              <a:ext uri="{FF2B5EF4-FFF2-40B4-BE49-F238E27FC236}">
                <a16:creationId xmlns:a16="http://schemas.microsoft.com/office/drawing/2014/main" id="{DA934A9C-8495-0B4C-89FD-9794ECB917B8}"/>
              </a:ext>
            </a:extLst>
          </p:cNvPr>
          <p:cNvSpPr txBox="1"/>
          <p:nvPr/>
        </p:nvSpPr>
        <p:spPr>
          <a:xfrm>
            <a:off x="2288799" y="2641457"/>
            <a:ext cx="1120806" cy="523180"/>
          </a:xfrm>
          <a:prstGeom prst="rect">
            <a:avLst/>
          </a:prstGeom>
          <a:noFill/>
          <a:ln>
            <a:noFill/>
          </a:ln>
        </p:spPr>
        <p:txBody>
          <a:bodyPr spcFirstLastPara="1" wrap="square" lIns="0" tIns="45700" rIns="45700" bIns="45700" anchor="t" anchorCtr="0">
            <a:spAutoFit/>
          </a:bodyPr>
          <a:lstStyle/>
          <a:p>
            <a:pPr marR="0" lvl="0" algn="ctr" rtl="0">
              <a:lnSpc>
                <a:spcPct val="100000"/>
              </a:lnSpc>
              <a:spcBef>
                <a:spcPts val="0"/>
              </a:spcBef>
              <a:spcAft>
                <a:spcPts val="0"/>
              </a:spcAft>
              <a:buClr>
                <a:schemeClr val="dk1"/>
              </a:buClr>
              <a:buSzPts val="1100"/>
            </a:pPr>
            <a:r>
              <a:rPr lang="en-US" sz="1400" b="1" i="1" u="none" strike="noStrike" cap="none" dirty="0">
                <a:solidFill>
                  <a:schemeClr val="tx1">
                    <a:lumMod val="75000"/>
                    <a:lumOff val="25000"/>
                  </a:schemeClr>
                </a:solidFill>
                <a:latin typeface="Libre Franklin Medium"/>
                <a:ea typeface="Libre Franklin Medium"/>
                <a:cs typeface="Libre Franklin Medium"/>
                <a:sym typeface="Libre Franklin Medium"/>
              </a:rPr>
              <a:t>HCP </a:t>
            </a:r>
            <a:r>
              <a:rPr lang="en-US" sz="1400" b="1" i="1" dirty="0">
                <a:solidFill>
                  <a:schemeClr val="tx1">
                    <a:lumMod val="75000"/>
                    <a:lumOff val="25000"/>
                  </a:schemeClr>
                </a:solidFill>
                <a:latin typeface="Libre Franklin Medium"/>
                <a:ea typeface="Libre Franklin Medium"/>
                <a:cs typeface="Libre Franklin Medium"/>
                <a:sym typeface="Libre Franklin Medium"/>
              </a:rPr>
              <a:t>p</a:t>
            </a:r>
            <a:r>
              <a:rPr lang="en-US" sz="1400" b="1" i="1" u="none" strike="noStrike" cap="none" dirty="0">
                <a:solidFill>
                  <a:schemeClr val="tx1">
                    <a:lumMod val="75000"/>
                    <a:lumOff val="25000"/>
                  </a:schemeClr>
                </a:solidFill>
                <a:latin typeface="Libre Franklin Medium"/>
                <a:ea typeface="Libre Franklin Medium"/>
                <a:cs typeface="Libre Franklin Medium"/>
                <a:sym typeface="Libre Franklin Medium"/>
              </a:rPr>
              <a:t>rescribes</a:t>
            </a:r>
            <a:endParaRPr sz="1400" b="1" i="1" u="none" strike="noStrike" cap="none" dirty="0">
              <a:solidFill>
                <a:schemeClr val="tx1">
                  <a:lumMod val="75000"/>
                  <a:lumOff val="25000"/>
                </a:schemeClr>
              </a:solidFill>
              <a:latin typeface="Libre Franklin Medium"/>
              <a:ea typeface="Libre Franklin Medium"/>
              <a:cs typeface="Libre Franklin Medium"/>
              <a:sym typeface="Libre Franklin Medium"/>
            </a:endParaRPr>
          </a:p>
        </p:txBody>
      </p:sp>
      <p:cxnSp>
        <p:nvCxnSpPr>
          <p:cNvPr id="37" name="Google Shape;849;p28">
            <a:extLst>
              <a:ext uri="{FF2B5EF4-FFF2-40B4-BE49-F238E27FC236}">
                <a16:creationId xmlns:a16="http://schemas.microsoft.com/office/drawing/2014/main" id="{16CC55F4-EC20-EA43-9653-306255B1406A}"/>
              </a:ext>
            </a:extLst>
          </p:cNvPr>
          <p:cNvCxnSpPr>
            <a:cxnSpLocks/>
          </p:cNvCxnSpPr>
          <p:nvPr/>
        </p:nvCxnSpPr>
        <p:spPr>
          <a:xfrm flipV="1">
            <a:off x="7723269" y="1866421"/>
            <a:ext cx="2772486" cy="234303"/>
          </a:xfrm>
          <a:prstGeom prst="bentConnector3">
            <a:avLst>
              <a:gd name="adj1" fmla="val -276"/>
            </a:avLst>
          </a:prstGeom>
          <a:noFill/>
          <a:ln w="28575" cap="flat" cmpd="sng">
            <a:solidFill>
              <a:srgbClr val="0070C0"/>
            </a:solidFill>
            <a:prstDash val="sysDash"/>
            <a:miter lim="800000"/>
            <a:headEnd type="none" w="sm" len="sm"/>
            <a:tailEnd type="triangle" w="med" len="med"/>
          </a:ln>
        </p:spPr>
      </p:cxnSp>
      <p:sp>
        <p:nvSpPr>
          <p:cNvPr id="38" name="Google Shape;850;p28">
            <a:extLst>
              <a:ext uri="{FF2B5EF4-FFF2-40B4-BE49-F238E27FC236}">
                <a16:creationId xmlns:a16="http://schemas.microsoft.com/office/drawing/2014/main" id="{350A1C09-A78C-774F-BC9B-E768A063A8A0}"/>
              </a:ext>
            </a:extLst>
          </p:cNvPr>
          <p:cNvSpPr txBox="1"/>
          <p:nvPr/>
        </p:nvSpPr>
        <p:spPr>
          <a:xfrm>
            <a:off x="9039537" y="2198428"/>
            <a:ext cx="442782" cy="369330"/>
          </a:xfrm>
          <a:prstGeom prst="rect">
            <a:avLst/>
          </a:prstGeom>
          <a:solidFill>
            <a:schemeClr val="bg1"/>
          </a:solid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C000"/>
              </a:buClr>
              <a:buSzPts val="1800"/>
              <a:buFont typeface="Libre Franklin Medium"/>
              <a:buNone/>
            </a:pPr>
            <a:r>
              <a:rPr lang="en-US" sz="1800" b="1" i="0" u="none" strike="noStrike" cap="none" dirty="0">
                <a:solidFill>
                  <a:schemeClr val="accent4"/>
                </a:solidFill>
                <a:latin typeface="Libre Franklin Medium"/>
                <a:ea typeface="Libre Franklin Medium"/>
                <a:cs typeface="Libre Franklin Medium"/>
                <a:sym typeface="Libre Franklin Medium"/>
              </a:rPr>
              <a:t>OR</a:t>
            </a:r>
            <a:r>
              <a:rPr lang="en-US" sz="1800" b="1" i="0" u="none" strike="noStrike" cap="none" dirty="0">
                <a:solidFill>
                  <a:srgbClr val="FFC000"/>
                </a:solidFill>
                <a:latin typeface="Libre Franklin Medium"/>
                <a:ea typeface="Libre Franklin Medium"/>
                <a:cs typeface="Libre Franklin Medium"/>
                <a:sym typeface="Libre Franklin Medium"/>
              </a:rPr>
              <a:t> </a:t>
            </a:r>
            <a:endParaRPr dirty="0"/>
          </a:p>
        </p:txBody>
      </p:sp>
      <p:cxnSp>
        <p:nvCxnSpPr>
          <p:cNvPr id="41" name="Google Shape;853;p28">
            <a:extLst>
              <a:ext uri="{FF2B5EF4-FFF2-40B4-BE49-F238E27FC236}">
                <a16:creationId xmlns:a16="http://schemas.microsoft.com/office/drawing/2014/main" id="{F917A860-4603-6B49-88B6-5BAB60766656}"/>
              </a:ext>
            </a:extLst>
          </p:cNvPr>
          <p:cNvCxnSpPr>
            <a:cxnSpLocks/>
            <a:stCxn id="14" idx="6"/>
            <a:endCxn id="16" idx="2"/>
          </p:cNvCxnSpPr>
          <p:nvPr/>
        </p:nvCxnSpPr>
        <p:spPr>
          <a:xfrm flipV="1">
            <a:off x="2083275" y="2885493"/>
            <a:ext cx="1500864" cy="644"/>
          </a:xfrm>
          <a:prstGeom prst="straightConnector1">
            <a:avLst/>
          </a:prstGeom>
          <a:noFill/>
          <a:ln w="28575" cap="flat" cmpd="sng">
            <a:solidFill>
              <a:schemeClr val="dk2"/>
            </a:solidFill>
            <a:prstDash val="dash"/>
            <a:miter lim="800000"/>
            <a:headEnd type="triangle" w="med" len="med"/>
            <a:tailEnd type="triangle" w="med" len="med"/>
          </a:ln>
        </p:spPr>
      </p:cxnSp>
      <p:sp>
        <p:nvSpPr>
          <p:cNvPr id="42" name="Google Shape;820;p28">
            <a:extLst>
              <a:ext uri="{FF2B5EF4-FFF2-40B4-BE49-F238E27FC236}">
                <a16:creationId xmlns:a16="http://schemas.microsoft.com/office/drawing/2014/main" id="{8A17410C-A7CF-9B48-8B29-C64A38CD3A2E}"/>
              </a:ext>
            </a:extLst>
          </p:cNvPr>
          <p:cNvSpPr/>
          <p:nvPr/>
        </p:nvSpPr>
        <p:spPr>
          <a:xfrm>
            <a:off x="10505324" y="1068475"/>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43" name="Google Shape;820;p28">
            <a:extLst>
              <a:ext uri="{FF2B5EF4-FFF2-40B4-BE49-F238E27FC236}">
                <a16:creationId xmlns:a16="http://schemas.microsoft.com/office/drawing/2014/main" id="{FA6D6E89-68C4-C443-BA26-ACCCB7EF077F}"/>
              </a:ext>
            </a:extLst>
          </p:cNvPr>
          <p:cNvSpPr/>
          <p:nvPr/>
        </p:nvSpPr>
        <p:spPr>
          <a:xfrm>
            <a:off x="10541412" y="4547793"/>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cxnSp>
        <p:nvCxnSpPr>
          <p:cNvPr id="44" name="Elbow Connector 43">
            <a:extLst>
              <a:ext uri="{FF2B5EF4-FFF2-40B4-BE49-F238E27FC236}">
                <a16:creationId xmlns:a16="http://schemas.microsoft.com/office/drawing/2014/main" id="{89FF5237-60D0-8D4E-867A-96CE154E0F5C}"/>
              </a:ext>
            </a:extLst>
          </p:cNvPr>
          <p:cNvCxnSpPr>
            <a:stCxn id="18" idx="6"/>
            <a:endCxn id="43" idx="0"/>
          </p:cNvCxnSpPr>
          <p:nvPr/>
        </p:nvCxnSpPr>
        <p:spPr>
          <a:xfrm>
            <a:off x="8459315" y="2888145"/>
            <a:ext cx="2832545" cy="1659648"/>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Google Shape;854;p28">
            <a:extLst>
              <a:ext uri="{FF2B5EF4-FFF2-40B4-BE49-F238E27FC236}">
                <a16:creationId xmlns:a16="http://schemas.microsoft.com/office/drawing/2014/main" id="{A9662E9A-1845-A24C-9974-AFF64DA03DF0}"/>
              </a:ext>
            </a:extLst>
          </p:cNvPr>
          <p:cNvSpPr txBox="1"/>
          <p:nvPr/>
        </p:nvSpPr>
        <p:spPr>
          <a:xfrm>
            <a:off x="10741392" y="1427110"/>
            <a:ext cx="1028759" cy="83095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050"/>
              <a:buFont typeface="Libre Franklin Medium"/>
              <a:buNone/>
            </a:pPr>
            <a:r>
              <a:rPr lang="en-US" sz="1600" b="1" i="0" u="none" strike="noStrike" cap="none" dirty="0">
                <a:solidFill>
                  <a:srgbClr val="0070C0"/>
                </a:solidFill>
                <a:latin typeface="Libre Franklin Medium"/>
                <a:ea typeface="Libre Franklin Medium"/>
                <a:cs typeface="Libre Franklin Medium"/>
                <a:sym typeface="Libre Franklin Medium"/>
              </a:rPr>
              <a:t>Pharmacy Benefit Managers </a:t>
            </a:r>
            <a:endParaRPr sz="3200" b="1" dirty="0">
              <a:solidFill>
                <a:srgbClr val="0070C0"/>
              </a:solidFill>
            </a:endParaRPr>
          </a:p>
        </p:txBody>
      </p:sp>
      <p:sp>
        <p:nvSpPr>
          <p:cNvPr id="46" name="Google Shape;854;p28">
            <a:extLst>
              <a:ext uri="{FF2B5EF4-FFF2-40B4-BE49-F238E27FC236}">
                <a16:creationId xmlns:a16="http://schemas.microsoft.com/office/drawing/2014/main" id="{98CC2B35-759C-BC4E-956A-2094D09B834C}"/>
              </a:ext>
            </a:extLst>
          </p:cNvPr>
          <p:cNvSpPr txBox="1"/>
          <p:nvPr/>
        </p:nvSpPr>
        <p:spPr>
          <a:xfrm>
            <a:off x="10830913" y="4990895"/>
            <a:ext cx="921892" cy="6620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050"/>
              <a:buFont typeface="Libre Franklin Medium"/>
              <a:buNone/>
            </a:pPr>
            <a:r>
              <a:rPr lang="en-US" b="1" i="0" u="none" strike="noStrike" cap="none" dirty="0">
                <a:solidFill>
                  <a:srgbClr val="0070C0"/>
                </a:solidFill>
                <a:latin typeface="Libre Franklin Medium"/>
                <a:ea typeface="Libre Franklin Medium"/>
                <a:cs typeface="Libre Franklin Medium"/>
                <a:sym typeface="Libre Franklin Medium"/>
              </a:rPr>
              <a:t>Health Plan</a:t>
            </a:r>
            <a:endParaRPr sz="3600" b="1" dirty="0">
              <a:solidFill>
                <a:srgbClr val="0070C0"/>
              </a:solidFill>
            </a:endParaRPr>
          </a:p>
        </p:txBody>
      </p:sp>
      <p:grpSp>
        <p:nvGrpSpPr>
          <p:cNvPr id="48" name="Group 85">
            <a:extLst>
              <a:ext uri="{FF2B5EF4-FFF2-40B4-BE49-F238E27FC236}">
                <a16:creationId xmlns:a16="http://schemas.microsoft.com/office/drawing/2014/main" id="{CB5AF5EC-7882-46DF-8C5C-2163CA44BCFC}"/>
              </a:ext>
            </a:extLst>
          </p:cNvPr>
          <p:cNvGrpSpPr>
            <a:grpSpLocks noChangeAspect="1"/>
          </p:cNvGrpSpPr>
          <p:nvPr/>
        </p:nvGrpSpPr>
        <p:grpSpPr bwMode="auto">
          <a:xfrm>
            <a:off x="3754798" y="2166506"/>
            <a:ext cx="757066" cy="834750"/>
            <a:chOff x="2613" y="1866"/>
            <a:chExt cx="536" cy="591"/>
          </a:xfrm>
          <a:solidFill>
            <a:schemeClr val="accent1"/>
          </a:solidFill>
        </p:grpSpPr>
        <p:sp>
          <p:nvSpPr>
            <p:cNvPr id="49" name="Freeform 86">
              <a:extLst>
                <a:ext uri="{FF2B5EF4-FFF2-40B4-BE49-F238E27FC236}">
                  <a16:creationId xmlns:a16="http://schemas.microsoft.com/office/drawing/2014/main" id="{2417516D-47A3-46D7-B1CD-6D863DAC8672}"/>
                </a:ext>
              </a:extLst>
            </p:cNvPr>
            <p:cNvSpPr>
              <a:spLocks/>
            </p:cNvSpPr>
            <p:nvPr/>
          </p:nvSpPr>
          <p:spPr bwMode="auto">
            <a:xfrm>
              <a:off x="2613" y="2208"/>
              <a:ext cx="536" cy="249"/>
            </a:xfrm>
            <a:custGeom>
              <a:avLst/>
              <a:gdLst>
                <a:gd name="T0" fmla="*/ 224 w 224"/>
                <a:gd name="T1" fmla="*/ 67 h 104"/>
                <a:gd name="T2" fmla="*/ 218 w 224"/>
                <a:gd name="T3" fmla="*/ 79 h 104"/>
                <a:gd name="T4" fmla="*/ 204 w 224"/>
                <a:gd name="T5" fmla="*/ 87 h 104"/>
                <a:gd name="T6" fmla="*/ 132 w 224"/>
                <a:gd name="T7" fmla="*/ 103 h 104"/>
                <a:gd name="T8" fmla="*/ 111 w 224"/>
                <a:gd name="T9" fmla="*/ 104 h 104"/>
                <a:gd name="T10" fmla="*/ 72 w 224"/>
                <a:gd name="T11" fmla="*/ 101 h 104"/>
                <a:gd name="T12" fmla="*/ 8 w 224"/>
                <a:gd name="T13" fmla="*/ 80 h 104"/>
                <a:gd name="T14" fmla="*/ 0 w 224"/>
                <a:gd name="T15" fmla="*/ 72 h 104"/>
                <a:gd name="T16" fmla="*/ 0 w 224"/>
                <a:gd name="T17" fmla="*/ 65 h 104"/>
                <a:gd name="T18" fmla="*/ 20 w 224"/>
                <a:gd name="T19" fmla="*/ 25 h 104"/>
                <a:gd name="T20" fmla="*/ 37 w 224"/>
                <a:gd name="T21" fmla="*/ 28 h 104"/>
                <a:gd name="T22" fmla="*/ 30 w 224"/>
                <a:gd name="T23" fmla="*/ 72 h 104"/>
                <a:gd name="T24" fmla="*/ 40 w 224"/>
                <a:gd name="T25" fmla="*/ 84 h 104"/>
                <a:gd name="T26" fmla="*/ 44 w 224"/>
                <a:gd name="T27" fmla="*/ 83 h 104"/>
                <a:gd name="T28" fmla="*/ 55 w 224"/>
                <a:gd name="T29" fmla="*/ 74 h 104"/>
                <a:gd name="T30" fmla="*/ 45 w 224"/>
                <a:gd name="T31" fmla="*/ 69 h 104"/>
                <a:gd name="T32" fmla="*/ 40 w 224"/>
                <a:gd name="T33" fmla="*/ 69 h 104"/>
                <a:gd name="T34" fmla="*/ 47 w 224"/>
                <a:gd name="T35" fmla="*/ 34 h 104"/>
                <a:gd name="T36" fmla="*/ 73 w 224"/>
                <a:gd name="T37" fmla="*/ 56 h 104"/>
                <a:gd name="T38" fmla="*/ 74 w 224"/>
                <a:gd name="T39" fmla="*/ 57 h 104"/>
                <a:gd name="T40" fmla="*/ 74 w 224"/>
                <a:gd name="T41" fmla="*/ 58 h 104"/>
                <a:gd name="T42" fmla="*/ 72 w 224"/>
                <a:gd name="T43" fmla="*/ 60 h 104"/>
                <a:gd name="T44" fmla="*/ 77 w 224"/>
                <a:gd name="T45" fmla="*/ 74 h 104"/>
                <a:gd name="T46" fmla="*/ 85 w 224"/>
                <a:gd name="T47" fmla="*/ 63 h 104"/>
                <a:gd name="T48" fmla="*/ 83 w 224"/>
                <a:gd name="T49" fmla="*/ 54 h 104"/>
                <a:gd name="T50" fmla="*/ 50 w 224"/>
                <a:gd name="T51" fmla="*/ 23 h 104"/>
                <a:gd name="T52" fmla="*/ 41 w 224"/>
                <a:gd name="T53" fmla="*/ 12 h 104"/>
                <a:gd name="T54" fmla="*/ 47 w 224"/>
                <a:gd name="T55" fmla="*/ 8 h 104"/>
                <a:gd name="T56" fmla="*/ 66 w 224"/>
                <a:gd name="T57" fmla="*/ 0 h 104"/>
                <a:gd name="T58" fmla="*/ 78 w 224"/>
                <a:gd name="T59" fmla="*/ 15 h 104"/>
                <a:gd name="T60" fmla="*/ 103 w 224"/>
                <a:gd name="T61" fmla="*/ 47 h 104"/>
                <a:gd name="T62" fmla="*/ 112 w 224"/>
                <a:gd name="T63" fmla="*/ 59 h 104"/>
                <a:gd name="T64" fmla="*/ 121 w 224"/>
                <a:gd name="T65" fmla="*/ 48 h 104"/>
                <a:gd name="T66" fmla="*/ 146 w 224"/>
                <a:gd name="T67" fmla="*/ 15 h 104"/>
                <a:gd name="T68" fmla="*/ 158 w 224"/>
                <a:gd name="T69" fmla="*/ 0 h 104"/>
                <a:gd name="T70" fmla="*/ 176 w 224"/>
                <a:gd name="T71" fmla="*/ 8 h 104"/>
                <a:gd name="T72" fmla="*/ 188 w 224"/>
                <a:gd name="T73" fmla="*/ 14 h 104"/>
                <a:gd name="T74" fmla="*/ 169 w 224"/>
                <a:gd name="T75" fmla="*/ 38 h 104"/>
                <a:gd name="T76" fmla="*/ 169 w 224"/>
                <a:gd name="T77" fmla="*/ 79 h 104"/>
                <a:gd name="T78" fmla="*/ 185 w 224"/>
                <a:gd name="T79" fmla="*/ 46 h 104"/>
                <a:gd name="T80" fmla="*/ 204 w 224"/>
                <a:gd name="T81" fmla="*/ 25 h 104"/>
                <a:gd name="T82" fmla="*/ 224 w 224"/>
                <a:gd name="T83" fmla="*/ 6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104">
                  <a:moveTo>
                    <a:pt x="224" y="65"/>
                  </a:moveTo>
                  <a:cubicBezTo>
                    <a:pt x="224" y="67"/>
                    <a:pt x="224" y="67"/>
                    <a:pt x="224" y="67"/>
                  </a:cubicBezTo>
                  <a:cubicBezTo>
                    <a:pt x="224" y="69"/>
                    <a:pt x="224" y="70"/>
                    <a:pt x="224" y="72"/>
                  </a:cubicBezTo>
                  <a:cubicBezTo>
                    <a:pt x="224" y="76"/>
                    <a:pt x="221" y="77"/>
                    <a:pt x="218" y="79"/>
                  </a:cubicBezTo>
                  <a:cubicBezTo>
                    <a:pt x="217" y="79"/>
                    <a:pt x="217" y="80"/>
                    <a:pt x="216" y="80"/>
                  </a:cubicBezTo>
                  <a:cubicBezTo>
                    <a:pt x="213" y="82"/>
                    <a:pt x="208" y="85"/>
                    <a:pt x="204" y="87"/>
                  </a:cubicBezTo>
                  <a:cubicBezTo>
                    <a:pt x="190" y="93"/>
                    <a:pt x="173" y="98"/>
                    <a:pt x="152" y="101"/>
                  </a:cubicBezTo>
                  <a:cubicBezTo>
                    <a:pt x="145" y="102"/>
                    <a:pt x="139" y="103"/>
                    <a:pt x="132" y="103"/>
                  </a:cubicBezTo>
                  <a:cubicBezTo>
                    <a:pt x="126" y="104"/>
                    <a:pt x="120" y="104"/>
                    <a:pt x="113" y="104"/>
                  </a:cubicBezTo>
                  <a:cubicBezTo>
                    <a:pt x="111" y="104"/>
                    <a:pt x="111" y="104"/>
                    <a:pt x="111" y="104"/>
                  </a:cubicBezTo>
                  <a:cubicBezTo>
                    <a:pt x="104" y="104"/>
                    <a:pt x="98" y="104"/>
                    <a:pt x="92" y="103"/>
                  </a:cubicBezTo>
                  <a:cubicBezTo>
                    <a:pt x="86" y="103"/>
                    <a:pt x="79" y="102"/>
                    <a:pt x="72" y="101"/>
                  </a:cubicBezTo>
                  <a:cubicBezTo>
                    <a:pt x="51" y="98"/>
                    <a:pt x="34" y="93"/>
                    <a:pt x="20" y="87"/>
                  </a:cubicBezTo>
                  <a:cubicBezTo>
                    <a:pt x="16" y="85"/>
                    <a:pt x="11" y="82"/>
                    <a:pt x="8" y="80"/>
                  </a:cubicBezTo>
                  <a:cubicBezTo>
                    <a:pt x="7" y="80"/>
                    <a:pt x="7" y="79"/>
                    <a:pt x="6" y="79"/>
                  </a:cubicBezTo>
                  <a:cubicBezTo>
                    <a:pt x="3" y="77"/>
                    <a:pt x="0" y="76"/>
                    <a:pt x="0" y="72"/>
                  </a:cubicBezTo>
                  <a:cubicBezTo>
                    <a:pt x="0" y="70"/>
                    <a:pt x="0" y="69"/>
                    <a:pt x="0" y="67"/>
                  </a:cubicBezTo>
                  <a:cubicBezTo>
                    <a:pt x="0" y="65"/>
                    <a:pt x="0" y="65"/>
                    <a:pt x="0" y="65"/>
                  </a:cubicBezTo>
                  <a:cubicBezTo>
                    <a:pt x="0" y="57"/>
                    <a:pt x="0" y="49"/>
                    <a:pt x="3" y="43"/>
                  </a:cubicBezTo>
                  <a:cubicBezTo>
                    <a:pt x="6" y="35"/>
                    <a:pt x="13" y="30"/>
                    <a:pt x="20" y="25"/>
                  </a:cubicBezTo>
                  <a:cubicBezTo>
                    <a:pt x="23" y="22"/>
                    <a:pt x="27" y="20"/>
                    <a:pt x="31" y="17"/>
                  </a:cubicBezTo>
                  <a:cubicBezTo>
                    <a:pt x="33" y="21"/>
                    <a:pt x="35" y="24"/>
                    <a:pt x="37" y="28"/>
                  </a:cubicBezTo>
                  <a:cubicBezTo>
                    <a:pt x="27" y="37"/>
                    <a:pt x="24" y="54"/>
                    <a:pt x="29" y="70"/>
                  </a:cubicBezTo>
                  <a:cubicBezTo>
                    <a:pt x="30" y="71"/>
                    <a:pt x="30" y="71"/>
                    <a:pt x="30" y="72"/>
                  </a:cubicBezTo>
                  <a:cubicBezTo>
                    <a:pt x="30" y="74"/>
                    <a:pt x="31" y="75"/>
                    <a:pt x="32" y="77"/>
                  </a:cubicBezTo>
                  <a:cubicBezTo>
                    <a:pt x="33" y="79"/>
                    <a:pt x="35" y="84"/>
                    <a:pt x="40" y="84"/>
                  </a:cubicBezTo>
                  <a:cubicBezTo>
                    <a:pt x="41" y="84"/>
                    <a:pt x="41" y="84"/>
                    <a:pt x="42" y="84"/>
                  </a:cubicBezTo>
                  <a:cubicBezTo>
                    <a:pt x="43" y="83"/>
                    <a:pt x="43" y="83"/>
                    <a:pt x="44" y="83"/>
                  </a:cubicBezTo>
                  <a:cubicBezTo>
                    <a:pt x="46" y="84"/>
                    <a:pt x="48" y="84"/>
                    <a:pt x="50" y="83"/>
                  </a:cubicBezTo>
                  <a:cubicBezTo>
                    <a:pt x="54" y="82"/>
                    <a:pt x="56" y="78"/>
                    <a:pt x="55" y="74"/>
                  </a:cubicBezTo>
                  <a:cubicBezTo>
                    <a:pt x="54" y="70"/>
                    <a:pt x="51" y="68"/>
                    <a:pt x="47" y="68"/>
                  </a:cubicBezTo>
                  <a:cubicBezTo>
                    <a:pt x="46" y="68"/>
                    <a:pt x="46" y="68"/>
                    <a:pt x="45" y="69"/>
                  </a:cubicBezTo>
                  <a:cubicBezTo>
                    <a:pt x="43" y="69"/>
                    <a:pt x="42" y="71"/>
                    <a:pt x="41" y="72"/>
                  </a:cubicBezTo>
                  <a:cubicBezTo>
                    <a:pt x="40" y="71"/>
                    <a:pt x="40" y="70"/>
                    <a:pt x="40" y="69"/>
                  </a:cubicBezTo>
                  <a:cubicBezTo>
                    <a:pt x="39" y="67"/>
                    <a:pt x="39" y="67"/>
                    <a:pt x="39" y="67"/>
                  </a:cubicBezTo>
                  <a:cubicBezTo>
                    <a:pt x="34" y="52"/>
                    <a:pt x="37" y="37"/>
                    <a:pt x="47" y="34"/>
                  </a:cubicBezTo>
                  <a:cubicBezTo>
                    <a:pt x="48" y="33"/>
                    <a:pt x="49" y="33"/>
                    <a:pt x="50" y="33"/>
                  </a:cubicBezTo>
                  <a:cubicBezTo>
                    <a:pt x="59" y="33"/>
                    <a:pt x="69" y="43"/>
                    <a:pt x="73" y="56"/>
                  </a:cubicBezTo>
                  <a:cubicBezTo>
                    <a:pt x="73" y="56"/>
                    <a:pt x="74" y="56"/>
                    <a:pt x="74" y="56"/>
                  </a:cubicBezTo>
                  <a:cubicBezTo>
                    <a:pt x="74" y="57"/>
                    <a:pt x="74" y="57"/>
                    <a:pt x="74" y="57"/>
                  </a:cubicBezTo>
                  <a:cubicBezTo>
                    <a:pt x="74" y="57"/>
                    <a:pt x="74" y="57"/>
                    <a:pt x="74" y="57"/>
                  </a:cubicBezTo>
                  <a:cubicBezTo>
                    <a:pt x="74" y="58"/>
                    <a:pt x="74" y="58"/>
                    <a:pt x="74" y="58"/>
                  </a:cubicBezTo>
                  <a:cubicBezTo>
                    <a:pt x="74" y="58"/>
                    <a:pt x="75" y="59"/>
                    <a:pt x="75" y="59"/>
                  </a:cubicBezTo>
                  <a:cubicBezTo>
                    <a:pt x="74" y="59"/>
                    <a:pt x="73" y="59"/>
                    <a:pt x="72" y="60"/>
                  </a:cubicBezTo>
                  <a:cubicBezTo>
                    <a:pt x="68" y="61"/>
                    <a:pt x="66" y="65"/>
                    <a:pt x="67" y="69"/>
                  </a:cubicBezTo>
                  <a:cubicBezTo>
                    <a:pt x="68" y="73"/>
                    <a:pt x="73" y="76"/>
                    <a:pt x="77" y="74"/>
                  </a:cubicBezTo>
                  <a:cubicBezTo>
                    <a:pt x="79" y="74"/>
                    <a:pt x="80" y="72"/>
                    <a:pt x="81" y="70"/>
                  </a:cubicBezTo>
                  <a:cubicBezTo>
                    <a:pt x="83" y="69"/>
                    <a:pt x="85" y="67"/>
                    <a:pt x="85" y="63"/>
                  </a:cubicBezTo>
                  <a:cubicBezTo>
                    <a:pt x="85" y="62"/>
                    <a:pt x="85" y="61"/>
                    <a:pt x="85" y="59"/>
                  </a:cubicBezTo>
                  <a:cubicBezTo>
                    <a:pt x="85" y="57"/>
                    <a:pt x="84" y="56"/>
                    <a:pt x="83" y="54"/>
                  </a:cubicBezTo>
                  <a:cubicBezTo>
                    <a:pt x="83" y="53"/>
                    <a:pt x="83" y="53"/>
                    <a:pt x="83" y="52"/>
                  </a:cubicBezTo>
                  <a:cubicBezTo>
                    <a:pt x="77" y="35"/>
                    <a:pt x="64" y="23"/>
                    <a:pt x="50" y="23"/>
                  </a:cubicBezTo>
                  <a:cubicBezTo>
                    <a:pt x="49" y="23"/>
                    <a:pt x="48" y="23"/>
                    <a:pt x="47" y="23"/>
                  </a:cubicBezTo>
                  <a:cubicBezTo>
                    <a:pt x="45" y="20"/>
                    <a:pt x="43" y="16"/>
                    <a:pt x="41" y="12"/>
                  </a:cubicBezTo>
                  <a:cubicBezTo>
                    <a:pt x="42" y="11"/>
                    <a:pt x="43" y="10"/>
                    <a:pt x="45" y="10"/>
                  </a:cubicBezTo>
                  <a:cubicBezTo>
                    <a:pt x="47" y="8"/>
                    <a:pt x="47" y="8"/>
                    <a:pt x="47" y="8"/>
                  </a:cubicBezTo>
                  <a:cubicBezTo>
                    <a:pt x="50" y="7"/>
                    <a:pt x="53" y="5"/>
                    <a:pt x="56" y="4"/>
                  </a:cubicBezTo>
                  <a:cubicBezTo>
                    <a:pt x="60" y="2"/>
                    <a:pt x="63" y="1"/>
                    <a:pt x="66" y="0"/>
                  </a:cubicBezTo>
                  <a:cubicBezTo>
                    <a:pt x="67" y="0"/>
                    <a:pt x="67" y="0"/>
                    <a:pt x="67" y="0"/>
                  </a:cubicBezTo>
                  <a:cubicBezTo>
                    <a:pt x="70" y="5"/>
                    <a:pt x="74" y="10"/>
                    <a:pt x="78" y="15"/>
                  </a:cubicBezTo>
                  <a:cubicBezTo>
                    <a:pt x="85" y="25"/>
                    <a:pt x="92" y="34"/>
                    <a:pt x="98" y="42"/>
                  </a:cubicBezTo>
                  <a:cubicBezTo>
                    <a:pt x="103" y="47"/>
                    <a:pt x="103" y="47"/>
                    <a:pt x="103" y="47"/>
                  </a:cubicBezTo>
                  <a:cubicBezTo>
                    <a:pt x="106" y="51"/>
                    <a:pt x="108" y="54"/>
                    <a:pt x="111" y="58"/>
                  </a:cubicBezTo>
                  <a:cubicBezTo>
                    <a:pt x="112" y="59"/>
                    <a:pt x="112" y="59"/>
                    <a:pt x="112" y="59"/>
                  </a:cubicBezTo>
                  <a:cubicBezTo>
                    <a:pt x="113" y="58"/>
                    <a:pt x="113" y="58"/>
                    <a:pt x="113" y="58"/>
                  </a:cubicBezTo>
                  <a:cubicBezTo>
                    <a:pt x="115" y="55"/>
                    <a:pt x="118" y="51"/>
                    <a:pt x="121" y="48"/>
                  </a:cubicBezTo>
                  <a:cubicBezTo>
                    <a:pt x="126" y="42"/>
                    <a:pt x="126" y="42"/>
                    <a:pt x="126" y="42"/>
                  </a:cubicBezTo>
                  <a:cubicBezTo>
                    <a:pt x="132" y="34"/>
                    <a:pt x="139" y="25"/>
                    <a:pt x="146" y="15"/>
                  </a:cubicBezTo>
                  <a:cubicBezTo>
                    <a:pt x="150" y="10"/>
                    <a:pt x="154" y="5"/>
                    <a:pt x="157" y="0"/>
                  </a:cubicBezTo>
                  <a:cubicBezTo>
                    <a:pt x="157" y="0"/>
                    <a:pt x="158" y="0"/>
                    <a:pt x="158" y="0"/>
                  </a:cubicBezTo>
                  <a:cubicBezTo>
                    <a:pt x="161" y="1"/>
                    <a:pt x="164" y="2"/>
                    <a:pt x="168" y="4"/>
                  </a:cubicBezTo>
                  <a:cubicBezTo>
                    <a:pt x="171" y="5"/>
                    <a:pt x="174" y="7"/>
                    <a:pt x="176" y="8"/>
                  </a:cubicBezTo>
                  <a:cubicBezTo>
                    <a:pt x="180" y="10"/>
                    <a:pt x="180" y="10"/>
                    <a:pt x="180" y="10"/>
                  </a:cubicBezTo>
                  <a:cubicBezTo>
                    <a:pt x="182" y="11"/>
                    <a:pt x="185" y="13"/>
                    <a:pt x="188" y="14"/>
                  </a:cubicBezTo>
                  <a:cubicBezTo>
                    <a:pt x="185" y="24"/>
                    <a:pt x="182" y="32"/>
                    <a:pt x="177" y="40"/>
                  </a:cubicBezTo>
                  <a:cubicBezTo>
                    <a:pt x="175" y="39"/>
                    <a:pt x="172" y="38"/>
                    <a:pt x="169" y="38"/>
                  </a:cubicBezTo>
                  <a:cubicBezTo>
                    <a:pt x="158" y="38"/>
                    <a:pt x="149" y="47"/>
                    <a:pt x="149" y="59"/>
                  </a:cubicBezTo>
                  <a:cubicBezTo>
                    <a:pt x="149" y="70"/>
                    <a:pt x="158" y="79"/>
                    <a:pt x="169" y="79"/>
                  </a:cubicBezTo>
                  <a:cubicBezTo>
                    <a:pt x="180" y="79"/>
                    <a:pt x="190" y="70"/>
                    <a:pt x="190" y="59"/>
                  </a:cubicBezTo>
                  <a:cubicBezTo>
                    <a:pt x="190" y="54"/>
                    <a:pt x="188" y="50"/>
                    <a:pt x="185" y="46"/>
                  </a:cubicBezTo>
                  <a:cubicBezTo>
                    <a:pt x="190" y="38"/>
                    <a:pt x="194" y="29"/>
                    <a:pt x="197" y="19"/>
                  </a:cubicBezTo>
                  <a:cubicBezTo>
                    <a:pt x="199" y="21"/>
                    <a:pt x="202" y="23"/>
                    <a:pt x="204" y="25"/>
                  </a:cubicBezTo>
                  <a:cubicBezTo>
                    <a:pt x="211" y="30"/>
                    <a:pt x="218" y="35"/>
                    <a:pt x="221" y="43"/>
                  </a:cubicBezTo>
                  <a:cubicBezTo>
                    <a:pt x="224" y="49"/>
                    <a:pt x="224" y="57"/>
                    <a:pt x="224" y="65"/>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7">
              <a:extLst>
                <a:ext uri="{FF2B5EF4-FFF2-40B4-BE49-F238E27FC236}">
                  <a16:creationId xmlns:a16="http://schemas.microsoft.com/office/drawing/2014/main" id="{70F944E1-F778-4C0B-BC19-327EB85C5F64}"/>
                </a:ext>
              </a:extLst>
            </p:cNvPr>
            <p:cNvSpPr>
              <a:spLocks/>
            </p:cNvSpPr>
            <p:nvPr/>
          </p:nvSpPr>
          <p:spPr bwMode="auto">
            <a:xfrm>
              <a:off x="2994" y="2323"/>
              <a:ext cx="50" cy="50"/>
            </a:xfrm>
            <a:custGeom>
              <a:avLst/>
              <a:gdLst>
                <a:gd name="T0" fmla="*/ 21 w 21"/>
                <a:gd name="T1" fmla="*/ 11 h 21"/>
                <a:gd name="T2" fmla="*/ 10 w 21"/>
                <a:gd name="T3" fmla="*/ 21 h 21"/>
                <a:gd name="T4" fmla="*/ 0 w 21"/>
                <a:gd name="T5" fmla="*/ 11 h 21"/>
                <a:gd name="T6" fmla="*/ 10 w 21"/>
                <a:gd name="T7" fmla="*/ 0 h 21"/>
                <a:gd name="T8" fmla="*/ 14 w 21"/>
                <a:gd name="T9" fmla="*/ 1 h 21"/>
                <a:gd name="T10" fmla="*/ 19 w 21"/>
                <a:gd name="T11" fmla="*/ 6 h 21"/>
                <a:gd name="T12" fmla="*/ 21 w 21"/>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21" y="11"/>
                  </a:moveTo>
                  <a:cubicBezTo>
                    <a:pt x="21" y="16"/>
                    <a:pt x="16" y="21"/>
                    <a:pt x="10" y="21"/>
                  </a:cubicBezTo>
                  <a:cubicBezTo>
                    <a:pt x="4" y="21"/>
                    <a:pt x="0" y="16"/>
                    <a:pt x="0" y="11"/>
                  </a:cubicBezTo>
                  <a:cubicBezTo>
                    <a:pt x="0" y="5"/>
                    <a:pt x="4" y="0"/>
                    <a:pt x="10" y="0"/>
                  </a:cubicBezTo>
                  <a:cubicBezTo>
                    <a:pt x="11" y="0"/>
                    <a:pt x="13" y="0"/>
                    <a:pt x="14" y="1"/>
                  </a:cubicBezTo>
                  <a:cubicBezTo>
                    <a:pt x="16" y="2"/>
                    <a:pt x="18" y="3"/>
                    <a:pt x="19" y="6"/>
                  </a:cubicBezTo>
                  <a:cubicBezTo>
                    <a:pt x="20" y="7"/>
                    <a:pt x="21" y="9"/>
                    <a:pt x="21" y="1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8">
              <a:extLst>
                <a:ext uri="{FF2B5EF4-FFF2-40B4-BE49-F238E27FC236}">
                  <a16:creationId xmlns:a16="http://schemas.microsoft.com/office/drawing/2014/main" id="{C395328E-D408-4E4F-BE1C-97626B7B8848}"/>
                </a:ext>
              </a:extLst>
            </p:cNvPr>
            <p:cNvSpPr>
              <a:spLocks/>
            </p:cNvSpPr>
            <p:nvPr/>
          </p:nvSpPr>
          <p:spPr bwMode="auto">
            <a:xfrm>
              <a:off x="2817" y="2227"/>
              <a:ext cx="129" cy="88"/>
            </a:xfrm>
            <a:custGeom>
              <a:avLst/>
              <a:gdLst>
                <a:gd name="T0" fmla="*/ 54 w 54"/>
                <a:gd name="T1" fmla="*/ 0 h 37"/>
                <a:gd name="T2" fmla="*/ 27 w 54"/>
                <a:gd name="T3" fmla="*/ 4 h 37"/>
                <a:gd name="T4" fmla="*/ 0 w 54"/>
                <a:gd name="T5" fmla="*/ 0 h 37"/>
                <a:gd name="T6" fmla="*/ 27 w 54"/>
                <a:gd name="T7" fmla="*/ 37 h 37"/>
                <a:gd name="T8" fmla="*/ 54 w 54"/>
                <a:gd name="T9" fmla="*/ 0 h 37"/>
              </a:gdLst>
              <a:ahLst/>
              <a:cxnLst>
                <a:cxn ang="0">
                  <a:pos x="T0" y="T1"/>
                </a:cxn>
                <a:cxn ang="0">
                  <a:pos x="T2" y="T3"/>
                </a:cxn>
                <a:cxn ang="0">
                  <a:pos x="T4" y="T5"/>
                </a:cxn>
                <a:cxn ang="0">
                  <a:pos x="T6" y="T7"/>
                </a:cxn>
                <a:cxn ang="0">
                  <a:pos x="T8" y="T9"/>
                </a:cxn>
              </a:cxnLst>
              <a:rect l="0" t="0" r="r" b="b"/>
              <a:pathLst>
                <a:path w="54" h="37">
                  <a:moveTo>
                    <a:pt x="54" y="0"/>
                  </a:moveTo>
                  <a:cubicBezTo>
                    <a:pt x="48" y="2"/>
                    <a:pt x="35" y="4"/>
                    <a:pt x="27" y="4"/>
                  </a:cubicBezTo>
                  <a:cubicBezTo>
                    <a:pt x="18" y="4"/>
                    <a:pt x="6" y="2"/>
                    <a:pt x="0" y="0"/>
                  </a:cubicBezTo>
                  <a:cubicBezTo>
                    <a:pt x="27" y="37"/>
                    <a:pt x="27" y="37"/>
                    <a:pt x="27" y="37"/>
                  </a:cubicBezTo>
                  <a:lnTo>
                    <a:pt x="54" y="0"/>
                  </a:ln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9">
              <a:extLst>
                <a:ext uri="{FF2B5EF4-FFF2-40B4-BE49-F238E27FC236}">
                  <a16:creationId xmlns:a16="http://schemas.microsoft.com/office/drawing/2014/main" id="{63AA0610-EA67-4D7F-9528-5EA56C42855A}"/>
                </a:ext>
              </a:extLst>
            </p:cNvPr>
            <p:cNvSpPr>
              <a:spLocks/>
            </p:cNvSpPr>
            <p:nvPr/>
          </p:nvSpPr>
          <p:spPr bwMode="auto">
            <a:xfrm>
              <a:off x="2702" y="1866"/>
              <a:ext cx="359" cy="316"/>
            </a:xfrm>
            <a:custGeom>
              <a:avLst/>
              <a:gdLst>
                <a:gd name="T0" fmla="*/ 149 w 150"/>
                <a:gd name="T1" fmla="*/ 91 h 132"/>
                <a:gd name="T2" fmla="*/ 141 w 150"/>
                <a:gd name="T3" fmla="*/ 78 h 132"/>
                <a:gd name="T4" fmla="*/ 132 w 150"/>
                <a:gd name="T5" fmla="*/ 45 h 132"/>
                <a:gd name="T6" fmla="*/ 104 w 150"/>
                <a:gd name="T7" fmla="*/ 6 h 132"/>
                <a:gd name="T8" fmla="*/ 70 w 150"/>
                <a:gd name="T9" fmla="*/ 1 h 132"/>
                <a:gd name="T10" fmla="*/ 25 w 150"/>
                <a:gd name="T11" fmla="*/ 34 h 132"/>
                <a:gd name="T12" fmla="*/ 16 w 150"/>
                <a:gd name="T13" fmla="*/ 64 h 132"/>
                <a:gd name="T14" fmla="*/ 2 w 150"/>
                <a:gd name="T15" fmla="*/ 91 h 132"/>
                <a:gd name="T16" fmla="*/ 1 w 150"/>
                <a:gd name="T17" fmla="*/ 98 h 132"/>
                <a:gd name="T18" fmla="*/ 14 w 150"/>
                <a:gd name="T19" fmla="*/ 113 h 132"/>
                <a:gd name="T20" fmla="*/ 34 w 150"/>
                <a:gd name="T21" fmla="*/ 126 h 132"/>
                <a:gd name="T22" fmla="*/ 54 w 150"/>
                <a:gd name="T23" fmla="*/ 132 h 132"/>
                <a:gd name="T24" fmla="*/ 53 w 150"/>
                <a:gd name="T25" fmla="*/ 130 h 132"/>
                <a:gd name="T26" fmla="*/ 48 w 150"/>
                <a:gd name="T27" fmla="*/ 123 h 132"/>
                <a:gd name="T28" fmla="*/ 34 w 150"/>
                <a:gd name="T29" fmla="*/ 74 h 132"/>
                <a:gd name="T30" fmla="*/ 43 w 150"/>
                <a:gd name="T31" fmla="*/ 64 h 132"/>
                <a:gd name="T32" fmla="*/ 74 w 150"/>
                <a:gd name="T33" fmla="*/ 58 h 132"/>
                <a:gd name="T34" fmla="*/ 102 w 150"/>
                <a:gd name="T35" fmla="*/ 48 h 132"/>
                <a:gd name="T36" fmla="*/ 111 w 150"/>
                <a:gd name="T37" fmla="*/ 47 h 132"/>
                <a:gd name="T38" fmla="*/ 117 w 150"/>
                <a:gd name="T39" fmla="*/ 81 h 132"/>
                <a:gd name="T40" fmla="*/ 108 w 150"/>
                <a:gd name="T41" fmla="*/ 114 h 132"/>
                <a:gd name="T42" fmla="*/ 97 w 150"/>
                <a:gd name="T43" fmla="*/ 131 h 132"/>
                <a:gd name="T44" fmla="*/ 120 w 150"/>
                <a:gd name="T45" fmla="*/ 124 h 132"/>
                <a:gd name="T46" fmla="*/ 139 w 150"/>
                <a:gd name="T47" fmla="*/ 110 h 132"/>
                <a:gd name="T48" fmla="*/ 149 w 150"/>
                <a:gd name="T49" fmla="*/ 97 h 132"/>
                <a:gd name="T50" fmla="*/ 149 w 150"/>
                <a:gd name="T51"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32">
                  <a:moveTo>
                    <a:pt x="149" y="91"/>
                  </a:moveTo>
                  <a:cubicBezTo>
                    <a:pt x="146" y="87"/>
                    <a:pt x="143" y="82"/>
                    <a:pt x="141" y="78"/>
                  </a:cubicBezTo>
                  <a:cubicBezTo>
                    <a:pt x="135" y="68"/>
                    <a:pt x="135" y="57"/>
                    <a:pt x="132" y="45"/>
                  </a:cubicBezTo>
                  <a:cubicBezTo>
                    <a:pt x="128" y="28"/>
                    <a:pt x="120" y="15"/>
                    <a:pt x="104" y="6"/>
                  </a:cubicBezTo>
                  <a:cubicBezTo>
                    <a:pt x="93" y="1"/>
                    <a:pt x="82" y="0"/>
                    <a:pt x="70" y="1"/>
                  </a:cubicBezTo>
                  <a:cubicBezTo>
                    <a:pt x="48" y="3"/>
                    <a:pt x="33" y="14"/>
                    <a:pt x="25" y="34"/>
                  </a:cubicBezTo>
                  <a:cubicBezTo>
                    <a:pt x="21" y="44"/>
                    <a:pt x="20" y="54"/>
                    <a:pt x="16" y="64"/>
                  </a:cubicBezTo>
                  <a:cubicBezTo>
                    <a:pt x="12" y="73"/>
                    <a:pt x="7" y="82"/>
                    <a:pt x="2" y="91"/>
                  </a:cubicBezTo>
                  <a:cubicBezTo>
                    <a:pt x="0" y="93"/>
                    <a:pt x="0" y="95"/>
                    <a:pt x="1" y="98"/>
                  </a:cubicBezTo>
                  <a:cubicBezTo>
                    <a:pt x="5" y="104"/>
                    <a:pt x="9" y="109"/>
                    <a:pt x="14" y="113"/>
                  </a:cubicBezTo>
                  <a:cubicBezTo>
                    <a:pt x="20" y="118"/>
                    <a:pt x="27" y="123"/>
                    <a:pt x="34" y="126"/>
                  </a:cubicBezTo>
                  <a:cubicBezTo>
                    <a:pt x="41" y="129"/>
                    <a:pt x="48" y="131"/>
                    <a:pt x="54" y="132"/>
                  </a:cubicBezTo>
                  <a:cubicBezTo>
                    <a:pt x="54" y="131"/>
                    <a:pt x="54" y="131"/>
                    <a:pt x="53" y="130"/>
                  </a:cubicBezTo>
                  <a:cubicBezTo>
                    <a:pt x="51" y="128"/>
                    <a:pt x="49" y="126"/>
                    <a:pt x="48" y="123"/>
                  </a:cubicBezTo>
                  <a:cubicBezTo>
                    <a:pt x="38" y="109"/>
                    <a:pt x="33" y="91"/>
                    <a:pt x="34" y="74"/>
                  </a:cubicBezTo>
                  <a:cubicBezTo>
                    <a:pt x="34" y="68"/>
                    <a:pt x="38" y="66"/>
                    <a:pt x="43" y="64"/>
                  </a:cubicBezTo>
                  <a:cubicBezTo>
                    <a:pt x="53" y="62"/>
                    <a:pt x="64" y="60"/>
                    <a:pt x="74" y="58"/>
                  </a:cubicBezTo>
                  <a:cubicBezTo>
                    <a:pt x="83" y="55"/>
                    <a:pt x="93" y="53"/>
                    <a:pt x="102" y="48"/>
                  </a:cubicBezTo>
                  <a:cubicBezTo>
                    <a:pt x="104" y="46"/>
                    <a:pt x="109" y="42"/>
                    <a:pt x="111" y="47"/>
                  </a:cubicBezTo>
                  <a:cubicBezTo>
                    <a:pt x="115" y="56"/>
                    <a:pt x="118" y="68"/>
                    <a:pt x="117" y="81"/>
                  </a:cubicBezTo>
                  <a:cubicBezTo>
                    <a:pt x="116" y="93"/>
                    <a:pt x="113" y="104"/>
                    <a:pt x="108" y="114"/>
                  </a:cubicBezTo>
                  <a:cubicBezTo>
                    <a:pt x="105" y="120"/>
                    <a:pt x="101" y="126"/>
                    <a:pt x="97" y="131"/>
                  </a:cubicBezTo>
                  <a:cubicBezTo>
                    <a:pt x="105" y="130"/>
                    <a:pt x="112" y="128"/>
                    <a:pt x="120" y="124"/>
                  </a:cubicBezTo>
                  <a:cubicBezTo>
                    <a:pt x="127" y="120"/>
                    <a:pt x="134" y="116"/>
                    <a:pt x="139" y="110"/>
                  </a:cubicBezTo>
                  <a:cubicBezTo>
                    <a:pt x="143" y="106"/>
                    <a:pt x="146" y="102"/>
                    <a:pt x="149" y="97"/>
                  </a:cubicBezTo>
                  <a:cubicBezTo>
                    <a:pt x="150" y="95"/>
                    <a:pt x="150" y="93"/>
                    <a:pt x="149" y="9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4">
            <a:extLst>
              <a:ext uri="{FF2B5EF4-FFF2-40B4-BE49-F238E27FC236}">
                <a16:creationId xmlns:a16="http://schemas.microsoft.com/office/drawing/2014/main" id="{BE2DC4AE-97C4-4030-931A-8352FE41624C}"/>
              </a:ext>
            </a:extLst>
          </p:cNvPr>
          <p:cNvGrpSpPr>
            <a:grpSpLocks noChangeAspect="1"/>
          </p:cNvGrpSpPr>
          <p:nvPr/>
        </p:nvGrpSpPr>
        <p:grpSpPr bwMode="auto">
          <a:xfrm>
            <a:off x="4235761" y="2359620"/>
            <a:ext cx="752563" cy="798239"/>
            <a:chOff x="2532" y="1793"/>
            <a:chExt cx="692" cy="734"/>
          </a:xfrm>
          <a:solidFill>
            <a:schemeClr val="accent1"/>
          </a:solidFill>
        </p:grpSpPr>
        <p:sp>
          <p:nvSpPr>
            <p:cNvPr id="54" name="Freeform 5">
              <a:extLst>
                <a:ext uri="{FF2B5EF4-FFF2-40B4-BE49-F238E27FC236}">
                  <a16:creationId xmlns:a16="http://schemas.microsoft.com/office/drawing/2014/main" id="{B9BACBC9-19D0-4B91-8826-A027955DB456}"/>
                </a:ext>
              </a:extLst>
            </p:cNvPr>
            <p:cNvSpPr>
              <a:spLocks noEditPoints="1"/>
            </p:cNvSpPr>
            <p:nvPr/>
          </p:nvSpPr>
          <p:spPr bwMode="auto">
            <a:xfrm>
              <a:off x="2686" y="1793"/>
              <a:ext cx="384" cy="450"/>
            </a:xfrm>
            <a:custGeom>
              <a:avLst/>
              <a:gdLst>
                <a:gd name="T0" fmla="*/ 3 w 190"/>
                <a:gd name="T1" fmla="*/ 124 h 222"/>
                <a:gd name="T2" fmla="*/ 49 w 190"/>
                <a:gd name="T3" fmla="*/ 200 h 222"/>
                <a:gd name="T4" fmla="*/ 95 w 190"/>
                <a:gd name="T5" fmla="*/ 222 h 222"/>
                <a:gd name="T6" fmla="*/ 142 w 190"/>
                <a:gd name="T7" fmla="*/ 200 h 222"/>
                <a:gd name="T8" fmla="*/ 187 w 190"/>
                <a:gd name="T9" fmla="*/ 124 h 222"/>
                <a:gd name="T10" fmla="*/ 182 w 190"/>
                <a:gd name="T11" fmla="*/ 86 h 222"/>
                <a:gd name="T12" fmla="*/ 20 w 190"/>
                <a:gd name="T13" fmla="*/ 43 h 222"/>
                <a:gd name="T14" fmla="*/ 9 w 190"/>
                <a:gd name="T15" fmla="*/ 96 h 222"/>
                <a:gd name="T16" fmla="*/ 9 w 190"/>
                <a:gd name="T17" fmla="*/ 96 h 222"/>
                <a:gd name="T18" fmla="*/ 18 w 190"/>
                <a:gd name="T19" fmla="*/ 111 h 222"/>
                <a:gd name="T20" fmla="*/ 21 w 190"/>
                <a:gd name="T21" fmla="*/ 107 h 222"/>
                <a:gd name="T22" fmla="*/ 22 w 190"/>
                <a:gd name="T23" fmla="*/ 107 h 222"/>
                <a:gd name="T24" fmla="*/ 25 w 190"/>
                <a:gd name="T25" fmla="*/ 108 h 222"/>
                <a:gd name="T26" fmla="*/ 25 w 190"/>
                <a:gd name="T27" fmla="*/ 108 h 222"/>
                <a:gd name="T28" fmla="*/ 48 w 190"/>
                <a:gd name="T29" fmla="*/ 75 h 222"/>
                <a:gd name="T30" fmla="*/ 52 w 190"/>
                <a:gd name="T31" fmla="*/ 74 h 222"/>
                <a:gd name="T32" fmla="*/ 63 w 190"/>
                <a:gd name="T33" fmla="*/ 74 h 222"/>
                <a:gd name="T34" fmla="*/ 116 w 190"/>
                <a:gd name="T35" fmla="*/ 75 h 222"/>
                <a:gd name="T36" fmla="*/ 124 w 190"/>
                <a:gd name="T37" fmla="*/ 75 h 222"/>
                <a:gd name="T38" fmla="*/ 150 w 190"/>
                <a:gd name="T39" fmla="*/ 84 h 222"/>
                <a:gd name="T40" fmla="*/ 147 w 190"/>
                <a:gd name="T41" fmla="*/ 75 h 222"/>
                <a:gd name="T42" fmla="*/ 147 w 190"/>
                <a:gd name="T43" fmla="*/ 75 h 222"/>
                <a:gd name="T44" fmla="*/ 165 w 190"/>
                <a:gd name="T45" fmla="*/ 108 h 222"/>
                <a:gd name="T46" fmla="*/ 165 w 190"/>
                <a:gd name="T47" fmla="*/ 108 h 222"/>
                <a:gd name="T48" fmla="*/ 165 w 190"/>
                <a:gd name="T49" fmla="*/ 108 h 222"/>
                <a:gd name="T50" fmla="*/ 165 w 190"/>
                <a:gd name="T51" fmla="*/ 108 h 222"/>
                <a:gd name="T52" fmla="*/ 167 w 190"/>
                <a:gd name="T53" fmla="*/ 107 h 222"/>
                <a:gd name="T54" fmla="*/ 169 w 190"/>
                <a:gd name="T55" fmla="*/ 107 h 222"/>
                <a:gd name="T56" fmla="*/ 173 w 190"/>
                <a:gd name="T57" fmla="*/ 126 h 222"/>
                <a:gd name="T58" fmla="*/ 164 w 190"/>
                <a:gd name="T59" fmla="*/ 143 h 222"/>
                <a:gd name="T60" fmla="*/ 163 w 190"/>
                <a:gd name="T61" fmla="*/ 143 h 222"/>
                <a:gd name="T62" fmla="*/ 163 w 190"/>
                <a:gd name="T63" fmla="*/ 143 h 222"/>
                <a:gd name="T64" fmla="*/ 162 w 190"/>
                <a:gd name="T65" fmla="*/ 143 h 222"/>
                <a:gd name="T66" fmla="*/ 161 w 190"/>
                <a:gd name="T67" fmla="*/ 142 h 222"/>
                <a:gd name="T68" fmla="*/ 126 w 190"/>
                <a:gd name="T69" fmla="*/ 194 h 222"/>
                <a:gd name="T70" fmla="*/ 111 w 190"/>
                <a:gd name="T71" fmla="*/ 203 h 222"/>
                <a:gd name="T72" fmla="*/ 105 w 190"/>
                <a:gd name="T73" fmla="*/ 205 h 222"/>
                <a:gd name="T74" fmla="*/ 103 w 190"/>
                <a:gd name="T75" fmla="*/ 205 h 222"/>
                <a:gd name="T76" fmla="*/ 100 w 190"/>
                <a:gd name="T77" fmla="*/ 206 h 222"/>
                <a:gd name="T78" fmla="*/ 95 w 190"/>
                <a:gd name="T79" fmla="*/ 206 h 222"/>
                <a:gd name="T80" fmla="*/ 30 w 190"/>
                <a:gd name="T81" fmla="*/ 142 h 222"/>
                <a:gd name="T82" fmla="*/ 30 w 190"/>
                <a:gd name="T83" fmla="*/ 142 h 222"/>
                <a:gd name="T84" fmla="*/ 28 w 190"/>
                <a:gd name="T85" fmla="*/ 143 h 222"/>
                <a:gd name="T86" fmla="*/ 24 w 190"/>
                <a:gd name="T87" fmla="*/ 141 h 222"/>
                <a:gd name="T88" fmla="*/ 18 w 190"/>
                <a:gd name="T89" fmla="*/ 12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0" h="222">
                  <a:moveTo>
                    <a:pt x="9" y="96"/>
                  </a:moveTo>
                  <a:cubicBezTo>
                    <a:pt x="3" y="97"/>
                    <a:pt x="0" y="110"/>
                    <a:pt x="3" y="124"/>
                  </a:cubicBezTo>
                  <a:cubicBezTo>
                    <a:pt x="5" y="138"/>
                    <a:pt x="11" y="148"/>
                    <a:pt x="17" y="149"/>
                  </a:cubicBezTo>
                  <a:cubicBezTo>
                    <a:pt x="24" y="168"/>
                    <a:pt x="35" y="187"/>
                    <a:pt x="49" y="200"/>
                  </a:cubicBezTo>
                  <a:cubicBezTo>
                    <a:pt x="57" y="208"/>
                    <a:pt x="66" y="214"/>
                    <a:pt x="75" y="218"/>
                  </a:cubicBezTo>
                  <a:cubicBezTo>
                    <a:pt x="82" y="221"/>
                    <a:pt x="88" y="222"/>
                    <a:pt x="95" y="222"/>
                  </a:cubicBezTo>
                  <a:cubicBezTo>
                    <a:pt x="102" y="222"/>
                    <a:pt x="109" y="221"/>
                    <a:pt x="115" y="218"/>
                  </a:cubicBezTo>
                  <a:cubicBezTo>
                    <a:pt x="125" y="214"/>
                    <a:pt x="134" y="208"/>
                    <a:pt x="142" y="200"/>
                  </a:cubicBezTo>
                  <a:cubicBezTo>
                    <a:pt x="156" y="186"/>
                    <a:pt x="167" y="168"/>
                    <a:pt x="174" y="149"/>
                  </a:cubicBezTo>
                  <a:cubicBezTo>
                    <a:pt x="179" y="147"/>
                    <a:pt x="185" y="137"/>
                    <a:pt x="187" y="124"/>
                  </a:cubicBezTo>
                  <a:cubicBezTo>
                    <a:pt x="190" y="110"/>
                    <a:pt x="187" y="98"/>
                    <a:pt x="182" y="96"/>
                  </a:cubicBezTo>
                  <a:cubicBezTo>
                    <a:pt x="182" y="93"/>
                    <a:pt x="182" y="89"/>
                    <a:pt x="182" y="86"/>
                  </a:cubicBezTo>
                  <a:cubicBezTo>
                    <a:pt x="182" y="35"/>
                    <a:pt x="152" y="5"/>
                    <a:pt x="106" y="2"/>
                  </a:cubicBezTo>
                  <a:cubicBezTo>
                    <a:pt x="65" y="0"/>
                    <a:pt x="34" y="16"/>
                    <a:pt x="20" y="43"/>
                  </a:cubicBezTo>
                  <a:cubicBezTo>
                    <a:pt x="15" y="52"/>
                    <a:pt x="13" y="63"/>
                    <a:pt x="11" y="76"/>
                  </a:cubicBezTo>
                  <a:cubicBezTo>
                    <a:pt x="10" y="82"/>
                    <a:pt x="9" y="89"/>
                    <a:pt x="9" y="96"/>
                  </a:cubicBezTo>
                  <a:cubicBezTo>
                    <a:pt x="9" y="96"/>
                    <a:pt x="9" y="96"/>
                    <a:pt x="9" y="96"/>
                  </a:cubicBezTo>
                  <a:cubicBezTo>
                    <a:pt x="9" y="96"/>
                    <a:pt x="9" y="96"/>
                    <a:pt x="9" y="96"/>
                  </a:cubicBezTo>
                  <a:cubicBezTo>
                    <a:pt x="9" y="96"/>
                    <a:pt x="9" y="96"/>
                    <a:pt x="9" y="96"/>
                  </a:cubicBezTo>
                  <a:close/>
                  <a:moveTo>
                    <a:pt x="18" y="111"/>
                  </a:moveTo>
                  <a:cubicBezTo>
                    <a:pt x="19" y="109"/>
                    <a:pt x="20" y="108"/>
                    <a:pt x="21" y="107"/>
                  </a:cubicBezTo>
                  <a:cubicBezTo>
                    <a:pt x="21" y="107"/>
                    <a:pt x="21" y="107"/>
                    <a:pt x="21" y="107"/>
                  </a:cubicBezTo>
                  <a:cubicBezTo>
                    <a:pt x="21" y="107"/>
                    <a:pt x="22" y="107"/>
                    <a:pt x="22" y="107"/>
                  </a:cubicBezTo>
                  <a:cubicBezTo>
                    <a:pt x="22" y="107"/>
                    <a:pt x="22" y="107"/>
                    <a:pt x="22" y="107"/>
                  </a:cubicBezTo>
                  <a:cubicBezTo>
                    <a:pt x="22" y="107"/>
                    <a:pt x="22" y="107"/>
                    <a:pt x="23" y="107"/>
                  </a:cubicBezTo>
                  <a:cubicBezTo>
                    <a:pt x="24" y="107"/>
                    <a:pt x="24" y="107"/>
                    <a:pt x="25" y="108"/>
                  </a:cubicBezTo>
                  <a:cubicBezTo>
                    <a:pt x="25" y="108"/>
                    <a:pt x="25" y="108"/>
                    <a:pt x="25" y="108"/>
                  </a:cubicBezTo>
                  <a:cubicBezTo>
                    <a:pt x="25" y="108"/>
                    <a:pt x="25" y="108"/>
                    <a:pt x="25" y="108"/>
                  </a:cubicBezTo>
                  <a:cubicBezTo>
                    <a:pt x="25" y="108"/>
                    <a:pt x="25" y="108"/>
                    <a:pt x="25" y="108"/>
                  </a:cubicBezTo>
                  <a:cubicBezTo>
                    <a:pt x="26" y="105"/>
                    <a:pt x="29" y="82"/>
                    <a:pt x="48" y="75"/>
                  </a:cubicBezTo>
                  <a:cubicBezTo>
                    <a:pt x="48" y="75"/>
                    <a:pt x="48" y="75"/>
                    <a:pt x="48" y="75"/>
                  </a:cubicBezTo>
                  <a:cubicBezTo>
                    <a:pt x="49" y="75"/>
                    <a:pt x="51" y="74"/>
                    <a:pt x="52" y="74"/>
                  </a:cubicBezTo>
                  <a:cubicBezTo>
                    <a:pt x="54" y="74"/>
                    <a:pt x="55" y="74"/>
                    <a:pt x="57" y="73"/>
                  </a:cubicBezTo>
                  <a:cubicBezTo>
                    <a:pt x="59" y="73"/>
                    <a:pt x="61" y="73"/>
                    <a:pt x="63" y="74"/>
                  </a:cubicBezTo>
                  <a:cubicBezTo>
                    <a:pt x="63" y="74"/>
                    <a:pt x="76" y="78"/>
                    <a:pt x="93" y="79"/>
                  </a:cubicBezTo>
                  <a:cubicBezTo>
                    <a:pt x="100" y="79"/>
                    <a:pt x="109" y="78"/>
                    <a:pt x="116" y="75"/>
                  </a:cubicBezTo>
                  <a:cubicBezTo>
                    <a:pt x="118" y="75"/>
                    <a:pt x="119" y="75"/>
                    <a:pt x="121" y="75"/>
                  </a:cubicBezTo>
                  <a:cubicBezTo>
                    <a:pt x="122" y="75"/>
                    <a:pt x="123" y="75"/>
                    <a:pt x="124" y="75"/>
                  </a:cubicBezTo>
                  <a:cubicBezTo>
                    <a:pt x="135" y="75"/>
                    <a:pt x="142" y="81"/>
                    <a:pt x="150" y="84"/>
                  </a:cubicBezTo>
                  <a:cubicBezTo>
                    <a:pt x="150" y="84"/>
                    <a:pt x="150" y="84"/>
                    <a:pt x="150" y="84"/>
                  </a:cubicBezTo>
                  <a:cubicBezTo>
                    <a:pt x="150" y="84"/>
                    <a:pt x="150" y="84"/>
                    <a:pt x="150" y="84"/>
                  </a:cubicBezTo>
                  <a:cubicBezTo>
                    <a:pt x="149" y="81"/>
                    <a:pt x="147" y="77"/>
                    <a:pt x="147" y="75"/>
                  </a:cubicBezTo>
                  <a:cubicBezTo>
                    <a:pt x="147" y="75"/>
                    <a:pt x="147" y="75"/>
                    <a:pt x="147" y="75"/>
                  </a:cubicBezTo>
                  <a:cubicBezTo>
                    <a:pt x="147" y="75"/>
                    <a:pt x="147" y="75"/>
                    <a:pt x="147" y="75"/>
                  </a:cubicBezTo>
                  <a:cubicBezTo>
                    <a:pt x="148" y="75"/>
                    <a:pt x="149" y="76"/>
                    <a:pt x="150" y="76"/>
                  </a:cubicBezTo>
                  <a:cubicBezTo>
                    <a:pt x="156" y="82"/>
                    <a:pt x="161" y="92"/>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6" y="107"/>
                    <a:pt x="166" y="107"/>
                    <a:pt x="167" y="107"/>
                  </a:cubicBezTo>
                  <a:cubicBezTo>
                    <a:pt x="167" y="107"/>
                    <a:pt x="168" y="107"/>
                    <a:pt x="168" y="107"/>
                  </a:cubicBezTo>
                  <a:cubicBezTo>
                    <a:pt x="168" y="107"/>
                    <a:pt x="168" y="107"/>
                    <a:pt x="169" y="107"/>
                  </a:cubicBezTo>
                  <a:cubicBezTo>
                    <a:pt x="169" y="107"/>
                    <a:pt x="169" y="107"/>
                    <a:pt x="170" y="107"/>
                  </a:cubicBezTo>
                  <a:cubicBezTo>
                    <a:pt x="173" y="109"/>
                    <a:pt x="175" y="117"/>
                    <a:pt x="173" y="126"/>
                  </a:cubicBezTo>
                  <a:cubicBezTo>
                    <a:pt x="172" y="133"/>
                    <a:pt x="169" y="139"/>
                    <a:pt x="166" y="142"/>
                  </a:cubicBezTo>
                  <a:cubicBezTo>
                    <a:pt x="165" y="142"/>
                    <a:pt x="165" y="143"/>
                    <a:pt x="164" y="143"/>
                  </a:cubicBezTo>
                  <a:cubicBezTo>
                    <a:pt x="164" y="143"/>
                    <a:pt x="164" y="143"/>
                    <a:pt x="164" y="143"/>
                  </a:cubicBezTo>
                  <a:cubicBezTo>
                    <a:pt x="163" y="143"/>
                    <a:pt x="163" y="143"/>
                    <a:pt x="163" y="143"/>
                  </a:cubicBezTo>
                  <a:cubicBezTo>
                    <a:pt x="163" y="143"/>
                    <a:pt x="163" y="143"/>
                    <a:pt x="163" y="143"/>
                  </a:cubicBezTo>
                  <a:cubicBezTo>
                    <a:pt x="163" y="143"/>
                    <a:pt x="163" y="143"/>
                    <a:pt x="163" y="143"/>
                  </a:cubicBezTo>
                  <a:cubicBezTo>
                    <a:pt x="163" y="143"/>
                    <a:pt x="163" y="143"/>
                    <a:pt x="162" y="143"/>
                  </a:cubicBezTo>
                  <a:cubicBezTo>
                    <a:pt x="162" y="143"/>
                    <a:pt x="162" y="143"/>
                    <a:pt x="162" y="143"/>
                  </a:cubicBezTo>
                  <a:cubicBezTo>
                    <a:pt x="162" y="143"/>
                    <a:pt x="161" y="143"/>
                    <a:pt x="161" y="142"/>
                  </a:cubicBezTo>
                  <a:cubicBezTo>
                    <a:pt x="161" y="142"/>
                    <a:pt x="161" y="142"/>
                    <a:pt x="161" y="142"/>
                  </a:cubicBezTo>
                  <a:cubicBezTo>
                    <a:pt x="161" y="142"/>
                    <a:pt x="161" y="142"/>
                    <a:pt x="161" y="142"/>
                  </a:cubicBezTo>
                  <a:cubicBezTo>
                    <a:pt x="154" y="162"/>
                    <a:pt x="142" y="182"/>
                    <a:pt x="126" y="194"/>
                  </a:cubicBezTo>
                  <a:cubicBezTo>
                    <a:pt x="122" y="198"/>
                    <a:pt x="117" y="201"/>
                    <a:pt x="112" y="203"/>
                  </a:cubicBezTo>
                  <a:cubicBezTo>
                    <a:pt x="112" y="203"/>
                    <a:pt x="111" y="203"/>
                    <a:pt x="111" y="203"/>
                  </a:cubicBezTo>
                  <a:cubicBezTo>
                    <a:pt x="106" y="205"/>
                    <a:pt x="106" y="205"/>
                    <a:pt x="106" y="205"/>
                  </a:cubicBezTo>
                  <a:cubicBezTo>
                    <a:pt x="105" y="205"/>
                    <a:pt x="105" y="205"/>
                    <a:pt x="105" y="205"/>
                  </a:cubicBezTo>
                  <a:cubicBezTo>
                    <a:pt x="105" y="205"/>
                    <a:pt x="104" y="205"/>
                    <a:pt x="103" y="205"/>
                  </a:cubicBezTo>
                  <a:cubicBezTo>
                    <a:pt x="103" y="205"/>
                    <a:pt x="103" y="205"/>
                    <a:pt x="103" y="205"/>
                  </a:cubicBezTo>
                  <a:cubicBezTo>
                    <a:pt x="101" y="206"/>
                    <a:pt x="101" y="206"/>
                    <a:pt x="101" y="206"/>
                  </a:cubicBezTo>
                  <a:cubicBezTo>
                    <a:pt x="100" y="206"/>
                    <a:pt x="100" y="206"/>
                    <a:pt x="100" y="206"/>
                  </a:cubicBezTo>
                  <a:cubicBezTo>
                    <a:pt x="99" y="206"/>
                    <a:pt x="97" y="206"/>
                    <a:pt x="95" y="206"/>
                  </a:cubicBezTo>
                  <a:cubicBezTo>
                    <a:pt x="95" y="206"/>
                    <a:pt x="95" y="206"/>
                    <a:pt x="95" y="206"/>
                  </a:cubicBezTo>
                  <a:cubicBezTo>
                    <a:pt x="84" y="206"/>
                    <a:pt x="74" y="202"/>
                    <a:pt x="65" y="195"/>
                  </a:cubicBezTo>
                  <a:cubicBezTo>
                    <a:pt x="49" y="183"/>
                    <a:pt x="37" y="163"/>
                    <a:pt x="30" y="142"/>
                  </a:cubicBezTo>
                  <a:cubicBezTo>
                    <a:pt x="30" y="142"/>
                    <a:pt x="30" y="142"/>
                    <a:pt x="30" y="142"/>
                  </a:cubicBezTo>
                  <a:cubicBezTo>
                    <a:pt x="30" y="142"/>
                    <a:pt x="30" y="142"/>
                    <a:pt x="30" y="142"/>
                  </a:cubicBezTo>
                  <a:cubicBezTo>
                    <a:pt x="30" y="143"/>
                    <a:pt x="29" y="143"/>
                    <a:pt x="28" y="143"/>
                  </a:cubicBezTo>
                  <a:cubicBezTo>
                    <a:pt x="28" y="143"/>
                    <a:pt x="28" y="143"/>
                    <a:pt x="28" y="143"/>
                  </a:cubicBezTo>
                  <a:cubicBezTo>
                    <a:pt x="28" y="143"/>
                    <a:pt x="28" y="143"/>
                    <a:pt x="28" y="143"/>
                  </a:cubicBezTo>
                  <a:cubicBezTo>
                    <a:pt x="26" y="143"/>
                    <a:pt x="25" y="142"/>
                    <a:pt x="24" y="141"/>
                  </a:cubicBezTo>
                  <a:cubicBezTo>
                    <a:pt x="21" y="138"/>
                    <a:pt x="19" y="133"/>
                    <a:pt x="18" y="126"/>
                  </a:cubicBezTo>
                  <a:cubicBezTo>
                    <a:pt x="18" y="126"/>
                    <a:pt x="18" y="125"/>
                    <a:pt x="18" y="125"/>
                  </a:cubicBezTo>
                  <a:cubicBezTo>
                    <a:pt x="18" y="120"/>
                    <a:pt x="18" y="116"/>
                    <a:pt x="18" y="11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
              <a:extLst>
                <a:ext uri="{FF2B5EF4-FFF2-40B4-BE49-F238E27FC236}">
                  <a16:creationId xmlns:a16="http://schemas.microsoft.com/office/drawing/2014/main" id="{41B4F53B-456E-4874-8EC9-75B06D25B4B7}"/>
                </a:ext>
              </a:extLst>
            </p:cNvPr>
            <p:cNvSpPr>
              <a:spLocks/>
            </p:cNvSpPr>
            <p:nvPr/>
          </p:nvSpPr>
          <p:spPr bwMode="auto">
            <a:xfrm>
              <a:off x="2742" y="20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752839F3-8657-44D8-B7E5-7609B97A85AF}"/>
                </a:ext>
              </a:extLst>
            </p:cNvPr>
            <p:cNvSpPr>
              <a:spLocks/>
            </p:cNvSpPr>
            <p:nvPr/>
          </p:nvSpPr>
          <p:spPr bwMode="auto">
            <a:xfrm>
              <a:off x="2532" y="2239"/>
              <a:ext cx="692" cy="288"/>
            </a:xfrm>
            <a:custGeom>
              <a:avLst/>
              <a:gdLst>
                <a:gd name="T0" fmla="*/ 171 w 342"/>
                <a:gd name="T1" fmla="*/ 142 h 142"/>
                <a:gd name="T2" fmla="*/ 338 w 342"/>
                <a:gd name="T3" fmla="*/ 103 h 142"/>
                <a:gd name="T4" fmla="*/ 340 w 342"/>
                <a:gd name="T5" fmla="*/ 76 h 142"/>
                <a:gd name="T6" fmla="*/ 278 w 342"/>
                <a:gd name="T7" fmla="*/ 5 h 142"/>
                <a:gd name="T8" fmla="*/ 275 w 342"/>
                <a:gd name="T9" fmla="*/ 7 h 142"/>
                <a:gd name="T10" fmla="*/ 282 w 342"/>
                <a:gd name="T11" fmla="*/ 20 h 142"/>
                <a:gd name="T12" fmla="*/ 272 w 342"/>
                <a:gd name="T13" fmla="*/ 62 h 142"/>
                <a:gd name="T14" fmla="*/ 250 w 342"/>
                <a:gd name="T15" fmla="*/ 46 h 142"/>
                <a:gd name="T16" fmla="*/ 265 w 342"/>
                <a:gd name="T17" fmla="*/ 18 h 142"/>
                <a:gd name="T18" fmla="*/ 234 w 342"/>
                <a:gd name="T19" fmla="*/ 0 h 142"/>
                <a:gd name="T20" fmla="*/ 179 w 342"/>
                <a:gd name="T21" fmla="*/ 30 h 142"/>
                <a:gd name="T22" fmla="*/ 156 w 342"/>
                <a:gd name="T23" fmla="*/ 13 h 142"/>
                <a:gd name="T24" fmla="*/ 155 w 342"/>
                <a:gd name="T25" fmla="*/ 61 h 142"/>
                <a:gd name="T26" fmla="*/ 87 w 342"/>
                <a:gd name="T27" fmla="*/ 2 h 142"/>
                <a:gd name="T28" fmla="*/ 80 w 342"/>
                <a:gd name="T29" fmla="*/ 23 h 142"/>
                <a:gd name="T30" fmla="*/ 103 w 342"/>
                <a:gd name="T31" fmla="*/ 54 h 142"/>
                <a:gd name="T32" fmla="*/ 96 w 342"/>
                <a:gd name="T33" fmla="*/ 106 h 142"/>
                <a:gd name="T34" fmla="*/ 82 w 342"/>
                <a:gd name="T35" fmla="*/ 108 h 142"/>
                <a:gd name="T36" fmla="*/ 75 w 342"/>
                <a:gd name="T37" fmla="*/ 100 h 142"/>
                <a:gd name="T38" fmla="*/ 91 w 342"/>
                <a:gd name="T39" fmla="*/ 93 h 142"/>
                <a:gd name="T40" fmla="*/ 94 w 342"/>
                <a:gd name="T41" fmla="*/ 93 h 142"/>
                <a:gd name="T42" fmla="*/ 90 w 342"/>
                <a:gd name="T43" fmla="*/ 59 h 142"/>
                <a:gd name="T44" fmla="*/ 69 w 342"/>
                <a:gd name="T45" fmla="*/ 38 h 142"/>
                <a:gd name="T46" fmla="*/ 47 w 342"/>
                <a:gd name="T47" fmla="*/ 60 h 142"/>
                <a:gd name="T48" fmla="*/ 44 w 342"/>
                <a:gd name="T49" fmla="*/ 93 h 142"/>
                <a:gd name="T50" fmla="*/ 48 w 342"/>
                <a:gd name="T51" fmla="*/ 93 h 142"/>
                <a:gd name="T52" fmla="*/ 64 w 342"/>
                <a:gd name="T53" fmla="*/ 100 h 142"/>
                <a:gd name="T54" fmla="*/ 56 w 342"/>
                <a:gd name="T55" fmla="*/ 108 h 142"/>
                <a:gd name="T56" fmla="*/ 43 w 342"/>
                <a:gd name="T57" fmla="*/ 106 h 142"/>
                <a:gd name="T58" fmla="*/ 30 w 342"/>
                <a:gd name="T59" fmla="*/ 81 h 142"/>
                <a:gd name="T60" fmla="*/ 36 w 342"/>
                <a:gd name="T61" fmla="*/ 49 h 142"/>
                <a:gd name="T62" fmla="*/ 57 w 342"/>
                <a:gd name="T63" fmla="*/ 24 h 142"/>
                <a:gd name="T64" fmla="*/ 68 w 342"/>
                <a:gd name="T65" fmla="*/ 4 h 142"/>
                <a:gd name="T66" fmla="*/ 25 w 342"/>
                <a:gd name="T67" fmla="*/ 28 h 142"/>
                <a:gd name="T68" fmla="*/ 1 w 342"/>
                <a:gd name="T69" fmla="*/ 95 h 142"/>
                <a:gd name="T70" fmla="*/ 171 w 342"/>
                <a:gd name="T7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142">
                  <a:moveTo>
                    <a:pt x="171" y="142"/>
                  </a:moveTo>
                  <a:cubicBezTo>
                    <a:pt x="171" y="142"/>
                    <a:pt x="171" y="142"/>
                    <a:pt x="171" y="142"/>
                  </a:cubicBezTo>
                  <a:cubicBezTo>
                    <a:pt x="171" y="142"/>
                    <a:pt x="171" y="142"/>
                    <a:pt x="171" y="142"/>
                  </a:cubicBezTo>
                  <a:cubicBezTo>
                    <a:pt x="239" y="142"/>
                    <a:pt x="322" y="133"/>
                    <a:pt x="338" y="103"/>
                  </a:cubicBezTo>
                  <a:cubicBezTo>
                    <a:pt x="339" y="100"/>
                    <a:pt x="340" y="98"/>
                    <a:pt x="341" y="95"/>
                  </a:cubicBezTo>
                  <a:cubicBezTo>
                    <a:pt x="342" y="89"/>
                    <a:pt x="342" y="82"/>
                    <a:pt x="340" y="76"/>
                  </a:cubicBezTo>
                  <a:cubicBezTo>
                    <a:pt x="333" y="52"/>
                    <a:pt x="324" y="36"/>
                    <a:pt x="315" y="26"/>
                  </a:cubicBezTo>
                  <a:cubicBezTo>
                    <a:pt x="299" y="8"/>
                    <a:pt x="282" y="6"/>
                    <a:pt x="278" y="5"/>
                  </a:cubicBezTo>
                  <a:cubicBezTo>
                    <a:pt x="276" y="5"/>
                    <a:pt x="275" y="5"/>
                    <a:pt x="274" y="4"/>
                  </a:cubicBezTo>
                  <a:cubicBezTo>
                    <a:pt x="274" y="5"/>
                    <a:pt x="275" y="6"/>
                    <a:pt x="275" y="7"/>
                  </a:cubicBezTo>
                  <a:cubicBezTo>
                    <a:pt x="277" y="11"/>
                    <a:pt x="278" y="15"/>
                    <a:pt x="279" y="19"/>
                  </a:cubicBezTo>
                  <a:cubicBezTo>
                    <a:pt x="280" y="19"/>
                    <a:pt x="281" y="20"/>
                    <a:pt x="282" y="20"/>
                  </a:cubicBezTo>
                  <a:cubicBezTo>
                    <a:pt x="293" y="26"/>
                    <a:pt x="297" y="39"/>
                    <a:pt x="291" y="50"/>
                  </a:cubicBezTo>
                  <a:cubicBezTo>
                    <a:pt x="287" y="57"/>
                    <a:pt x="280" y="62"/>
                    <a:pt x="272" y="62"/>
                  </a:cubicBezTo>
                  <a:cubicBezTo>
                    <a:pt x="268" y="62"/>
                    <a:pt x="264" y="61"/>
                    <a:pt x="261" y="59"/>
                  </a:cubicBezTo>
                  <a:cubicBezTo>
                    <a:pt x="256" y="56"/>
                    <a:pt x="252" y="52"/>
                    <a:pt x="250" y="46"/>
                  </a:cubicBezTo>
                  <a:cubicBezTo>
                    <a:pt x="249" y="40"/>
                    <a:pt x="249" y="34"/>
                    <a:pt x="252" y="29"/>
                  </a:cubicBezTo>
                  <a:cubicBezTo>
                    <a:pt x="255" y="24"/>
                    <a:pt x="259" y="20"/>
                    <a:pt x="265" y="18"/>
                  </a:cubicBezTo>
                  <a:cubicBezTo>
                    <a:pt x="264" y="13"/>
                    <a:pt x="261" y="7"/>
                    <a:pt x="255" y="2"/>
                  </a:cubicBezTo>
                  <a:cubicBezTo>
                    <a:pt x="247" y="2"/>
                    <a:pt x="239" y="2"/>
                    <a:pt x="234" y="0"/>
                  </a:cubicBezTo>
                  <a:cubicBezTo>
                    <a:pt x="233" y="10"/>
                    <a:pt x="205" y="41"/>
                    <a:pt x="187" y="61"/>
                  </a:cubicBezTo>
                  <a:cubicBezTo>
                    <a:pt x="179" y="30"/>
                    <a:pt x="179" y="30"/>
                    <a:pt x="179" y="30"/>
                  </a:cubicBezTo>
                  <a:cubicBezTo>
                    <a:pt x="185" y="27"/>
                    <a:pt x="186" y="19"/>
                    <a:pt x="186" y="13"/>
                  </a:cubicBezTo>
                  <a:cubicBezTo>
                    <a:pt x="156" y="13"/>
                    <a:pt x="156" y="13"/>
                    <a:pt x="156" y="13"/>
                  </a:cubicBezTo>
                  <a:cubicBezTo>
                    <a:pt x="156" y="19"/>
                    <a:pt x="157" y="27"/>
                    <a:pt x="163" y="30"/>
                  </a:cubicBezTo>
                  <a:cubicBezTo>
                    <a:pt x="155" y="61"/>
                    <a:pt x="155" y="61"/>
                    <a:pt x="155" y="61"/>
                  </a:cubicBezTo>
                  <a:cubicBezTo>
                    <a:pt x="137" y="41"/>
                    <a:pt x="109" y="10"/>
                    <a:pt x="108" y="0"/>
                  </a:cubicBezTo>
                  <a:cubicBezTo>
                    <a:pt x="103" y="1"/>
                    <a:pt x="95" y="2"/>
                    <a:pt x="87" y="2"/>
                  </a:cubicBezTo>
                  <a:cubicBezTo>
                    <a:pt x="82" y="7"/>
                    <a:pt x="78" y="13"/>
                    <a:pt x="76" y="18"/>
                  </a:cubicBezTo>
                  <a:cubicBezTo>
                    <a:pt x="78" y="19"/>
                    <a:pt x="79" y="21"/>
                    <a:pt x="80" y="23"/>
                  </a:cubicBezTo>
                  <a:cubicBezTo>
                    <a:pt x="89" y="27"/>
                    <a:pt x="96" y="36"/>
                    <a:pt x="102" y="48"/>
                  </a:cubicBezTo>
                  <a:cubicBezTo>
                    <a:pt x="103" y="50"/>
                    <a:pt x="103" y="52"/>
                    <a:pt x="103" y="54"/>
                  </a:cubicBezTo>
                  <a:cubicBezTo>
                    <a:pt x="106" y="63"/>
                    <a:pt x="108" y="73"/>
                    <a:pt x="108" y="81"/>
                  </a:cubicBezTo>
                  <a:cubicBezTo>
                    <a:pt x="108" y="93"/>
                    <a:pt x="108" y="103"/>
                    <a:pt x="96" y="106"/>
                  </a:cubicBezTo>
                  <a:cubicBezTo>
                    <a:pt x="94" y="107"/>
                    <a:pt x="92" y="108"/>
                    <a:pt x="91" y="108"/>
                  </a:cubicBezTo>
                  <a:cubicBezTo>
                    <a:pt x="82" y="108"/>
                    <a:pt x="82" y="108"/>
                    <a:pt x="82" y="108"/>
                  </a:cubicBezTo>
                  <a:cubicBezTo>
                    <a:pt x="78" y="108"/>
                    <a:pt x="75" y="105"/>
                    <a:pt x="75" y="100"/>
                  </a:cubicBezTo>
                  <a:cubicBezTo>
                    <a:pt x="75" y="100"/>
                    <a:pt x="75" y="100"/>
                    <a:pt x="75" y="100"/>
                  </a:cubicBezTo>
                  <a:cubicBezTo>
                    <a:pt x="75" y="96"/>
                    <a:pt x="78" y="93"/>
                    <a:pt x="82" y="93"/>
                  </a:cubicBezTo>
                  <a:cubicBezTo>
                    <a:pt x="91" y="93"/>
                    <a:pt x="91" y="93"/>
                    <a:pt x="91" y="93"/>
                  </a:cubicBezTo>
                  <a:cubicBezTo>
                    <a:pt x="92" y="93"/>
                    <a:pt x="92" y="93"/>
                    <a:pt x="93" y="93"/>
                  </a:cubicBezTo>
                  <a:cubicBezTo>
                    <a:pt x="94" y="93"/>
                    <a:pt x="94" y="93"/>
                    <a:pt x="94" y="93"/>
                  </a:cubicBezTo>
                  <a:cubicBezTo>
                    <a:pt x="95" y="91"/>
                    <a:pt x="95" y="84"/>
                    <a:pt x="95" y="81"/>
                  </a:cubicBezTo>
                  <a:cubicBezTo>
                    <a:pt x="95" y="74"/>
                    <a:pt x="93" y="66"/>
                    <a:pt x="90" y="59"/>
                  </a:cubicBezTo>
                  <a:cubicBezTo>
                    <a:pt x="89" y="58"/>
                    <a:pt x="87" y="57"/>
                    <a:pt x="87" y="55"/>
                  </a:cubicBezTo>
                  <a:cubicBezTo>
                    <a:pt x="82" y="45"/>
                    <a:pt x="75" y="38"/>
                    <a:pt x="69" y="38"/>
                  </a:cubicBezTo>
                  <a:cubicBezTo>
                    <a:pt x="63" y="38"/>
                    <a:pt x="56" y="45"/>
                    <a:pt x="51" y="56"/>
                  </a:cubicBezTo>
                  <a:cubicBezTo>
                    <a:pt x="50" y="58"/>
                    <a:pt x="49" y="59"/>
                    <a:pt x="47" y="60"/>
                  </a:cubicBezTo>
                  <a:cubicBezTo>
                    <a:pt x="44" y="68"/>
                    <a:pt x="43" y="75"/>
                    <a:pt x="43" y="81"/>
                  </a:cubicBezTo>
                  <a:cubicBezTo>
                    <a:pt x="43" y="84"/>
                    <a:pt x="43" y="91"/>
                    <a:pt x="44" y="93"/>
                  </a:cubicBezTo>
                  <a:cubicBezTo>
                    <a:pt x="44" y="93"/>
                    <a:pt x="44" y="93"/>
                    <a:pt x="45" y="93"/>
                  </a:cubicBezTo>
                  <a:cubicBezTo>
                    <a:pt x="46" y="93"/>
                    <a:pt x="47" y="93"/>
                    <a:pt x="48" y="93"/>
                  </a:cubicBezTo>
                  <a:cubicBezTo>
                    <a:pt x="56" y="93"/>
                    <a:pt x="56" y="93"/>
                    <a:pt x="56" y="93"/>
                  </a:cubicBezTo>
                  <a:cubicBezTo>
                    <a:pt x="60" y="93"/>
                    <a:pt x="63" y="96"/>
                    <a:pt x="64" y="100"/>
                  </a:cubicBezTo>
                  <a:cubicBezTo>
                    <a:pt x="64" y="100"/>
                    <a:pt x="64" y="100"/>
                    <a:pt x="64" y="100"/>
                  </a:cubicBezTo>
                  <a:cubicBezTo>
                    <a:pt x="64" y="105"/>
                    <a:pt x="60" y="108"/>
                    <a:pt x="56" y="108"/>
                  </a:cubicBezTo>
                  <a:cubicBezTo>
                    <a:pt x="48" y="108"/>
                    <a:pt x="48" y="108"/>
                    <a:pt x="48" y="108"/>
                  </a:cubicBezTo>
                  <a:cubicBezTo>
                    <a:pt x="46" y="108"/>
                    <a:pt x="44" y="107"/>
                    <a:pt x="43" y="106"/>
                  </a:cubicBezTo>
                  <a:cubicBezTo>
                    <a:pt x="38" y="106"/>
                    <a:pt x="35" y="103"/>
                    <a:pt x="33" y="100"/>
                  </a:cubicBezTo>
                  <a:cubicBezTo>
                    <a:pt x="30" y="96"/>
                    <a:pt x="30" y="90"/>
                    <a:pt x="30" y="81"/>
                  </a:cubicBezTo>
                  <a:cubicBezTo>
                    <a:pt x="30" y="73"/>
                    <a:pt x="32" y="64"/>
                    <a:pt x="35" y="55"/>
                  </a:cubicBezTo>
                  <a:cubicBezTo>
                    <a:pt x="35" y="53"/>
                    <a:pt x="35" y="51"/>
                    <a:pt x="36" y="49"/>
                  </a:cubicBezTo>
                  <a:cubicBezTo>
                    <a:pt x="39" y="41"/>
                    <a:pt x="44" y="35"/>
                    <a:pt x="49" y="30"/>
                  </a:cubicBezTo>
                  <a:cubicBezTo>
                    <a:pt x="51" y="27"/>
                    <a:pt x="54" y="25"/>
                    <a:pt x="57" y="24"/>
                  </a:cubicBezTo>
                  <a:cubicBezTo>
                    <a:pt x="58" y="21"/>
                    <a:pt x="60" y="19"/>
                    <a:pt x="63" y="17"/>
                  </a:cubicBezTo>
                  <a:cubicBezTo>
                    <a:pt x="64" y="13"/>
                    <a:pt x="65" y="9"/>
                    <a:pt x="68" y="4"/>
                  </a:cubicBezTo>
                  <a:cubicBezTo>
                    <a:pt x="67" y="5"/>
                    <a:pt x="66" y="5"/>
                    <a:pt x="64" y="5"/>
                  </a:cubicBezTo>
                  <a:cubicBezTo>
                    <a:pt x="59" y="6"/>
                    <a:pt x="42" y="8"/>
                    <a:pt x="25" y="28"/>
                  </a:cubicBezTo>
                  <a:cubicBezTo>
                    <a:pt x="17" y="38"/>
                    <a:pt x="8" y="53"/>
                    <a:pt x="2" y="76"/>
                  </a:cubicBezTo>
                  <a:cubicBezTo>
                    <a:pt x="0" y="82"/>
                    <a:pt x="0" y="89"/>
                    <a:pt x="1" y="95"/>
                  </a:cubicBezTo>
                  <a:cubicBezTo>
                    <a:pt x="2" y="97"/>
                    <a:pt x="3" y="100"/>
                    <a:pt x="4" y="103"/>
                  </a:cubicBezTo>
                  <a:cubicBezTo>
                    <a:pt x="20" y="133"/>
                    <a:pt x="103" y="142"/>
                    <a:pt x="171" y="142"/>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8">
              <a:extLst>
                <a:ext uri="{FF2B5EF4-FFF2-40B4-BE49-F238E27FC236}">
                  <a16:creationId xmlns:a16="http://schemas.microsoft.com/office/drawing/2014/main" id="{55D86608-6C2A-4707-80A8-75DA66AD662E}"/>
                </a:ext>
              </a:extLst>
            </p:cNvPr>
            <p:cNvSpPr>
              <a:spLocks noChangeArrowheads="1"/>
            </p:cNvSpPr>
            <p:nvPr/>
          </p:nvSpPr>
          <p:spPr bwMode="auto">
            <a:xfrm>
              <a:off x="3058" y="2296"/>
              <a:ext cx="49" cy="49"/>
            </a:xfrm>
            <a:prstGeom prst="ellipse">
              <a:avLst/>
            </a:pr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108">
            <a:extLst>
              <a:ext uri="{FF2B5EF4-FFF2-40B4-BE49-F238E27FC236}">
                <a16:creationId xmlns:a16="http://schemas.microsoft.com/office/drawing/2014/main" id="{1A2F16BF-EF5A-4324-8D72-2B7592C3E980}"/>
              </a:ext>
            </a:extLst>
          </p:cNvPr>
          <p:cNvSpPr>
            <a:spLocks/>
          </p:cNvSpPr>
          <p:nvPr/>
        </p:nvSpPr>
        <p:spPr bwMode="auto">
          <a:xfrm>
            <a:off x="892732" y="2161244"/>
            <a:ext cx="303665" cy="890508"/>
          </a:xfrm>
          <a:custGeom>
            <a:avLst/>
            <a:gdLst/>
            <a:ahLst/>
            <a:cxnLst>
              <a:cxn ang="0">
                <a:pos x="109" y="101"/>
              </a:cxn>
              <a:cxn ang="0">
                <a:pos x="144" y="101"/>
              </a:cxn>
              <a:cxn ang="0">
                <a:pos x="176" y="132"/>
              </a:cxn>
              <a:cxn ang="0">
                <a:pos x="176" y="295"/>
              </a:cxn>
              <a:cxn ang="0">
                <a:pos x="176" y="305"/>
              </a:cxn>
              <a:cxn ang="0">
                <a:pos x="161" y="320"/>
              </a:cxn>
              <a:cxn ang="0">
                <a:pos x="161" y="320"/>
              </a:cxn>
              <a:cxn ang="0">
                <a:pos x="145" y="305"/>
              </a:cxn>
              <a:cxn ang="0">
                <a:pos x="145" y="295"/>
              </a:cxn>
              <a:cxn ang="0">
                <a:pos x="145" y="161"/>
              </a:cxn>
              <a:cxn ang="0">
                <a:pos x="140" y="161"/>
              </a:cxn>
              <a:cxn ang="0">
                <a:pos x="140" y="494"/>
              </a:cxn>
              <a:cxn ang="0">
                <a:pos x="117" y="515"/>
              </a:cxn>
              <a:cxn ang="0">
                <a:pos x="117" y="515"/>
              </a:cxn>
              <a:cxn ang="0">
                <a:pos x="96" y="494"/>
              </a:cxn>
              <a:cxn ang="0">
                <a:pos x="96" y="294"/>
              </a:cxn>
              <a:cxn ang="0">
                <a:pos x="96" y="294"/>
              </a:cxn>
              <a:cxn ang="0">
                <a:pos x="89" y="287"/>
              </a:cxn>
              <a:cxn ang="0">
                <a:pos x="87" y="287"/>
              </a:cxn>
              <a:cxn ang="0">
                <a:pos x="80" y="294"/>
              </a:cxn>
              <a:cxn ang="0">
                <a:pos x="80" y="294"/>
              </a:cxn>
              <a:cxn ang="0">
                <a:pos x="80" y="494"/>
              </a:cxn>
              <a:cxn ang="0">
                <a:pos x="58" y="515"/>
              </a:cxn>
              <a:cxn ang="0">
                <a:pos x="58" y="515"/>
              </a:cxn>
              <a:cxn ang="0">
                <a:pos x="37" y="494"/>
              </a:cxn>
              <a:cxn ang="0">
                <a:pos x="37" y="161"/>
              </a:cxn>
              <a:cxn ang="0">
                <a:pos x="31" y="161"/>
              </a:cxn>
              <a:cxn ang="0">
                <a:pos x="31" y="295"/>
              </a:cxn>
              <a:cxn ang="0">
                <a:pos x="31" y="305"/>
              </a:cxn>
              <a:cxn ang="0">
                <a:pos x="15" y="320"/>
              </a:cxn>
              <a:cxn ang="0">
                <a:pos x="15" y="320"/>
              </a:cxn>
              <a:cxn ang="0">
                <a:pos x="0" y="305"/>
              </a:cxn>
              <a:cxn ang="0">
                <a:pos x="0" y="295"/>
              </a:cxn>
              <a:cxn ang="0">
                <a:pos x="0" y="132"/>
              </a:cxn>
              <a:cxn ang="0">
                <a:pos x="32" y="101"/>
              </a:cxn>
              <a:cxn ang="0">
                <a:pos x="67" y="101"/>
              </a:cxn>
              <a:cxn ang="0">
                <a:pos x="67" y="85"/>
              </a:cxn>
              <a:cxn ang="0">
                <a:pos x="43" y="45"/>
              </a:cxn>
              <a:cxn ang="0">
                <a:pos x="88" y="0"/>
              </a:cxn>
              <a:cxn ang="0">
                <a:pos x="134" y="45"/>
              </a:cxn>
              <a:cxn ang="0">
                <a:pos x="109" y="85"/>
              </a:cxn>
              <a:cxn ang="0">
                <a:pos x="109" y="101"/>
              </a:cxn>
            </a:cxnLst>
            <a:rect l="0" t="0" r="r" b="b"/>
            <a:pathLst>
              <a:path w="176" h="515">
                <a:moveTo>
                  <a:pt x="109" y="101"/>
                </a:moveTo>
                <a:cubicBezTo>
                  <a:pt x="144" y="101"/>
                  <a:pt x="144" y="101"/>
                  <a:pt x="144" y="101"/>
                </a:cubicBezTo>
                <a:cubicBezTo>
                  <a:pt x="162" y="101"/>
                  <a:pt x="176" y="115"/>
                  <a:pt x="176" y="132"/>
                </a:cubicBezTo>
                <a:cubicBezTo>
                  <a:pt x="176" y="295"/>
                  <a:pt x="176" y="295"/>
                  <a:pt x="176" y="295"/>
                </a:cubicBezTo>
                <a:cubicBezTo>
                  <a:pt x="176" y="305"/>
                  <a:pt x="176" y="305"/>
                  <a:pt x="176" y="305"/>
                </a:cubicBezTo>
                <a:cubicBezTo>
                  <a:pt x="176" y="313"/>
                  <a:pt x="169" y="320"/>
                  <a:pt x="161" y="320"/>
                </a:cubicBezTo>
                <a:cubicBezTo>
                  <a:pt x="161" y="320"/>
                  <a:pt x="161" y="320"/>
                  <a:pt x="161" y="320"/>
                </a:cubicBezTo>
                <a:cubicBezTo>
                  <a:pt x="152" y="320"/>
                  <a:pt x="145" y="313"/>
                  <a:pt x="145" y="305"/>
                </a:cubicBezTo>
                <a:cubicBezTo>
                  <a:pt x="145" y="295"/>
                  <a:pt x="145" y="295"/>
                  <a:pt x="145" y="295"/>
                </a:cubicBezTo>
                <a:cubicBezTo>
                  <a:pt x="145" y="161"/>
                  <a:pt x="145" y="161"/>
                  <a:pt x="145" y="161"/>
                </a:cubicBezTo>
                <a:cubicBezTo>
                  <a:pt x="142" y="156"/>
                  <a:pt x="140" y="161"/>
                  <a:pt x="140" y="161"/>
                </a:cubicBezTo>
                <a:cubicBezTo>
                  <a:pt x="140" y="494"/>
                  <a:pt x="140" y="494"/>
                  <a:pt x="140" y="494"/>
                </a:cubicBezTo>
                <a:cubicBezTo>
                  <a:pt x="140" y="506"/>
                  <a:pt x="130" y="515"/>
                  <a:pt x="117" y="515"/>
                </a:cubicBezTo>
                <a:cubicBezTo>
                  <a:pt x="117" y="515"/>
                  <a:pt x="117" y="515"/>
                  <a:pt x="117" y="515"/>
                </a:cubicBezTo>
                <a:cubicBezTo>
                  <a:pt x="105" y="515"/>
                  <a:pt x="96" y="506"/>
                  <a:pt x="96" y="494"/>
                </a:cubicBezTo>
                <a:cubicBezTo>
                  <a:pt x="96" y="294"/>
                  <a:pt x="96" y="294"/>
                  <a:pt x="96" y="294"/>
                </a:cubicBezTo>
                <a:cubicBezTo>
                  <a:pt x="96" y="294"/>
                  <a:pt x="96" y="294"/>
                  <a:pt x="96" y="294"/>
                </a:cubicBezTo>
                <a:cubicBezTo>
                  <a:pt x="96" y="290"/>
                  <a:pt x="93" y="287"/>
                  <a:pt x="89" y="287"/>
                </a:cubicBezTo>
                <a:cubicBezTo>
                  <a:pt x="87" y="287"/>
                  <a:pt x="87" y="287"/>
                  <a:pt x="87" y="287"/>
                </a:cubicBezTo>
                <a:cubicBezTo>
                  <a:pt x="83" y="287"/>
                  <a:pt x="80" y="290"/>
                  <a:pt x="80" y="294"/>
                </a:cubicBezTo>
                <a:cubicBezTo>
                  <a:pt x="80" y="294"/>
                  <a:pt x="80" y="294"/>
                  <a:pt x="80" y="294"/>
                </a:cubicBezTo>
                <a:cubicBezTo>
                  <a:pt x="80" y="494"/>
                  <a:pt x="80" y="494"/>
                  <a:pt x="80" y="494"/>
                </a:cubicBezTo>
                <a:cubicBezTo>
                  <a:pt x="80" y="506"/>
                  <a:pt x="70" y="515"/>
                  <a:pt x="58" y="515"/>
                </a:cubicBezTo>
                <a:cubicBezTo>
                  <a:pt x="58" y="515"/>
                  <a:pt x="58" y="515"/>
                  <a:pt x="58" y="515"/>
                </a:cubicBezTo>
                <a:cubicBezTo>
                  <a:pt x="47" y="515"/>
                  <a:pt x="37" y="506"/>
                  <a:pt x="37" y="494"/>
                </a:cubicBezTo>
                <a:cubicBezTo>
                  <a:pt x="37" y="161"/>
                  <a:pt x="37" y="161"/>
                  <a:pt x="37" y="161"/>
                </a:cubicBezTo>
                <a:cubicBezTo>
                  <a:pt x="37" y="161"/>
                  <a:pt x="34" y="156"/>
                  <a:pt x="31" y="161"/>
                </a:cubicBezTo>
                <a:cubicBezTo>
                  <a:pt x="31" y="295"/>
                  <a:pt x="31" y="295"/>
                  <a:pt x="31" y="295"/>
                </a:cubicBezTo>
                <a:cubicBezTo>
                  <a:pt x="31" y="305"/>
                  <a:pt x="31" y="305"/>
                  <a:pt x="31" y="305"/>
                </a:cubicBezTo>
                <a:cubicBezTo>
                  <a:pt x="31" y="313"/>
                  <a:pt x="24" y="320"/>
                  <a:pt x="15" y="320"/>
                </a:cubicBezTo>
                <a:cubicBezTo>
                  <a:pt x="15" y="320"/>
                  <a:pt x="15" y="320"/>
                  <a:pt x="15" y="320"/>
                </a:cubicBezTo>
                <a:cubicBezTo>
                  <a:pt x="7" y="320"/>
                  <a:pt x="0" y="313"/>
                  <a:pt x="0" y="305"/>
                </a:cubicBezTo>
                <a:cubicBezTo>
                  <a:pt x="0" y="295"/>
                  <a:pt x="0" y="295"/>
                  <a:pt x="0" y="295"/>
                </a:cubicBezTo>
                <a:cubicBezTo>
                  <a:pt x="0" y="132"/>
                  <a:pt x="0" y="132"/>
                  <a:pt x="0" y="132"/>
                </a:cubicBezTo>
                <a:cubicBezTo>
                  <a:pt x="0" y="115"/>
                  <a:pt x="15" y="101"/>
                  <a:pt x="32" y="101"/>
                </a:cubicBezTo>
                <a:cubicBezTo>
                  <a:pt x="67" y="101"/>
                  <a:pt x="67" y="101"/>
                  <a:pt x="67" y="101"/>
                </a:cubicBezTo>
                <a:cubicBezTo>
                  <a:pt x="67" y="85"/>
                  <a:pt x="67" y="85"/>
                  <a:pt x="67" y="85"/>
                </a:cubicBezTo>
                <a:cubicBezTo>
                  <a:pt x="52" y="77"/>
                  <a:pt x="43" y="62"/>
                  <a:pt x="43" y="45"/>
                </a:cubicBezTo>
                <a:cubicBezTo>
                  <a:pt x="43" y="20"/>
                  <a:pt x="63" y="0"/>
                  <a:pt x="88" y="0"/>
                </a:cubicBezTo>
                <a:cubicBezTo>
                  <a:pt x="113" y="0"/>
                  <a:pt x="134" y="20"/>
                  <a:pt x="134" y="45"/>
                </a:cubicBezTo>
                <a:cubicBezTo>
                  <a:pt x="134" y="62"/>
                  <a:pt x="124" y="77"/>
                  <a:pt x="109" y="85"/>
                </a:cubicBezTo>
                <a:cubicBezTo>
                  <a:pt x="109" y="101"/>
                  <a:pt x="109" y="101"/>
                  <a:pt x="109" y="10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9">
            <a:extLst>
              <a:ext uri="{FF2B5EF4-FFF2-40B4-BE49-F238E27FC236}">
                <a16:creationId xmlns:a16="http://schemas.microsoft.com/office/drawing/2014/main" id="{FF27EBDC-41E6-4D91-9BBD-9169D1E1A36C}"/>
              </a:ext>
            </a:extLst>
          </p:cNvPr>
          <p:cNvSpPr>
            <a:spLocks/>
          </p:cNvSpPr>
          <p:nvPr/>
        </p:nvSpPr>
        <p:spPr bwMode="auto">
          <a:xfrm>
            <a:off x="1256413" y="2159781"/>
            <a:ext cx="414888" cy="891971"/>
          </a:xfrm>
          <a:custGeom>
            <a:avLst/>
            <a:gdLst/>
            <a:ahLst/>
            <a:cxnLst>
              <a:cxn ang="0">
                <a:pos x="141" y="101"/>
              </a:cxn>
              <a:cxn ang="0">
                <a:pos x="141" y="85"/>
              </a:cxn>
              <a:cxn ang="0">
                <a:pos x="166" y="45"/>
              </a:cxn>
              <a:cxn ang="0">
                <a:pos x="120" y="0"/>
              </a:cxn>
              <a:cxn ang="0">
                <a:pos x="75" y="45"/>
              </a:cxn>
              <a:cxn ang="0">
                <a:pos x="99" y="85"/>
              </a:cxn>
              <a:cxn ang="0">
                <a:pos x="99" y="101"/>
              </a:cxn>
              <a:cxn ang="0">
                <a:pos x="66" y="101"/>
              </a:cxn>
              <a:cxn ang="0">
                <a:pos x="38" y="133"/>
              </a:cxn>
              <a:cxn ang="0">
                <a:pos x="5" y="254"/>
              </a:cxn>
              <a:cxn ang="0">
                <a:pos x="2" y="263"/>
              </a:cxn>
              <a:cxn ang="0">
                <a:pos x="13" y="282"/>
              </a:cxn>
              <a:cxn ang="0">
                <a:pos x="13" y="282"/>
              </a:cxn>
              <a:cxn ang="0">
                <a:pos x="32" y="271"/>
              </a:cxn>
              <a:cxn ang="0">
                <a:pos x="34" y="262"/>
              </a:cxn>
              <a:cxn ang="0">
                <a:pos x="65" y="163"/>
              </a:cxn>
              <a:cxn ang="0">
                <a:pos x="78" y="166"/>
              </a:cxn>
              <a:cxn ang="0">
                <a:pos x="24" y="358"/>
              </a:cxn>
              <a:cxn ang="0">
                <a:pos x="71" y="358"/>
              </a:cxn>
              <a:cxn ang="0">
                <a:pos x="71" y="495"/>
              </a:cxn>
              <a:cxn ang="0">
                <a:pos x="92" y="516"/>
              </a:cxn>
              <a:cxn ang="0">
                <a:pos x="92" y="516"/>
              </a:cxn>
              <a:cxn ang="0">
                <a:pos x="114" y="495"/>
              </a:cxn>
              <a:cxn ang="0">
                <a:pos x="114" y="358"/>
              </a:cxn>
              <a:cxn ang="0">
                <a:pos x="126" y="358"/>
              </a:cxn>
              <a:cxn ang="0">
                <a:pos x="126" y="495"/>
              </a:cxn>
              <a:cxn ang="0">
                <a:pos x="148" y="516"/>
              </a:cxn>
              <a:cxn ang="0">
                <a:pos x="148" y="516"/>
              </a:cxn>
              <a:cxn ang="0">
                <a:pos x="170" y="495"/>
              </a:cxn>
              <a:cxn ang="0">
                <a:pos x="170" y="358"/>
              </a:cxn>
              <a:cxn ang="0">
                <a:pos x="216" y="358"/>
              </a:cxn>
              <a:cxn ang="0">
                <a:pos x="163" y="166"/>
              </a:cxn>
              <a:cxn ang="0">
                <a:pos x="176" y="163"/>
              </a:cxn>
              <a:cxn ang="0">
                <a:pos x="206" y="262"/>
              </a:cxn>
              <a:cxn ang="0">
                <a:pos x="209" y="271"/>
              </a:cxn>
              <a:cxn ang="0">
                <a:pos x="228" y="282"/>
              </a:cxn>
              <a:cxn ang="0">
                <a:pos x="228" y="282"/>
              </a:cxn>
              <a:cxn ang="0">
                <a:pos x="238" y="263"/>
              </a:cxn>
              <a:cxn ang="0">
                <a:pos x="236" y="254"/>
              </a:cxn>
              <a:cxn ang="0">
                <a:pos x="202" y="133"/>
              </a:cxn>
              <a:cxn ang="0">
                <a:pos x="174" y="101"/>
              </a:cxn>
              <a:cxn ang="0">
                <a:pos x="141" y="101"/>
              </a:cxn>
            </a:cxnLst>
            <a:rect l="0" t="0" r="r" b="b"/>
            <a:pathLst>
              <a:path w="240" h="516">
                <a:moveTo>
                  <a:pt x="141" y="101"/>
                </a:moveTo>
                <a:cubicBezTo>
                  <a:pt x="141" y="85"/>
                  <a:pt x="141" y="85"/>
                  <a:pt x="141" y="85"/>
                </a:cubicBezTo>
                <a:cubicBezTo>
                  <a:pt x="156" y="77"/>
                  <a:pt x="166" y="62"/>
                  <a:pt x="166" y="45"/>
                </a:cubicBezTo>
                <a:cubicBezTo>
                  <a:pt x="166" y="20"/>
                  <a:pt x="145" y="0"/>
                  <a:pt x="120" y="0"/>
                </a:cubicBezTo>
                <a:cubicBezTo>
                  <a:pt x="95" y="0"/>
                  <a:pt x="75" y="20"/>
                  <a:pt x="75" y="45"/>
                </a:cubicBezTo>
                <a:cubicBezTo>
                  <a:pt x="75" y="62"/>
                  <a:pt x="84" y="77"/>
                  <a:pt x="99" y="85"/>
                </a:cubicBezTo>
                <a:cubicBezTo>
                  <a:pt x="99" y="85"/>
                  <a:pt x="99" y="85"/>
                  <a:pt x="99" y="101"/>
                </a:cubicBezTo>
                <a:cubicBezTo>
                  <a:pt x="66" y="101"/>
                  <a:pt x="66" y="101"/>
                  <a:pt x="66" y="101"/>
                </a:cubicBezTo>
                <a:cubicBezTo>
                  <a:pt x="48" y="101"/>
                  <a:pt x="41" y="121"/>
                  <a:pt x="38" y="133"/>
                </a:cubicBezTo>
                <a:cubicBezTo>
                  <a:pt x="5" y="254"/>
                  <a:pt x="5" y="254"/>
                  <a:pt x="5" y="254"/>
                </a:cubicBezTo>
                <a:cubicBezTo>
                  <a:pt x="5" y="254"/>
                  <a:pt x="5" y="254"/>
                  <a:pt x="2" y="263"/>
                </a:cubicBezTo>
                <a:cubicBezTo>
                  <a:pt x="0" y="271"/>
                  <a:pt x="5" y="280"/>
                  <a:pt x="13" y="282"/>
                </a:cubicBezTo>
                <a:cubicBezTo>
                  <a:pt x="13" y="282"/>
                  <a:pt x="13" y="282"/>
                  <a:pt x="13" y="282"/>
                </a:cubicBezTo>
                <a:cubicBezTo>
                  <a:pt x="21" y="284"/>
                  <a:pt x="29" y="279"/>
                  <a:pt x="32" y="271"/>
                </a:cubicBezTo>
                <a:cubicBezTo>
                  <a:pt x="32" y="271"/>
                  <a:pt x="32" y="271"/>
                  <a:pt x="34" y="262"/>
                </a:cubicBezTo>
                <a:cubicBezTo>
                  <a:pt x="65" y="163"/>
                  <a:pt x="65" y="163"/>
                  <a:pt x="65" y="163"/>
                </a:cubicBezTo>
                <a:cubicBezTo>
                  <a:pt x="68" y="157"/>
                  <a:pt x="76" y="157"/>
                  <a:pt x="78" y="166"/>
                </a:cubicBezTo>
                <a:cubicBezTo>
                  <a:pt x="78" y="166"/>
                  <a:pt x="77" y="170"/>
                  <a:pt x="24" y="358"/>
                </a:cubicBezTo>
                <a:cubicBezTo>
                  <a:pt x="71" y="358"/>
                  <a:pt x="71" y="358"/>
                  <a:pt x="71" y="358"/>
                </a:cubicBezTo>
                <a:cubicBezTo>
                  <a:pt x="71" y="396"/>
                  <a:pt x="71" y="440"/>
                  <a:pt x="71" y="495"/>
                </a:cubicBezTo>
                <a:cubicBezTo>
                  <a:pt x="71" y="507"/>
                  <a:pt x="80" y="516"/>
                  <a:pt x="92" y="516"/>
                </a:cubicBezTo>
                <a:cubicBezTo>
                  <a:pt x="92" y="516"/>
                  <a:pt x="92" y="516"/>
                  <a:pt x="92" y="516"/>
                </a:cubicBezTo>
                <a:cubicBezTo>
                  <a:pt x="104" y="516"/>
                  <a:pt x="114" y="507"/>
                  <a:pt x="114" y="495"/>
                </a:cubicBezTo>
                <a:cubicBezTo>
                  <a:pt x="114" y="495"/>
                  <a:pt x="114" y="494"/>
                  <a:pt x="114" y="358"/>
                </a:cubicBezTo>
                <a:cubicBezTo>
                  <a:pt x="126" y="358"/>
                  <a:pt x="126" y="358"/>
                  <a:pt x="126" y="358"/>
                </a:cubicBezTo>
                <a:cubicBezTo>
                  <a:pt x="126" y="494"/>
                  <a:pt x="126" y="495"/>
                  <a:pt x="126" y="495"/>
                </a:cubicBezTo>
                <a:cubicBezTo>
                  <a:pt x="126" y="507"/>
                  <a:pt x="136" y="516"/>
                  <a:pt x="148" y="516"/>
                </a:cubicBezTo>
                <a:cubicBezTo>
                  <a:pt x="148" y="516"/>
                  <a:pt x="148" y="516"/>
                  <a:pt x="148" y="516"/>
                </a:cubicBezTo>
                <a:cubicBezTo>
                  <a:pt x="160" y="516"/>
                  <a:pt x="170" y="507"/>
                  <a:pt x="170" y="495"/>
                </a:cubicBezTo>
                <a:cubicBezTo>
                  <a:pt x="170" y="440"/>
                  <a:pt x="170" y="396"/>
                  <a:pt x="170" y="358"/>
                </a:cubicBezTo>
                <a:cubicBezTo>
                  <a:pt x="216" y="358"/>
                  <a:pt x="216" y="358"/>
                  <a:pt x="216" y="358"/>
                </a:cubicBezTo>
                <a:cubicBezTo>
                  <a:pt x="164" y="170"/>
                  <a:pt x="163" y="166"/>
                  <a:pt x="163" y="166"/>
                </a:cubicBezTo>
                <a:cubicBezTo>
                  <a:pt x="164" y="157"/>
                  <a:pt x="172" y="157"/>
                  <a:pt x="176" y="163"/>
                </a:cubicBezTo>
                <a:cubicBezTo>
                  <a:pt x="206" y="262"/>
                  <a:pt x="206" y="262"/>
                  <a:pt x="206" y="262"/>
                </a:cubicBezTo>
                <a:cubicBezTo>
                  <a:pt x="209" y="271"/>
                  <a:pt x="209" y="271"/>
                  <a:pt x="209" y="271"/>
                </a:cubicBezTo>
                <a:cubicBezTo>
                  <a:pt x="211" y="279"/>
                  <a:pt x="219" y="284"/>
                  <a:pt x="228" y="282"/>
                </a:cubicBezTo>
                <a:cubicBezTo>
                  <a:pt x="228" y="282"/>
                  <a:pt x="228" y="282"/>
                  <a:pt x="228" y="282"/>
                </a:cubicBezTo>
                <a:cubicBezTo>
                  <a:pt x="236" y="280"/>
                  <a:pt x="240" y="271"/>
                  <a:pt x="238" y="263"/>
                </a:cubicBezTo>
                <a:cubicBezTo>
                  <a:pt x="236" y="254"/>
                  <a:pt x="236" y="254"/>
                  <a:pt x="236" y="254"/>
                </a:cubicBezTo>
                <a:cubicBezTo>
                  <a:pt x="202" y="133"/>
                  <a:pt x="202" y="133"/>
                  <a:pt x="202" y="133"/>
                </a:cubicBezTo>
                <a:cubicBezTo>
                  <a:pt x="199" y="121"/>
                  <a:pt x="192" y="101"/>
                  <a:pt x="174" y="101"/>
                </a:cubicBezTo>
                <a:lnTo>
                  <a:pt x="141" y="101"/>
                </a:ln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8" name="Group 4">
            <a:extLst>
              <a:ext uri="{FF2B5EF4-FFF2-40B4-BE49-F238E27FC236}">
                <a16:creationId xmlns:a16="http://schemas.microsoft.com/office/drawing/2014/main" id="{A34EC288-816C-47B9-B1DA-D0F2FC791FD6}"/>
              </a:ext>
            </a:extLst>
          </p:cNvPr>
          <p:cNvGrpSpPr>
            <a:grpSpLocks noChangeAspect="1"/>
          </p:cNvGrpSpPr>
          <p:nvPr/>
        </p:nvGrpSpPr>
        <p:grpSpPr bwMode="auto">
          <a:xfrm>
            <a:off x="7376297" y="2366606"/>
            <a:ext cx="634446" cy="666831"/>
            <a:chOff x="822" y="-2"/>
            <a:chExt cx="4114" cy="4324"/>
          </a:xfrm>
          <a:solidFill>
            <a:srgbClr val="55ACD1"/>
          </a:solidFill>
        </p:grpSpPr>
        <p:sp>
          <p:nvSpPr>
            <p:cNvPr id="69" name="Freeform 5">
              <a:extLst>
                <a:ext uri="{FF2B5EF4-FFF2-40B4-BE49-F238E27FC236}">
                  <a16:creationId xmlns:a16="http://schemas.microsoft.com/office/drawing/2014/main" id="{6C367E60-49F3-4559-BEED-E1FA26A3152A}"/>
                </a:ext>
              </a:extLst>
            </p:cNvPr>
            <p:cNvSpPr>
              <a:spLocks/>
            </p:cNvSpPr>
            <p:nvPr/>
          </p:nvSpPr>
          <p:spPr bwMode="auto">
            <a:xfrm>
              <a:off x="822" y="2631"/>
              <a:ext cx="4114" cy="1691"/>
            </a:xfrm>
            <a:custGeom>
              <a:avLst/>
              <a:gdLst>
                <a:gd name="T0" fmla="*/ 1828 w 1882"/>
                <a:gd name="T1" fmla="*/ 265 h 774"/>
                <a:gd name="T2" fmla="*/ 1717 w 1882"/>
                <a:gd name="T3" fmla="*/ 130 h 774"/>
                <a:gd name="T4" fmla="*/ 1211 w 1882"/>
                <a:gd name="T5" fmla="*/ 1 h 774"/>
                <a:gd name="T6" fmla="*/ 1185 w 1882"/>
                <a:gd name="T7" fmla="*/ 13 h 774"/>
                <a:gd name="T8" fmla="*/ 1052 w 1882"/>
                <a:gd name="T9" fmla="*/ 440 h 774"/>
                <a:gd name="T10" fmla="*/ 1024 w 1882"/>
                <a:gd name="T11" fmla="*/ 340 h 774"/>
                <a:gd name="T12" fmla="*/ 1015 w 1882"/>
                <a:gd name="T13" fmla="*/ 144 h 774"/>
                <a:gd name="T14" fmla="*/ 1024 w 1882"/>
                <a:gd name="T15" fmla="*/ 124 h 774"/>
                <a:gd name="T16" fmla="*/ 1036 w 1882"/>
                <a:gd name="T17" fmla="*/ 94 h 774"/>
                <a:gd name="T18" fmla="*/ 1029 w 1882"/>
                <a:gd name="T19" fmla="*/ 71 h 774"/>
                <a:gd name="T20" fmla="*/ 1025 w 1882"/>
                <a:gd name="T21" fmla="*/ 61 h 774"/>
                <a:gd name="T22" fmla="*/ 1023 w 1882"/>
                <a:gd name="T23" fmla="*/ 58 h 774"/>
                <a:gd name="T24" fmla="*/ 1009 w 1882"/>
                <a:gd name="T25" fmla="*/ 49 h 774"/>
                <a:gd name="T26" fmla="*/ 997 w 1882"/>
                <a:gd name="T27" fmla="*/ 48 h 774"/>
                <a:gd name="T28" fmla="*/ 885 w 1882"/>
                <a:gd name="T29" fmla="*/ 48 h 774"/>
                <a:gd name="T30" fmla="*/ 874 w 1882"/>
                <a:gd name="T31" fmla="*/ 49 h 774"/>
                <a:gd name="T32" fmla="*/ 858 w 1882"/>
                <a:gd name="T33" fmla="*/ 61 h 774"/>
                <a:gd name="T34" fmla="*/ 857 w 1882"/>
                <a:gd name="T35" fmla="*/ 63 h 774"/>
                <a:gd name="T36" fmla="*/ 847 w 1882"/>
                <a:gd name="T37" fmla="*/ 94 h 774"/>
                <a:gd name="T38" fmla="*/ 856 w 1882"/>
                <a:gd name="T39" fmla="*/ 120 h 774"/>
                <a:gd name="T40" fmla="*/ 865 w 1882"/>
                <a:gd name="T41" fmla="*/ 140 h 774"/>
                <a:gd name="T42" fmla="*/ 879 w 1882"/>
                <a:gd name="T43" fmla="*/ 171 h 774"/>
                <a:gd name="T44" fmla="*/ 841 w 1882"/>
                <a:gd name="T45" fmla="*/ 465 h 774"/>
                <a:gd name="T46" fmla="*/ 752 w 1882"/>
                <a:gd name="T47" fmla="*/ 210 h 774"/>
                <a:gd name="T48" fmla="*/ 694 w 1882"/>
                <a:gd name="T49" fmla="*/ 0 h 774"/>
                <a:gd name="T50" fmla="*/ 398 w 1882"/>
                <a:gd name="T51" fmla="*/ 69 h 774"/>
                <a:gd name="T52" fmla="*/ 165 w 1882"/>
                <a:gd name="T53" fmla="*/ 130 h 774"/>
                <a:gd name="T54" fmla="*/ 91 w 1882"/>
                <a:gd name="T55" fmla="*/ 185 h 774"/>
                <a:gd name="T56" fmla="*/ 14 w 1882"/>
                <a:gd name="T57" fmla="*/ 534 h 774"/>
                <a:gd name="T58" fmla="*/ 64 w 1882"/>
                <a:gd name="T59" fmla="*/ 647 h 774"/>
                <a:gd name="T60" fmla="*/ 459 w 1882"/>
                <a:gd name="T61" fmla="*/ 743 h 774"/>
                <a:gd name="T62" fmla="*/ 1008 w 1882"/>
                <a:gd name="T63" fmla="*/ 774 h 774"/>
                <a:gd name="T64" fmla="*/ 1621 w 1882"/>
                <a:gd name="T65" fmla="*/ 706 h 774"/>
                <a:gd name="T66" fmla="*/ 1818 w 1882"/>
                <a:gd name="T67" fmla="*/ 6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2" h="774">
                  <a:moveTo>
                    <a:pt x="1870" y="568"/>
                  </a:moveTo>
                  <a:cubicBezTo>
                    <a:pt x="1866" y="466"/>
                    <a:pt x="1860" y="363"/>
                    <a:pt x="1828" y="265"/>
                  </a:cubicBezTo>
                  <a:cubicBezTo>
                    <a:pt x="1819" y="237"/>
                    <a:pt x="1809" y="207"/>
                    <a:pt x="1791" y="185"/>
                  </a:cubicBezTo>
                  <a:cubicBezTo>
                    <a:pt x="1771" y="162"/>
                    <a:pt x="1745" y="138"/>
                    <a:pt x="1717" y="130"/>
                  </a:cubicBezTo>
                  <a:cubicBezTo>
                    <a:pt x="1650" y="112"/>
                    <a:pt x="1584" y="95"/>
                    <a:pt x="1516" y="78"/>
                  </a:cubicBezTo>
                  <a:cubicBezTo>
                    <a:pt x="1415" y="52"/>
                    <a:pt x="1313" y="27"/>
                    <a:pt x="1211" y="1"/>
                  </a:cubicBezTo>
                  <a:cubicBezTo>
                    <a:pt x="1205" y="0"/>
                    <a:pt x="1199" y="0"/>
                    <a:pt x="1188" y="0"/>
                  </a:cubicBezTo>
                  <a:cubicBezTo>
                    <a:pt x="1187" y="4"/>
                    <a:pt x="1186" y="9"/>
                    <a:pt x="1185" y="13"/>
                  </a:cubicBezTo>
                  <a:cubicBezTo>
                    <a:pt x="1167" y="79"/>
                    <a:pt x="1150" y="145"/>
                    <a:pt x="1130" y="210"/>
                  </a:cubicBezTo>
                  <a:cubicBezTo>
                    <a:pt x="1106" y="287"/>
                    <a:pt x="1079" y="364"/>
                    <a:pt x="1052" y="440"/>
                  </a:cubicBezTo>
                  <a:cubicBezTo>
                    <a:pt x="1049" y="449"/>
                    <a:pt x="1045" y="457"/>
                    <a:pt x="1041" y="465"/>
                  </a:cubicBezTo>
                  <a:cubicBezTo>
                    <a:pt x="1036" y="430"/>
                    <a:pt x="1030" y="385"/>
                    <a:pt x="1024" y="340"/>
                  </a:cubicBezTo>
                  <a:cubicBezTo>
                    <a:pt x="1014" y="256"/>
                    <a:pt x="1003" y="174"/>
                    <a:pt x="1003" y="171"/>
                  </a:cubicBezTo>
                  <a:cubicBezTo>
                    <a:pt x="1008" y="162"/>
                    <a:pt x="1011" y="153"/>
                    <a:pt x="1015" y="144"/>
                  </a:cubicBezTo>
                  <a:cubicBezTo>
                    <a:pt x="1016" y="143"/>
                    <a:pt x="1016" y="141"/>
                    <a:pt x="1017" y="140"/>
                  </a:cubicBezTo>
                  <a:cubicBezTo>
                    <a:pt x="1019" y="135"/>
                    <a:pt x="1022" y="129"/>
                    <a:pt x="1024" y="124"/>
                  </a:cubicBezTo>
                  <a:cubicBezTo>
                    <a:pt x="1025" y="122"/>
                    <a:pt x="1026" y="120"/>
                    <a:pt x="1028" y="118"/>
                  </a:cubicBezTo>
                  <a:cubicBezTo>
                    <a:pt x="1031" y="110"/>
                    <a:pt x="1036" y="103"/>
                    <a:pt x="1036" y="94"/>
                  </a:cubicBezTo>
                  <a:cubicBezTo>
                    <a:pt x="1036" y="86"/>
                    <a:pt x="1032" y="79"/>
                    <a:pt x="1030" y="73"/>
                  </a:cubicBezTo>
                  <a:cubicBezTo>
                    <a:pt x="1029" y="71"/>
                    <a:pt x="1029" y="71"/>
                    <a:pt x="1029" y="71"/>
                  </a:cubicBezTo>
                  <a:cubicBezTo>
                    <a:pt x="1028" y="70"/>
                    <a:pt x="1028" y="69"/>
                    <a:pt x="1028" y="68"/>
                  </a:cubicBezTo>
                  <a:cubicBezTo>
                    <a:pt x="1027" y="66"/>
                    <a:pt x="1026" y="63"/>
                    <a:pt x="1025" y="61"/>
                  </a:cubicBezTo>
                  <a:cubicBezTo>
                    <a:pt x="1024" y="60"/>
                    <a:pt x="1024" y="60"/>
                    <a:pt x="1024" y="60"/>
                  </a:cubicBezTo>
                  <a:cubicBezTo>
                    <a:pt x="1024" y="60"/>
                    <a:pt x="1023" y="59"/>
                    <a:pt x="1023" y="58"/>
                  </a:cubicBezTo>
                  <a:cubicBezTo>
                    <a:pt x="1021" y="56"/>
                    <a:pt x="1020" y="54"/>
                    <a:pt x="1018" y="53"/>
                  </a:cubicBezTo>
                  <a:cubicBezTo>
                    <a:pt x="1015" y="50"/>
                    <a:pt x="1011" y="50"/>
                    <a:pt x="1009" y="49"/>
                  </a:cubicBezTo>
                  <a:cubicBezTo>
                    <a:pt x="1003" y="49"/>
                    <a:pt x="1003" y="49"/>
                    <a:pt x="1003" y="49"/>
                  </a:cubicBezTo>
                  <a:cubicBezTo>
                    <a:pt x="1001" y="48"/>
                    <a:pt x="998" y="48"/>
                    <a:pt x="997" y="48"/>
                  </a:cubicBezTo>
                  <a:cubicBezTo>
                    <a:pt x="989" y="47"/>
                    <a:pt x="968" y="47"/>
                    <a:pt x="941" y="47"/>
                  </a:cubicBezTo>
                  <a:cubicBezTo>
                    <a:pt x="914" y="47"/>
                    <a:pt x="893" y="47"/>
                    <a:pt x="885" y="48"/>
                  </a:cubicBezTo>
                  <a:cubicBezTo>
                    <a:pt x="883" y="48"/>
                    <a:pt x="881" y="48"/>
                    <a:pt x="879" y="49"/>
                  </a:cubicBezTo>
                  <a:cubicBezTo>
                    <a:pt x="874" y="49"/>
                    <a:pt x="874" y="49"/>
                    <a:pt x="874" y="49"/>
                  </a:cubicBezTo>
                  <a:cubicBezTo>
                    <a:pt x="870" y="50"/>
                    <a:pt x="864" y="51"/>
                    <a:pt x="859" y="58"/>
                  </a:cubicBezTo>
                  <a:cubicBezTo>
                    <a:pt x="859" y="59"/>
                    <a:pt x="859" y="60"/>
                    <a:pt x="858" y="61"/>
                  </a:cubicBezTo>
                  <a:cubicBezTo>
                    <a:pt x="858" y="61"/>
                    <a:pt x="858" y="61"/>
                    <a:pt x="858" y="61"/>
                  </a:cubicBezTo>
                  <a:cubicBezTo>
                    <a:pt x="857" y="62"/>
                    <a:pt x="857" y="62"/>
                    <a:pt x="857" y="63"/>
                  </a:cubicBezTo>
                  <a:cubicBezTo>
                    <a:pt x="852" y="68"/>
                    <a:pt x="849" y="74"/>
                    <a:pt x="849" y="82"/>
                  </a:cubicBezTo>
                  <a:cubicBezTo>
                    <a:pt x="848" y="85"/>
                    <a:pt x="847" y="89"/>
                    <a:pt x="847" y="94"/>
                  </a:cubicBezTo>
                  <a:cubicBezTo>
                    <a:pt x="847" y="103"/>
                    <a:pt x="851" y="110"/>
                    <a:pt x="855" y="118"/>
                  </a:cubicBezTo>
                  <a:cubicBezTo>
                    <a:pt x="855" y="118"/>
                    <a:pt x="856" y="119"/>
                    <a:pt x="856" y="120"/>
                  </a:cubicBezTo>
                  <a:cubicBezTo>
                    <a:pt x="857" y="121"/>
                    <a:pt x="858" y="123"/>
                    <a:pt x="858" y="124"/>
                  </a:cubicBezTo>
                  <a:cubicBezTo>
                    <a:pt x="861" y="129"/>
                    <a:pt x="863" y="135"/>
                    <a:pt x="865" y="140"/>
                  </a:cubicBezTo>
                  <a:cubicBezTo>
                    <a:pt x="866" y="141"/>
                    <a:pt x="866" y="142"/>
                    <a:pt x="867" y="143"/>
                  </a:cubicBezTo>
                  <a:cubicBezTo>
                    <a:pt x="871" y="152"/>
                    <a:pt x="875" y="161"/>
                    <a:pt x="879" y="171"/>
                  </a:cubicBezTo>
                  <a:cubicBezTo>
                    <a:pt x="879" y="173"/>
                    <a:pt x="877" y="191"/>
                    <a:pt x="873" y="220"/>
                  </a:cubicBezTo>
                  <a:cubicBezTo>
                    <a:pt x="865" y="283"/>
                    <a:pt x="850" y="396"/>
                    <a:pt x="841" y="465"/>
                  </a:cubicBezTo>
                  <a:cubicBezTo>
                    <a:pt x="837" y="457"/>
                    <a:pt x="833" y="449"/>
                    <a:pt x="830" y="440"/>
                  </a:cubicBezTo>
                  <a:cubicBezTo>
                    <a:pt x="803" y="364"/>
                    <a:pt x="776" y="287"/>
                    <a:pt x="752" y="210"/>
                  </a:cubicBezTo>
                  <a:cubicBezTo>
                    <a:pt x="732" y="145"/>
                    <a:pt x="715" y="79"/>
                    <a:pt x="697" y="13"/>
                  </a:cubicBezTo>
                  <a:cubicBezTo>
                    <a:pt x="696" y="9"/>
                    <a:pt x="695" y="4"/>
                    <a:pt x="694" y="0"/>
                  </a:cubicBezTo>
                  <a:cubicBezTo>
                    <a:pt x="683" y="0"/>
                    <a:pt x="677" y="0"/>
                    <a:pt x="671" y="1"/>
                  </a:cubicBezTo>
                  <a:cubicBezTo>
                    <a:pt x="580" y="24"/>
                    <a:pt x="489" y="46"/>
                    <a:pt x="398" y="69"/>
                  </a:cubicBezTo>
                  <a:cubicBezTo>
                    <a:pt x="398" y="69"/>
                    <a:pt x="398" y="70"/>
                    <a:pt x="398" y="70"/>
                  </a:cubicBezTo>
                  <a:cubicBezTo>
                    <a:pt x="320" y="89"/>
                    <a:pt x="242" y="109"/>
                    <a:pt x="165" y="130"/>
                  </a:cubicBezTo>
                  <a:cubicBezTo>
                    <a:pt x="139" y="137"/>
                    <a:pt x="114" y="159"/>
                    <a:pt x="95" y="181"/>
                  </a:cubicBezTo>
                  <a:cubicBezTo>
                    <a:pt x="94" y="182"/>
                    <a:pt x="93" y="184"/>
                    <a:pt x="91" y="185"/>
                  </a:cubicBezTo>
                  <a:cubicBezTo>
                    <a:pt x="73" y="207"/>
                    <a:pt x="63" y="237"/>
                    <a:pt x="54" y="265"/>
                  </a:cubicBezTo>
                  <a:cubicBezTo>
                    <a:pt x="26" y="352"/>
                    <a:pt x="18" y="443"/>
                    <a:pt x="14" y="534"/>
                  </a:cubicBezTo>
                  <a:cubicBezTo>
                    <a:pt x="13" y="545"/>
                    <a:pt x="13" y="557"/>
                    <a:pt x="12" y="568"/>
                  </a:cubicBezTo>
                  <a:cubicBezTo>
                    <a:pt x="10" y="633"/>
                    <a:pt x="0" y="621"/>
                    <a:pt x="64" y="647"/>
                  </a:cubicBezTo>
                  <a:cubicBezTo>
                    <a:pt x="79" y="654"/>
                    <a:pt x="95" y="660"/>
                    <a:pt x="111" y="665"/>
                  </a:cubicBezTo>
                  <a:cubicBezTo>
                    <a:pt x="225" y="702"/>
                    <a:pt x="342" y="727"/>
                    <a:pt x="459" y="743"/>
                  </a:cubicBezTo>
                  <a:cubicBezTo>
                    <a:pt x="574" y="759"/>
                    <a:pt x="691" y="767"/>
                    <a:pt x="807" y="772"/>
                  </a:cubicBezTo>
                  <a:cubicBezTo>
                    <a:pt x="830" y="772"/>
                    <a:pt x="1008" y="774"/>
                    <a:pt x="1008" y="774"/>
                  </a:cubicBezTo>
                  <a:cubicBezTo>
                    <a:pt x="1030" y="773"/>
                    <a:pt x="1052" y="772"/>
                    <a:pt x="1075" y="772"/>
                  </a:cubicBezTo>
                  <a:cubicBezTo>
                    <a:pt x="1259" y="765"/>
                    <a:pt x="1442" y="748"/>
                    <a:pt x="1621" y="706"/>
                  </a:cubicBezTo>
                  <a:cubicBezTo>
                    <a:pt x="1671" y="695"/>
                    <a:pt x="1721" y="681"/>
                    <a:pt x="1771" y="665"/>
                  </a:cubicBezTo>
                  <a:cubicBezTo>
                    <a:pt x="1787" y="660"/>
                    <a:pt x="1803" y="654"/>
                    <a:pt x="1818" y="647"/>
                  </a:cubicBezTo>
                  <a:cubicBezTo>
                    <a:pt x="1882" y="621"/>
                    <a:pt x="1872" y="633"/>
                    <a:pt x="1870"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sp>
          <p:nvSpPr>
            <p:cNvPr id="70" name="Freeform 6">
              <a:extLst>
                <a:ext uri="{FF2B5EF4-FFF2-40B4-BE49-F238E27FC236}">
                  <a16:creationId xmlns:a16="http://schemas.microsoft.com/office/drawing/2014/main" id="{112C4644-CD7A-4EF7-9324-CB8F26C11E2C}"/>
                </a:ext>
              </a:extLst>
            </p:cNvPr>
            <p:cNvSpPr>
              <a:spLocks/>
            </p:cNvSpPr>
            <p:nvPr/>
          </p:nvSpPr>
          <p:spPr bwMode="auto">
            <a:xfrm>
              <a:off x="2103" y="378"/>
              <a:ext cx="1552" cy="2045"/>
            </a:xfrm>
            <a:custGeom>
              <a:avLst/>
              <a:gdLst>
                <a:gd name="T0" fmla="*/ 709 w 710"/>
                <a:gd name="T1" fmla="*/ 356 h 936"/>
                <a:gd name="T2" fmla="*/ 706 w 710"/>
                <a:gd name="T3" fmla="*/ 418 h 936"/>
                <a:gd name="T4" fmla="*/ 692 w 710"/>
                <a:gd name="T5" fmla="*/ 518 h 936"/>
                <a:gd name="T6" fmla="*/ 471 w 710"/>
                <a:gd name="T7" fmla="*/ 578 h 936"/>
                <a:gd name="T8" fmla="*/ 420 w 710"/>
                <a:gd name="T9" fmla="*/ 583 h 936"/>
                <a:gd name="T10" fmla="*/ 406 w 710"/>
                <a:gd name="T11" fmla="*/ 576 h 936"/>
                <a:gd name="T12" fmla="*/ 343 w 710"/>
                <a:gd name="T13" fmla="*/ 545 h 936"/>
                <a:gd name="T14" fmla="*/ 266 w 710"/>
                <a:gd name="T15" fmla="*/ 546 h 936"/>
                <a:gd name="T16" fmla="*/ 190 w 710"/>
                <a:gd name="T17" fmla="*/ 613 h 936"/>
                <a:gd name="T18" fmla="*/ 255 w 710"/>
                <a:gd name="T19" fmla="*/ 692 h 936"/>
                <a:gd name="T20" fmla="*/ 356 w 710"/>
                <a:gd name="T21" fmla="*/ 692 h 936"/>
                <a:gd name="T22" fmla="*/ 410 w 710"/>
                <a:gd name="T23" fmla="*/ 658 h 936"/>
                <a:gd name="T24" fmla="*/ 421 w 710"/>
                <a:gd name="T25" fmla="*/ 649 h 936"/>
                <a:gd name="T26" fmla="*/ 672 w 710"/>
                <a:gd name="T27" fmla="*/ 595 h 936"/>
                <a:gd name="T28" fmla="*/ 632 w 710"/>
                <a:gd name="T29" fmla="*/ 704 h 936"/>
                <a:gd name="T30" fmla="*/ 627 w 710"/>
                <a:gd name="T31" fmla="*/ 717 h 936"/>
                <a:gd name="T32" fmla="*/ 518 w 710"/>
                <a:gd name="T33" fmla="*/ 868 h 936"/>
                <a:gd name="T34" fmla="*/ 355 w 710"/>
                <a:gd name="T35" fmla="*/ 933 h 936"/>
                <a:gd name="T36" fmla="*/ 192 w 710"/>
                <a:gd name="T37" fmla="*/ 868 h 936"/>
                <a:gd name="T38" fmla="*/ 184 w 710"/>
                <a:gd name="T39" fmla="*/ 860 h 936"/>
                <a:gd name="T40" fmla="*/ 83 w 710"/>
                <a:gd name="T41" fmla="*/ 717 h 936"/>
                <a:gd name="T42" fmla="*/ 1 w 710"/>
                <a:gd name="T43" fmla="*/ 356 h 936"/>
                <a:gd name="T44" fmla="*/ 2 w 710"/>
                <a:gd name="T45" fmla="*/ 303 h 936"/>
                <a:gd name="T46" fmla="*/ 57 w 710"/>
                <a:gd name="T47" fmla="*/ 137 h 936"/>
                <a:gd name="T48" fmla="*/ 190 w 710"/>
                <a:gd name="T49" fmla="*/ 30 h 936"/>
                <a:gd name="T50" fmla="*/ 355 w 710"/>
                <a:gd name="T51" fmla="*/ 0 h 936"/>
                <a:gd name="T52" fmla="*/ 520 w 710"/>
                <a:gd name="T53" fmla="*/ 30 h 936"/>
                <a:gd name="T54" fmla="*/ 708 w 710"/>
                <a:gd name="T55" fmla="*/ 303 h 936"/>
                <a:gd name="T56" fmla="*/ 709 w 710"/>
                <a:gd name="T57" fmla="*/ 35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936">
                  <a:moveTo>
                    <a:pt x="709" y="356"/>
                  </a:moveTo>
                  <a:cubicBezTo>
                    <a:pt x="708" y="377"/>
                    <a:pt x="707" y="398"/>
                    <a:pt x="706" y="418"/>
                  </a:cubicBezTo>
                  <a:cubicBezTo>
                    <a:pt x="703" y="452"/>
                    <a:pt x="698" y="485"/>
                    <a:pt x="692" y="518"/>
                  </a:cubicBezTo>
                  <a:cubicBezTo>
                    <a:pt x="621" y="548"/>
                    <a:pt x="547" y="567"/>
                    <a:pt x="471" y="578"/>
                  </a:cubicBezTo>
                  <a:cubicBezTo>
                    <a:pt x="454" y="580"/>
                    <a:pt x="437" y="582"/>
                    <a:pt x="420" y="583"/>
                  </a:cubicBezTo>
                  <a:cubicBezTo>
                    <a:pt x="416" y="583"/>
                    <a:pt x="409" y="580"/>
                    <a:pt x="406" y="576"/>
                  </a:cubicBezTo>
                  <a:cubicBezTo>
                    <a:pt x="390" y="556"/>
                    <a:pt x="369" y="545"/>
                    <a:pt x="343" y="545"/>
                  </a:cubicBezTo>
                  <a:cubicBezTo>
                    <a:pt x="318" y="546"/>
                    <a:pt x="292" y="545"/>
                    <a:pt x="266" y="546"/>
                  </a:cubicBezTo>
                  <a:cubicBezTo>
                    <a:pt x="225" y="546"/>
                    <a:pt x="193" y="574"/>
                    <a:pt x="190" y="613"/>
                  </a:cubicBezTo>
                  <a:cubicBezTo>
                    <a:pt x="187" y="654"/>
                    <a:pt x="213" y="689"/>
                    <a:pt x="255" y="692"/>
                  </a:cubicBezTo>
                  <a:cubicBezTo>
                    <a:pt x="289" y="696"/>
                    <a:pt x="323" y="694"/>
                    <a:pt x="356" y="692"/>
                  </a:cubicBezTo>
                  <a:cubicBezTo>
                    <a:pt x="380" y="691"/>
                    <a:pt x="397" y="677"/>
                    <a:pt x="410" y="658"/>
                  </a:cubicBezTo>
                  <a:cubicBezTo>
                    <a:pt x="412" y="654"/>
                    <a:pt x="417" y="649"/>
                    <a:pt x="421" y="649"/>
                  </a:cubicBezTo>
                  <a:cubicBezTo>
                    <a:pt x="506" y="641"/>
                    <a:pt x="590" y="625"/>
                    <a:pt x="672" y="595"/>
                  </a:cubicBezTo>
                  <a:cubicBezTo>
                    <a:pt x="661" y="632"/>
                    <a:pt x="648" y="669"/>
                    <a:pt x="632" y="704"/>
                  </a:cubicBezTo>
                  <a:cubicBezTo>
                    <a:pt x="631" y="709"/>
                    <a:pt x="629" y="713"/>
                    <a:pt x="627" y="717"/>
                  </a:cubicBezTo>
                  <a:cubicBezTo>
                    <a:pt x="601" y="774"/>
                    <a:pt x="563" y="823"/>
                    <a:pt x="518" y="868"/>
                  </a:cubicBezTo>
                  <a:cubicBezTo>
                    <a:pt x="471" y="913"/>
                    <a:pt x="413" y="936"/>
                    <a:pt x="355" y="933"/>
                  </a:cubicBezTo>
                  <a:cubicBezTo>
                    <a:pt x="297" y="936"/>
                    <a:pt x="239" y="914"/>
                    <a:pt x="192" y="868"/>
                  </a:cubicBezTo>
                  <a:cubicBezTo>
                    <a:pt x="189" y="865"/>
                    <a:pt x="186" y="862"/>
                    <a:pt x="184" y="860"/>
                  </a:cubicBezTo>
                  <a:cubicBezTo>
                    <a:pt x="142" y="817"/>
                    <a:pt x="107" y="771"/>
                    <a:pt x="83" y="717"/>
                  </a:cubicBezTo>
                  <a:cubicBezTo>
                    <a:pt x="32" y="602"/>
                    <a:pt x="2" y="482"/>
                    <a:pt x="1" y="356"/>
                  </a:cubicBezTo>
                  <a:cubicBezTo>
                    <a:pt x="1" y="339"/>
                    <a:pt x="0" y="321"/>
                    <a:pt x="2" y="303"/>
                  </a:cubicBezTo>
                  <a:cubicBezTo>
                    <a:pt x="8" y="242"/>
                    <a:pt x="26" y="185"/>
                    <a:pt x="57" y="137"/>
                  </a:cubicBezTo>
                  <a:cubicBezTo>
                    <a:pt x="88" y="91"/>
                    <a:pt x="132" y="54"/>
                    <a:pt x="190" y="30"/>
                  </a:cubicBezTo>
                  <a:cubicBezTo>
                    <a:pt x="243" y="9"/>
                    <a:pt x="299" y="0"/>
                    <a:pt x="355" y="0"/>
                  </a:cubicBezTo>
                  <a:cubicBezTo>
                    <a:pt x="411" y="0"/>
                    <a:pt x="467" y="9"/>
                    <a:pt x="520" y="30"/>
                  </a:cubicBezTo>
                  <a:cubicBezTo>
                    <a:pt x="638" y="78"/>
                    <a:pt x="697" y="182"/>
                    <a:pt x="708" y="303"/>
                  </a:cubicBezTo>
                  <a:cubicBezTo>
                    <a:pt x="710" y="321"/>
                    <a:pt x="709" y="339"/>
                    <a:pt x="709"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sp>
          <p:nvSpPr>
            <p:cNvPr id="71" name="Freeform 7">
              <a:extLst>
                <a:ext uri="{FF2B5EF4-FFF2-40B4-BE49-F238E27FC236}">
                  <a16:creationId xmlns:a16="http://schemas.microsoft.com/office/drawing/2014/main" id="{2ED32AAB-AC0C-4EAD-BA30-631AB72A20F0}"/>
                </a:ext>
              </a:extLst>
            </p:cNvPr>
            <p:cNvSpPr>
              <a:spLocks/>
            </p:cNvSpPr>
            <p:nvPr/>
          </p:nvSpPr>
          <p:spPr bwMode="auto">
            <a:xfrm>
              <a:off x="1618" y="-2"/>
              <a:ext cx="2522" cy="1593"/>
            </a:xfrm>
            <a:custGeom>
              <a:avLst/>
              <a:gdLst>
                <a:gd name="T0" fmla="*/ 1147 w 1154"/>
                <a:gd name="T1" fmla="*/ 478 h 729"/>
                <a:gd name="T2" fmla="*/ 1129 w 1154"/>
                <a:gd name="T3" fmla="*/ 418 h 729"/>
                <a:gd name="T4" fmla="*/ 1092 w 1154"/>
                <a:gd name="T5" fmla="*/ 404 h 729"/>
                <a:gd name="T6" fmla="*/ 1070 w 1154"/>
                <a:gd name="T7" fmla="*/ 343 h 729"/>
                <a:gd name="T8" fmla="*/ 790 w 1154"/>
                <a:gd name="T9" fmla="*/ 44 h 729"/>
                <a:gd name="T10" fmla="*/ 585 w 1154"/>
                <a:gd name="T11" fmla="*/ 1 h 729"/>
                <a:gd name="T12" fmla="*/ 577 w 1154"/>
                <a:gd name="T13" fmla="*/ 2 h 729"/>
                <a:gd name="T14" fmla="*/ 569 w 1154"/>
                <a:gd name="T15" fmla="*/ 1 h 729"/>
                <a:gd name="T16" fmla="*/ 364 w 1154"/>
                <a:gd name="T17" fmla="*/ 44 h 729"/>
                <a:gd name="T18" fmla="*/ 84 w 1154"/>
                <a:gd name="T19" fmla="*/ 343 h 729"/>
                <a:gd name="T20" fmla="*/ 62 w 1154"/>
                <a:gd name="T21" fmla="*/ 404 h 729"/>
                <a:gd name="T22" fmla="*/ 25 w 1154"/>
                <a:gd name="T23" fmla="*/ 418 h 729"/>
                <a:gd name="T24" fmla="*/ 7 w 1154"/>
                <a:gd name="T25" fmla="*/ 478 h 729"/>
                <a:gd name="T26" fmla="*/ 2 w 1154"/>
                <a:gd name="T27" fmla="*/ 560 h 729"/>
                <a:gd name="T28" fmla="*/ 21 w 1154"/>
                <a:gd name="T29" fmla="*/ 659 h 729"/>
                <a:gd name="T30" fmla="*/ 76 w 1154"/>
                <a:gd name="T31" fmla="*/ 726 h 729"/>
                <a:gd name="T32" fmla="*/ 146 w 1154"/>
                <a:gd name="T33" fmla="*/ 718 h 729"/>
                <a:gd name="T34" fmla="*/ 154 w 1154"/>
                <a:gd name="T35" fmla="*/ 717 h 729"/>
                <a:gd name="T36" fmla="*/ 173 w 1154"/>
                <a:gd name="T37" fmla="*/ 695 h 729"/>
                <a:gd name="T38" fmla="*/ 166 w 1154"/>
                <a:gd name="T39" fmla="*/ 630 h 729"/>
                <a:gd name="T40" fmla="*/ 151 w 1154"/>
                <a:gd name="T41" fmla="*/ 487 h 729"/>
                <a:gd name="T42" fmla="*/ 147 w 1154"/>
                <a:gd name="T43" fmla="*/ 404 h 729"/>
                <a:gd name="T44" fmla="*/ 577 w 1154"/>
                <a:gd name="T45" fmla="*/ 89 h 729"/>
                <a:gd name="T46" fmla="*/ 1007 w 1154"/>
                <a:gd name="T47" fmla="*/ 404 h 729"/>
                <a:gd name="T48" fmla="*/ 1003 w 1154"/>
                <a:gd name="T49" fmla="*/ 487 h 729"/>
                <a:gd name="T50" fmla="*/ 988 w 1154"/>
                <a:gd name="T51" fmla="*/ 630 h 729"/>
                <a:gd name="T52" fmla="*/ 981 w 1154"/>
                <a:gd name="T53" fmla="*/ 695 h 729"/>
                <a:gd name="T54" fmla="*/ 1000 w 1154"/>
                <a:gd name="T55" fmla="*/ 717 h 729"/>
                <a:gd name="T56" fmla="*/ 1008 w 1154"/>
                <a:gd name="T57" fmla="*/ 718 h 729"/>
                <a:gd name="T58" fmla="*/ 1078 w 1154"/>
                <a:gd name="T59" fmla="*/ 726 h 729"/>
                <a:gd name="T60" fmla="*/ 1133 w 1154"/>
                <a:gd name="T61" fmla="*/ 659 h 729"/>
                <a:gd name="T62" fmla="*/ 1152 w 1154"/>
                <a:gd name="T63" fmla="*/ 560 h 729"/>
                <a:gd name="T64" fmla="*/ 1147 w 1154"/>
                <a:gd name="T65" fmla="*/ 478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4" h="729">
                  <a:moveTo>
                    <a:pt x="1147" y="478"/>
                  </a:moveTo>
                  <a:cubicBezTo>
                    <a:pt x="1143" y="460"/>
                    <a:pt x="1142" y="433"/>
                    <a:pt x="1129" y="418"/>
                  </a:cubicBezTo>
                  <a:cubicBezTo>
                    <a:pt x="1124" y="413"/>
                    <a:pt x="1093" y="406"/>
                    <a:pt x="1092" y="404"/>
                  </a:cubicBezTo>
                  <a:cubicBezTo>
                    <a:pt x="1092" y="404"/>
                    <a:pt x="1070" y="343"/>
                    <a:pt x="1070" y="343"/>
                  </a:cubicBezTo>
                  <a:cubicBezTo>
                    <a:pt x="1015" y="204"/>
                    <a:pt x="922" y="104"/>
                    <a:pt x="790" y="44"/>
                  </a:cubicBezTo>
                  <a:cubicBezTo>
                    <a:pt x="723" y="14"/>
                    <a:pt x="653" y="0"/>
                    <a:pt x="585" y="1"/>
                  </a:cubicBezTo>
                  <a:cubicBezTo>
                    <a:pt x="582" y="1"/>
                    <a:pt x="580" y="1"/>
                    <a:pt x="577" y="2"/>
                  </a:cubicBezTo>
                  <a:cubicBezTo>
                    <a:pt x="574" y="1"/>
                    <a:pt x="572" y="1"/>
                    <a:pt x="569" y="1"/>
                  </a:cubicBezTo>
                  <a:cubicBezTo>
                    <a:pt x="501" y="0"/>
                    <a:pt x="431" y="14"/>
                    <a:pt x="364" y="44"/>
                  </a:cubicBezTo>
                  <a:cubicBezTo>
                    <a:pt x="232" y="104"/>
                    <a:pt x="139" y="204"/>
                    <a:pt x="84" y="343"/>
                  </a:cubicBezTo>
                  <a:cubicBezTo>
                    <a:pt x="84" y="343"/>
                    <a:pt x="62" y="404"/>
                    <a:pt x="62" y="404"/>
                  </a:cubicBezTo>
                  <a:cubicBezTo>
                    <a:pt x="61" y="406"/>
                    <a:pt x="30" y="413"/>
                    <a:pt x="25" y="418"/>
                  </a:cubicBezTo>
                  <a:cubicBezTo>
                    <a:pt x="12" y="433"/>
                    <a:pt x="11" y="460"/>
                    <a:pt x="7" y="478"/>
                  </a:cubicBezTo>
                  <a:cubicBezTo>
                    <a:pt x="1" y="505"/>
                    <a:pt x="0" y="532"/>
                    <a:pt x="2" y="560"/>
                  </a:cubicBezTo>
                  <a:cubicBezTo>
                    <a:pt x="4" y="593"/>
                    <a:pt x="10" y="627"/>
                    <a:pt x="21" y="659"/>
                  </a:cubicBezTo>
                  <a:cubicBezTo>
                    <a:pt x="30" y="683"/>
                    <a:pt x="44" y="729"/>
                    <a:pt x="76" y="726"/>
                  </a:cubicBezTo>
                  <a:cubicBezTo>
                    <a:pt x="93" y="724"/>
                    <a:pt x="129" y="720"/>
                    <a:pt x="146" y="718"/>
                  </a:cubicBezTo>
                  <a:cubicBezTo>
                    <a:pt x="149" y="718"/>
                    <a:pt x="152" y="717"/>
                    <a:pt x="154" y="717"/>
                  </a:cubicBezTo>
                  <a:cubicBezTo>
                    <a:pt x="166" y="716"/>
                    <a:pt x="174" y="706"/>
                    <a:pt x="173" y="695"/>
                  </a:cubicBezTo>
                  <a:cubicBezTo>
                    <a:pt x="170" y="673"/>
                    <a:pt x="168" y="651"/>
                    <a:pt x="166" y="630"/>
                  </a:cubicBezTo>
                  <a:cubicBezTo>
                    <a:pt x="161" y="583"/>
                    <a:pt x="156" y="535"/>
                    <a:pt x="151" y="487"/>
                  </a:cubicBezTo>
                  <a:cubicBezTo>
                    <a:pt x="148" y="461"/>
                    <a:pt x="138" y="431"/>
                    <a:pt x="147" y="404"/>
                  </a:cubicBezTo>
                  <a:cubicBezTo>
                    <a:pt x="214" y="206"/>
                    <a:pt x="389" y="80"/>
                    <a:pt x="577" y="89"/>
                  </a:cubicBezTo>
                  <a:cubicBezTo>
                    <a:pt x="765" y="80"/>
                    <a:pt x="940" y="206"/>
                    <a:pt x="1007" y="404"/>
                  </a:cubicBezTo>
                  <a:cubicBezTo>
                    <a:pt x="1016" y="431"/>
                    <a:pt x="1006" y="461"/>
                    <a:pt x="1003" y="487"/>
                  </a:cubicBezTo>
                  <a:cubicBezTo>
                    <a:pt x="998" y="535"/>
                    <a:pt x="993" y="583"/>
                    <a:pt x="988" y="630"/>
                  </a:cubicBezTo>
                  <a:cubicBezTo>
                    <a:pt x="986" y="651"/>
                    <a:pt x="984" y="673"/>
                    <a:pt x="981" y="695"/>
                  </a:cubicBezTo>
                  <a:cubicBezTo>
                    <a:pt x="980" y="706"/>
                    <a:pt x="988" y="716"/>
                    <a:pt x="1000" y="717"/>
                  </a:cubicBezTo>
                  <a:cubicBezTo>
                    <a:pt x="1002" y="717"/>
                    <a:pt x="1005" y="718"/>
                    <a:pt x="1008" y="718"/>
                  </a:cubicBezTo>
                  <a:cubicBezTo>
                    <a:pt x="1025" y="720"/>
                    <a:pt x="1061" y="724"/>
                    <a:pt x="1078" y="726"/>
                  </a:cubicBezTo>
                  <a:cubicBezTo>
                    <a:pt x="1110" y="729"/>
                    <a:pt x="1124" y="683"/>
                    <a:pt x="1133" y="659"/>
                  </a:cubicBezTo>
                  <a:cubicBezTo>
                    <a:pt x="1144" y="627"/>
                    <a:pt x="1150" y="593"/>
                    <a:pt x="1152" y="560"/>
                  </a:cubicBezTo>
                  <a:cubicBezTo>
                    <a:pt x="1154" y="532"/>
                    <a:pt x="1153" y="505"/>
                    <a:pt x="1147" y="4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grpSp>
      <p:sp>
        <p:nvSpPr>
          <p:cNvPr id="73" name="Google Shape;828;p28">
            <a:extLst>
              <a:ext uri="{FF2B5EF4-FFF2-40B4-BE49-F238E27FC236}">
                <a16:creationId xmlns:a16="http://schemas.microsoft.com/office/drawing/2014/main" id="{BC6062C5-C9E5-4E6B-8DD3-11435BB9EEA7}"/>
              </a:ext>
            </a:extLst>
          </p:cNvPr>
          <p:cNvSpPr txBox="1"/>
          <p:nvPr/>
        </p:nvSpPr>
        <p:spPr>
          <a:xfrm>
            <a:off x="7023428" y="5629224"/>
            <a:ext cx="1365114" cy="523180"/>
          </a:xfrm>
          <a:prstGeom prst="rect">
            <a:avLst/>
          </a:prstGeom>
          <a:noFill/>
          <a:ln>
            <a:noFill/>
          </a:ln>
        </p:spPr>
        <p:txBody>
          <a:bodyPr spcFirstLastPara="1" wrap="square" lIns="45700" tIns="45700" rIns="45700" bIns="45700" anchor="t" anchorCtr="0">
            <a:spAutoFit/>
          </a:bodyPr>
          <a:lstStyle>
            <a:defPPr>
              <a:defRPr lang="en-US"/>
            </a:defPPr>
            <a:lvl1pPr marR="0" lvl="0" indent="0" algn="ctr">
              <a:lnSpc>
                <a:spcPct val="100000"/>
              </a:lnSpc>
              <a:spcBef>
                <a:spcPts val="0"/>
              </a:spcBef>
              <a:spcAft>
                <a:spcPts val="0"/>
              </a:spcAft>
              <a:buClr>
                <a:srgbClr val="000000"/>
              </a:buClr>
              <a:buSzPts val="1200"/>
              <a:buFont typeface="Libre Franklin Medium"/>
              <a:buNone/>
              <a:defRPr sz="1400" b="0" i="0" u="none" strike="noStrike" cap="none">
                <a:solidFill>
                  <a:schemeClr val="tx1">
                    <a:lumMod val="75000"/>
                    <a:lumOff val="25000"/>
                  </a:schemeClr>
                </a:solidFill>
                <a:latin typeface="Libre Franklin Medium"/>
                <a:ea typeface="Libre Franklin Medium"/>
                <a:cs typeface="Libre Franklin Medium"/>
              </a:defRPr>
            </a:lvl1pPr>
          </a:lstStyle>
          <a:p>
            <a:r>
              <a:rPr lang="en-US" dirty="0">
                <a:sym typeface="Libre Franklin Medium"/>
              </a:rPr>
              <a:t>Pharmaceutical</a:t>
            </a:r>
          </a:p>
          <a:p>
            <a:r>
              <a:rPr lang="en-US" dirty="0">
                <a:sym typeface="Libre Franklin Medium"/>
              </a:rPr>
              <a:t>Company</a:t>
            </a:r>
            <a:endParaRPr dirty="0"/>
          </a:p>
        </p:txBody>
      </p:sp>
      <p:cxnSp>
        <p:nvCxnSpPr>
          <p:cNvPr id="9" name="Connector: Elbow 8">
            <a:extLst>
              <a:ext uri="{FF2B5EF4-FFF2-40B4-BE49-F238E27FC236}">
                <a16:creationId xmlns:a16="http://schemas.microsoft.com/office/drawing/2014/main" id="{8E2C6EAB-529D-4514-8BA3-7627E0185057}"/>
              </a:ext>
            </a:extLst>
          </p:cNvPr>
          <p:cNvCxnSpPr>
            <a:endCxn id="14" idx="4"/>
          </p:cNvCxnSpPr>
          <p:nvPr/>
        </p:nvCxnSpPr>
        <p:spPr>
          <a:xfrm rot="10800000" flipV="1">
            <a:off x="1296911" y="3566318"/>
            <a:ext cx="6016363" cy="94576"/>
          </a:xfrm>
          <a:prstGeom prst="bentConnector4">
            <a:avLst>
              <a:gd name="adj1" fmla="val 40"/>
              <a:gd name="adj2" fmla="val 464484"/>
            </a:avLst>
          </a:prstGeom>
          <a:noFill/>
          <a:ln w="28575" cap="flat" cmpd="sng">
            <a:solidFill>
              <a:schemeClr val="dk2"/>
            </a:solidFill>
            <a:prstDash val="dash"/>
            <a:miter lim="800000"/>
            <a:headEnd type="none" w="med" len="med"/>
            <a:tailEnd type="triangle" w="med" len="med"/>
          </a:ln>
        </p:spPr>
      </p:cxnSp>
      <p:grpSp>
        <p:nvGrpSpPr>
          <p:cNvPr id="60" name="Group 59">
            <a:extLst>
              <a:ext uri="{FF2B5EF4-FFF2-40B4-BE49-F238E27FC236}">
                <a16:creationId xmlns:a16="http://schemas.microsoft.com/office/drawing/2014/main" id="{E4BE45FC-03E0-493E-A8FF-CEBED30FF80D}"/>
              </a:ext>
            </a:extLst>
          </p:cNvPr>
          <p:cNvGrpSpPr/>
          <p:nvPr/>
        </p:nvGrpSpPr>
        <p:grpSpPr>
          <a:xfrm>
            <a:off x="7086161" y="4653044"/>
            <a:ext cx="1112311" cy="971237"/>
            <a:chOff x="3143331" y="3068408"/>
            <a:chExt cx="1112311" cy="971237"/>
          </a:xfrm>
        </p:grpSpPr>
        <p:sp>
          <p:nvSpPr>
            <p:cNvPr id="61" name="Freeform 329">
              <a:extLst>
                <a:ext uri="{FF2B5EF4-FFF2-40B4-BE49-F238E27FC236}">
                  <a16:creationId xmlns:a16="http://schemas.microsoft.com/office/drawing/2014/main" id="{FFBFBE76-202F-4451-8161-8E94595ED04A}"/>
                </a:ext>
              </a:extLst>
            </p:cNvPr>
            <p:cNvSpPr>
              <a:spLocks noChangeArrowheads="1"/>
            </p:cNvSpPr>
            <p:nvPr/>
          </p:nvSpPr>
          <p:spPr bwMode="gray">
            <a:xfrm>
              <a:off x="3143331" y="3068408"/>
              <a:ext cx="1112311" cy="971236"/>
            </a:xfrm>
            <a:custGeom>
              <a:avLst/>
              <a:gdLst>
                <a:gd name="connsiteX0" fmla="*/ 0 w 1112311"/>
                <a:gd name="connsiteY0" fmla="*/ 678090 h 971236"/>
                <a:gd name="connsiteX1" fmla="*/ 673354 w 1112311"/>
                <a:gd name="connsiteY1" fmla="*/ 678090 h 971236"/>
                <a:gd name="connsiteX2" fmla="*/ 673354 w 1112311"/>
                <a:gd name="connsiteY2" fmla="*/ 971235 h 971236"/>
                <a:gd name="connsiteX3" fmla="*/ 0 w 1112311"/>
                <a:gd name="connsiteY3" fmla="*/ 971235 h 971236"/>
                <a:gd name="connsiteX4" fmla="*/ 701970 w 1112311"/>
                <a:gd name="connsiteY4" fmla="*/ 0 h 971236"/>
                <a:gd name="connsiteX5" fmla="*/ 730422 w 1112311"/>
                <a:gd name="connsiteY5" fmla="*/ 0 h 971236"/>
                <a:gd name="connsiteX6" fmla="*/ 730422 w 1112311"/>
                <a:gd name="connsiteY6" fmla="*/ 114504 h 971236"/>
                <a:gd name="connsiteX7" fmla="*/ 730422 w 1112311"/>
                <a:gd name="connsiteY7" fmla="*/ 118593 h 971236"/>
                <a:gd name="connsiteX8" fmla="*/ 730422 w 1112311"/>
                <a:gd name="connsiteY8" fmla="*/ 169711 h 971236"/>
                <a:gd name="connsiteX9" fmla="*/ 943808 w 1112311"/>
                <a:gd name="connsiteY9" fmla="*/ 169711 h 971236"/>
                <a:gd name="connsiteX10" fmla="*/ 943808 w 1112311"/>
                <a:gd name="connsiteY10" fmla="*/ 249454 h 971236"/>
                <a:gd name="connsiteX11" fmla="*/ 1112311 w 1112311"/>
                <a:gd name="connsiteY11" fmla="*/ 249454 h 971236"/>
                <a:gd name="connsiteX12" fmla="*/ 1112311 w 1112311"/>
                <a:gd name="connsiteY12" fmla="*/ 971236 h 971236"/>
                <a:gd name="connsiteX13" fmla="*/ 832537 w 1112311"/>
                <a:gd name="connsiteY13" fmla="*/ 971236 h 971236"/>
                <a:gd name="connsiteX14" fmla="*/ 832537 w 1112311"/>
                <a:gd name="connsiteY14" fmla="*/ 257633 h 971236"/>
                <a:gd name="connsiteX15" fmla="*/ 796808 w 1112311"/>
                <a:gd name="connsiteY15" fmla="*/ 257633 h 971236"/>
                <a:gd name="connsiteX16" fmla="*/ 796808 w 1112311"/>
                <a:gd name="connsiteY16" fmla="*/ 971236 h 971236"/>
                <a:gd name="connsiteX17" fmla="*/ 711454 w 1112311"/>
                <a:gd name="connsiteY17" fmla="*/ 971236 h 971236"/>
                <a:gd name="connsiteX18" fmla="*/ 711454 w 1112311"/>
                <a:gd name="connsiteY18" fmla="*/ 646128 h 971236"/>
                <a:gd name="connsiteX19" fmla="*/ 362922 w 1112311"/>
                <a:gd name="connsiteY19" fmla="*/ 646128 h 971236"/>
                <a:gd name="connsiteX20" fmla="*/ 362922 w 1112311"/>
                <a:gd name="connsiteY20" fmla="*/ 249454 h 971236"/>
                <a:gd name="connsiteX21" fmla="*/ 481470 w 1112311"/>
                <a:gd name="connsiteY21" fmla="*/ 249454 h 971236"/>
                <a:gd name="connsiteX22" fmla="*/ 481470 w 1112311"/>
                <a:gd name="connsiteY22" fmla="*/ 169711 h 971236"/>
                <a:gd name="connsiteX23" fmla="*/ 637954 w 1112311"/>
                <a:gd name="connsiteY23" fmla="*/ 169711 h 971236"/>
                <a:gd name="connsiteX24" fmla="*/ 637954 w 1112311"/>
                <a:gd name="connsiteY24" fmla="*/ 114504 h 971236"/>
                <a:gd name="connsiteX25" fmla="*/ 701970 w 1112311"/>
                <a:gd name="connsiteY25" fmla="*/ 114504 h 97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2311" h="971236">
                  <a:moveTo>
                    <a:pt x="0" y="678090"/>
                  </a:moveTo>
                  <a:lnTo>
                    <a:pt x="673354" y="678090"/>
                  </a:lnTo>
                  <a:lnTo>
                    <a:pt x="673354" y="971235"/>
                  </a:lnTo>
                  <a:lnTo>
                    <a:pt x="0" y="971235"/>
                  </a:lnTo>
                  <a:close/>
                  <a:moveTo>
                    <a:pt x="701970" y="0"/>
                  </a:moveTo>
                  <a:lnTo>
                    <a:pt x="730422" y="0"/>
                  </a:lnTo>
                  <a:lnTo>
                    <a:pt x="730422" y="114504"/>
                  </a:lnTo>
                  <a:lnTo>
                    <a:pt x="730422" y="118593"/>
                  </a:lnTo>
                  <a:lnTo>
                    <a:pt x="730422" y="169711"/>
                  </a:lnTo>
                  <a:lnTo>
                    <a:pt x="943808" y="169711"/>
                  </a:lnTo>
                  <a:lnTo>
                    <a:pt x="943808" y="249454"/>
                  </a:lnTo>
                  <a:lnTo>
                    <a:pt x="1112311" y="249454"/>
                  </a:lnTo>
                  <a:lnTo>
                    <a:pt x="1112311" y="971236"/>
                  </a:lnTo>
                  <a:lnTo>
                    <a:pt x="832537" y="971236"/>
                  </a:lnTo>
                  <a:lnTo>
                    <a:pt x="832537" y="257633"/>
                  </a:lnTo>
                  <a:lnTo>
                    <a:pt x="796808" y="257633"/>
                  </a:lnTo>
                  <a:lnTo>
                    <a:pt x="796808" y="971236"/>
                  </a:lnTo>
                  <a:lnTo>
                    <a:pt x="711454" y="971236"/>
                  </a:lnTo>
                  <a:lnTo>
                    <a:pt x="711454" y="646128"/>
                  </a:lnTo>
                  <a:lnTo>
                    <a:pt x="362922" y="646128"/>
                  </a:lnTo>
                  <a:lnTo>
                    <a:pt x="362922" y="249454"/>
                  </a:lnTo>
                  <a:lnTo>
                    <a:pt x="481470" y="249454"/>
                  </a:lnTo>
                  <a:lnTo>
                    <a:pt x="481470" y="169711"/>
                  </a:lnTo>
                  <a:lnTo>
                    <a:pt x="637954" y="169711"/>
                  </a:lnTo>
                  <a:lnTo>
                    <a:pt x="637954" y="114504"/>
                  </a:lnTo>
                  <a:lnTo>
                    <a:pt x="701970" y="114504"/>
                  </a:lnTo>
                  <a:close/>
                </a:path>
              </a:pathLst>
            </a:custGeom>
            <a:solidFill>
              <a:srgbClr val="55ACD1"/>
            </a:solidFill>
            <a:ln w="19050" algn="ctr">
              <a:noFill/>
              <a:miter lim="800000"/>
              <a:headEnd/>
              <a:tailEnd/>
            </a:ln>
            <a:effectLst/>
          </p:spPr>
          <p:txBody>
            <a:bodyPr wrap="square" lIns="45720" rIns="4572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ndParaRPr>
            </a:p>
          </p:txBody>
        </p:sp>
        <p:sp>
          <p:nvSpPr>
            <p:cNvPr id="64" name="Freeform 323">
              <a:extLst>
                <a:ext uri="{FF2B5EF4-FFF2-40B4-BE49-F238E27FC236}">
                  <a16:creationId xmlns:a16="http://schemas.microsoft.com/office/drawing/2014/main" id="{A62697F5-EA05-4612-ABF2-32D53413AE88}"/>
                </a:ext>
              </a:extLst>
            </p:cNvPr>
            <p:cNvSpPr>
              <a:spLocks noChangeArrowheads="1"/>
            </p:cNvSpPr>
            <p:nvPr/>
          </p:nvSpPr>
          <p:spPr bwMode="gray">
            <a:xfrm>
              <a:off x="3221737" y="3354668"/>
              <a:ext cx="927047" cy="684977"/>
            </a:xfrm>
            <a:custGeom>
              <a:avLst/>
              <a:gdLst>
                <a:gd name="connsiteX0" fmla="*/ 509758 w 927047"/>
                <a:gd name="connsiteY0" fmla="*/ 599099 h 684977"/>
                <a:gd name="connsiteX1" fmla="*/ 569032 w 927047"/>
                <a:gd name="connsiteY1" fmla="*/ 599099 h 684977"/>
                <a:gd name="connsiteX2" fmla="*/ 569032 w 927047"/>
                <a:gd name="connsiteY2" fmla="*/ 639993 h 684977"/>
                <a:gd name="connsiteX3" fmla="*/ 509758 w 927047"/>
                <a:gd name="connsiteY3" fmla="*/ 639993 h 684977"/>
                <a:gd name="connsiteX4" fmla="*/ 417290 w 927047"/>
                <a:gd name="connsiteY4" fmla="*/ 599099 h 684977"/>
                <a:gd name="connsiteX5" fmla="*/ 474193 w 927047"/>
                <a:gd name="connsiteY5" fmla="*/ 599099 h 684977"/>
                <a:gd name="connsiteX6" fmla="*/ 474193 w 927047"/>
                <a:gd name="connsiteY6" fmla="*/ 639993 h 684977"/>
                <a:gd name="connsiteX7" fmla="*/ 417290 w 927047"/>
                <a:gd name="connsiteY7" fmla="*/ 639993 h 684977"/>
                <a:gd name="connsiteX8" fmla="*/ 320080 w 927047"/>
                <a:gd name="connsiteY8" fmla="*/ 599099 h 684977"/>
                <a:gd name="connsiteX9" fmla="*/ 376983 w 927047"/>
                <a:gd name="connsiteY9" fmla="*/ 599099 h 684977"/>
                <a:gd name="connsiteX10" fmla="*/ 376983 w 927047"/>
                <a:gd name="connsiteY10" fmla="*/ 639993 h 684977"/>
                <a:gd name="connsiteX11" fmla="*/ 320080 w 927047"/>
                <a:gd name="connsiteY11" fmla="*/ 639993 h 684977"/>
                <a:gd name="connsiteX12" fmla="*/ 229984 w 927047"/>
                <a:gd name="connsiteY12" fmla="*/ 599099 h 684977"/>
                <a:gd name="connsiteX13" fmla="*/ 286887 w 927047"/>
                <a:gd name="connsiteY13" fmla="*/ 599099 h 684977"/>
                <a:gd name="connsiteX14" fmla="*/ 286887 w 927047"/>
                <a:gd name="connsiteY14" fmla="*/ 639993 h 684977"/>
                <a:gd name="connsiteX15" fmla="*/ 229984 w 927047"/>
                <a:gd name="connsiteY15" fmla="*/ 639993 h 684977"/>
                <a:gd name="connsiteX16" fmla="*/ 75871 w 927047"/>
                <a:gd name="connsiteY16" fmla="*/ 584786 h 684977"/>
                <a:gd name="connsiteX17" fmla="*/ 135145 w 927047"/>
                <a:gd name="connsiteY17" fmla="*/ 584786 h 684977"/>
                <a:gd name="connsiteX18" fmla="*/ 135145 w 927047"/>
                <a:gd name="connsiteY18" fmla="*/ 684977 h 684977"/>
                <a:gd name="connsiteX19" fmla="*/ 75871 w 927047"/>
                <a:gd name="connsiteY19" fmla="*/ 684977 h 684977"/>
                <a:gd name="connsiteX20" fmla="*/ 0 w 927047"/>
                <a:gd name="connsiteY20" fmla="*/ 584786 h 684977"/>
                <a:gd name="connsiteX21" fmla="*/ 56903 w 927047"/>
                <a:gd name="connsiteY21" fmla="*/ 584786 h 684977"/>
                <a:gd name="connsiteX22" fmla="*/ 56903 w 927047"/>
                <a:gd name="connsiteY22" fmla="*/ 684977 h 684977"/>
                <a:gd name="connsiteX23" fmla="*/ 0 w 927047"/>
                <a:gd name="connsiteY23" fmla="*/ 684977 h 684977"/>
                <a:gd name="connsiteX24" fmla="*/ 879628 w 927047"/>
                <a:gd name="connsiteY24" fmla="*/ 0 h 684977"/>
                <a:gd name="connsiteX25" fmla="*/ 927047 w 927047"/>
                <a:gd name="connsiteY25" fmla="*/ 0 h 684977"/>
                <a:gd name="connsiteX26" fmla="*/ 927047 w 927047"/>
                <a:gd name="connsiteY26" fmla="*/ 370092 h 684977"/>
                <a:gd name="connsiteX27" fmla="*/ 879628 w 927047"/>
                <a:gd name="connsiteY27" fmla="*/ 370092 h 684977"/>
                <a:gd name="connsiteX28" fmla="*/ 782418 w 927047"/>
                <a:gd name="connsiteY28" fmla="*/ 0 h 684977"/>
                <a:gd name="connsiteX29" fmla="*/ 829837 w 927047"/>
                <a:gd name="connsiteY29" fmla="*/ 0 h 684977"/>
                <a:gd name="connsiteX30" fmla="*/ 829837 w 927047"/>
                <a:gd name="connsiteY30" fmla="*/ 370092 h 684977"/>
                <a:gd name="connsiteX31" fmla="*/ 782418 w 927047"/>
                <a:gd name="connsiteY31" fmla="*/ 370092 h 684977"/>
                <a:gd name="connsiteX32" fmla="*/ 559548 w 927047"/>
                <a:gd name="connsiteY32" fmla="*/ 0 h 684977"/>
                <a:gd name="connsiteX33" fmla="*/ 606967 w 927047"/>
                <a:gd name="connsiteY33" fmla="*/ 0 h 684977"/>
                <a:gd name="connsiteX34" fmla="*/ 606967 w 927047"/>
                <a:gd name="connsiteY34" fmla="*/ 288304 h 684977"/>
                <a:gd name="connsiteX35" fmla="*/ 559548 w 927047"/>
                <a:gd name="connsiteY35" fmla="*/ 288304 h 684977"/>
                <a:gd name="connsiteX36" fmla="*/ 462338 w 927047"/>
                <a:gd name="connsiteY36" fmla="*/ 0 h 684977"/>
                <a:gd name="connsiteX37" fmla="*/ 509757 w 927047"/>
                <a:gd name="connsiteY37" fmla="*/ 0 h 684977"/>
                <a:gd name="connsiteX38" fmla="*/ 509757 w 927047"/>
                <a:gd name="connsiteY38" fmla="*/ 288304 h 684977"/>
                <a:gd name="connsiteX39" fmla="*/ 462338 w 927047"/>
                <a:gd name="connsiteY39" fmla="*/ 288304 h 684977"/>
                <a:gd name="connsiteX40" fmla="*/ 362758 w 927047"/>
                <a:gd name="connsiteY40" fmla="*/ 0 h 684977"/>
                <a:gd name="connsiteX41" fmla="*/ 410177 w 927047"/>
                <a:gd name="connsiteY41" fmla="*/ 0 h 684977"/>
                <a:gd name="connsiteX42" fmla="*/ 410177 w 927047"/>
                <a:gd name="connsiteY42" fmla="*/ 288304 h 684977"/>
                <a:gd name="connsiteX43" fmla="*/ 362758 w 927047"/>
                <a:gd name="connsiteY43" fmla="*/ 288304 h 68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27047" h="684977">
                  <a:moveTo>
                    <a:pt x="509758" y="599099"/>
                  </a:moveTo>
                  <a:lnTo>
                    <a:pt x="569032" y="599099"/>
                  </a:lnTo>
                  <a:lnTo>
                    <a:pt x="569032" y="639993"/>
                  </a:lnTo>
                  <a:lnTo>
                    <a:pt x="509758" y="639993"/>
                  </a:lnTo>
                  <a:close/>
                  <a:moveTo>
                    <a:pt x="417290" y="599099"/>
                  </a:moveTo>
                  <a:lnTo>
                    <a:pt x="474193" y="599099"/>
                  </a:lnTo>
                  <a:lnTo>
                    <a:pt x="474193" y="639993"/>
                  </a:lnTo>
                  <a:lnTo>
                    <a:pt x="417290" y="639993"/>
                  </a:lnTo>
                  <a:close/>
                  <a:moveTo>
                    <a:pt x="320080" y="599099"/>
                  </a:moveTo>
                  <a:lnTo>
                    <a:pt x="376983" y="599099"/>
                  </a:lnTo>
                  <a:lnTo>
                    <a:pt x="376983" y="639993"/>
                  </a:lnTo>
                  <a:lnTo>
                    <a:pt x="320080" y="639993"/>
                  </a:lnTo>
                  <a:close/>
                  <a:moveTo>
                    <a:pt x="229984" y="599099"/>
                  </a:moveTo>
                  <a:lnTo>
                    <a:pt x="286887" y="599099"/>
                  </a:lnTo>
                  <a:lnTo>
                    <a:pt x="286887" y="639993"/>
                  </a:lnTo>
                  <a:lnTo>
                    <a:pt x="229984" y="639993"/>
                  </a:lnTo>
                  <a:close/>
                  <a:moveTo>
                    <a:pt x="75871" y="584786"/>
                  </a:moveTo>
                  <a:lnTo>
                    <a:pt x="135145" y="584786"/>
                  </a:lnTo>
                  <a:lnTo>
                    <a:pt x="135145" y="684977"/>
                  </a:lnTo>
                  <a:lnTo>
                    <a:pt x="75871" y="684977"/>
                  </a:lnTo>
                  <a:close/>
                  <a:moveTo>
                    <a:pt x="0" y="584786"/>
                  </a:moveTo>
                  <a:lnTo>
                    <a:pt x="56903" y="584786"/>
                  </a:lnTo>
                  <a:lnTo>
                    <a:pt x="56903" y="684977"/>
                  </a:lnTo>
                  <a:lnTo>
                    <a:pt x="0" y="684977"/>
                  </a:lnTo>
                  <a:close/>
                  <a:moveTo>
                    <a:pt x="879628" y="0"/>
                  </a:moveTo>
                  <a:lnTo>
                    <a:pt x="927047" y="0"/>
                  </a:lnTo>
                  <a:lnTo>
                    <a:pt x="927047" y="370092"/>
                  </a:lnTo>
                  <a:lnTo>
                    <a:pt x="879628" y="370092"/>
                  </a:lnTo>
                  <a:close/>
                  <a:moveTo>
                    <a:pt x="782418" y="0"/>
                  </a:moveTo>
                  <a:lnTo>
                    <a:pt x="829837" y="0"/>
                  </a:lnTo>
                  <a:lnTo>
                    <a:pt x="829837" y="370092"/>
                  </a:lnTo>
                  <a:lnTo>
                    <a:pt x="782418" y="370092"/>
                  </a:lnTo>
                  <a:close/>
                  <a:moveTo>
                    <a:pt x="559548" y="0"/>
                  </a:moveTo>
                  <a:lnTo>
                    <a:pt x="606967" y="0"/>
                  </a:lnTo>
                  <a:lnTo>
                    <a:pt x="606967" y="288304"/>
                  </a:lnTo>
                  <a:lnTo>
                    <a:pt x="559548" y="288304"/>
                  </a:lnTo>
                  <a:close/>
                  <a:moveTo>
                    <a:pt x="462338" y="0"/>
                  </a:moveTo>
                  <a:lnTo>
                    <a:pt x="509757" y="0"/>
                  </a:lnTo>
                  <a:lnTo>
                    <a:pt x="509757" y="288304"/>
                  </a:lnTo>
                  <a:lnTo>
                    <a:pt x="462338" y="288304"/>
                  </a:lnTo>
                  <a:close/>
                  <a:moveTo>
                    <a:pt x="362758" y="0"/>
                  </a:moveTo>
                  <a:lnTo>
                    <a:pt x="410177" y="0"/>
                  </a:lnTo>
                  <a:lnTo>
                    <a:pt x="410177" y="288304"/>
                  </a:lnTo>
                  <a:lnTo>
                    <a:pt x="362758" y="288304"/>
                  </a:lnTo>
                  <a:close/>
                </a:path>
              </a:pathLst>
            </a:custGeom>
            <a:solidFill>
              <a:srgbClr val="FFFFFF"/>
            </a:solidFill>
            <a:ln w="28575" algn="ctr">
              <a:noFill/>
              <a:miter lim="800000"/>
              <a:headEnd/>
              <a:tailEnd/>
            </a:ln>
            <a:effectLst/>
          </p:spPr>
          <p:txBody>
            <a:bodyPr wrap="square" lIns="45720" rIns="4572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grpSp>
      <p:sp>
        <p:nvSpPr>
          <p:cNvPr id="72" name="Google Shape;828;p28">
            <a:extLst>
              <a:ext uri="{FF2B5EF4-FFF2-40B4-BE49-F238E27FC236}">
                <a16:creationId xmlns:a16="http://schemas.microsoft.com/office/drawing/2014/main" id="{2747F21F-B08E-4F6A-8B22-0C5842615CA1}"/>
              </a:ext>
            </a:extLst>
          </p:cNvPr>
          <p:cNvSpPr txBox="1"/>
          <p:nvPr/>
        </p:nvSpPr>
        <p:spPr>
          <a:xfrm>
            <a:off x="7143065" y="5672855"/>
            <a:ext cx="1365114" cy="27699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Libre Franklin Medium"/>
              <a:buNone/>
            </a:pPr>
            <a:r>
              <a:rPr lang="en-US" sz="1200" b="0" i="0" u="none" strike="noStrike" cap="none" dirty="0">
                <a:solidFill>
                  <a:schemeClr val="tx1">
                    <a:lumMod val="75000"/>
                    <a:lumOff val="25000"/>
                  </a:schemeClr>
                </a:solidFill>
                <a:latin typeface="Libre Franklin Medium"/>
                <a:ea typeface="Libre Franklin Medium"/>
                <a:cs typeface="Libre Franklin Medium"/>
                <a:sym typeface="Libre Franklin Medium"/>
              </a:rPr>
              <a:t>Digital Therapeutic</a:t>
            </a:r>
            <a:endParaRPr dirty="0">
              <a:solidFill>
                <a:schemeClr val="tx1">
                  <a:lumMod val="75000"/>
                  <a:lumOff val="25000"/>
                </a:schemeClr>
              </a:solidFill>
            </a:endParaRPr>
          </a:p>
        </p:txBody>
      </p:sp>
      <p:sp>
        <p:nvSpPr>
          <p:cNvPr id="74" name="Freeform 15">
            <a:extLst>
              <a:ext uri="{FF2B5EF4-FFF2-40B4-BE49-F238E27FC236}">
                <a16:creationId xmlns:a16="http://schemas.microsoft.com/office/drawing/2014/main" id="{133A60A3-6E10-4384-9F03-C5B7D8E34EC1}"/>
              </a:ext>
            </a:extLst>
          </p:cNvPr>
          <p:cNvSpPr>
            <a:spLocks noChangeAspect="1" noEditPoints="1"/>
          </p:cNvSpPr>
          <p:nvPr/>
        </p:nvSpPr>
        <p:spPr bwMode="auto">
          <a:xfrm>
            <a:off x="7485924" y="4640592"/>
            <a:ext cx="504264" cy="983688"/>
          </a:xfrm>
          <a:custGeom>
            <a:avLst/>
            <a:gdLst>
              <a:gd name="T0" fmla="*/ 599 w 838"/>
              <a:gd name="T1" fmla="*/ 1174 h 1637"/>
              <a:gd name="T2" fmla="*/ 599 w 838"/>
              <a:gd name="T3" fmla="*/ 838 h 1637"/>
              <a:gd name="T4" fmla="*/ 420 w 838"/>
              <a:gd name="T5" fmla="*/ 1006 h 1637"/>
              <a:gd name="T6" fmla="*/ 575 w 838"/>
              <a:gd name="T7" fmla="*/ 838 h 1637"/>
              <a:gd name="T8" fmla="*/ 410 w 838"/>
              <a:gd name="T9" fmla="*/ 501 h 1637"/>
              <a:gd name="T10" fmla="*/ 185 w 838"/>
              <a:gd name="T11" fmla="*/ 528 h 1637"/>
              <a:gd name="T12" fmla="*/ 158 w 838"/>
              <a:gd name="T13" fmla="*/ 435 h 1637"/>
              <a:gd name="T14" fmla="*/ 383 w 838"/>
              <a:gd name="T15" fmla="*/ 407 h 1637"/>
              <a:gd name="T16" fmla="*/ 82 w 838"/>
              <a:gd name="T17" fmla="*/ 768 h 1637"/>
              <a:gd name="T18" fmla="*/ 399 w 838"/>
              <a:gd name="T19" fmla="*/ 966 h 1637"/>
              <a:gd name="T20" fmla="*/ 484 w 838"/>
              <a:gd name="T21" fmla="*/ 767 h 1637"/>
              <a:gd name="T22" fmla="*/ 82 w 838"/>
              <a:gd name="T23" fmla="*/ 768 h 1637"/>
              <a:gd name="T24" fmla="*/ 295 w 838"/>
              <a:gd name="T25" fmla="*/ 879 h 1637"/>
              <a:gd name="T26" fmla="*/ 283 w 838"/>
              <a:gd name="T27" fmla="*/ 937 h 1637"/>
              <a:gd name="T28" fmla="*/ 271 w 838"/>
              <a:gd name="T29" fmla="*/ 879 h 1637"/>
              <a:gd name="T30" fmla="*/ 214 w 838"/>
              <a:gd name="T31" fmla="*/ 867 h 1637"/>
              <a:gd name="T32" fmla="*/ 271 w 838"/>
              <a:gd name="T33" fmla="*/ 855 h 1637"/>
              <a:gd name="T34" fmla="*/ 283 w 838"/>
              <a:gd name="T35" fmla="*/ 798 h 1637"/>
              <a:gd name="T36" fmla="*/ 295 w 838"/>
              <a:gd name="T37" fmla="*/ 855 h 1637"/>
              <a:gd name="T38" fmla="*/ 353 w 838"/>
              <a:gd name="T39" fmla="*/ 867 h 1637"/>
              <a:gd name="T40" fmla="*/ 486 w 838"/>
              <a:gd name="T41" fmla="*/ 665 h 1637"/>
              <a:gd name="T42" fmla="*/ 82 w 838"/>
              <a:gd name="T43" fmla="*/ 744 h 1637"/>
              <a:gd name="T44" fmla="*/ 98 w 838"/>
              <a:gd name="T45" fmla="*/ 626 h 1637"/>
              <a:gd name="T46" fmla="*/ 185 w 838"/>
              <a:gd name="T47" fmla="*/ 551 h 1637"/>
              <a:gd name="T48" fmla="*/ 396 w 838"/>
              <a:gd name="T49" fmla="*/ 550 h 1637"/>
              <a:gd name="T50" fmla="*/ 470 w 838"/>
              <a:gd name="T51" fmla="*/ 626 h 1637"/>
              <a:gd name="T52" fmla="*/ 454 w 838"/>
              <a:gd name="T53" fmla="*/ 1145 h 1637"/>
              <a:gd name="T54" fmla="*/ 132 w 838"/>
              <a:gd name="T55" fmla="*/ 1148 h 1637"/>
              <a:gd name="T56" fmla="*/ 82 w 838"/>
              <a:gd name="T57" fmla="*/ 992 h 1637"/>
              <a:gd name="T58" fmla="*/ 395 w 838"/>
              <a:gd name="T59" fmla="*/ 1007 h 1637"/>
              <a:gd name="T60" fmla="*/ 756 w 838"/>
              <a:gd name="T61" fmla="*/ 0 h 1637"/>
              <a:gd name="T62" fmla="*/ 0 w 838"/>
              <a:gd name="T63" fmla="*/ 82 h 1637"/>
              <a:gd name="T64" fmla="*/ 82 w 838"/>
              <a:gd name="T65" fmla="*/ 1637 h 1637"/>
              <a:gd name="T66" fmla="*/ 838 w 838"/>
              <a:gd name="T67" fmla="*/ 1555 h 1637"/>
              <a:gd name="T68" fmla="*/ 756 w 838"/>
              <a:gd name="T69" fmla="*/ 0 h 1637"/>
              <a:gd name="T70" fmla="*/ 34 w 838"/>
              <a:gd name="T71" fmla="*/ 209 h 1637"/>
              <a:gd name="T72" fmla="*/ 803 w 838"/>
              <a:gd name="T73" fmla="*/ 1428 h 1637"/>
              <a:gd name="T74" fmla="*/ 471 w 838"/>
              <a:gd name="T75" fmla="*/ 1533 h 1637"/>
              <a:gd name="T76" fmla="*/ 366 w 838"/>
              <a:gd name="T77" fmla="*/ 1533 h 1637"/>
              <a:gd name="T78" fmla="*/ 471 w 838"/>
              <a:gd name="T79" fmla="*/ 1533 h 1637"/>
              <a:gd name="T80" fmla="*/ 332 w 838"/>
              <a:gd name="T81" fmla="*/ 105 h 1637"/>
              <a:gd name="T82" fmla="*/ 523 w 838"/>
              <a:gd name="T83" fmla="*/ 122 h 1637"/>
              <a:gd name="T84" fmla="*/ 332 w 838"/>
              <a:gd name="T85" fmla="*/ 13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8" h="1637">
                <a:moveTo>
                  <a:pt x="599" y="838"/>
                </a:moveTo>
                <a:cubicBezTo>
                  <a:pt x="599" y="1174"/>
                  <a:pt x="599" y="1174"/>
                  <a:pt x="599" y="1174"/>
                </a:cubicBezTo>
                <a:cubicBezTo>
                  <a:pt x="687" y="1168"/>
                  <a:pt x="755" y="1095"/>
                  <a:pt x="755" y="1006"/>
                </a:cubicBezTo>
                <a:cubicBezTo>
                  <a:pt x="755" y="917"/>
                  <a:pt x="686" y="846"/>
                  <a:pt x="599" y="838"/>
                </a:cubicBezTo>
                <a:close/>
                <a:moveTo>
                  <a:pt x="575" y="838"/>
                </a:moveTo>
                <a:cubicBezTo>
                  <a:pt x="488" y="844"/>
                  <a:pt x="420" y="917"/>
                  <a:pt x="420" y="1006"/>
                </a:cubicBezTo>
                <a:cubicBezTo>
                  <a:pt x="420" y="1095"/>
                  <a:pt x="489" y="1168"/>
                  <a:pt x="575" y="1174"/>
                </a:cubicBezTo>
                <a:lnTo>
                  <a:pt x="575" y="838"/>
                </a:lnTo>
                <a:close/>
                <a:moveTo>
                  <a:pt x="410" y="435"/>
                </a:moveTo>
                <a:cubicBezTo>
                  <a:pt x="410" y="501"/>
                  <a:pt x="410" y="501"/>
                  <a:pt x="410" y="501"/>
                </a:cubicBezTo>
                <a:cubicBezTo>
                  <a:pt x="410" y="516"/>
                  <a:pt x="398" y="528"/>
                  <a:pt x="383" y="528"/>
                </a:cubicBezTo>
                <a:cubicBezTo>
                  <a:pt x="185" y="528"/>
                  <a:pt x="185" y="528"/>
                  <a:pt x="185" y="528"/>
                </a:cubicBezTo>
                <a:cubicBezTo>
                  <a:pt x="170" y="528"/>
                  <a:pt x="158" y="516"/>
                  <a:pt x="158" y="501"/>
                </a:cubicBezTo>
                <a:cubicBezTo>
                  <a:pt x="158" y="435"/>
                  <a:pt x="158" y="435"/>
                  <a:pt x="158" y="435"/>
                </a:cubicBezTo>
                <a:cubicBezTo>
                  <a:pt x="158" y="419"/>
                  <a:pt x="170" y="407"/>
                  <a:pt x="185" y="407"/>
                </a:cubicBezTo>
                <a:cubicBezTo>
                  <a:pt x="383" y="407"/>
                  <a:pt x="383" y="407"/>
                  <a:pt x="383" y="407"/>
                </a:cubicBezTo>
                <a:cubicBezTo>
                  <a:pt x="397" y="407"/>
                  <a:pt x="410" y="419"/>
                  <a:pt x="410" y="435"/>
                </a:cubicBezTo>
                <a:close/>
                <a:moveTo>
                  <a:pt x="82" y="768"/>
                </a:moveTo>
                <a:cubicBezTo>
                  <a:pt x="82" y="966"/>
                  <a:pt x="82" y="966"/>
                  <a:pt x="82" y="966"/>
                </a:cubicBezTo>
                <a:cubicBezTo>
                  <a:pt x="399" y="966"/>
                  <a:pt x="399" y="966"/>
                  <a:pt x="399" y="966"/>
                </a:cubicBezTo>
                <a:cubicBezTo>
                  <a:pt x="410" y="915"/>
                  <a:pt x="441" y="871"/>
                  <a:pt x="484" y="843"/>
                </a:cubicBezTo>
                <a:cubicBezTo>
                  <a:pt x="484" y="778"/>
                  <a:pt x="484" y="767"/>
                  <a:pt x="484" y="767"/>
                </a:cubicBezTo>
                <a:cubicBezTo>
                  <a:pt x="82" y="767"/>
                  <a:pt x="82" y="767"/>
                  <a:pt x="82" y="767"/>
                </a:cubicBezTo>
                <a:lnTo>
                  <a:pt x="82" y="768"/>
                </a:lnTo>
                <a:close/>
                <a:moveTo>
                  <a:pt x="341" y="879"/>
                </a:moveTo>
                <a:cubicBezTo>
                  <a:pt x="295" y="879"/>
                  <a:pt x="295" y="879"/>
                  <a:pt x="295" y="879"/>
                </a:cubicBezTo>
                <a:cubicBezTo>
                  <a:pt x="295" y="925"/>
                  <a:pt x="295" y="925"/>
                  <a:pt x="295" y="925"/>
                </a:cubicBezTo>
                <a:cubicBezTo>
                  <a:pt x="295" y="931"/>
                  <a:pt x="289" y="937"/>
                  <a:pt x="283" y="937"/>
                </a:cubicBezTo>
                <a:cubicBezTo>
                  <a:pt x="276" y="937"/>
                  <a:pt x="271" y="931"/>
                  <a:pt x="271" y="925"/>
                </a:cubicBezTo>
                <a:cubicBezTo>
                  <a:pt x="271" y="879"/>
                  <a:pt x="271" y="879"/>
                  <a:pt x="271" y="879"/>
                </a:cubicBezTo>
                <a:cubicBezTo>
                  <a:pt x="226" y="879"/>
                  <a:pt x="226" y="879"/>
                  <a:pt x="226" y="879"/>
                </a:cubicBezTo>
                <a:cubicBezTo>
                  <a:pt x="219" y="879"/>
                  <a:pt x="214" y="873"/>
                  <a:pt x="214" y="867"/>
                </a:cubicBezTo>
                <a:cubicBezTo>
                  <a:pt x="214" y="861"/>
                  <a:pt x="219" y="855"/>
                  <a:pt x="226" y="855"/>
                </a:cubicBezTo>
                <a:cubicBezTo>
                  <a:pt x="271" y="855"/>
                  <a:pt x="271" y="855"/>
                  <a:pt x="271" y="855"/>
                </a:cubicBezTo>
                <a:cubicBezTo>
                  <a:pt x="271" y="810"/>
                  <a:pt x="271" y="810"/>
                  <a:pt x="271" y="810"/>
                </a:cubicBezTo>
                <a:cubicBezTo>
                  <a:pt x="271" y="804"/>
                  <a:pt x="276" y="798"/>
                  <a:pt x="283" y="798"/>
                </a:cubicBezTo>
                <a:cubicBezTo>
                  <a:pt x="289" y="798"/>
                  <a:pt x="295" y="804"/>
                  <a:pt x="295" y="810"/>
                </a:cubicBezTo>
                <a:cubicBezTo>
                  <a:pt x="295" y="855"/>
                  <a:pt x="295" y="855"/>
                  <a:pt x="295" y="855"/>
                </a:cubicBezTo>
                <a:cubicBezTo>
                  <a:pt x="341" y="855"/>
                  <a:pt x="341" y="855"/>
                  <a:pt x="341" y="855"/>
                </a:cubicBezTo>
                <a:cubicBezTo>
                  <a:pt x="347" y="855"/>
                  <a:pt x="353" y="861"/>
                  <a:pt x="353" y="867"/>
                </a:cubicBezTo>
                <a:cubicBezTo>
                  <a:pt x="353" y="873"/>
                  <a:pt x="348" y="879"/>
                  <a:pt x="341" y="879"/>
                </a:cubicBezTo>
                <a:close/>
                <a:moveTo>
                  <a:pt x="486" y="665"/>
                </a:moveTo>
                <a:cubicBezTo>
                  <a:pt x="486" y="744"/>
                  <a:pt x="486" y="744"/>
                  <a:pt x="486" y="744"/>
                </a:cubicBezTo>
                <a:cubicBezTo>
                  <a:pt x="82" y="744"/>
                  <a:pt x="82" y="744"/>
                  <a:pt x="82" y="744"/>
                </a:cubicBezTo>
                <a:cubicBezTo>
                  <a:pt x="82" y="665"/>
                  <a:pt x="82" y="665"/>
                  <a:pt x="82" y="665"/>
                </a:cubicBezTo>
                <a:cubicBezTo>
                  <a:pt x="82" y="650"/>
                  <a:pt x="88" y="637"/>
                  <a:pt x="98" y="626"/>
                </a:cubicBezTo>
                <a:cubicBezTo>
                  <a:pt x="172" y="550"/>
                  <a:pt x="172" y="550"/>
                  <a:pt x="172" y="550"/>
                </a:cubicBezTo>
                <a:cubicBezTo>
                  <a:pt x="176" y="551"/>
                  <a:pt x="180" y="551"/>
                  <a:pt x="185" y="551"/>
                </a:cubicBezTo>
                <a:cubicBezTo>
                  <a:pt x="383" y="551"/>
                  <a:pt x="383" y="551"/>
                  <a:pt x="383" y="551"/>
                </a:cubicBezTo>
                <a:cubicBezTo>
                  <a:pt x="387" y="551"/>
                  <a:pt x="391" y="551"/>
                  <a:pt x="396" y="550"/>
                </a:cubicBezTo>
                <a:cubicBezTo>
                  <a:pt x="470" y="626"/>
                  <a:pt x="470" y="626"/>
                  <a:pt x="470" y="626"/>
                </a:cubicBezTo>
                <a:cubicBezTo>
                  <a:pt x="470" y="626"/>
                  <a:pt x="470" y="626"/>
                  <a:pt x="470" y="626"/>
                </a:cubicBezTo>
                <a:cubicBezTo>
                  <a:pt x="480" y="637"/>
                  <a:pt x="486" y="652"/>
                  <a:pt x="486" y="665"/>
                </a:cubicBezTo>
                <a:close/>
                <a:moveTo>
                  <a:pt x="454" y="1145"/>
                </a:moveTo>
                <a:cubicBezTo>
                  <a:pt x="449" y="1147"/>
                  <a:pt x="441" y="1148"/>
                  <a:pt x="435" y="1148"/>
                </a:cubicBezTo>
                <a:cubicBezTo>
                  <a:pt x="132" y="1148"/>
                  <a:pt x="132" y="1148"/>
                  <a:pt x="132" y="1148"/>
                </a:cubicBezTo>
                <a:cubicBezTo>
                  <a:pt x="105" y="1148"/>
                  <a:pt x="82" y="1127"/>
                  <a:pt x="82" y="1099"/>
                </a:cubicBezTo>
                <a:cubicBezTo>
                  <a:pt x="82" y="992"/>
                  <a:pt x="82" y="992"/>
                  <a:pt x="82" y="992"/>
                </a:cubicBezTo>
                <a:cubicBezTo>
                  <a:pt x="396" y="992"/>
                  <a:pt x="396" y="992"/>
                  <a:pt x="396" y="992"/>
                </a:cubicBezTo>
                <a:cubicBezTo>
                  <a:pt x="396" y="996"/>
                  <a:pt x="395" y="1001"/>
                  <a:pt x="395" y="1007"/>
                </a:cubicBezTo>
                <a:cubicBezTo>
                  <a:pt x="396" y="1060"/>
                  <a:pt x="419" y="1109"/>
                  <a:pt x="454" y="1145"/>
                </a:cubicBezTo>
                <a:close/>
                <a:moveTo>
                  <a:pt x="756" y="0"/>
                </a:moveTo>
                <a:cubicBezTo>
                  <a:pt x="82" y="0"/>
                  <a:pt x="82" y="0"/>
                  <a:pt x="82" y="0"/>
                </a:cubicBezTo>
                <a:cubicBezTo>
                  <a:pt x="36" y="0"/>
                  <a:pt x="0" y="37"/>
                  <a:pt x="0" y="82"/>
                </a:cubicBezTo>
                <a:cubicBezTo>
                  <a:pt x="0" y="1555"/>
                  <a:pt x="0" y="1555"/>
                  <a:pt x="0" y="1555"/>
                </a:cubicBezTo>
                <a:cubicBezTo>
                  <a:pt x="0" y="1600"/>
                  <a:pt x="36" y="1637"/>
                  <a:pt x="82" y="1637"/>
                </a:cubicBezTo>
                <a:cubicBezTo>
                  <a:pt x="756" y="1637"/>
                  <a:pt x="756" y="1637"/>
                  <a:pt x="756" y="1637"/>
                </a:cubicBezTo>
                <a:cubicBezTo>
                  <a:pt x="801" y="1637"/>
                  <a:pt x="838" y="1600"/>
                  <a:pt x="838" y="1555"/>
                </a:cubicBezTo>
                <a:cubicBezTo>
                  <a:pt x="838" y="82"/>
                  <a:pt x="838" y="82"/>
                  <a:pt x="838" y="82"/>
                </a:cubicBezTo>
                <a:cubicBezTo>
                  <a:pt x="838" y="37"/>
                  <a:pt x="801" y="0"/>
                  <a:pt x="756" y="0"/>
                </a:cubicBezTo>
                <a:close/>
                <a:moveTo>
                  <a:pt x="34" y="1428"/>
                </a:moveTo>
                <a:cubicBezTo>
                  <a:pt x="34" y="209"/>
                  <a:pt x="34" y="209"/>
                  <a:pt x="34" y="209"/>
                </a:cubicBezTo>
                <a:cubicBezTo>
                  <a:pt x="803" y="209"/>
                  <a:pt x="803" y="209"/>
                  <a:pt x="803" y="209"/>
                </a:cubicBezTo>
                <a:cubicBezTo>
                  <a:pt x="803" y="1428"/>
                  <a:pt x="803" y="1428"/>
                  <a:pt x="803" y="1428"/>
                </a:cubicBezTo>
                <a:cubicBezTo>
                  <a:pt x="34" y="1428"/>
                  <a:pt x="34" y="1428"/>
                  <a:pt x="34" y="1428"/>
                </a:cubicBezTo>
                <a:close/>
                <a:moveTo>
                  <a:pt x="471" y="1533"/>
                </a:moveTo>
                <a:cubicBezTo>
                  <a:pt x="471" y="1562"/>
                  <a:pt x="447" y="1585"/>
                  <a:pt x="419" y="1585"/>
                </a:cubicBezTo>
                <a:cubicBezTo>
                  <a:pt x="390" y="1585"/>
                  <a:pt x="366" y="1562"/>
                  <a:pt x="366" y="1533"/>
                </a:cubicBezTo>
                <a:cubicBezTo>
                  <a:pt x="366" y="1504"/>
                  <a:pt x="390" y="1480"/>
                  <a:pt x="419" y="1480"/>
                </a:cubicBezTo>
                <a:cubicBezTo>
                  <a:pt x="447" y="1480"/>
                  <a:pt x="471" y="1504"/>
                  <a:pt x="471" y="1533"/>
                </a:cubicBezTo>
                <a:close/>
                <a:moveTo>
                  <a:pt x="314" y="122"/>
                </a:moveTo>
                <a:cubicBezTo>
                  <a:pt x="314" y="112"/>
                  <a:pt x="322" y="105"/>
                  <a:pt x="332" y="105"/>
                </a:cubicBezTo>
                <a:cubicBezTo>
                  <a:pt x="506" y="105"/>
                  <a:pt x="506" y="105"/>
                  <a:pt x="506" y="105"/>
                </a:cubicBezTo>
                <a:cubicBezTo>
                  <a:pt x="515" y="105"/>
                  <a:pt x="523" y="112"/>
                  <a:pt x="523" y="122"/>
                </a:cubicBezTo>
                <a:cubicBezTo>
                  <a:pt x="523" y="132"/>
                  <a:pt x="515" y="139"/>
                  <a:pt x="506" y="139"/>
                </a:cubicBezTo>
                <a:cubicBezTo>
                  <a:pt x="332" y="139"/>
                  <a:pt x="332" y="139"/>
                  <a:pt x="332" y="139"/>
                </a:cubicBezTo>
                <a:cubicBezTo>
                  <a:pt x="322" y="139"/>
                  <a:pt x="314" y="132"/>
                  <a:pt x="314" y="122"/>
                </a:cubicBezTo>
                <a:close/>
              </a:path>
            </a:pathLst>
          </a:custGeom>
          <a:solidFill>
            <a:srgbClr val="55ACD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ndParaRPr>
          </a:p>
        </p:txBody>
      </p:sp>
      <p:pic>
        <p:nvPicPr>
          <p:cNvPr id="58" name="Picture 57"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198707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3"/>
                                        </p:tgtEl>
                                      </p:cBhvr>
                                    </p:animEffect>
                                    <p:set>
                                      <p:cBhvr>
                                        <p:cTn id="10" dur="1" fill="hold">
                                          <p:stCondLst>
                                            <p:cond delay="499"/>
                                          </p:stCondLst>
                                        </p:cTn>
                                        <p:tgtEl>
                                          <p:spTgt spid="7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1500"/>
                                        <p:tgtEl>
                                          <p:spTgt spid="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2" grpId="0"/>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83" y="1005538"/>
            <a:ext cx="9833429" cy="1028700"/>
          </a:xfrm>
        </p:spPr>
        <p:txBody>
          <a:bodyPr/>
          <a:lstStyle/>
          <a:p>
            <a:r>
              <a:rPr lang="en-US" dirty="0"/>
              <a:t>Not So Seamless Integration</a:t>
            </a:r>
          </a:p>
        </p:txBody>
      </p:sp>
      <p:sp>
        <p:nvSpPr>
          <p:cNvPr id="4" name="Slide Number Placeholder 3"/>
          <p:cNvSpPr>
            <a:spLocks noGrp="1"/>
          </p:cNvSpPr>
          <p:nvPr>
            <p:ph type="sldNum" sz="quarter" idx="12"/>
          </p:nvPr>
        </p:nvSpPr>
        <p:spPr>
          <a:xfrm>
            <a:off x="11360664" y="6343267"/>
            <a:ext cx="513735" cy="227164"/>
          </a:xfrm>
        </p:spPr>
        <p:txBody>
          <a:bodyPr/>
          <a:lstStyle/>
          <a:p>
            <a:fld id="{2F8AF2E6-64A8-0F46-AF27-0A96D82A033B}" type="slidenum">
              <a:rPr lang="en-US" smtClean="0"/>
              <a:pPr/>
              <a:t>18</a:t>
            </a:fld>
            <a:endParaRPr lang="en-US" dirty="0"/>
          </a:p>
        </p:txBody>
      </p:sp>
      <p:sp>
        <p:nvSpPr>
          <p:cNvPr id="14" name="Google Shape;818;p28">
            <a:extLst>
              <a:ext uri="{FF2B5EF4-FFF2-40B4-BE49-F238E27FC236}">
                <a16:creationId xmlns:a16="http://schemas.microsoft.com/office/drawing/2014/main" id="{CE575B2D-1B4D-C046-BC78-6A306ECA08CC}"/>
              </a:ext>
            </a:extLst>
          </p:cNvPr>
          <p:cNvSpPr/>
          <p:nvPr/>
        </p:nvSpPr>
        <p:spPr>
          <a:xfrm>
            <a:off x="510545" y="2111379"/>
            <a:ext cx="1572730" cy="1549515"/>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16" name="Google Shape;820;p28">
            <a:extLst>
              <a:ext uri="{FF2B5EF4-FFF2-40B4-BE49-F238E27FC236}">
                <a16:creationId xmlns:a16="http://schemas.microsoft.com/office/drawing/2014/main" id="{676ACE1F-6571-9240-B8F6-B0DBB4F2DC95}"/>
              </a:ext>
            </a:extLst>
          </p:cNvPr>
          <p:cNvSpPr/>
          <p:nvPr/>
        </p:nvSpPr>
        <p:spPr>
          <a:xfrm>
            <a:off x="3584139" y="2111380"/>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18" name="Google Shape;822;p28">
            <a:extLst>
              <a:ext uri="{FF2B5EF4-FFF2-40B4-BE49-F238E27FC236}">
                <a16:creationId xmlns:a16="http://schemas.microsoft.com/office/drawing/2014/main" id="{824940FF-E97A-4C4D-A97E-4822B106BDAA}"/>
              </a:ext>
            </a:extLst>
          </p:cNvPr>
          <p:cNvSpPr/>
          <p:nvPr/>
        </p:nvSpPr>
        <p:spPr>
          <a:xfrm>
            <a:off x="6842871" y="2127340"/>
            <a:ext cx="1616444" cy="1521609"/>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20" name="Google Shape;825;p28">
            <a:extLst>
              <a:ext uri="{FF2B5EF4-FFF2-40B4-BE49-F238E27FC236}">
                <a16:creationId xmlns:a16="http://schemas.microsoft.com/office/drawing/2014/main" id="{98E3D29A-A07B-3341-9A94-97964E5EAB59}"/>
              </a:ext>
            </a:extLst>
          </p:cNvPr>
          <p:cNvSpPr/>
          <p:nvPr/>
        </p:nvSpPr>
        <p:spPr>
          <a:xfrm>
            <a:off x="6826671" y="4548737"/>
            <a:ext cx="1733697" cy="1617235"/>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cxnSp>
        <p:nvCxnSpPr>
          <p:cNvPr id="21" name="Google Shape;826;p28">
            <a:extLst>
              <a:ext uri="{FF2B5EF4-FFF2-40B4-BE49-F238E27FC236}">
                <a16:creationId xmlns:a16="http://schemas.microsoft.com/office/drawing/2014/main" id="{5079FE75-E77A-F143-BCC1-A535E5CA0DD6}"/>
              </a:ext>
            </a:extLst>
          </p:cNvPr>
          <p:cNvCxnSpPr>
            <a:cxnSpLocks/>
            <a:stCxn id="16" idx="6"/>
            <a:endCxn id="18" idx="2"/>
          </p:cNvCxnSpPr>
          <p:nvPr/>
        </p:nvCxnSpPr>
        <p:spPr>
          <a:xfrm>
            <a:off x="5085034" y="2885493"/>
            <a:ext cx="1757837" cy="2652"/>
          </a:xfrm>
          <a:prstGeom prst="straightConnector1">
            <a:avLst/>
          </a:prstGeom>
          <a:noFill/>
          <a:ln w="28575" cap="flat" cmpd="sng">
            <a:solidFill>
              <a:schemeClr val="dk2"/>
            </a:solidFill>
            <a:prstDash val="dash"/>
            <a:miter lim="800000"/>
            <a:headEnd type="triangle" w="med" len="med"/>
            <a:tailEnd type="triangle" w="med" len="med"/>
          </a:ln>
        </p:spPr>
      </p:cxnSp>
      <p:sp>
        <p:nvSpPr>
          <p:cNvPr id="22" name="Google Shape;827;p28">
            <a:extLst>
              <a:ext uri="{FF2B5EF4-FFF2-40B4-BE49-F238E27FC236}">
                <a16:creationId xmlns:a16="http://schemas.microsoft.com/office/drawing/2014/main" id="{664C427F-D1FF-E842-B0DB-F1E001744804}"/>
              </a:ext>
            </a:extLst>
          </p:cNvPr>
          <p:cNvSpPr txBox="1"/>
          <p:nvPr/>
        </p:nvSpPr>
        <p:spPr>
          <a:xfrm>
            <a:off x="3877386" y="3225804"/>
            <a:ext cx="914400" cy="30777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Prescriber </a:t>
            </a:r>
            <a:endParaRPr sz="1400" dirty="0">
              <a:solidFill>
                <a:schemeClr val="tx1">
                  <a:lumMod val="75000"/>
                  <a:lumOff val="25000"/>
                </a:schemeClr>
              </a:solidFill>
            </a:endParaRPr>
          </a:p>
        </p:txBody>
      </p:sp>
      <p:sp>
        <p:nvSpPr>
          <p:cNvPr id="23" name="Google Shape;828;p28">
            <a:extLst>
              <a:ext uri="{FF2B5EF4-FFF2-40B4-BE49-F238E27FC236}">
                <a16:creationId xmlns:a16="http://schemas.microsoft.com/office/drawing/2014/main" id="{0E9D9F53-1357-D449-B9C3-DBF8284DE50A}"/>
              </a:ext>
            </a:extLst>
          </p:cNvPr>
          <p:cNvSpPr txBox="1"/>
          <p:nvPr/>
        </p:nvSpPr>
        <p:spPr>
          <a:xfrm>
            <a:off x="6968536" y="3071249"/>
            <a:ext cx="1365114" cy="5231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2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HUB &amp; Specialty Rx   </a:t>
            </a:r>
            <a:endParaRPr sz="1400" dirty="0">
              <a:solidFill>
                <a:schemeClr val="tx1">
                  <a:lumMod val="75000"/>
                  <a:lumOff val="25000"/>
                </a:schemeClr>
              </a:solidFill>
            </a:endParaRPr>
          </a:p>
        </p:txBody>
      </p:sp>
      <p:cxnSp>
        <p:nvCxnSpPr>
          <p:cNvPr id="24" name="Google Shape;829;p28">
            <a:extLst>
              <a:ext uri="{FF2B5EF4-FFF2-40B4-BE49-F238E27FC236}">
                <a16:creationId xmlns:a16="http://schemas.microsoft.com/office/drawing/2014/main" id="{0DF18916-4B71-8244-9133-5909E9DD4C66}"/>
              </a:ext>
            </a:extLst>
          </p:cNvPr>
          <p:cNvCxnSpPr>
            <a:cxnSpLocks/>
            <a:stCxn id="18" idx="4"/>
          </p:cNvCxnSpPr>
          <p:nvPr/>
        </p:nvCxnSpPr>
        <p:spPr>
          <a:xfrm>
            <a:off x="7651093" y="3648949"/>
            <a:ext cx="2727" cy="891037"/>
          </a:xfrm>
          <a:prstGeom prst="straightConnector1">
            <a:avLst/>
          </a:prstGeom>
          <a:noFill/>
          <a:ln w="28575" cap="flat" cmpd="sng">
            <a:solidFill>
              <a:schemeClr val="dk2"/>
            </a:solidFill>
            <a:prstDash val="dash"/>
            <a:miter lim="800000"/>
            <a:headEnd type="triangle" w="med" len="med"/>
            <a:tailEnd type="triangle" w="med" len="med"/>
          </a:ln>
        </p:spPr>
      </p:cxnSp>
      <p:cxnSp>
        <p:nvCxnSpPr>
          <p:cNvPr id="25" name="Google Shape;830;p28">
            <a:extLst>
              <a:ext uri="{FF2B5EF4-FFF2-40B4-BE49-F238E27FC236}">
                <a16:creationId xmlns:a16="http://schemas.microsoft.com/office/drawing/2014/main" id="{C6890BC8-9EEF-E246-96E1-C141B2CDB502}"/>
              </a:ext>
            </a:extLst>
          </p:cNvPr>
          <p:cNvCxnSpPr>
            <a:cxnSpLocks/>
            <a:stCxn id="14" idx="0"/>
            <a:endCxn id="18" idx="0"/>
          </p:cNvCxnSpPr>
          <p:nvPr/>
        </p:nvCxnSpPr>
        <p:spPr>
          <a:xfrm rot="16200000" flipH="1">
            <a:off x="4466020" y="-1057732"/>
            <a:ext cx="15961" cy="6354183"/>
          </a:xfrm>
          <a:prstGeom prst="bentConnector3">
            <a:avLst>
              <a:gd name="adj1" fmla="val -1432241"/>
            </a:avLst>
          </a:prstGeom>
          <a:noFill/>
          <a:ln w="28575" cap="flat" cmpd="sng">
            <a:solidFill>
              <a:schemeClr val="dk2"/>
            </a:solidFill>
            <a:prstDash val="dash"/>
            <a:miter lim="800000"/>
            <a:headEnd type="triangle" w="med" len="med"/>
            <a:tailEnd type="triangle" w="med" len="med"/>
          </a:ln>
        </p:spPr>
      </p:cxnSp>
      <p:sp>
        <p:nvSpPr>
          <p:cNvPr id="26" name="Google Shape;831;p28">
            <a:extLst>
              <a:ext uri="{FF2B5EF4-FFF2-40B4-BE49-F238E27FC236}">
                <a16:creationId xmlns:a16="http://schemas.microsoft.com/office/drawing/2014/main" id="{C4E6E5EF-63DD-EB4E-9BC6-C2DE370CE060}"/>
              </a:ext>
            </a:extLst>
          </p:cNvPr>
          <p:cNvSpPr txBox="1"/>
          <p:nvPr/>
        </p:nvSpPr>
        <p:spPr>
          <a:xfrm>
            <a:off x="5830288" y="1264741"/>
            <a:ext cx="2025165" cy="523180"/>
          </a:xfrm>
          <a:prstGeom prst="rect">
            <a:avLst/>
          </a:prstGeom>
          <a:noFill/>
          <a:ln>
            <a:noFill/>
          </a:ln>
        </p:spPr>
        <p:txBody>
          <a:bodyPr spcFirstLastPara="1" wrap="square" lIns="0" tIns="45700" rIns="45700" bIns="45700" anchor="t" anchorCtr="0">
            <a:spAutoFit/>
          </a:bodyPr>
          <a:lstStyle>
            <a:defPPr>
              <a:defRPr lang="en-US"/>
            </a:defPPr>
            <a:lvl1pPr marR="0" lvl="0" algn="ctr">
              <a:lnSpc>
                <a:spcPct val="100000"/>
              </a:lnSpc>
              <a:spcBef>
                <a:spcPts val="0"/>
              </a:spcBef>
              <a:spcAft>
                <a:spcPts val="0"/>
              </a:spcAft>
              <a:buClr>
                <a:schemeClr val="dk1"/>
              </a:buClr>
              <a:buSzPts val="1100"/>
              <a:defRPr sz="1400" b="0" i="1" u="none" strike="noStrike" cap="none">
                <a:solidFill>
                  <a:schemeClr val="tx1">
                    <a:lumMod val="75000"/>
                    <a:lumOff val="25000"/>
                  </a:schemeClr>
                </a:solidFill>
                <a:latin typeface="Libre Franklin Medium"/>
                <a:ea typeface="Libre Franklin Medium"/>
                <a:cs typeface="Libre Franklin Medium"/>
              </a:defRPr>
            </a:lvl1pPr>
          </a:lstStyle>
          <a:p>
            <a:r>
              <a:rPr lang="en-US" dirty="0">
                <a:sym typeface="Libre Franklin Medium"/>
              </a:rPr>
              <a:t>Verify insurance benefit </a:t>
            </a:r>
            <a:endParaRPr dirty="0"/>
          </a:p>
          <a:p>
            <a:r>
              <a:rPr lang="en-US" dirty="0">
                <a:sym typeface="Libre Franklin Medium"/>
              </a:rPr>
              <a:t>Collect Co-Insurance</a:t>
            </a:r>
            <a:endParaRPr dirty="0"/>
          </a:p>
        </p:txBody>
      </p:sp>
      <p:sp>
        <p:nvSpPr>
          <p:cNvPr id="28" name="Google Shape;833;p28">
            <a:extLst>
              <a:ext uri="{FF2B5EF4-FFF2-40B4-BE49-F238E27FC236}">
                <a16:creationId xmlns:a16="http://schemas.microsoft.com/office/drawing/2014/main" id="{4A9E5BA0-53E7-C041-B505-492CE2E18442}"/>
              </a:ext>
            </a:extLst>
          </p:cNvPr>
          <p:cNvSpPr txBox="1"/>
          <p:nvPr/>
        </p:nvSpPr>
        <p:spPr>
          <a:xfrm>
            <a:off x="5119914" y="2953014"/>
            <a:ext cx="1616444" cy="307736"/>
          </a:xfrm>
          <a:prstGeom prst="rect">
            <a:avLst/>
          </a:prstGeom>
          <a:noFill/>
          <a:ln>
            <a:noFill/>
          </a:ln>
        </p:spPr>
        <p:txBody>
          <a:bodyPr spcFirstLastPara="1" wrap="square" lIns="0" tIns="45700" rIns="45700" bIns="45700" anchor="t" anchorCtr="0">
            <a:spAutoFit/>
          </a:bodyPr>
          <a:lstStyle/>
          <a:p>
            <a:pPr marR="0" lvl="0" algn="ctr" rtl="0">
              <a:lnSpc>
                <a:spcPct val="100000"/>
              </a:lnSpc>
              <a:spcBef>
                <a:spcPts val="0"/>
              </a:spcBef>
              <a:spcAft>
                <a:spcPts val="0"/>
              </a:spcAft>
              <a:buClr>
                <a:schemeClr val="dk1"/>
              </a:buClr>
              <a:buSzPts val="1100"/>
            </a:pPr>
            <a:r>
              <a:rPr lang="en-US" sz="1400" b="0" i="1" u="none" strike="noStrike" cap="none" dirty="0">
                <a:solidFill>
                  <a:schemeClr val="tx1">
                    <a:lumMod val="75000"/>
                    <a:lumOff val="25000"/>
                  </a:schemeClr>
                </a:solidFill>
                <a:latin typeface="Libre Franklin Medium"/>
                <a:ea typeface="Libre Franklin Medium"/>
                <a:cs typeface="Libre Franklin Medium"/>
                <a:sym typeface="Libre Franklin Medium"/>
              </a:rPr>
              <a:t>Send Rx via EMR/ Fax </a:t>
            </a:r>
            <a:endParaRPr sz="2400" dirty="0">
              <a:solidFill>
                <a:schemeClr val="tx1">
                  <a:lumMod val="75000"/>
                  <a:lumOff val="25000"/>
                </a:schemeClr>
              </a:solidFill>
            </a:endParaRPr>
          </a:p>
        </p:txBody>
      </p:sp>
      <p:sp>
        <p:nvSpPr>
          <p:cNvPr id="29" name="Google Shape;834;p28">
            <a:extLst>
              <a:ext uri="{FF2B5EF4-FFF2-40B4-BE49-F238E27FC236}">
                <a16:creationId xmlns:a16="http://schemas.microsoft.com/office/drawing/2014/main" id="{3831F109-982B-6F4B-8CD4-8B8D59B5DDE2}"/>
              </a:ext>
            </a:extLst>
          </p:cNvPr>
          <p:cNvSpPr txBox="1"/>
          <p:nvPr/>
        </p:nvSpPr>
        <p:spPr>
          <a:xfrm>
            <a:off x="8184019" y="1068475"/>
            <a:ext cx="2041649" cy="954067"/>
          </a:xfrm>
          <a:prstGeom prst="rect">
            <a:avLst/>
          </a:prstGeom>
          <a:noFill/>
          <a:ln>
            <a:noFill/>
          </a:ln>
        </p:spPr>
        <p:txBody>
          <a:bodyPr spcFirstLastPara="1" wrap="square" lIns="45700" tIns="45700" rIns="45700" bIns="45700" anchor="t" anchorCtr="0">
            <a:spAutoFit/>
          </a:bodyPr>
          <a:lstStyle/>
          <a:p>
            <a:pPr marL="171450" marR="0" lvl="0" indent="-101600" algn="ctr" rtl="0">
              <a:lnSpc>
                <a:spcPct val="100000"/>
              </a:lnSpc>
              <a:spcBef>
                <a:spcPts val="0"/>
              </a:spcBef>
              <a:spcAft>
                <a:spcPts val="0"/>
              </a:spcAft>
              <a:buClr>
                <a:srgbClr val="000000"/>
              </a:buClr>
              <a:buSzPts val="1100"/>
              <a:buFont typeface="Arial"/>
              <a:buNone/>
            </a:pPr>
            <a:endParaRPr sz="1400" b="1" i="0" u="none" strike="noStrike" cap="none" dirty="0">
              <a:solidFill>
                <a:schemeClr val="tx1">
                  <a:lumMod val="75000"/>
                  <a:lumOff val="25000"/>
                </a:schemeClr>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chemeClr val="dk1"/>
              </a:buClr>
              <a:buSzPts val="1100"/>
              <a:buFont typeface="Libre Franklin Medium"/>
              <a:buNone/>
            </a:pPr>
            <a: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t>Pharmacy Benefit: </a:t>
            </a:r>
            <a:b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br>
            <a:r>
              <a:rPr lang="en-US" sz="1400" b="0" i="1" u="none" strike="noStrike" cap="none" dirty="0">
                <a:solidFill>
                  <a:schemeClr val="tx1">
                    <a:lumMod val="75000"/>
                    <a:lumOff val="25000"/>
                  </a:schemeClr>
                </a:solidFill>
                <a:latin typeface="Libre Franklin Medium"/>
                <a:ea typeface="Libre Franklin Medium"/>
                <a:cs typeface="Libre Franklin Medium"/>
                <a:sym typeface="Libre Franklin Medium"/>
              </a:rPr>
              <a:t>Bill PBM via 11-digit NDC </a:t>
            </a:r>
            <a:endParaRPr sz="1400" dirty="0">
              <a:solidFill>
                <a:schemeClr val="tx1">
                  <a:lumMod val="75000"/>
                  <a:lumOff val="25000"/>
                </a:schemeClr>
              </a:solidFill>
            </a:endParaRPr>
          </a:p>
          <a:p>
            <a:pPr marL="0" marR="0" lvl="0" indent="0" algn="ctr" rtl="0">
              <a:lnSpc>
                <a:spcPct val="100000"/>
              </a:lnSpc>
              <a:spcBef>
                <a:spcPts val="0"/>
              </a:spcBef>
              <a:spcAft>
                <a:spcPts val="0"/>
              </a:spcAft>
              <a:buClr>
                <a:srgbClr val="000000"/>
              </a:buClr>
              <a:buSzPts val="1100"/>
              <a:buFont typeface="Libre Franklin Medium"/>
              <a:buNone/>
            </a:pPr>
            <a: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t> </a:t>
            </a:r>
            <a:endParaRPr sz="1400" dirty="0">
              <a:solidFill>
                <a:schemeClr val="tx1">
                  <a:lumMod val="75000"/>
                  <a:lumOff val="25000"/>
                </a:schemeClr>
              </a:solidFill>
            </a:endParaRPr>
          </a:p>
        </p:txBody>
      </p:sp>
      <p:sp>
        <p:nvSpPr>
          <p:cNvPr id="30" name="Google Shape;837;p28">
            <a:extLst>
              <a:ext uri="{FF2B5EF4-FFF2-40B4-BE49-F238E27FC236}">
                <a16:creationId xmlns:a16="http://schemas.microsoft.com/office/drawing/2014/main" id="{2D520BDB-F173-164E-B633-FFB980BF4583}"/>
              </a:ext>
            </a:extLst>
          </p:cNvPr>
          <p:cNvSpPr txBox="1"/>
          <p:nvPr/>
        </p:nvSpPr>
        <p:spPr>
          <a:xfrm>
            <a:off x="3848993" y="4015840"/>
            <a:ext cx="1108492" cy="523180"/>
          </a:xfrm>
          <a:prstGeom prst="rect">
            <a:avLst/>
          </a:prstGeom>
          <a:noFill/>
          <a:ln>
            <a:noFill/>
          </a:ln>
        </p:spPr>
        <p:txBody>
          <a:bodyPr spcFirstLastPara="1" wrap="square" lIns="0" tIns="45700" rIns="45700" bIns="45700" anchor="t" anchorCtr="0">
            <a:spAutoFit/>
          </a:bodyPr>
          <a:lstStyle>
            <a:defPPr>
              <a:defRPr lang="en-US"/>
            </a:defPPr>
            <a:lvl1pPr marR="0" lvl="0" algn="ctr">
              <a:lnSpc>
                <a:spcPct val="100000"/>
              </a:lnSpc>
              <a:spcBef>
                <a:spcPts val="0"/>
              </a:spcBef>
              <a:spcAft>
                <a:spcPts val="0"/>
              </a:spcAft>
              <a:buClr>
                <a:schemeClr val="dk1"/>
              </a:buClr>
              <a:buSzPts val="1100"/>
              <a:defRPr sz="1400" b="0" i="1" u="none" strike="noStrike" cap="none">
                <a:solidFill>
                  <a:schemeClr val="tx1">
                    <a:lumMod val="75000"/>
                    <a:lumOff val="25000"/>
                  </a:schemeClr>
                </a:solidFill>
                <a:latin typeface="Libre Franklin Medium"/>
                <a:ea typeface="Libre Franklin Medium"/>
                <a:cs typeface="Libre Franklin Medium"/>
              </a:defRPr>
            </a:lvl1pPr>
          </a:lstStyle>
          <a:p>
            <a:r>
              <a:rPr lang="en-US" dirty="0">
                <a:sym typeface="Libre Franklin Medium"/>
              </a:rPr>
              <a:t>Product Dispensed </a:t>
            </a:r>
            <a:endParaRPr dirty="0">
              <a:sym typeface="Libre Franklin Medium"/>
            </a:endParaRPr>
          </a:p>
        </p:txBody>
      </p:sp>
      <p:sp>
        <p:nvSpPr>
          <p:cNvPr id="31" name="Google Shape;841;p28">
            <a:extLst>
              <a:ext uri="{FF2B5EF4-FFF2-40B4-BE49-F238E27FC236}">
                <a16:creationId xmlns:a16="http://schemas.microsoft.com/office/drawing/2014/main" id="{EBDA11F1-E2C4-D441-A331-D69AB0A31536}"/>
              </a:ext>
            </a:extLst>
          </p:cNvPr>
          <p:cNvSpPr txBox="1"/>
          <p:nvPr/>
        </p:nvSpPr>
        <p:spPr>
          <a:xfrm>
            <a:off x="5327374" y="2574876"/>
            <a:ext cx="1066925" cy="307736"/>
          </a:xfrm>
          <a:prstGeom prst="rect">
            <a:avLst/>
          </a:prstGeom>
          <a:noFill/>
          <a:ln>
            <a:noFill/>
          </a:ln>
        </p:spPr>
        <p:txBody>
          <a:bodyPr spcFirstLastPara="1" wrap="square" lIns="45700" tIns="45700" rIns="45700" bIns="45700" anchor="t" anchorCtr="0">
            <a:spAutoFit/>
          </a:bodyPr>
          <a:lstStyle/>
          <a:p>
            <a:pPr marR="0" lvl="0" algn="ctr" rtl="0">
              <a:lnSpc>
                <a:spcPct val="100000"/>
              </a:lnSpc>
              <a:spcBef>
                <a:spcPts val="0"/>
              </a:spcBef>
              <a:spcAft>
                <a:spcPts val="0"/>
              </a:spcAft>
              <a:buClr>
                <a:schemeClr val="lt2"/>
              </a:buClr>
              <a:buSzPts val="1100"/>
            </a:pPr>
            <a:r>
              <a:rPr lang="en-US" sz="1400" b="0" i="1" u="none" strike="noStrike" cap="none" dirty="0">
                <a:solidFill>
                  <a:schemeClr val="accent1"/>
                </a:solidFill>
                <a:latin typeface="Libre Franklin Medium"/>
                <a:ea typeface="Libre Franklin Medium"/>
                <a:cs typeface="Libre Franklin Medium"/>
                <a:sym typeface="Libre Franklin Medium"/>
              </a:rPr>
              <a:t>Verify Rx</a:t>
            </a:r>
            <a:endParaRPr sz="2400" dirty="0">
              <a:solidFill>
                <a:schemeClr val="accent1"/>
              </a:solidFill>
            </a:endParaRPr>
          </a:p>
        </p:txBody>
      </p:sp>
      <p:sp>
        <p:nvSpPr>
          <p:cNvPr id="33" name="Google Shape;845;p28">
            <a:extLst>
              <a:ext uri="{FF2B5EF4-FFF2-40B4-BE49-F238E27FC236}">
                <a16:creationId xmlns:a16="http://schemas.microsoft.com/office/drawing/2014/main" id="{9645EC37-A5CA-644D-9DA4-B56B43EF9E3B}"/>
              </a:ext>
            </a:extLst>
          </p:cNvPr>
          <p:cNvSpPr txBox="1"/>
          <p:nvPr/>
        </p:nvSpPr>
        <p:spPr>
          <a:xfrm>
            <a:off x="381852" y="3051752"/>
            <a:ext cx="1743075" cy="5231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Patients /</a:t>
            </a:r>
          </a:p>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Caregivers </a:t>
            </a:r>
            <a:endParaRPr sz="1400" dirty="0">
              <a:solidFill>
                <a:schemeClr val="tx1">
                  <a:lumMod val="75000"/>
                  <a:lumOff val="25000"/>
                </a:schemeClr>
              </a:solidFill>
            </a:endParaRPr>
          </a:p>
        </p:txBody>
      </p:sp>
      <p:sp>
        <p:nvSpPr>
          <p:cNvPr id="35" name="Google Shape;847;p28">
            <a:extLst>
              <a:ext uri="{FF2B5EF4-FFF2-40B4-BE49-F238E27FC236}">
                <a16:creationId xmlns:a16="http://schemas.microsoft.com/office/drawing/2014/main" id="{DA934A9C-8495-0B4C-89FD-9794ECB917B8}"/>
              </a:ext>
            </a:extLst>
          </p:cNvPr>
          <p:cNvSpPr txBox="1"/>
          <p:nvPr/>
        </p:nvSpPr>
        <p:spPr>
          <a:xfrm>
            <a:off x="2288799" y="2641457"/>
            <a:ext cx="1120806" cy="523180"/>
          </a:xfrm>
          <a:prstGeom prst="rect">
            <a:avLst/>
          </a:prstGeom>
          <a:noFill/>
          <a:ln>
            <a:noFill/>
          </a:ln>
        </p:spPr>
        <p:txBody>
          <a:bodyPr spcFirstLastPara="1" wrap="square" lIns="0" tIns="45700" rIns="45700" bIns="45700" anchor="t" anchorCtr="0">
            <a:spAutoFit/>
          </a:bodyPr>
          <a:lstStyle/>
          <a:p>
            <a:pPr marR="0" lvl="0" algn="ctr" rtl="0">
              <a:lnSpc>
                <a:spcPct val="100000"/>
              </a:lnSpc>
              <a:spcBef>
                <a:spcPts val="0"/>
              </a:spcBef>
              <a:spcAft>
                <a:spcPts val="0"/>
              </a:spcAft>
              <a:buClr>
                <a:schemeClr val="dk1"/>
              </a:buClr>
              <a:buSzPts val="1100"/>
            </a:pPr>
            <a:r>
              <a:rPr lang="en-US" sz="1400" b="1" i="1" u="none" strike="noStrike" cap="none" dirty="0">
                <a:solidFill>
                  <a:schemeClr val="tx1">
                    <a:lumMod val="75000"/>
                    <a:lumOff val="25000"/>
                  </a:schemeClr>
                </a:solidFill>
                <a:latin typeface="Libre Franklin Medium"/>
                <a:ea typeface="Libre Franklin Medium"/>
                <a:cs typeface="Libre Franklin Medium"/>
                <a:sym typeface="Libre Franklin Medium"/>
              </a:rPr>
              <a:t>HCP </a:t>
            </a:r>
            <a:r>
              <a:rPr lang="en-US" sz="1400" b="1" i="1" dirty="0">
                <a:solidFill>
                  <a:schemeClr val="tx1">
                    <a:lumMod val="75000"/>
                    <a:lumOff val="25000"/>
                  </a:schemeClr>
                </a:solidFill>
                <a:latin typeface="Libre Franklin Medium"/>
                <a:ea typeface="Libre Franklin Medium"/>
                <a:cs typeface="Libre Franklin Medium"/>
                <a:sym typeface="Libre Franklin Medium"/>
              </a:rPr>
              <a:t>p</a:t>
            </a:r>
            <a:r>
              <a:rPr lang="en-US" sz="1400" b="1" i="1" u="none" strike="noStrike" cap="none" dirty="0">
                <a:solidFill>
                  <a:schemeClr val="tx1">
                    <a:lumMod val="75000"/>
                    <a:lumOff val="25000"/>
                  </a:schemeClr>
                </a:solidFill>
                <a:latin typeface="Libre Franklin Medium"/>
                <a:ea typeface="Libre Franklin Medium"/>
                <a:cs typeface="Libre Franklin Medium"/>
                <a:sym typeface="Libre Franklin Medium"/>
              </a:rPr>
              <a:t>rescribes</a:t>
            </a:r>
            <a:endParaRPr sz="1400" b="1" i="1" u="none" strike="noStrike" cap="none" dirty="0">
              <a:solidFill>
                <a:schemeClr val="tx1">
                  <a:lumMod val="75000"/>
                  <a:lumOff val="25000"/>
                </a:schemeClr>
              </a:solidFill>
              <a:latin typeface="Libre Franklin Medium"/>
              <a:ea typeface="Libre Franklin Medium"/>
              <a:cs typeface="Libre Franklin Medium"/>
              <a:sym typeface="Libre Franklin Medium"/>
            </a:endParaRPr>
          </a:p>
        </p:txBody>
      </p:sp>
      <p:cxnSp>
        <p:nvCxnSpPr>
          <p:cNvPr id="37" name="Google Shape;849;p28">
            <a:extLst>
              <a:ext uri="{FF2B5EF4-FFF2-40B4-BE49-F238E27FC236}">
                <a16:creationId xmlns:a16="http://schemas.microsoft.com/office/drawing/2014/main" id="{16CC55F4-EC20-EA43-9653-306255B1406A}"/>
              </a:ext>
            </a:extLst>
          </p:cNvPr>
          <p:cNvCxnSpPr>
            <a:cxnSpLocks/>
          </p:cNvCxnSpPr>
          <p:nvPr/>
        </p:nvCxnSpPr>
        <p:spPr>
          <a:xfrm flipV="1">
            <a:off x="7723269" y="1866421"/>
            <a:ext cx="2772486" cy="234303"/>
          </a:xfrm>
          <a:prstGeom prst="bentConnector3">
            <a:avLst>
              <a:gd name="adj1" fmla="val -276"/>
            </a:avLst>
          </a:prstGeom>
          <a:noFill/>
          <a:ln w="28575" cap="flat" cmpd="sng">
            <a:solidFill>
              <a:srgbClr val="0070C0"/>
            </a:solidFill>
            <a:prstDash val="sysDash"/>
            <a:miter lim="800000"/>
            <a:headEnd type="none" w="sm" len="sm"/>
            <a:tailEnd type="triangle" w="med" len="med"/>
          </a:ln>
        </p:spPr>
      </p:cxnSp>
      <p:sp>
        <p:nvSpPr>
          <p:cNvPr id="38" name="Google Shape;850;p28">
            <a:extLst>
              <a:ext uri="{FF2B5EF4-FFF2-40B4-BE49-F238E27FC236}">
                <a16:creationId xmlns:a16="http://schemas.microsoft.com/office/drawing/2014/main" id="{350A1C09-A78C-774F-BC9B-E768A063A8A0}"/>
              </a:ext>
            </a:extLst>
          </p:cNvPr>
          <p:cNvSpPr txBox="1"/>
          <p:nvPr/>
        </p:nvSpPr>
        <p:spPr>
          <a:xfrm>
            <a:off x="9039537" y="2198428"/>
            <a:ext cx="442782" cy="369330"/>
          </a:xfrm>
          <a:prstGeom prst="rect">
            <a:avLst/>
          </a:prstGeom>
          <a:solidFill>
            <a:schemeClr val="bg1"/>
          </a:solid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C000"/>
              </a:buClr>
              <a:buSzPts val="1800"/>
              <a:buFont typeface="Libre Franklin Medium"/>
              <a:buNone/>
            </a:pPr>
            <a:r>
              <a:rPr lang="en-US" sz="1800" b="1" i="0" u="none" strike="noStrike" cap="none" dirty="0">
                <a:solidFill>
                  <a:schemeClr val="accent4"/>
                </a:solidFill>
                <a:latin typeface="Libre Franklin Medium"/>
                <a:ea typeface="Libre Franklin Medium"/>
                <a:cs typeface="Libre Franklin Medium"/>
                <a:sym typeface="Libre Franklin Medium"/>
              </a:rPr>
              <a:t>OR</a:t>
            </a:r>
            <a:r>
              <a:rPr lang="en-US" sz="1800" b="1" i="0" u="none" strike="noStrike" cap="none" dirty="0">
                <a:solidFill>
                  <a:srgbClr val="FFC000"/>
                </a:solidFill>
                <a:latin typeface="Libre Franklin Medium"/>
                <a:ea typeface="Libre Franklin Medium"/>
                <a:cs typeface="Libre Franklin Medium"/>
                <a:sym typeface="Libre Franklin Medium"/>
              </a:rPr>
              <a:t> </a:t>
            </a:r>
            <a:endParaRPr dirty="0"/>
          </a:p>
        </p:txBody>
      </p:sp>
      <p:cxnSp>
        <p:nvCxnSpPr>
          <p:cNvPr id="41" name="Google Shape;853;p28">
            <a:extLst>
              <a:ext uri="{FF2B5EF4-FFF2-40B4-BE49-F238E27FC236}">
                <a16:creationId xmlns:a16="http://schemas.microsoft.com/office/drawing/2014/main" id="{F917A860-4603-6B49-88B6-5BAB60766656}"/>
              </a:ext>
            </a:extLst>
          </p:cNvPr>
          <p:cNvCxnSpPr>
            <a:cxnSpLocks/>
            <a:stCxn id="14" idx="6"/>
            <a:endCxn id="16" idx="2"/>
          </p:cNvCxnSpPr>
          <p:nvPr/>
        </p:nvCxnSpPr>
        <p:spPr>
          <a:xfrm flipV="1">
            <a:off x="2083275" y="2885493"/>
            <a:ext cx="1500864" cy="644"/>
          </a:xfrm>
          <a:prstGeom prst="straightConnector1">
            <a:avLst/>
          </a:prstGeom>
          <a:noFill/>
          <a:ln w="28575" cap="flat" cmpd="sng">
            <a:solidFill>
              <a:schemeClr val="dk2"/>
            </a:solidFill>
            <a:prstDash val="dash"/>
            <a:miter lim="800000"/>
            <a:headEnd type="triangle" w="med" len="med"/>
            <a:tailEnd type="triangle" w="med" len="med"/>
          </a:ln>
        </p:spPr>
      </p:cxnSp>
      <p:sp>
        <p:nvSpPr>
          <p:cNvPr id="42" name="Google Shape;820;p28">
            <a:extLst>
              <a:ext uri="{FF2B5EF4-FFF2-40B4-BE49-F238E27FC236}">
                <a16:creationId xmlns:a16="http://schemas.microsoft.com/office/drawing/2014/main" id="{8A17410C-A7CF-9B48-8B29-C64A38CD3A2E}"/>
              </a:ext>
            </a:extLst>
          </p:cNvPr>
          <p:cNvSpPr/>
          <p:nvPr/>
        </p:nvSpPr>
        <p:spPr>
          <a:xfrm>
            <a:off x="10505324" y="1068475"/>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43" name="Google Shape;820;p28">
            <a:extLst>
              <a:ext uri="{FF2B5EF4-FFF2-40B4-BE49-F238E27FC236}">
                <a16:creationId xmlns:a16="http://schemas.microsoft.com/office/drawing/2014/main" id="{FA6D6E89-68C4-C443-BA26-ACCCB7EF077F}"/>
              </a:ext>
            </a:extLst>
          </p:cNvPr>
          <p:cNvSpPr/>
          <p:nvPr/>
        </p:nvSpPr>
        <p:spPr>
          <a:xfrm>
            <a:off x="10541412" y="4547793"/>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cxnSp>
        <p:nvCxnSpPr>
          <p:cNvPr id="44" name="Elbow Connector 43">
            <a:extLst>
              <a:ext uri="{FF2B5EF4-FFF2-40B4-BE49-F238E27FC236}">
                <a16:creationId xmlns:a16="http://schemas.microsoft.com/office/drawing/2014/main" id="{89FF5237-60D0-8D4E-867A-96CE154E0F5C}"/>
              </a:ext>
            </a:extLst>
          </p:cNvPr>
          <p:cNvCxnSpPr>
            <a:stCxn id="18" idx="6"/>
            <a:endCxn id="43" idx="0"/>
          </p:cNvCxnSpPr>
          <p:nvPr/>
        </p:nvCxnSpPr>
        <p:spPr>
          <a:xfrm>
            <a:off x="8459315" y="2888145"/>
            <a:ext cx="2832545" cy="1659648"/>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Google Shape;854;p28">
            <a:extLst>
              <a:ext uri="{FF2B5EF4-FFF2-40B4-BE49-F238E27FC236}">
                <a16:creationId xmlns:a16="http://schemas.microsoft.com/office/drawing/2014/main" id="{A9662E9A-1845-A24C-9974-AFF64DA03DF0}"/>
              </a:ext>
            </a:extLst>
          </p:cNvPr>
          <p:cNvSpPr txBox="1"/>
          <p:nvPr/>
        </p:nvSpPr>
        <p:spPr>
          <a:xfrm>
            <a:off x="10741392" y="1427110"/>
            <a:ext cx="1028759" cy="83095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050"/>
              <a:buFont typeface="Libre Franklin Medium"/>
              <a:buNone/>
            </a:pPr>
            <a:r>
              <a:rPr lang="en-US" sz="1600" b="1" i="0" u="none" strike="noStrike" cap="none" dirty="0">
                <a:solidFill>
                  <a:srgbClr val="0070C0"/>
                </a:solidFill>
                <a:latin typeface="Libre Franklin Medium"/>
                <a:ea typeface="Libre Franklin Medium"/>
                <a:cs typeface="Libre Franklin Medium"/>
                <a:sym typeface="Libre Franklin Medium"/>
              </a:rPr>
              <a:t>Pharmacy Benefit Managers </a:t>
            </a:r>
            <a:endParaRPr sz="3200" b="1" dirty="0">
              <a:solidFill>
                <a:srgbClr val="0070C0"/>
              </a:solidFill>
            </a:endParaRPr>
          </a:p>
        </p:txBody>
      </p:sp>
      <p:sp>
        <p:nvSpPr>
          <p:cNvPr id="46" name="Google Shape;854;p28">
            <a:extLst>
              <a:ext uri="{FF2B5EF4-FFF2-40B4-BE49-F238E27FC236}">
                <a16:creationId xmlns:a16="http://schemas.microsoft.com/office/drawing/2014/main" id="{98CC2B35-759C-BC4E-956A-2094D09B834C}"/>
              </a:ext>
            </a:extLst>
          </p:cNvPr>
          <p:cNvSpPr txBox="1"/>
          <p:nvPr/>
        </p:nvSpPr>
        <p:spPr>
          <a:xfrm>
            <a:off x="10830913" y="4990895"/>
            <a:ext cx="921892" cy="6620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050"/>
              <a:buFont typeface="Libre Franklin Medium"/>
              <a:buNone/>
            </a:pPr>
            <a:r>
              <a:rPr lang="en-US" b="1" i="0" u="none" strike="noStrike" cap="none" dirty="0">
                <a:solidFill>
                  <a:srgbClr val="0070C0"/>
                </a:solidFill>
                <a:latin typeface="Libre Franklin Medium"/>
                <a:ea typeface="Libre Franklin Medium"/>
                <a:cs typeface="Libre Franklin Medium"/>
                <a:sym typeface="Libre Franklin Medium"/>
              </a:rPr>
              <a:t>Health Plan</a:t>
            </a:r>
            <a:endParaRPr sz="3600" b="1" dirty="0">
              <a:solidFill>
                <a:srgbClr val="0070C0"/>
              </a:solidFill>
            </a:endParaRPr>
          </a:p>
        </p:txBody>
      </p:sp>
      <p:grpSp>
        <p:nvGrpSpPr>
          <p:cNvPr id="48" name="Group 85">
            <a:extLst>
              <a:ext uri="{FF2B5EF4-FFF2-40B4-BE49-F238E27FC236}">
                <a16:creationId xmlns:a16="http://schemas.microsoft.com/office/drawing/2014/main" id="{CB5AF5EC-7882-46DF-8C5C-2163CA44BCFC}"/>
              </a:ext>
            </a:extLst>
          </p:cNvPr>
          <p:cNvGrpSpPr>
            <a:grpSpLocks noChangeAspect="1"/>
          </p:cNvGrpSpPr>
          <p:nvPr/>
        </p:nvGrpSpPr>
        <p:grpSpPr bwMode="auto">
          <a:xfrm>
            <a:off x="3754798" y="2166506"/>
            <a:ext cx="757066" cy="834750"/>
            <a:chOff x="2613" y="1866"/>
            <a:chExt cx="536" cy="591"/>
          </a:xfrm>
          <a:solidFill>
            <a:schemeClr val="accent1"/>
          </a:solidFill>
        </p:grpSpPr>
        <p:sp>
          <p:nvSpPr>
            <p:cNvPr id="49" name="Freeform 86">
              <a:extLst>
                <a:ext uri="{FF2B5EF4-FFF2-40B4-BE49-F238E27FC236}">
                  <a16:creationId xmlns:a16="http://schemas.microsoft.com/office/drawing/2014/main" id="{2417516D-47A3-46D7-B1CD-6D863DAC8672}"/>
                </a:ext>
              </a:extLst>
            </p:cNvPr>
            <p:cNvSpPr>
              <a:spLocks/>
            </p:cNvSpPr>
            <p:nvPr/>
          </p:nvSpPr>
          <p:spPr bwMode="auto">
            <a:xfrm>
              <a:off x="2613" y="2208"/>
              <a:ext cx="536" cy="249"/>
            </a:xfrm>
            <a:custGeom>
              <a:avLst/>
              <a:gdLst>
                <a:gd name="T0" fmla="*/ 224 w 224"/>
                <a:gd name="T1" fmla="*/ 67 h 104"/>
                <a:gd name="T2" fmla="*/ 218 w 224"/>
                <a:gd name="T3" fmla="*/ 79 h 104"/>
                <a:gd name="T4" fmla="*/ 204 w 224"/>
                <a:gd name="T5" fmla="*/ 87 h 104"/>
                <a:gd name="T6" fmla="*/ 132 w 224"/>
                <a:gd name="T7" fmla="*/ 103 h 104"/>
                <a:gd name="T8" fmla="*/ 111 w 224"/>
                <a:gd name="T9" fmla="*/ 104 h 104"/>
                <a:gd name="T10" fmla="*/ 72 w 224"/>
                <a:gd name="T11" fmla="*/ 101 h 104"/>
                <a:gd name="T12" fmla="*/ 8 w 224"/>
                <a:gd name="T13" fmla="*/ 80 h 104"/>
                <a:gd name="T14" fmla="*/ 0 w 224"/>
                <a:gd name="T15" fmla="*/ 72 h 104"/>
                <a:gd name="T16" fmla="*/ 0 w 224"/>
                <a:gd name="T17" fmla="*/ 65 h 104"/>
                <a:gd name="T18" fmla="*/ 20 w 224"/>
                <a:gd name="T19" fmla="*/ 25 h 104"/>
                <a:gd name="T20" fmla="*/ 37 w 224"/>
                <a:gd name="T21" fmla="*/ 28 h 104"/>
                <a:gd name="T22" fmla="*/ 30 w 224"/>
                <a:gd name="T23" fmla="*/ 72 h 104"/>
                <a:gd name="T24" fmla="*/ 40 w 224"/>
                <a:gd name="T25" fmla="*/ 84 h 104"/>
                <a:gd name="T26" fmla="*/ 44 w 224"/>
                <a:gd name="T27" fmla="*/ 83 h 104"/>
                <a:gd name="T28" fmla="*/ 55 w 224"/>
                <a:gd name="T29" fmla="*/ 74 h 104"/>
                <a:gd name="T30" fmla="*/ 45 w 224"/>
                <a:gd name="T31" fmla="*/ 69 h 104"/>
                <a:gd name="T32" fmla="*/ 40 w 224"/>
                <a:gd name="T33" fmla="*/ 69 h 104"/>
                <a:gd name="T34" fmla="*/ 47 w 224"/>
                <a:gd name="T35" fmla="*/ 34 h 104"/>
                <a:gd name="T36" fmla="*/ 73 w 224"/>
                <a:gd name="T37" fmla="*/ 56 h 104"/>
                <a:gd name="T38" fmla="*/ 74 w 224"/>
                <a:gd name="T39" fmla="*/ 57 h 104"/>
                <a:gd name="T40" fmla="*/ 74 w 224"/>
                <a:gd name="T41" fmla="*/ 58 h 104"/>
                <a:gd name="T42" fmla="*/ 72 w 224"/>
                <a:gd name="T43" fmla="*/ 60 h 104"/>
                <a:gd name="T44" fmla="*/ 77 w 224"/>
                <a:gd name="T45" fmla="*/ 74 h 104"/>
                <a:gd name="T46" fmla="*/ 85 w 224"/>
                <a:gd name="T47" fmla="*/ 63 h 104"/>
                <a:gd name="T48" fmla="*/ 83 w 224"/>
                <a:gd name="T49" fmla="*/ 54 h 104"/>
                <a:gd name="T50" fmla="*/ 50 w 224"/>
                <a:gd name="T51" fmla="*/ 23 h 104"/>
                <a:gd name="T52" fmla="*/ 41 w 224"/>
                <a:gd name="T53" fmla="*/ 12 h 104"/>
                <a:gd name="T54" fmla="*/ 47 w 224"/>
                <a:gd name="T55" fmla="*/ 8 h 104"/>
                <a:gd name="T56" fmla="*/ 66 w 224"/>
                <a:gd name="T57" fmla="*/ 0 h 104"/>
                <a:gd name="T58" fmla="*/ 78 w 224"/>
                <a:gd name="T59" fmla="*/ 15 h 104"/>
                <a:gd name="T60" fmla="*/ 103 w 224"/>
                <a:gd name="T61" fmla="*/ 47 h 104"/>
                <a:gd name="T62" fmla="*/ 112 w 224"/>
                <a:gd name="T63" fmla="*/ 59 h 104"/>
                <a:gd name="T64" fmla="*/ 121 w 224"/>
                <a:gd name="T65" fmla="*/ 48 h 104"/>
                <a:gd name="T66" fmla="*/ 146 w 224"/>
                <a:gd name="T67" fmla="*/ 15 h 104"/>
                <a:gd name="T68" fmla="*/ 158 w 224"/>
                <a:gd name="T69" fmla="*/ 0 h 104"/>
                <a:gd name="T70" fmla="*/ 176 w 224"/>
                <a:gd name="T71" fmla="*/ 8 h 104"/>
                <a:gd name="T72" fmla="*/ 188 w 224"/>
                <a:gd name="T73" fmla="*/ 14 h 104"/>
                <a:gd name="T74" fmla="*/ 169 w 224"/>
                <a:gd name="T75" fmla="*/ 38 h 104"/>
                <a:gd name="T76" fmla="*/ 169 w 224"/>
                <a:gd name="T77" fmla="*/ 79 h 104"/>
                <a:gd name="T78" fmla="*/ 185 w 224"/>
                <a:gd name="T79" fmla="*/ 46 h 104"/>
                <a:gd name="T80" fmla="*/ 204 w 224"/>
                <a:gd name="T81" fmla="*/ 25 h 104"/>
                <a:gd name="T82" fmla="*/ 224 w 224"/>
                <a:gd name="T83" fmla="*/ 6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104">
                  <a:moveTo>
                    <a:pt x="224" y="65"/>
                  </a:moveTo>
                  <a:cubicBezTo>
                    <a:pt x="224" y="67"/>
                    <a:pt x="224" y="67"/>
                    <a:pt x="224" y="67"/>
                  </a:cubicBezTo>
                  <a:cubicBezTo>
                    <a:pt x="224" y="69"/>
                    <a:pt x="224" y="70"/>
                    <a:pt x="224" y="72"/>
                  </a:cubicBezTo>
                  <a:cubicBezTo>
                    <a:pt x="224" y="76"/>
                    <a:pt x="221" y="77"/>
                    <a:pt x="218" y="79"/>
                  </a:cubicBezTo>
                  <a:cubicBezTo>
                    <a:pt x="217" y="79"/>
                    <a:pt x="217" y="80"/>
                    <a:pt x="216" y="80"/>
                  </a:cubicBezTo>
                  <a:cubicBezTo>
                    <a:pt x="213" y="82"/>
                    <a:pt x="208" y="85"/>
                    <a:pt x="204" y="87"/>
                  </a:cubicBezTo>
                  <a:cubicBezTo>
                    <a:pt x="190" y="93"/>
                    <a:pt x="173" y="98"/>
                    <a:pt x="152" y="101"/>
                  </a:cubicBezTo>
                  <a:cubicBezTo>
                    <a:pt x="145" y="102"/>
                    <a:pt x="139" y="103"/>
                    <a:pt x="132" y="103"/>
                  </a:cubicBezTo>
                  <a:cubicBezTo>
                    <a:pt x="126" y="104"/>
                    <a:pt x="120" y="104"/>
                    <a:pt x="113" y="104"/>
                  </a:cubicBezTo>
                  <a:cubicBezTo>
                    <a:pt x="111" y="104"/>
                    <a:pt x="111" y="104"/>
                    <a:pt x="111" y="104"/>
                  </a:cubicBezTo>
                  <a:cubicBezTo>
                    <a:pt x="104" y="104"/>
                    <a:pt x="98" y="104"/>
                    <a:pt x="92" y="103"/>
                  </a:cubicBezTo>
                  <a:cubicBezTo>
                    <a:pt x="86" y="103"/>
                    <a:pt x="79" y="102"/>
                    <a:pt x="72" y="101"/>
                  </a:cubicBezTo>
                  <a:cubicBezTo>
                    <a:pt x="51" y="98"/>
                    <a:pt x="34" y="93"/>
                    <a:pt x="20" y="87"/>
                  </a:cubicBezTo>
                  <a:cubicBezTo>
                    <a:pt x="16" y="85"/>
                    <a:pt x="11" y="82"/>
                    <a:pt x="8" y="80"/>
                  </a:cubicBezTo>
                  <a:cubicBezTo>
                    <a:pt x="7" y="80"/>
                    <a:pt x="7" y="79"/>
                    <a:pt x="6" y="79"/>
                  </a:cubicBezTo>
                  <a:cubicBezTo>
                    <a:pt x="3" y="77"/>
                    <a:pt x="0" y="76"/>
                    <a:pt x="0" y="72"/>
                  </a:cubicBezTo>
                  <a:cubicBezTo>
                    <a:pt x="0" y="70"/>
                    <a:pt x="0" y="69"/>
                    <a:pt x="0" y="67"/>
                  </a:cubicBezTo>
                  <a:cubicBezTo>
                    <a:pt x="0" y="65"/>
                    <a:pt x="0" y="65"/>
                    <a:pt x="0" y="65"/>
                  </a:cubicBezTo>
                  <a:cubicBezTo>
                    <a:pt x="0" y="57"/>
                    <a:pt x="0" y="49"/>
                    <a:pt x="3" y="43"/>
                  </a:cubicBezTo>
                  <a:cubicBezTo>
                    <a:pt x="6" y="35"/>
                    <a:pt x="13" y="30"/>
                    <a:pt x="20" y="25"/>
                  </a:cubicBezTo>
                  <a:cubicBezTo>
                    <a:pt x="23" y="22"/>
                    <a:pt x="27" y="20"/>
                    <a:pt x="31" y="17"/>
                  </a:cubicBezTo>
                  <a:cubicBezTo>
                    <a:pt x="33" y="21"/>
                    <a:pt x="35" y="24"/>
                    <a:pt x="37" y="28"/>
                  </a:cubicBezTo>
                  <a:cubicBezTo>
                    <a:pt x="27" y="37"/>
                    <a:pt x="24" y="54"/>
                    <a:pt x="29" y="70"/>
                  </a:cubicBezTo>
                  <a:cubicBezTo>
                    <a:pt x="30" y="71"/>
                    <a:pt x="30" y="71"/>
                    <a:pt x="30" y="72"/>
                  </a:cubicBezTo>
                  <a:cubicBezTo>
                    <a:pt x="30" y="74"/>
                    <a:pt x="31" y="75"/>
                    <a:pt x="32" y="77"/>
                  </a:cubicBezTo>
                  <a:cubicBezTo>
                    <a:pt x="33" y="79"/>
                    <a:pt x="35" y="84"/>
                    <a:pt x="40" y="84"/>
                  </a:cubicBezTo>
                  <a:cubicBezTo>
                    <a:pt x="41" y="84"/>
                    <a:pt x="41" y="84"/>
                    <a:pt x="42" y="84"/>
                  </a:cubicBezTo>
                  <a:cubicBezTo>
                    <a:pt x="43" y="83"/>
                    <a:pt x="43" y="83"/>
                    <a:pt x="44" y="83"/>
                  </a:cubicBezTo>
                  <a:cubicBezTo>
                    <a:pt x="46" y="84"/>
                    <a:pt x="48" y="84"/>
                    <a:pt x="50" y="83"/>
                  </a:cubicBezTo>
                  <a:cubicBezTo>
                    <a:pt x="54" y="82"/>
                    <a:pt x="56" y="78"/>
                    <a:pt x="55" y="74"/>
                  </a:cubicBezTo>
                  <a:cubicBezTo>
                    <a:pt x="54" y="70"/>
                    <a:pt x="51" y="68"/>
                    <a:pt x="47" y="68"/>
                  </a:cubicBezTo>
                  <a:cubicBezTo>
                    <a:pt x="46" y="68"/>
                    <a:pt x="46" y="68"/>
                    <a:pt x="45" y="69"/>
                  </a:cubicBezTo>
                  <a:cubicBezTo>
                    <a:pt x="43" y="69"/>
                    <a:pt x="42" y="71"/>
                    <a:pt x="41" y="72"/>
                  </a:cubicBezTo>
                  <a:cubicBezTo>
                    <a:pt x="40" y="71"/>
                    <a:pt x="40" y="70"/>
                    <a:pt x="40" y="69"/>
                  </a:cubicBezTo>
                  <a:cubicBezTo>
                    <a:pt x="39" y="67"/>
                    <a:pt x="39" y="67"/>
                    <a:pt x="39" y="67"/>
                  </a:cubicBezTo>
                  <a:cubicBezTo>
                    <a:pt x="34" y="52"/>
                    <a:pt x="37" y="37"/>
                    <a:pt x="47" y="34"/>
                  </a:cubicBezTo>
                  <a:cubicBezTo>
                    <a:pt x="48" y="33"/>
                    <a:pt x="49" y="33"/>
                    <a:pt x="50" y="33"/>
                  </a:cubicBezTo>
                  <a:cubicBezTo>
                    <a:pt x="59" y="33"/>
                    <a:pt x="69" y="43"/>
                    <a:pt x="73" y="56"/>
                  </a:cubicBezTo>
                  <a:cubicBezTo>
                    <a:pt x="73" y="56"/>
                    <a:pt x="74" y="56"/>
                    <a:pt x="74" y="56"/>
                  </a:cubicBezTo>
                  <a:cubicBezTo>
                    <a:pt x="74" y="57"/>
                    <a:pt x="74" y="57"/>
                    <a:pt x="74" y="57"/>
                  </a:cubicBezTo>
                  <a:cubicBezTo>
                    <a:pt x="74" y="57"/>
                    <a:pt x="74" y="57"/>
                    <a:pt x="74" y="57"/>
                  </a:cubicBezTo>
                  <a:cubicBezTo>
                    <a:pt x="74" y="58"/>
                    <a:pt x="74" y="58"/>
                    <a:pt x="74" y="58"/>
                  </a:cubicBezTo>
                  <a:cubicBezTo>
                    <a:pt x="74" y="58"/>
                    <a:pt x="75" y="59"/>
                    <a:pt x="75" y="59"/>
                  </a:cubicBezTo>
                  <a:cubicBezTo>
                    <a:pt x="74" y="59"/>
                    <a:pt x="73" y="59"/>
                    <a:pt x="72" y="60"/>
                  </a:cubicBezTo>
                  <a:cubicBezTo>
                    <a:pt x="68" y="61"/>
                    <a:pt x="66" y="65"/>
                    <a:pt x="67" y="69"/>
                  </a:cubicBezTo>
                  <a:cubicBezTo>
                    <a:pt x="68" y="73"/>
                    <a:pt x="73" y="76"/>
                    <a:pt x="77" y="74"/>
                  </a:cubicBezTo>
                  <a:cubicBezTo>
                    <a:pt x="79" y="74"/>
                    <a:pt x="80" y="72"/>
                    <a:pt x="81" y="70"/>
                  </a:cubicBezTo>
                  <a:cubicBezTo>
                    <a:pt x="83" y="69"/>
                    <a:pt x="85" y="67"/>
                    <a:pt x="85" y="63"/>
                  </a:cubicBezTo>
                  <a:cubicBezTo>
                    <a:pt x="85" y="62"/>
                    <a:pt x="85" y="61"/>
                    <a:pt x="85" y="59"/>
                  </a:cubicBezTo>
                  <a:cubicBezTo>
                    <a:pt x="85" y="57"/>
                    <a:pt x="84" y="56"/>
                    <a:pt x="83" y="54"/>
                  </a:cubicBezTo>
                  <a:cubicBezTo>
                    <a:pt x="83" y="53"/>
                    <a:pt x="83" y="53"/>
                    <a:pt x="83" y="52"/>
                  </a:cubicBezTo>
                  <a:cubicBezTo>
                    <a:pt x="77" y="35"/>
                    <a:pt x="64" y="23"/>
                    <a:pt x="50" y="23"/>
                  </a:cubicBezTo>
                  <a:cubicBezTo>
                    <a:pt x="49" y="23"/>
                    <a:pt x="48" y="23"/>
                    <a:pt x="47" y="23"/>
                  </a:cubicBezTo>
                  <a:cubicBezTo>
                    <a:pt x="45" y="20"/>
                    <a:pt x="43" y="16"/>
                    <a:pt x="41" y="12"/>
                  </a:cubicBezTo>
                  <a:cubicBezTo>
                    <a:pt x="42" y="11"/>
                    <a:pt x="43" y="10"/>
                    <a:pt x="45" y="10"/>
                  </a:cubicBezTo>
                  <a:cubicBezTo>
                    <a:pt x="47" y="8"/>
                    <a:pt x="47" y="8"/>
                    <a:pt x="47" y="8"/>
                  </a:cubicBezTo>
                  <a:cubicBezTo>
                    <a:pt x="50" y="7"/>
                    <a:pt x="53" y="5"/>
                    <a:pt x="56" y="4"/>
                  </a:cubicBezTo>
                  <a:cubicBezTo>
                    <a:pt x="60" y="2"/>
                    <a:pt x="63" y="1"/>
                    <a:pt x="66" y="0"/>
                  </a:cubicBezTo>
                  <a:cubicBezTo>
                    <a:pt x="67" y="0"/>
                    <a:pt x="67" y="0"/>
                    <a:pt x="67" y="0"/>
                  </a:cubicBezTo>
                  <a:cubicBezTo>
                    <a:pt x="70" y="5"/>
                    <a:pt x="74" y="10"/>
                    <a:pt x="78" y="15"/>
                  </a:cubicBezTo>
                  <a:cubicBezTo>
                    <a:pt x="85" y="25"/>
                    <a:pt x="92" y="34"/>
                    <a:pt x="98" y="42"/>
                  </a:cubicBezTo>
                  <a:cubicBezTo>
                    <a:pt x="103" y="47"/>
                    <a:pt x="103" y="47"/>
                    <a:pt x="103" y="47"/>
                  </a:cubicBezTo>
                  <a:cubicBezTo>
                    <a:pt x="106" y="51"/>
                    <a:pt x="108" y="54"/>
                    <a:pt x="111" y="58"/>
                  </a:cubicBezTo>
                  <a:cubicBezTo>
                    <a:pt x="112" y="59"/>
                    <a:pt x="112" y="59"/>
                    <a:pt x="112" y="59"/>
                  </a:cubicBezTo>
                  <a:cubicBezTo>
                    <a:pt x="113" y="58"/>
                    <a:pt x="113" y="58"/>
                    <a:pt x="113" y="58"/>
                  </a:cubicBezTo>
                  <a:cubicBezTo>
                    <a:pt x="115" y="55"/>
                    <a:pt x="118" y="51"/>
                    <a:pt x="121" y="48"/>
                  </a:cubicBezTo>
                  <a:cubicBezTo>
                    <a:pt x="126" y="42"/>
                    <a:pt x="126" y="42"/>
                    <a:pt x="126" y="42"/>
                  </a:cubicBezTo>
                  <a:cubicBezTo>
                    <a:pt x="132" y="34"/>
                    <a:pt x="139" y="25"/>
                    <a:pt x="146" y="15"/>
                  </a:cubicBezTo>
                  <a:cubicBezTo>
                    <a:pt x="150" y="10"/>
                    <a:pt x="154" y="5"/>
                    <a:pt x="157" y="0"/>
                  </a:cubicBezTo>
                  <a:cubicBezTo>
                    <a:pt x="157" y="0"/>
                    <a:pt x="158" y="0"/>
                    <a:pt x="158" y="0"/>
                  </a:cubicBezTo>
                  <a:cubicBezTo>
                    <a:pt x="161" y="1"/>
                    <a:pt x="164" y="2"/>
                    <a:pt x="168" y="4"/>
                  </a:cubicBezTo>
                  <a:cubicBezTo>
                    <a:pt x="171" y="5"/>
                    <a:pt x="174" y="7"/>
                    <a:pt x="176" y="8"/>
                  </a:cubicBezTo>
                  <a:cubicBezTo>
                    <a:pt x="180" y="10"/>
                    <a:pt x="180" y="10"/>
                    <a:pt x="180" y="10"/>
                  </a:cubicBezTo>
                  <a:cubicBezTo>
                    <a:pt x="182" y="11"/>
                    <a:pt x="185" y="13"/>
                    <a:pt x="188" y="14"/>
                  </a:cubicBezTo>
                  <a:cubicBezTo>
                    <a:pt x="185" y="24"/>
                    <a:pt x="182" y="32"/>
                    <a:pt x="177" y="40"/>
                  </a:cubicBezTo>
                  <a:cubicBezTo>
                    <a:pt x="175" y="39"/>
                    <a:pt x="172" y="38"/>
                    <a:pt x="169" y="38"/>
                  </a:cubicBezTo>
                  <a:cubicBezTo>
                    <a:pt x="158" y="38"/>
                    <a:pt x="149" y="47"/>
                    <a:pt x="149" y="59"/>
                  </a:cubicBezTo>
                  <a:cubicBezTo>
                    <a:pt x="149" y="70"/>
                    <a:pt x="158" y="79"/>
                    <a:pt x="169" y="79"/>
                  </a:cubicBezTo>
                  <a:cubicBezTo>
                    <a:pt x="180" y="79"/>
                    <a:pt x="190" y="70"/>
                    <a:pt x="190" y="59"/>
                  </a:cubicBezTo>
                  <a:cubicBezTo>
                    <a:pt x="190" y="54"/>
                    <a:pt x="188" y="50"/>
                    <a:pt x="185" y="46"/>
                  </a:cubicBezTo>
                  <a:cubicBezTo>
                    <a:pt x="190" y="38"/>
                    <a:pt x="194" y="29"/>
                    <a:pt x="197" y="19"/>
                  </a:cubicBezTo>
                  <a:cubicBezTo>
                    <a:pt x="199" y="21"/>
                    <a:pt x="202" y="23"/>
                    <a:pt x="204" y="25"/>
                  </a:cubicBezTo>
                  <a:cubicBezTo>
                    <a:pt x="211" y="30"/>
                    <a:pt x="218" y="35"/>
                    <a:pt x="221" y="43"/>
                  </a:cubicBezTo>
                  <a:cubicBezTo>
                    <a:pt x="224" y="49"/>
                    <a:pt x="224" y="57"/>
                    <a:pt x="224" y="65"/>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7">
              <a:extLst>
                <a:ext uri="{FF2B5EF4-FFF2-40B4-BE49-F238E27FC236}">
                  <a16:creationId xmlns:a16="http://schemas.microsoft.com/office/drawing/2014/main" id="{70F944E1-F778-4C0B-BC19-327EB85C5F64}"/>
                </a:ext>
              </a:extLst>
            </p:cNvPr>
            <p:cNvSpPr>
              <a:spLocks/>
            </p:cNvSpPr>
            <p:nvPr/>
          </p:nvSpPr>
          <p:spPr bwMode="auto">
            <a:xfrm>
              <a:off x="2994" y="2323"/>
              <a:ext cx="50" cy="50"/>
            </a:xfrm>
            <a:custGeom>
              <a:avLst/>
              <a:gdLst>
                <a:gd name="T0" fmla="*/ 21 w 21"/>
                <a:gd name="T1" fmla="*/ 11 h 21"/>
                <a:gd name="T2" fmla="*/ 10 w 21"/>
                <a:gd name="T3" fmla="*/ 21 h 21"/>
                <a:gd name="T4" fmla="*/ 0 w 21"/>
                <a:gd name="T5" fmla="*/ 11 h 21"/>
                <a:gd name="T6" fmla="*/ 10 w 21"/>
                <a:gd name="T7" fmla="*/ 0 h 21"/>
                <a:gd name="T8" fmla="*/ 14 w 21"/>
                <a:gd name="T9" fmla="*/ 1 h 21"/>
                <a:gd name="T10" fmla="*/ 19 w 21"/>
                <a:gd name="T11" fmla="*/ 6 h 21"/>
                <a:gd name="T12" fmla="*/ 21 w 21"/>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21" y="11"/>
                  </a:moveTo>
                  <a:cubicBezTo>
                    <a:pt x="21" y="16"/>
                    <a:pt x="16" y="21"/>
                    <a:pt x="10" y="21"/>
                  </a:cubicBezTo>
                  <a:cubicBezTo>
                    <a:pt x="4" y="21"/>
                    <a:pt x="0" y="16"/>
                    <a:pt x="0" y="11"/>
                  </a:cubicBezTo>
                  <a:cubicBezTo>
                    <a:pt x="0" y="5"/>
                    <a:pt x="4" y="0"/>
                    <a:pt x="10" y="0"/>
                  </a:cubicBezTo>
                  <a:cubicBezTo>
                    <a:pt x="11" y="0"/>
                    <a:pt x="13" y="0"/>
                    <a:pt x="14" y="1"/>
                  </a:cubicBezTo>
                  <a:cubicBezTo>
                    <a:pt x="16" y="2"/>
                    <a:pt x="18" y="3"/>
                    <a:pt x="19" y="6"/>
                  </a:cubicBezTo>
                  <a:cubicBezTo>
                    <a:pt x="20" y="7"/>
                    <a:pt x="21" y="9"/>
                    <a:pt x="21" y="1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8">
              <a:extLst>
                <a:ext uri="{FF2B5EF4-FFF2-40B4-BE49-F238E27FC236}">
                  <a16:creationId xmlns:a16="http://schemas.microsoft.com/office/drawing/2014/main" id="{C395328E-D408-4E4F-BE1C-97626B7B8848}"/>
                </a:ext>
              </a:extLst>
            </p:cNvPr>
            <p:cNvSpPr>
              <a:spLocks/>
            </p:cNvSpPr>
            <p:nvPr/>
          </p:nvSpPr>
          <p:spPr bwMode="auto">
            <a:xfrm>
              <a:off x="2817" y="2227"/>
              <a:ext cx="129" cy="88"/>
            </a:xfrm>
            <a:custGeom>
              <a:avLst/>
              <a:gdLst>
                <a:gd name="T0" fmla="*/ 54 w 54"/>
                <a:gd name="T1" fmla="*/ 0 h 37"/>
                <a:gd name="T2" fmla="*/ 27 w 54"/>
                <a:gd name="T3" fmla="*/ 4 h 37"/>
                <a:gd name="T4" fmla="*/ 0 w 54"/>
                <a:gd name="T5" fmla="*/ 0 h 37"/>
                <a:gd name="T6" fmla="*/ 27 w 54"/>
                <a:gd name="T7" fmla="*/ 37 h 37"/>
                <a:gd name="T8" fmla="*/ 54 w 54"/>
                <a:gd name="T9" fmla="*/ 0 h 37"/>
              </a:gdLst>
              <a:ahLst/>
              <a:cxnLst>
                <a:cxn ang="0">
                  <a:pos x="T0" y="T1"/>
                </a:cxn>
                <a:cxn ang="0">
                  <a:pos x="T2" y="T3"/>
                </a:cxn>
                <a:cxn ang="0">
                  <a:pos x="T4" y="T5"/>
                </a:cxn>
                <a:cxn ang="0">
                  <a:pos x="T6" y="T7"/>
                </a:cxn>
                <a:cxn ang="0">
                  <a:pos x="T8" y="T9"/>
                </a:cxn>
              </a:cxnLst>
              <a:rect l="0" t="0" r="r" b="b"/>
              <a:pathLst>
                <a:path w="54" h="37">
                  <a:moveTo>
                    <a:pt x="54" y="0"/>
                  </a:moveTo>
                  <a:cubicBezTo>
                    <a:pt x="48" y="2"/>
                    <a:pt x="35" y="4"/>
                    <a:pt x="27" y="4"/>
                  </a:cubicBezTo>
                  <a:cubicBezTo>
                    <a:pt x="18" y="4"/>
                    <a:pt x="6" y="2"/>
                    <a:pt x="0" y="0"/>
                  </a:cubicBezTo>
                  <a:cubicBezTo>
                    <a:pt x="27" y="37"/>
                    <a:pt x="27" y="37"/>
                    <a:pt x="27" y="37"/>
                  </a:cubicBezTo>
                  <a:lnTo>
                    <a:pt x="54" y="0"/>
                  </a:ln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9">
              <a:extLst>
                <a:ext uri="{FF2B5EF4-FFF2-40B4-BE49-F238E27FC236}">
                  <a16:creationId xmlns:a16="http://schemas.microsoft.com/office/drawing/2014/main" id="{63AA0610-EA67-4D7F-9528-5EA56C42855A}"/>
                </a:ext>
              </a:extLst>
            </p:cNvPr>
            <p:cNvSpPr>
              <a:spLocks/>
            </p:cNvSpPr>
            <p:nvPr/>
          </p:nvSpPr>
          <p:spPr bwMode="auto">
            <a:xfrm>
              <a:off x="2702" y="1866"/>
              <a:ext cx="359" cy="316"/>
            </a:xfrm>
            <a:custGeom>
              <a:avLst/>
              <a:gdLst>
                <a:gd name="T0" fmla="*/ 149 w 150"/>
                <a:gd name="T1" fmla="*/ 91 h 132"/>
                <a:gd name="T2" fmla="*/ 141 w 150"/>
                <a:gd name="T3" fmla="*/ 78 h 132"/>
                <a:gd name="T4" fmla="*/ 132 w 150"/>
                <a:gd name="T5" fmla="*/ 45 h 132"/>
                <a:gd name="T6" fmla="*/ 104 w 150"/>
                <a:gd name="T7" fmla="*/ 6 h 132"/>
                <a:gd name="T8" fmla="*/ 70 w 150"/>
                <a:gd name="T9" fmla="*/ 1 h 132"/>
                <a:gd name="T10" fmla="*/ 25 w 150"/>
                <a:gd name="T11" fmla="*/ 34 h 132"/>
                <a:gd name="T12" fmla="*/ 16 w 150"/>
                <a:gd name="T13" fmla="*/ 64 h 132"/>
                <a:gd name="T14" fmla="*/ 2 w 150"/>
                <a:gd name="T15" fmla="*/ 91 h 132"/>
                <a:gd name="T16" fmla="*/ 1 w 150"/>
                <a:gd name="T17" fmla="*/ 98 h 132"/>
                <a:gd name="T18" fmla="*/ 14 w 150"/>
                <a:gd name="T19" fmla="*/ 113 h 132"/>
                <a:gd name="T20" fmla="*/ 34 w 150"/>
                <a:gd name="T21" fmla="*/ 126 h 132"/>
                <a:gd name="T22" fmla="*/ 54 w 150"/>
                <a:gd name="T23" fmla="*/ 132 h 132"/>
                <a:gd name="T24" fmla="*/ 53 w 150"/>
                <a:gd name="T25" fmla="*/ 130 h 132"/>
                <a:gd name="T26" fmla="*/ 48 w 150"/>
                <a:gd name="T27" fmla="*/ 123 h 132"/>
                <a:gd name="T28" fmla="*/ 34 w 150"/>
                <a:gd name="T29" fmla="*/ 74 h 132"/>
                <a:gd name="T30" fmla="*/ 43 w 150"/>
                <a:gd name="T31" fmla="*/ 64 h 132"/>
                <a:gd name="T32" fmla="*/ 74 w 150"/>
                <a:gd name="T33" fmla="*/ 58 h 132"/>
                <a:gd name="T34" fmla="*/ 102 w 150"/>
                <a:gd name="T35" fmla="*/ 48 h 132"/>
                <a:gd name="T36" fmla="*/ 111 w 150"/>
                <a:gd name="T37" fmla="*/ 47 h 132"/>
                <a:gd name="T38" fmla="*/ 117 w 150"/>
                <a:gd name="T39" fmla="*/ 81 h 132"/>
                <a:gd name="T40" fmla="*/ 108 w 150"/>
                <a:gd name="T41" fmla="*/ 114 h 132"/>
                <a:gd name="T42" fmla="*/ 97 w 150"/>
                <a:gd name="T43" fmla="*/ 131 h 132"/>
                <a:gd name="T44" fmla="*/ 120 w 150"/>
                <a:gd name="T45" fmla="*/ 124 h 132"/>
                <a:gd name="T46" fmla="*/ 139 w 150"/>
                <a:gd name="T47" fmla="*/ 110 h 132"/>
                <a:gd name="T48" fmla="*/ 149 w 150"/>
                <a:gd name="T49" fmla="*/ 97 h 132"/>
                <a:gd name="T50" fmla="*/ 149 w 150"/>
                <a:gd name="T51"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32">
                  <a:moveTo>
                    <a:pt x="149" y="91"/>
                  </a:moveTo>
                  <a:cubicBezTo>
                    <a:pt x="146" y="87"/>
                    <a:pt x="143" y="82"/>
                    <a:pt x="141" y="78"/>
                  </a:cubicBezTo>
                  <a:cubicBezTo>
                    <a:pt x="135" y="68"/>
                    <a:pt x="135" y="57"/>
                    <a:pt x="132" y="45"/>
                  </a:cubicBezTo>
                  <a:cubicBezTo>
                    <a:pt x="128" y="28"/>
                    <a:pt x="120" y="15"/>
                    <a:pt x="104" y="6"/>
                  </a:cubicBezTo>
                  <a:cubicBezTo>
                    <a:pt x="93" y="1"/>
                    <a:pt x="82" y="0"/>
                    <a:pt x="70" y="1"/>
                  </a:cubicBezTo>
                  <a:cubicBezTo>
                    <a:pt x="48" y="3"/>
                    <a:pt x="33" y="14"/>
                    <a:pt x="25" y="34"/>
                  </a:cubicBezTo>
                  <a:cubicBezTo>
                    <a:pt x="21" y="44"/>
                    <a:pt x="20" y="54"/>
                    <a:pt x="16" y="64"/>
                  </a:cubicBezTo>
                  <a:cubicBezTo>
                    <a:pt x="12" y="73"/>
                    <a:pt x="7" y="82"/>
                    <a:pt x="2" y="91"/>
                  </a:cubicBezTo>
                  <a:cubicBezTo>
                    <a:pt x="0" y="93"/>
                    <a:pt x="0" y="95"/>
                    <a:pt x="1" y="98"/>
                  </a:cubicBezTo>
                  <a:cubicBezTo>
                    <a:pt x="5" y="104"/>
                    <a:pt x="9" y="109"/>
                    <a:pt x="14" y="113"/>
                  </a:cubicBezTo>
                  <a:cubicBezTo>
                    <a:pt x="20" y="118"/>
                    <a:pt x="27" y="123"/>
                    <a:pt x="34" y="126"/>
                  </a:cubicBezTo>
                  <a:cubicBezTo>
                    <a:pt x="41" y="129"/>
                    <a:pt x="48" y="131"/>
                    <a:pt x="54" y="132"/>
                  </a:cubicBezTo>
                  <a:cubicBezTo>
                    <a:pt x="54" y="131"/>
                    <a:pt x="54" y="131"/>
                    <a:pt x="53" y="130"/>
                  </a:cubicBezTo>
                  <a:cubicBezTo>
                    <a:pt x="51" y="128"/>
                    <a:pt x="49" y="126"/>
                    <a:pt x="48" y="123"/>
                  </a:cubicBezTo>
                  <a:cubicBezTo>
                    <a:pt x="38" y="109"/>
                    <a:pt x="33" y="91"/>
                    <a:pt x="34" y="74"/>
                  </a:cubicBezTo>
                  <a:cubicBezTo>
                    <a:pt x="34" y="68"/>
                    <a:pt x="38" y="66"/>
                    <a:pt x="43" y="64"/>
                  </a:cubicBezTo>
                  <a:cubicBezTo>
                    <a:pt x="53" y="62"/>
                    <a:pt x="64" y="60"/>
                    <a:pt x="74" y="58"/>
                  </a:cubicBezTo>
                  <a:cubicBezTo>
                    <a:pt x="83" y="55"/>
                    <a:pt x="93" y="53"/>
                    <a:pt x="102" y="48"/>
                  </a:cubicBezTo>
                  <a:cubicBezTo>
                    <a:pt x="104" y="46"/>
                    <a:pt x="109" y="42"/>
                    <a:pt x="111" y="47"/>
                  </a:cubicBezTo>
                  <a:cubicBezTo>
                    <a:pt x="115" y="56"/>
                    <a:pt x="118" y="68"/>
                    <a:pt x="117" y="81"/>
                  </a:cubicBezTo>
                  <a:cubicBezTo>
                    <a:pt x="116" y="93"/>
                    <a:pt x="113" y="104"/>
                    <a:pt x="108" y="114"/>
                  </a:cubicBezTo>
                  <a:cubicBezTo>
                    <a:pt x="105" y="120"/>
                    <a:pt x="101" y="126"/>
                    <a:pt x="97" y="131"/>
                  </a:cubicBezTo>
                  <a:cubicBezTo>
                    <a:pt x="105" y="130"/>
                    <a:pt x="112" y="128"/>
                    <a:pt x="120" y="124"/>
                  </a:cubicBezTo>
                  <a:cubicBezTo>
                    <a:pt x="127" y="120"/>
                    <a:pt x="134" y="116"/>
                    <a:pt x="139" y="110"/>
                  </a:cubicBezTo>
                  <a:cubicBezTo>
                    <a:pt x="143" y="106"/>
                    <a:pt x="146" y="102"/>
                    <a:pt x="149" y="97"/>
                  </a:cubicBezTo>
                  <a:cubicBezTo>
                    <a:pt x="150" y="95"/>
                    <a:pt x="150" y="93"/>
                    <a:pt x="149" y="9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4">
            <a:extLst>
              <a:ext uri="{FF2B5EF4-FFF2-40B4-BE49-F238E27FC236}">
                <a16:creationId xmlns:a16="http://schemas.microsoft.com/office/drawing/2014/main" id="{BE2DC4AE-97C4-4030-931A-8352FE41624C}"/>
              </a:ext>
            </a:extLst>
          </p:cNvPr>
          <p:cNvGrpSpPr>
            <a:grpSpLocks noChangeAspect="1"/>
          </p:cNvGrpSpPr>
          <p:nvPr/>
        </p:nvGrpSpPr>
        <p:grpSpPr bwMode="auto">
          <a:xfrm>
            <a:off x="4235761" y="2359620"/>
            <a:ext cx="752563" cy="798239"/>
            <a:chOff x="2532" y="1793"/>
            <a:chExt cx="692" cy="734"/>
          </a:xfrm>
          <a:solidFill>
            <a:schemeClr val="accent1"/>
          </a:solidFill>
        </p:grpSpPr>
        <p:sp>
          <p:nvSpPr>
            <p:cNvPr id="54" name="Freeform 5">
              <a:extLst>
                <a:ext uri="{FF2B5EF4-FFF2-40B4-BE49-F238E27FC236}">
                  <a16:creationId xmlns:a16="http://schemas.microsoft.com/office/drawing/2014/main" id="{B9BACBC9-19D0-4B91-8826-A027955DB456}"/>
                </a:ext>
              </a:extLst>
            </p:cNvPr>
            <p:cNvSpPr>
              <a:spLocks noEditPoints="1"/>
            </p:cNvSpPr>
            <p:nvPr/>
          </p:nvSpPr>
          <p:spPr bwMode="auto">
            <a:xfrm>
              <a:off x="2686" y="1793"/>
              <a:ext cx="384" cy="450"/>
            </a:xfrm>
            <a:custGeom>
              <a:avLst/>
              <a:gdLst>
                <a:gd name="T0" fmla="*/ 3 w 190"/>
                <a:gd name="T1" fmla="*/ 124 h 222"/>
                <a:gd name="T2" fmla="*/ 49 w 190"/>
                <a:gd name="T3" fmla="*/ 200 h 222"/>
                <a:gd name="T4" fmla="*/ 95 w 190"/>
                <a:gd name="T5" fmla="*/ 222 h 222"/>
                <a:gd name="T6" fmla="*/ 142 w 190"/>
                <a:gd name="T7" fmla="*/ 200 h 222"/>
                <a:gd name="T8" fmla="*/ 187 w 190"/>
                <a:gd name="T9" fmla="*/ 124 h 222"/>
                <a:gd name="T10" fmla="*/ 182 w 190"/>
                <a:gd name="T11" fmla="*/ 86 h 222"/>
                <a:gd name="T12" fmla="*/ 20 w 190"/>
                <a:gd name="T13" fmla="*/ 43 h 222"/>
                <a:gd name="T14" fmla="*/ 9 w 190"/>
                <a:gd name="T15" fmla="*/ 96 h 222"/>
                <a:gd name="T16" fmla="*/ 9 w 190"/>
                <a:gd name="T17" fmla="*/ 96 h 222"/>
                <a:gd name="T18" fmla="*/ 18 w 190"/>
                <a:gd name="T19" fmla="*/ 111 h 222"/>
                <a:gd name="T20" fmla="*/ 21 w 190"/>
                <a:gd name="T21" fmla="*/ 107 h 222"/>
                <a:gd name="T22" fmla="*/ 22 w 190"/>
                <a:gd name="T23" fmla="*/ 107 h 222"/>
                <a:gd name="T24" fmla="*/ 25 w 190"/>
                <a:gd name="T25" fmla="*/ 108 h 222"/>
                <a:gd name="T26" fmla="*/ 25 w 190"/>
                <a:gd name="T27" fmla="*/ 108 h 222"/>
                <a:gd name="T28" fmla="*/ 48 w 190"/>
                <a:gd name="T29" fmla="*/ 75 h 222"/>
                <a:gd name="T30" fmla="*/ 52 w 190"/>
                <a:gd name="T31" fmla="*/ 74 h 222"/>
                <a:gd name="T32" fmla="*/ 63 w 190"/>
                <a:gd name="T33" fmla="*/ 74 h 222"/>
                <a:gd name="T34" fmla="*/ 116 w 190"/>
                <a:gd name="T35" fmla="*/ 75 h 222"/>
                <a:gd name="T36" fmla="*/ 124 w 190"/>
                <a:gd name="T37" fmla="*/ 75 h 222"/>
                <a:gd name="T38" fmla="*/ 150 w 190"/>
                <a:gd name="T39" fmla="*/ 84 h 222"/>
                <a:gd name="T40" fmla="*/ 147 w 190"/>
                <a:gd name="T41" fmla="*/ 75 h 222"/>
                <a:gd name="T42" fmla="*/ 147 w 190"/>
                <a:gd name="T43" fmla="*/ 75 h 222"/>
                <a:gd name="T44" fmla="*/ 165 w 190"/>
                <a:gd name="T45" fmla="*/ 108 h 222"/>
                <a:gd name="T46" fmla="*/ 165 w 190"/>
                <a:gd name="T47" fmla="*/ 108 h 222"/>
                <a:gd name="T48" fmla="*/ 165 w 190"/>
                <a:gd name="T49" fmla="*/ 108 h 222"/>
                <a:gd name="T50" fmla="*/ 165 w 190"/>
                <a:gd name="T51" fmla="*/ 108 h 222"/>
                <a:gd name="T52" fmla="*/ 167 w 190"/>
                <a:gd name="T53" fmla="*/ 107 h 222"/>
                <a:gd name="T54" fmla="*/ 169 w 190"/>
                <a:gd name="T55" fmla="*/ 107 h 222"/>
                <a:gd name="T56" fmla="*/ 173 w 190"/>
                <a:gd name="T57" fmla="*/ 126 h 222"/>
                <a:gd name="T58" fmla="*/ 164 w 190"/>
                <a:gd name="T59" fmla="*/ 143 h 222"/>
                <a:gd name="T60" fmla="*/ 163 w 190"/>
                <a:gd name="T61" fmla="*/ 143 h 222"/>
                <a:gd name="T62" fmla="*/ 163 w 190"/>
                <a:gd name="T63" fmla="*/ 143 h 222"/>
                <a:gd name="T64" fmla="*/ 162 w 190"/>
                <a:gd name="T65" fmla="*/ 143 h 222"/>
                <a:gd name="T66" fmla="*/ 161 w 190"/>
                <a:gd name="T67" fmla="*/ 142 h 222"/>
                <a:gd name="T68" fmla="*/ 126 w 190"/>
                <a:gd name="T69" fmla="*/ 194 h 222"/>
                <a:gd name="T70" fmla="*/ 111 w 190"/>
                <a:gd name="T71" fmla="*/ 203 h 222"/>
                <a:gd name="T72" fmla="*/ 105 w 190"/>
                <a:gd name="T73" fmla="*/ 205 h 222"/>
                <a:gd name="T74" fmla="*/ 103 w 190"/>
                <a:gd name="T75" fmla="*/ 205 h 222"/>
                <a:gd name="T76" fmla="*/ 100 w 190"/>
                <a:gd name="T77" fmla="*/ 206 h 222"/>
                <a:gd name="T78" fmla="*/ 95 w 190"/>
                <a:gd name="T79" fmla="*/ 206 h 222"/>
                <a:gd name="T80" fmla="*/ 30 w 190"/>
                <a:gd name="T81" fmla="*/ 142 h 222"/>
                <a:gd name="T82" fmla="*/ 30 w 190"/>
                <a:gd name="T83" fmla="*/ 142 h 222"/>
                <a:gd name="T84" fmla="*/ 28 w 190"/>
                <a:gd name="T85" fmla="*/ 143 h 222"/>
                <a:gd name="T86" fmla="*/ 24 w 190"/>
                <a:gd name="T87" fmla="*/ 141 h 222"/>
                <a:gd name="T88" fmla="*/ 18 w 190"/>
                <a:gd name="T89" fmla="*/ 12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0" h="222">
                  <a:moveTo>
                    <a:pt x="9" y="96"/>
                  </a:moveTo>
                  <a:cubicBezTo>
                    <a:pt x="3" y="97"/>
                    <a:pt x="0" y="110"/>
                    <a:pt x="3" y="124"/>
                  </a:cubicBezTo>
                  <a:cubicBezTo>
                    <a:pt x="5" y="138"/>
                    <a:pt x="11" y="148"/>
                    <a:pt x="17" y="149"/>
                  </a:cubicBezTo>
                  <a:cubicBezTo>
                    <a:pt x="24" y="168"/>
                    <a:pt x="35" y="187"/>
                    <a:pt x="49" y="200"/>
                  </a:cubicBezTo>
                  <a:cubicBezTo>
                    <a:pt x="57" y="208"/>
                    <a:pt x="66" y="214"/>
                    <a:pt x="75" y="218"/>
                  </a:cubicBezTo>
                  <a:cubicBezTo>
                    <a:pt x="82" y="221"/>
                    <a:pt x="88" y="222"/>
                    <a:pt x="95" y="222"/>
                  </a:cubicBezTo>
                  <a:cubicBezTo>
                    <a:pt x="102" y="222"/>
                    <a:pt x="109" y="221"/>
                    <a:pt x="115" y="218"/>
                  </a:cubicBezTo>
                  <a:cubicBezTo>
                    <a:pt x="125" y="214"/>
                    <a:pt x="134" y="208"/>
                    <a:pt x="142" y="200"/>
                  </a:cubicBezTo>
                  <a:cubicBezTo>
                    <a:pt x="156" y="186"/>
                    <a:pt x="167" y="168"/>
                    <a:pt x="174" y="149"/>
                  </a:cubicBezTo>
                  <a:cubicBezTo>
                    <a:pt x="179" y="147"/>
                    <a:pt x="185" y="137"/>
                    <a:pt x="187" y="124"/>
                  </a:cubicBezTo>
                  <a:cubicBezTo>
                    <a:pt x="190" y="110"/>
                    <a:pt x="187" y="98"/>
                    <a:pt x="182" y="96"/>
                  </a:cubicBezTo>
                  <a:cubicBezTo>
                    <a:pt x="182" y="93"/>
                    <a:pt x="182" y="89"/>
                    <a:pt x="182" y="86"/>
                  </a:cubicBezTo>
                  <a:cubicBezTo>
                    <a:pt x="182" y="35"/>
                    <a:pt x="152" y="5"/>
                    <a:pt x="106" y="2"/>
                  </a:cubicBezTo>
                  <a:cubicBezTo>
                    <a:pt x="65" y="0"/>
                    <a:pt x="34" y="16"/>
                    <a:pt x="20" y="43"/>
                  </a:cubicBezTo>
                  <a:cubicBezTo>
                    <a:pt x="15" y="52"/>
                    <a:pt x="13" y="63"/>
                    <a:pt x="11" y="76"/>
                  </a:cubicBezTo>
                  <a:cubicBezTo>
                    <a:pt x="10" y="82"/>
                    <a:pt x="9" y="89"/>
                    <a:pt x="9" y="96"/>
                  </a:cubicBezTo>
                  <a:cubicBezTo>
                    <a:pt x="9" y="96"/>
                    <a:pt x="9" y="96"/>
                    <a:pt x="9" y="96"/>
                  </a:cubicBezTo>
                  <a:cubicBezTo>
                    <a:pt x="9" y="96"/>
                    <a:pt x="9" y="96"/>
                    <a:pt x="9" y="96"/>
                  </a:cubicBezTo>
                  <a:cubicBezTo>
                    <a:pt x="9" y="96"/>
                    <a:pt x="9" y="96"/>
                    <a:pt x="9" y="96"/>
                  </a:cubicBezTo>
                  <a:close/>
                  <a:moveTo>
                    <a:pt x="18" y="111"/>
                  </a:moveTo>
                  <a:cubicBezTo>
                    <a:pt x="19" y="109"/>
                    <a:pt x="20" y="108"/>
                    <a:pt x="21" y="107"/>
                  </a:cubicBezTo>
                  <a:cubicBezTo>
                    <a:pt x="21" y="107"/>
                    <a:pt x="21" y="107"/>
                    <a:pt x="21" y="107"/>
                  </a:cubicBezTo>
                  <a:cubicBezTo>
                    <a:pt x="21" y="107"/>
                    <a:pt x="22" y="107"/>
                    <a:pt x="22" y="107"/>
                  </a:cubicBezTo>
                  <a:cubicBezTo>
                    <a:pt x="22" y="107"/>
                    <a:pt x="22" y="107"/>
                    <a:pt x="22" y="107"/>
                  </a:cubicBezTo>
                  <a:cubicBezTo>
                    <a:pt x="22" y="107"/>
                    <a:pt x="22" y="107"/>
                    <a:pt x="23" y="107"/>
                  </a:cubicBezTo>
                  <a:cubicBezTo>
                    <a:pt x="24" y="107"/>
                    <a:pt x="24" y="107"/>
                    <a:pt x="25" y="108"/>
                  </a:cubicBezTo>
                  <a:cubicBezTo>
                    <a:pt x="25" y="108"/>
                    <a:pt x="25" y="108"/>
                    <a:pt x="25" y="108"/>
                  </a:cubicBezTo>
                  <a:cubicBezTo>
                    <a:pt x="25" y="108"/>
                    <a:pt x="25" y="108"/>
                    <a:pt x="25" y="108"/>
                  </a:cubicBezTo>
                  <a:cubicBezTo>
                    <a:pt x="25" y="108"/>
                    <a:pt x="25" y="108"/>
                    <a:pt x="25" y="108"/>
                  </a:cubicBezTo>
                  <a:cubicBezTo>
                    <a:pt x="26" y="105"/>
                    <a:pt x="29" y="82"/>
                    <a:pt x="48" y="75"/>
                  </a:cubicBezTo>
                  <a:cubicBezTo>
                    <a:pt x="48" y="75"/>
                    <a:pt x="48" y="75"/>
                    <a:pt x="48" y="75"/>
                  </a:cubicBezTo>
                  <a:cubicBezTo>
                    <a:pt x="49" y="75"/>
                    <a:pt x="51" y="74"/>
                    <a:pt x="52" y="74"/>
                  </a:cubicBezTo>
                  <a:cubicBezTo>
                    <a:pt x="54" y="74"/>
                    <a:pt x="55" y="74"/>
                    <a:pt x="57" y="73"/>
                  </a:cubicBezTo>
                  <a:cubicBezTo>
                    <a:pt x="59" y="73"/>
                    <a:pt x="61" y="73"/>
                    <a:pt x="63" y="74"/>
                  </a:cubicBezTo>
                  <a:cubicBezTo>
                    <a:pt x="63" y="74"/>
                    <a:pt x="76" y="78"/>
                    <a:pt x="93" y="79"/>
                  </a:cubicBezTo>
                  <a:cubicBezTo>
                    <a:pt x="100" y="79"/>
                    <a:pt x="109" y="78"/>
                    <a:pt x="116" y="75"/>
                  </a:cubicBezTo>
                  <a:cubicBezTo>
                    <a:pt x="118" y="75"/>
                    <a:pt x="119" y="75"/>
                    <a:pt x="121" y="75"/>
                  </a:cubicBezTo>
                  <a:cubicBezTo>
                    <a:pt x="122" y="75"/>
                    <a:pt x="123" y="75"/>
                    <a:pt x="124" y="75"/>
                  </a:cubicBezTo>
                  <a:cubicBezTo>
                    <a:pt x="135" y="75"/>
                    <a:pt x="142" y="81"/>
                    <a:pt x="150" y="84"/>
                  </a:cubicBezTo>
                  <a:cubicBezTo>
                    <a:pt x="150" y="84"/>
                    <a:pt x="150" y="84"/>
                    <a:pt x="150" y="84"/>
                  </a:cubicBezTo>
                  <a:cubicBezTo>
                    <a:pt x="150" y="84"/>
                    <a:pt x="150" y="84"/>
                    <a:pt x="150" y="84"/>
                  </a:cubicBezTo>
                  <a:cubicBezTo>
                    <a:pt x="149" y="81"/>
                    <a:pt x="147" y="77"/>
                    <a:pt x="147" y="75"/>
                  </a:cubicBezTo>
                  <a:cubicBezTo>
                    <a:pt x="147" y="75"/>
                    <a:pt x="147" y="75"/>
                    <a:pt x="147" y="75"/>
                  </a:cubicBezTo>
                  <a:cubicBezTo>
                    <a:pt x="147" y="75"/>
                    <a:pt x="147" y="75"/>
                    <a:pt x="147" y="75"/>
                  </a:cubicBezTo>
                  <a:cubicBezTo>
                    <a:pt x="148" y="75"/>
                    <a:pt x="149" y="76"/>
                    <a:pt x="150" y="76"/>
                  </a:cubicBezTo>
                  <a:cubicBezTo>
                    <a:pt x="156" y="82"/>
                    <a:pt x="161" y="92"/>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6" y="107"/>
                    <a:pt x="166" y="107"/>
                    <a:pt x="167" y="107"/>
                  </a:cubicBezTo>
                  <a:cubicBezTo>
                    <a:pt x="167" y="107"/>
                    <a:pt x="168" y="107"/>
                    <a:pt x="168" y="107"/>
                  </a:cubicBezTo>
                  <a:cubicBezTo>
                    <a:pt x="168" y="107"/>
                    <a:pt x="168" y="107"/>
                    <a:pt x="169" y="107"/>
                  </a:cubicBezTo>
                  <a:cubicBezTo>
                    <a:pt x="169" y="107"/>
                    <a:pt x="169" y="107"/>
                    <a:pt x="170" y="107"/>
                  </a:cubicBezTo>
                  <a:cubicBezTo>
                    <a:pt x="173" y="109"/>
                    <a:pt x="175" y="117"/>
                    <a:pt x="173" y="126"/>
                  </a:cubicBezTo>
                  <a:cubicBezTo>
                    <a:pt x="172" y="133"/>
                    <a:pt x="169" y="139"/>
                    <a:pt x="166" y="142"/>
                  </a:cubicBezTo>
                  <a:cubicBezTo>
                    <a:pt x="165" y="142"/>
                    <a:pt x="165" y="143"/>
                    <a:pt x="164" y="143"/>
                  </a:cubicBezTo>
                  <a:cubicBezTo>
                    <a:pt x="164" y="143"/>
                    <a:pt x="164" y="143"/>
                    <a:pt x="164" y="143"/>
                  </a:cubicBezTo>
                  <a:cubicBezTo>
                    <a:pt x="163" y="143"/>
                    <a:pt x="163" y="143"/>
                    <a:pt x="163" y="143"/>
                  </a:cubicBezTo>
                  <a:cubicBezTo>
                    <a:pt x="163" y="143"/>
                    <a:pt x="163" y="143"/>
                    <a:pt x="163" y="143"/>
                  </a:cubicBezTo>
                  <a:cubicBezTo>
                    <a:pt x="163" y="143"/>
                    <a:pt x="163" y="143"/>
                    <a:pt x="163" y="143"/>
                  </a:cubicBezTo>
                  <a:cubicBezTo>
                    <a:pt x="163" y="143"/>
                    <a:pt x="163" y="143"/>
                    <a:pt x="162" y="143"/>
                  </a:cubicBezTo>
                  <a:cubicBezTo>
                    <a:pt x="162" y="143"/>
                    <a:pt x="162" y="143"/>
                    <a:pt x="162" y="143"/>
                  </a:cubicBezTo>
                  <a:cubicBezTo>
                    <a:pt x="162" y="143"/>
                    <a:pt x="161" y="143"/>
                    <a:pt x="161" y="142"/>
                  </a:cubicBezTo>
                  <a:cubicBezTo>
                    <a:pt x="161" y="142"/>
                    <a:pt x="161" y="142"/>
                    <a:pt x="161" y="142"/>
                  </a:cubicBezTo>
                  <a:cubicBezTo>
                    <a:pt x="161" y="142"/>
                    <a:pt x="161" y="142"/>
                    <a:pt x="161" y="142"/>
                  </a:cubicBezTo>
                  <a:cubicBezTo>
                    <a:pt x="154" y="162"/>
                    <a:pt x="142" y="182"/>
                    <a:pt x="126" y="194"/>
                  </a:cubicBezTo>
                  <a:cubicBezTo>
                    <a:pt x="122" y="198"/>
                    <a:pt x="117" y="201"/>
                    <a:pt x="112" y="203"/>
                  </a:cubicBezTo>
                  <a:cubicBezTo>
                    <a:pt x="112" y="203"/>
                    <a:pt x="111" y="203"/>
                    <a:pt x="111" y="203"/>
                  </a:cubicBezTo>
                  <a:cubicBezTo>
                    <a:pt x="106" y="205"/>
                    <a:pt x="106" y="205"/>
                    <a:pt x="106" y="205"/>
                  </a:cubicBezTo>
                  <a:cubicBezTo>
                    <a:pt x="105" y="205"/>
                    <a:pt x="105" y="205"/>
                    <a:pt x="105" y="205"/>
                  </a:cubicBezTo>
                  <a:cubicBezTo>
                    <a:pt x="105" y="205"/>
                    <a:pt x="104" y="205"/>
                    <a:pt x="103" y="205"/>
                  </a:cubicBezTo>
                  <a:cubicBezTo>
                    <a:pt x="103" y="205"/>
                    <a:pt x="103" y="205"/>
                    <a:pt x="103" y="205"/>
                  </a:cubicBezTo>
                  <a:cubicBezTo>
                    <a:pt x="101" y="206"/>
                    <a:pt x="101" y="206"/>
                    <a:pt x="101" y="206"/>
                  </a:cubicBezTo>
                  <a:cubicBezTo>
                    <a:pt x="100" y="206"/>
                    <a:pt x="100" y="206"/>
                    <a:pt x="100" y="206"/>
                  </a:cubicBezTo>
                  <a:cubicBezTo>
                    <a:pt x="99" y="206"/>
                    <a:pt x="97" y="206"/>
                    <a:pt x="95" y="206"/>
                  </a:cubicBezTo>
                  <a:cubicBezTo>
                    <a:pt x="95" y="206"/>
                    <a:pt x="95" y="206"/>
                    <a:pt x="95" y="206"/>
                  </a:cubicBezTo>
                  <a:cubicBezTo>
                    <a:pt x="84" y="206"/>
                    <a:pt x="74" y="202"/>
                    <a:pt x="65" y="195"/>
                  </a:cubicBezTo>
                  <a:cubicBezTo>
                    <a:pt x="49" y="183"/>
                    <a:pt x="37" y="163"/>
                    <a:pt x="30" y="142"/>
                  </a:cubicBezTo>
                  <a:cubicBezTo>
                    <a:pt x="30" y="142"/>
                    <a:pt x="30" y="142"/>
                    <a:pt x="30" y="142"/>
                  </a:cubicBezTo>
                  <a:cubicBezTo>
                    <a:pt x="30" y="142"/>
                    <a:pt x="30" y="142"/>
                    <a:pt x="30" y="142"/>
                  </a:cubicBezTo>
                  <a:cubicBezTo>
                    <a:pt x="30" y="143"/>
                    <a:pt x="29" y="143"/>
                    <a:pt x="28" y="143"/>
                  </a:cubicBezTo>
                  <a:cubicBezTo>
                    <a:pt x="28" y="143"/>
                    <a:pt x="28" y="143"/>
                    <a:pt x="28" y="143"/>
                  </a:cubicBezTo>
                  <a:cubicBezTo>
                    <a:pt x="28" y="143"/>
                    <a:pt x="28" y="143"/>
                    <a:pt x="28" y="143"/>
                  </a:cubicBezTo>
                  <a:cubicBezTo>
                    <a:pt x="26" y="143"/>
                    <a:pt x="25" y="142"/>
                    <a:pt x="24" y="141"/>
                  </a:cubicBezTo>
                  <a:cubicBezTo>
                    <a:pt x="21" y="138"/>
                    <a:pt x="19" y="133"/>
                    <a:pt x="18" y="126"/>
                  </a:cubicBezTo>
                  <a:cubicBezTo>
                    <a:pt x="18" y="126"/>
                    <a:pt x="18" y="125"/>
                    <a:pt x="18" y="125"/>
                  </a:cubicBezTo>
                  <a:cubicBezTo>
                    <a:pt x="18" y="120"/>
                    <a:pt x="18" y="116"/>
                    <a:pt x="18" y="11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
              <a:extLst>
                <a:ext uri="{FF2B5EF4-FFF2-40B4-BE49-F238E27FC236}">
                  <a16:creationId xmlns:a16="http://schemas.microsoft.com/office/drawing/2014/main" id="{41B4F53B-456E-4874-8EC9-75B06D25B4B7}"/>
                </a:ext>
              </a:extLst>
            </p:cNvPr>
            <p:cNvSpPr>
              <a:spLocks/>
            </p:cNvSpPr>
            <p:nvPr/>
          </p:nvSpPr>
          <p:spPr bwMode="auto">
            <a:xfrm>
              <a:off x="2742" y="20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752839F3-8657-44D8-B7E5-7609B97A85AF}"/>
                </a:ext>
              </a:extLst>
            </p:cNvPr>
            <p:cNvSpPr>
              <a:spLocks/>
            </p:cNvSpPr>
            <p:nvPr/>
          </p:nvSpPr>
          <p:spPr bwMode="auto">
            <a:xfrm>
              <a:off x="2532" y="2239"/>
              <a:ext cx="692" cy="288"/>
            </a:xfrm>
            <a:custGeom>
              <a:avLst/>
              <a:gdLst>
                <a:gd name="T0" fmla="*/ 171 w 342"/>
                <a:gd name="T1" fmla="*/ 142 h 142"/>
                <a:gd name="T2" fmla="*/ 338 w 342"/>
                <a:gd name="T3" fmla="*/ 103 h 142"/>
                <a:gd name="T4" fmla="*/ 340 w 342"/>
                <a:gd name="T5" fmla="*/ 76 h 142"/>
                <a:gd name="T6" fmla="*/ 278 w 342"/>
                <a:gd name="T7" fmla="*/ 5 h 142"/>
                <a:gd name="T8" fmla="*/ 275 w 342"/>
                <a:gd name="T9" fmla="*/ 7 h 142"/>
                <a:gd name="T10" fmla="*/ 282 w 342"/>
                <a:gd name="T11" fmla="*/ 20 h 142"/>
                <a:gd name="T12" fmla="*/ 272 w 342"/>
                <a:gd name="T13" fmla="*/ 62 h 142"/>
                <a:gd name="T14" fmla="*/ 250 w 342"/>
                <a:gd name="T15" fmla="*/ 46 h 142"/>
                <a:gd name="T16" fmla="*/ 265 w 342"/>
                <a:gd name="T17" fmla="*/ 18 h 142"/>
                <a:gd name="T18" fmla="*/ 234 w 342"/>
                <a:gd name="T19" fmla="*/ 0 h 142"/>
                <a:gd name="T20" fmla="*/ 179 w 342"/>
                <a:gd name="T21" fmla="*/ 30 h 142"/>
                <a:gd name="T22" fmla="*/ 156 w 342"/>
                <a:gd name="T23" fmla="*/ 13 h 142"/>
                <a:gd name="T24" fmla="*/ 155 w 342"/>
                <a:gd name="T25" fmla="*/ 61 h 142"/>
                <a:gd name="T26" fmla="*/ 87 w 342"/>
                <a:gd name="T27" fmla="*/ 2 h 142"/>
                <a:gd name="T28" fmla="*/ 80 w 342"/>
                <a:gd name="T29" fmla="*/ 23 h 142"/>
                <a:gd name="T30" fmla="*/ 103 w 342"/>
                <a:gd name="T31" fmla="*/ 54 h 142"/>
                <a:gd name="T32" fmla="*/ 96 w 342"/>
                <a:gd name="T33" fmla="*/ 106 h 142"/>
                <a:gd name="T34" fmla="*/ 82 w 342"/>
                <a:gd name="T35" fmla="*/ 108 h 142"/>
                <a:gd name="T36" fmla="*/ 75 w 342"/>
                <a:gd name="T37" fmla="*/ 100 h 142"/>
                <a:gd name="T38" fmla="*/ 91 w 342"/>
                <a:gd name="T39" fmla="*/ 93 h 142"/>
                <a:gd name="T40" fmla="*/ 94 w 342"/>
                <a:gd name="T41" fmla="*/ 93 h 142"/>
                <a:gd name="T42" fmla="*/ 90 w 342"/>
                <a:gd name="T43" fmla="*/ 59 h 142"/>
                <a:gd name="T44" fmla="*/ 69 w 342"/>
                <a:gd name="T45" fmla="*/ 38 h 142"/>
                <a:gd name="T46" fmla="*/ 47 w 342"/>
                <a:gd name="T47" fmla="*/ 60 h 142"/>
                <a:gd name="T48" fmla="*/ 44 w 342"/>
                <a:gd name="T49" fmla="*/ 93 h 142"/>
                <a:gd name="T50" fmla="*/ 48 w 342"/>
                <a:gd name="T51" fmla="*/ 93 h 142"/>
                <a:gd name="T52" fmla="*/ 64 w 342"/>
                <a:gd name="T53" fmla="*/ 100 h 142"/>
                <a:gd name="T54" fmla="*/ 56 w 342"/>
                <a:gd name="T55" fmla="*/ 108 h 142"/>
                <a:gd name="T56" fmla="*/ 43 w 342"/>
                <a:gd name="T57" fmla="*/ 106 h 142"/>
                <a:gd name="T58" fmla="*/ 30 w 342"/>
                <a:gd name="T59" fmla="*/ 81 h 142"/>
                <a:gd name="T60" fmla="*/ 36 w 342"/>
                <a:gd name="T61" fmla="*/ 49 h 142"/>
                <a:gd name="T62" fmla="*/ 57 w 342"/>
                <a:gd name="T63" fmla="*/ 24 h 142"/>
                <a:gd name="T64" fmla="*/ 68 w 342"/>
                <a:gd name="T65" fmla="*/ 4 h 142"/>
                <a:gd name="T66" fmla="*/ 25 w 342"/>
                <a:gd name="T67" fmla="*/ 28 h 142"/>
                <a:gd name="T68" fmla="*/ 1 w 342"/>
                <a:gd name="T69" fmla="*/ 95 h 142"/>
                <a:gd name="T70" fmla="*/ 171 w 342"/>
                <a:gd name="T7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142">
                  <a:moveTo>
                    <a:pt x="171" y="142"/>
                  </a:moveTo>
                  <a:cubicBezTo>
                    <a:pt x="171" y="142"/>
                    <a:pt x="171" y="142"/>
                    <a:pt x="171" y="142"/>
                  </a:cubicBezTo>
                  <a:cubicBezTo>
                    <a:pt x="171" y="142"/>
                    <a:pt x="171" y="142"/>
                    <a:pt x="171" y="142"/>
                  </a:cubicBezTo>
                  <a:cubicBezTo>
                    <a:pt x="239" y="142"/>
                    <a:pt x="322" y="133"/>
                    <a:pt x="338" y="103"/>
                  </a:cubicBezTo>
                  <a:cubicBezTo>
                    <a:pt x="339" y="100"/>
                    <a:pt x="340" y="98"/>
                    <a:pt x="341" y="95"/>
                  </a:cubicBezTo>
                  <a:cubicBezTo>
                    <a:pt x="342" y="89"/>
                    <a:pt x="342" y="82"/>
                    <a:pt x="340" y="76"/>
                  </a:cubicBezTo>
                  <a:cubicBezTo>
                    <a:pt x="333" y="52"/>
                    <a:pt x="324" y="36"/>
                    <a:pt x="315" y="26"/>
                  </a:cubicBezTo>
                  <a:cubicBezTo>
                    <a:pt x="299" y="8"/>
                    <a:pt x="282" y="6"/>
                    <a:pt x="278" y="5"/>
                  </a:cubicBezTo>
                  <a:cubicBezTo>
                    <a:pt x="276" y="5"/>
                    <a:pt x="275" y="5"/>
                    <a:pt x="274" y="4"/>
                  </a:cubicBezTo>
                  <a:cubicBezTo>
                    <a:pt x="274" y="5"/>
                    <a:pt x="275" y="6"/>
                    <a:pt x="275" y="7"/>
                  </a:cubicBezTo>
                  <a:cubicBezTo>
                    <a:pt x="277" y="11"/>
                    <a:pt x="278" y="15"/>
                    <a:pt x="279" y="19"/>
                  </a:cubicBezTo>
                  <a:cubicBezTo>
                    <a:pt x="280" y="19"/>
                    <a:pt x="281" y="20"/>
                    <a:pt x="282" y="20"/>
                  </a:cubicBezTo>
                  <a:cubicBezTo>
                    <a:pt x="293" y="26"/>
                    <a:pt x="297" y="39"/>
                    <a:pt x="291" y="50"/>
                  </a:cubicBezTo>
                  <a:cubicBezTo>
                    <a:pt x="287" y="57"/>
                    <a:pt x="280" y="62"/>
                    <a:pt x="272" y="62"/>
                  </a:cubicBezTo>
                  <a:cubicBezTo>
                    <a:pt x="268" y="62"/>
                    <a:pt x="264" y="61"/>
                    <a:pt x="261" y="59"/>
                  </a:cubicBezTo>
                  <a:cubicBezTo>
                    <a:pt x="256" y="56"/>
                    <a:pt x="252" y="52"/>
                    <a:pt x="250" y="46"/>
                  </a:cubicBezTo>
                  <a:cubicBezTo>
                    <a:pt x="249" y="40"/>
                    <a:pt x="249" y="34"/>
                    <a:pt x="252" y="29"/>
                  </a:cubicBezTo>
                  <a:cubicBezTo>
                    <a:pt x="255" y="24"/>
                    <a:pt x="259" y="20"/>
                    <a:pt x="265" y="18"/>
                  </a:cubicBezTo>
                  <a:cubicBezTo>
                    <a:pt x="264" y="13"/>
                    <a:pt x="261" y="7"/>
                    <a:pt x="255" y="2"/>
                  </a:cubicBezTo>
                  <a:cubicBezTo>
                    <a:pt x="247" y="2"/>
                    <a:pt x="239" y="2"/>
                    <a:pt x="234" y="0"/>
                  </a:cubicBezTo>
                  <a:cubicBezTo>
                    <a:pt x="233" y="10"/>
                    <a:pt x="205" y="41"/>
                    <a:pt x="187" y="61"/>
                  </a:cubicBezTo>
                  <a:cubicBezTo>
                    <a:pt x="179" y="30"/>
                    <a:pt x="179" y="30"/>
                    <a:pt x="179" y="30"/>
                  </a:cubicBezTo>
                  <a:cubicBezTo>
                    <a:pt x="185" y="27"/>
                    <a:pt x="186" y="19"/>
                    <a:pt x="186" y="13"/>
                  </a:cubicBezTo>
                  <a:cubicBezTo>
                    <a:pt x="156" y="13"/>
                    <a:pt x="156" y="13"/>
                    <a:pt x="156" y="13"/>
                  </a:cubicBezTo>
                  <a:cubicBezTo>
                    <a:pt x="156" y="19"/>
                    <a:pt x="157" y="27"/>
                    <a:pt x="163" y="30"/>
                  </a:cubicBezTo>
                  <a:cubicBezTo>
                    <a:pt x="155" y="61"/>
                    <a:pt x="155" y="61"/>
                    <a:pt x="155" y="61"/>
                  </a:cubicBezTo>
                  <a:cubicBezTo>
                    <a:pt x="137" y="41"/>
                    <a:pt x="109" y="10"/>
                    <a:pt x="108" y="0"/>
                  </a:cubicBezTo>
                  <a:cubicBezTo>
                    <a:pt x="103" y="1"/>
                    <a:pt x="95" y="2"/>
                    <a:pt x="87" y="2"/>
                  </a:cubicBezTo>
                  <a:cubicBezTo>
                    <a:pt x="82" y="7"/>
                    <a:pt x="78" y="13"/>
                    <a:pt x="76" y="18"/>
                  </a:cubicBezTo>
                  <a:cubicBezTo>
                    <a:pt x="78" y="19"/>
                    <a:pt x="79" y="21"/>
                    <a:pt x="80" y="23"/>
                  </a:cubicBezTo>
                  <a:cubicBezTo>
                    <a:pt x="89" y="27"/>
                    <a:pt x="96" y="36"/>
                    <a:pt x="102" y="48"/>
                  </a:cubicBezTo>
                  <a:cubicBezTo>
                    <a:pt x="103" y="50"/>
                    <a:pt x="103" y="52"/>
                    <a:pt x="103" y="54"/>
                  </a:cubicBezTo>
                  <a:cubicBezTo>
                    <a:pt x="106" y="63"/>
                    <a:pt x="108" y="73"/>
                    <a:pt x="108" y="81"/>
                  </a:cubicBezTo>
                  <a:cubicBezTo>
                    <a:pt x="108" y="93"/>
                    <a:pt x="108" y="103"/>
                    <a:pt x="96" y="106"/>
                  </a:cubicBezTo>
                  <a:cubicBezTo>
                    <a:pt x="94" y="107"/>
                    <a:pt x="92" y="108"/>
                    <a:pt x="91" y="108"/>
                  </a:cubicBezTo>
                  <a:cubicBezTo>
                    <a:pt x="82" y="108"/>
                    <a:pt x="82" y="108"/>
                    <a:pt x="82" y="108"/>
                  </a:cubicBezTo>
                  <a:cubicBezTo>
                    <a:pt x="78" y="108"/>
                    <a:pt x="75" y="105"/>
                    <a:pt x="75" y="100"/>
                  </a:cubicBezTo>
                  <a:cubicBezTo>
                    <a:pt x="75" y="100"/>
                    <a:pt x="75" y="100"/>
                    <a:pt x="75" y="100"/>
                  </a:cubicBezTo>
                  <a:cubicBezTo>
                    <a:pt x="75" y="96"/>
                    <a:pt x="78" y="93"/>
                    <a:pt x="82" y="93"/>
                  </a:cubicBezTo>
                  <a:cubicBezTo>
                    <a:pt x="91" y="93"/>
                    <a:pt x="91" y="93"/>
                    <a:pt x="91" y="93"/>
                  </a:cubicBezTo>
                  <a:cubicBezTo>
                    <a:pt x="92" y="93"/>
                    <a:pt x="92" y="93"/>
                    <a:pt x="93" y="93"/>
                  </a:cubicBezTo>
                  <a:cubicBezTo>
                    <a:pt x="94" y="93"/>
                    <a:pt x="94" y="93"/>
                    <a:pt x="94" y="93"/>
                  </a:cubicBezTo>
                  <a:cubicBezTo>
                    <a:pt x="95" y="91"/>
                    <a:pt x="95" y="84"/>
                    <a:pt x="95" y="81"/>
                  </a:cubicBezTo>
                  <a:cubicBezTo>
                    <a:pt x="95" y="74"/>
                    <a:pt x="93" y="66"/>
                    <a:pt x="90" y="59"/>
                  </a:cubicBezTo>
                  <a:cubicBezTo>
                    <a:pt x="89" y="58"/>
                    <a:pt x="87" y="57"/>
                    <a:pt x="87" y="55"/>
                  </a:cubicBezTo>
                  <a:cubicBezTo>
                    <a:pt x="82" y="45"/>
                    <a:pt x="75" y="38"/>
                    <a:pt x="69" y="38"/>
                  </a:cubicBezTo>
                  <a:cubicBezTo>
                    <a:pt x="63" y="38"/>
                    <a:pt x="56" y="45"/>
                    <a:pt x="51" y="56"/>
                  </a:cubicBezTo>
                  <a:cubicBezTo>
                    <a:pt x="50" y="58"/>
                    <a:pt x="49" y="59"/>
                    <a:pt x="47" y="60"/>
                  </a:cubicBezTo>
                  <a:cubicBezTo>
                    <a:pt x="44" y="68"/>
                    <a:pt x="43" y="75"/>
                    <a:pt x="43" y="81"/>
                  </a:cubicBezTo>
                  <a:cubicBezTo>
                    <a:pt x="43" y="84"/>
                    <a:pt x="43" y="91"/>
                    <a:pt x="44" y="93"/>
                  </a:cubicBezTo>
                  <a:cubicBezTo>
                    <a:pt x="44" y="93"/>
                    <a:pt x="44" y="93"/>
                    <a:pt x="45" y="93"/>
                  </a:cubicBezTo>
                  <a:cubicBezTo>
                    <a:pt x="46" y="93"/>
                    <a:pt x="47" y="93"/>
                    <a:pt x="48" y="93"/>
                  </a:cubicBezTo>
                  <a:cubicBezTo>
                    <a:pt x="56" y="93"/>
                    <a:pt x="56" y="93"/>
                    <a:pt x="56" y="93"/>
                  </a:cubicBezTo>
                  <a:cubicBezTo>
                    <a:pt x="60" y="93"/>
                    <a:pt x="63" y="96"/>
                    <a:pt x="64" y="100"/>
                  </a:cubicBezTo>
                  <a:cubicBezTo>
                    <a:pt x="64" y="100"/>
                    <a:pt x="64" y="100"/>
                    <a:pt x="64" y="100"/>
                  </a:cubicBezTo>
                  <a:cubicBezTo>
                    <a:pt x="64" y="105"/>
                    <a:pt x="60" y="108"/>
                    <a:pt x="56" y="108"/>
                  </a:cubicBezTo>
                  <a:cubicBezTo>
                    <a:pt x="48" y="108"/>
                    <a:pt x="48" y="108"/>
                    <a:pt x="48" y="108"/>
                  </a:cubicBezTo>
                  <a:cubicBezTo>
                    <a:pt x="46" y="108"/>
                    <a:pt x="44" y="107"/>
                    <a:pt x="43" y="106"/>
                  </a:cubicBezTo>
                  <a:cubicBezTo>
                    <a:pt x="38" y="106"/>
                    <a:pt x="35" y="103"/>
                    <a:pt x="33" y="100"/>
                  </a:cubicBezTo>
                  <a:cubicBezTo>
                    <a:pt x="30" y="96"/>
                    <a:pt x="30" y="90"/>
                    <a:pt x="30" y="81"/>
                  </a:cubicBezTo>
                  <a:cubicBezTo>
                    <a:pt x="30" y="73"/>
                    <a:pt x="32" y="64"/>
                    <a:pt x="35" y="55"/>
                  </a:cubicBezTo>
                  <a:cubicBezTo>
                    <a:pt x="35" y="53"/>
                    <a:pt x="35" y="51"/>
                    <a:pt x="36" y="49"/>
                  </a:cubicBezTo>
                  <a:cubicBezTo>
                    <a:pt x="39" y="41"/>
                    <a:pt x="44" y="35"/>
                    <a:pt x="49" y="30"/>
                  </a:cubicBezTo>
                  <a:cubicBezTo>
                    <a:pt x="51" y="27"/>
                    <a:pt x="54" y="25"/>
                    <a:pt x="57" y="24"/>
                  </a:cubicBezTo>
                  <a:cubicBezTo>
                    <a:pt x="58" y="21"/>
                    <a:pt x="60" y="19"/>
                    <a:pt x="63" y="17"/>
                  </a:cubicBezTo>
                  <a:cubicBezTo>
                    <a:pt x="64" y="13"/>
                    <a:pt x="65" y="9"/>
                    <a:pt x="68" y="4"/>
                  </a:cubicBezTo>
                  <a:cubicBezTo>
                    <a:pt x="67" y="5"/>
                    <a:pt x="66" y="5"/>
                    <a:pt x="64" y="5"/>
                  </a:cubicBezTo>
                  <a:cubicBezTo>
                    <a:pt x="59" y="6"/>
                    <a:pt x="42" y="8"/>
                    <a:pt x="25" y="28"/>
                  </a:cubicBezTo>
                  <a:cubicBezTo>
                    <a:pt x="17" y="38"/>
                    <a:pt x="8" y="53"/>
                    <a:pt x="2" y="76"/>
                  </a:cubicBezTo>
                  <a:cubicBezTo>
                    <a:pt x="0" y="82"/>
                    <a:pt x="0" y="89"/>
                    <a:pt x="1" y="95"/>
                  </a:cubicBezTo>
                  <a:cubicBezTo>
                    <a:pt x="2" y="97"/>
                    <a:pt x="3" y="100"/>
                    <a:pt x="4" y="103"/>
                  </a:cubicBezTo>
                  <a:cubicBezTo>
                    <a:pt x="20" y="133"/>
                    <a:pt x="103" y="142"/>
                    <a:pt x="171" y="142"/>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8">
              <a:extLst>
                <a:ext uri="{FF2B5EF4-FFF2-40B4-BE49-F238E27FC236}">
                  <a16:creationId xmlns:a16="http://schemas.microsoft.com/office/drawing/2014/main" id="{55D86608-6C2A-4707-80A8-75DA66AD662E}"/>
                </a:ext>
              </a:extLst>
            </p:cNvPr>
            <p:cNvSpPr>
              <a:spLocks noChangeArrowheads="1"/>
            </p:cNvSpPr>
            <p:nvPr/>
          </p:nvSpPr>
          <p:spPr bwMode="auto">
            <a:xfrm>
              <a:off x="3058" y="2296"/>
              <a:ext cx="49" cy="49"/>
            </a:xfrm>
            <a:prstGeom prst="ellipse">
              <a:avLst/>
            </a:pr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108">
            <a:extLst>
              <a:ext uri="{FF2B5EF4-FFF2-40B4-BE49-F238E27FC236}">
                <a16:creationId xmlns:a16="http://schemas.microsoft.com/office/drawing/2014/main" id="{1A2F16BF-EF5A-4324-8D72-2B7592C3E980}"/>
              </a:ext>
            </a:extLst>
          </p:cNvPr>
          <p:cNvSpPr>
            <a:spLocks/>
          </p:cNvSpPr>
          <p:nvPr/>
        </p:nvSpPr>
        <p:spPr bwMode="auto">
          <a:xfrm>
            <a:off x="892732" y="2161244"/>
            <a:ext cx="303665" cy="890508"/>
          </a:xfrm>
          <a:custGeom>
            <a:avLst/>
            <a:gdLst/>
            <a:ahLst/>
            <a:cxnLst>
              <a:cxn ang="0">
                <a:pos x="109" y="101"/>
              </a:cxn>
              <a:cxn ang="0">
                <a:pos x="144" y="101"/>
              </a:cxn>
              <a:cxn ang="0">
                <a:pos x="176" y="132"/>
              </a:cxn>
              <a:cxn ang="0">
                <a:pos x="176" y="295"/>
              </a:cxn>
              <a:cxn ang="0">
                <a:pos x="176" y="305"/>
              </a:cxn>
              <a:cxn ang="0">
                <a:pos x="161" y="320"/>
              </a:cxn>
              <a:cxn ang="0">
                <a:pos x="161" y="320"/>
              </a:cxn>
              <a:cxn ang="0">
                <a:pos x="145" y="305"/>
              </a:cxn>
              <a:cxn ang="0">
                <a:pos x="145" y="295"/>
              </a:cxn>
              <a:cxn ang="0">
                <a:pos x="145" y="161"/>
              </a:cxn>
              <a:cxn ang="0">
                <a:pos x="140" y="161"/>
              </a:cxn>
              <a:cxn ang="0">
                <a:pos x="140" y="494"/>
              </a:cxn>
              <a:cxn ang="0">
                <a:pos x="117" y="515"/>
              </a:cxn>
              <a:cxn ang="0">
                <a:pos x="117" y="515"/>
              </a:cxn>
              <a:cxn ang="0">
                <a:pos x="96" y="494"/>
              </a:cxn>
              <a:cxn ang="0">
                <a:pos x="96" y="294"/>
              </a:cxn>
              <a:cxn ang="0">
                <a:pos x="96" y="294"/>
              </a:cxn>
              <a:cxn ang="0">
                <a:pos x="89" y="287"/>
              </a:cxn>
              <a:cxn ang="0">
                <a:pos x="87" y="287"/>
              </a:cxn>
              <a:cxn ang="0">
                <a:pos x="80" y="294"/>
              </a:cxn>
              <a:cxn ang="0">
                <a:pos x="80" y="294"/>
              </a:cxn>
              <a:cxn ang="0">
                <a:pos x="80" y="494"/>
              </a:cxn>
              <a:cxn ang="0">
                <a:pos x="58" y="515"/>
              </a:cxn>
              <a:cxn ang="0">
                <a:pos x="58" y="515"/>
              </a:cxn>
              <a:cxn ang="0">
                <a:pos x="37" y="494"/>
              </a:cxn>
              <a:cxn ang="0">
                <a:pos x="37" y="161"/>
              </a:cxn>
              <a:cxn ang="0">
                <a:pos x="31" y="161"/>
              </a:cxn>
              <a:cxn ang="0">
                <a:pos x="31" y="295"/>
              </a:cxn>
              <a:cxn ang="0">
                <a:pos x="31" y="305"/>
              </a:cxn>
              <a:cxn ang="0">
                <a:pos x="15" y="320"/>
              </a:cxn>
              <a:cxn ang="0">
                <a:pos x="15" y="320"/>
              </a:cxn>
              <a:cxn ang="0">
                <a:pos x="0" y="305"/>
              </a:cxn>
              <a:cxn ang="0">
                <a:pos x="0" y="295"/>
              </a:cxn>
              <a:cxn ang="0">
                <a:pos x="0" y="132"/>
              </a:cxn>
              <a:cxn ang="0">
                <a:pos x="32" y="101"/>
              </a:cxn>
              <a:cxn ang="0">
                <a:pos x="67" y="101"/>
              </a:cxn>
              <a:cxn ang="0">
                <a:pos x="67" y="85"/>
              </a:cxn>
              <a:cxn ang="0">
                <a:pos x="43" y="45"/>
              </a:cxn>
              <a:cxn ang="0">
                <a:pos x="88" y="0"/>
              </a:cxn>
              <a:cxn ang="0">
                <a:pos x="134" y="45"/>
              </a:cxn>
              <a:cxn ang="0">
                <a:pos x="109" y="85"/>
              </a:cxn>
              <a:cxn ang="0">
                <a:pos x="109" y="101"/>
              </a:cxn>
            </a:cxnLst>
            <a:rect l="0" t="0" r="r" b="b"/>
            <a:pathLst>
              <a:path w="176" h="515">
                <a:moveTo>
                  <a:pt x="109" y="101"/>
                </a:moveTo>
                <a:cubicBezTo>
                  <a:pt x="144" y="101"/>
                  <a:pt x="144" y="101"/>
                  <a:pt x="144" y="101"/>
                </a:cubicBezTo>
                <a:cubicBezTo>
                  <a:pt x="162" y="101"/>
                  <a:pt x="176" y="115"/>
                  <a:pt x="176" y="132"/>
                </a:cubicBezTo>
                <a:cubicBezTo>
                  <a:pt x="176" y="295"/>
                  <a:pt x="176" y="295"/>
                  <a:pt x="176" y="295"/>
                </a:cubicBezTo>
                <a:cubicBezTo>
                  <a:pt x="176" y="305"/>
                  <a:pt x="176" y="305"/>
                  <a:pt x="176" y="305"/>
                </a:cubicBezTo>
                <a:cubicBezTo>
                  <a:pt x="176" y="313"/>
                  <a:pt x="169" y="320"/>
                  <a:pt x="161" y="320"/>
                </a:cubicBezTo>
                <a:cubicBezTo>
                  <a:pt x="161" y="320"/>
                  <a:pt x="161" y="320"/>
                  <a:pt x="161" y="320"/>
                </a:cubicBezTo>
                <a:cubicBezTo>
                  <a:pt x="152" y="320"/>
                  <a:pt x="145" y="313"/>
                  <a:pt x="145" y="305"/>
                </a:cubicBezTo>
                <a:cubicBezTo>
                  <a:pt x="145" y="295"/>
                  <a:pt x="145" y="295"/>
                  <a:pt x="145" y="295"/>
                </a:cubicBezTo>
                <a:cubicBezTo>
                  <a:pt x="145" y="161"/>
                  <a:pt x="145" y="161"/>
                  <a:pt x="145" y="161"/>
                </a:cubicBezTo>
                <a:cubicBezTo>
                  <a:pt x="142" y="156"/>
                  <a:pt x="140" y="161"/>
                  <a:pt x="140" y="161"/>
                </a:cubicBezTo>
                <a:cubicBezTo>
                  <a:pt x="140" y="494"/>
                  <a:pt x="140" y="494"/>
                  <a:pt x="140" y="494"/>
                </a:cubicBezTo>
                <a:cubicBezTo>
                  <a:pt x="140" y="506"/>
                  <a:pt x="130" y="515"/>
                  <a:pt x="117" y="515"/>
                </a:cubicBezTo>
                <a:cubicBezTo>
                  <a:pt x="117" y="515"/>
                  <a:pt x="117" y="515"/>
                  <a:pt x="117" y="515"/>
                </a:cubicBezTo>
                <a:cubicBezTo>
                  <a:pt x="105" y="515"/>
                  <a:pt x="96" y="506"/>
                  <a:pt x="96" y="494"/>
                </a:cubicBezTo>
                <a:cubicBezTo>
                  <a:pt x="96" y="294"/>
                  <a:pt x="96" y="294"/>
                  <a:pt x="96" y="294"/>
                </a:cubicBezTo>
                <a:cubicBezTo>
                  <a:pt x="96" y="294"/>
                  <a:pt x="96" y="294"/>
                  <a:pt x="96" y="294"/>
                </a:cubicBezTo>
                <a:cubicBezTo>
                  <a:pt x="96" y="290"/>
                  <a:pt x="93" y="287"/>
                  <a:pt x="89" y="287"/>
                </a:cubicBezTo>
                <a:cubicBezTo>
                  <a:pt x="87" y="287"/>
                  <a:pt x="87" y="287"/>
                  <a:pt x="87" y="287"/>
                </a:cubicBezTo>
                <a:cubicBezTo>
                  <a:pt x="83" y="287"/>
                  <a:pt x="80" y="290"/>
                  <a:pt x="80" y="294"/>
                </a:cubicBezTo>
                <a:cubicBezTo>
                  <a:pt x="80" y="294"/>
                  <a:pt x="80" y="294"/>
                  <a:pt x="80" y="294"/>
                </a:cubicBezTo>
                <a:cubicBezTo>
                  <a:pt x="80" y="494"/>
                  <a:pt x="80" y="494"/>
                  <a:pt x="80" y="494"/>
                </a:cubicBezTo>
                <a:cubicBezTo>
                  <a:pt x="80" y="506"/>
                  <a:pt x="70" y="515"/>
                  <a:pt x="58" y="515"/>
                </a:cubicBezTo>
                <a:cubicBezTo>
                  <a:pt x="58" y="515"/>
                  <a:pt x="58" y="515"/>
                  <a:pt x="58" y="515"/>
                </a:cubicBezTo>
                <a:cubicBezTo>
                  <a:pt x="47" y="515"/>
                  <a:pt x="37" y="506"/>
                  <a:pt x="37" y="494"/>
                </a:cubicBezTo>
                <a:cubicBezTo>
                  <a:pt x="37" y="161"/>
                  <a:pt x="37" y="161"/>
                  <a:pt x="37" y="161"/>
                </a:cubicBezTo>
                <a:cubicBezTo>
                  <a:pt x="37" y="161"/>
                  <a:pt x="34" y="156"/>
                  <a:pt x="31" y="161"/>
                </a:cubicBezTo>
                <a:cubicBezTo>
                  <a:pt x="31" y="295"/>
                  <a:pt x="31" y="295"/>
                  <a:pt x="31" y="295"/>
                </a:cubicBezTo>
                <a:cubicBezTo>
                  <a:pt x="31" y="305"/>
                  <a:pt x="31" y="305"/>
                  <a:pt x="31" y="305"/>
                </a:cubicBezTo>
                <a:cubicBezTo>
                  <a:pt x="31" y="313"/>
                  <a:pt x="24" y="320"/>
                  <a:pt x="15" y="320"/>
                </a:cubicBezTo>
                <a:cubicBezTo>
                  <a:pt x="15" y="320"/>
                  <a:pt x="15" y="320"/>
                  <a:pt x="15" y="320"/>
                </a:cubicBezTo>
                <a:cubicBezTo>
                  <a:pt x="7" y="320"/>
                  <a:pt x="0" y="313"/>
                  <a:pt x="0" y="305"/>
                </a:cubicBezTo>
                <a:cubicBezTo>
                  <a:pt x="0" y="295"/>
                  <a:pt x="0" y="295"/>
                  <a:pt x="0" y="295"/>
                </a:cubicBezTo>
                <a:cubicBezTo>
                  <a:pt x="0" y="132"/>
                  <a:pt x="0" y="132"/>
                  <a:pt x="0" y="132"/>
                </a:cubicBezTo>
                <a:cubicBezTo>
                  <a:pt x="0" y="115"/>
                  <a:pt x="15" y="101"/>
                  <a:pt x="32" y="101"/>
                </a:cubicBezTo>
                <a:cubicBezTo>
                  <a:pt x="67" y="101"/>
                  <a:pt x="67" y="101"/>
                  <a:pt x="67" y="101"/>
                </a:cubicBezTo>
                <a:cubicBezTo>
                  <a:pt x="67" y="85"/>
                  <a:pt x="67" y="85"/>
                  <a:pt x="67" y="85"/>
                </a:cubicBezTo>
                <a:cubicBezTo>
                  <a:pt x="52" y="77"/>
                  <a:pt x="43" y="62"/>
                  <a:pt x="43" y="45"/>
                </a:cubicBezTo>
                <a:cubicBezTo>
                  <a:pt x="43" y="20"/>
                  <a:pt x="63" y="0"/>
                  <a:pt x="88" y="0"/>
                </a:cubicBezTo>
                <a:cubicBezTo>
                  <a:pt x="113" y="0"/>
                  <a:pt x="134" y="20"/>
                  <a:pt x="134" y="45"/>
                </a:cubicBezTo>
                <a:cubicBezTo>
                  <a:pt x="134" y="62"/>
                  <a:pt x="124" y="77"/>
                  <a:pt x="109" y="85"/>
                </a:cubicBezTo>
                <a:cubicBezTo>
                  <a:pt x="109" y="101"/>
                  <a:pt x="109" y="101"/>
                  <a:pt x="109" y="10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9">
            <a:extLst>
              <a:ext uri="{FF2B5EF4-FFF2-40B4-BE49-F238E27FC236}">
                <a16:creationId xmlns:a16="http://schemas.microsoft.com/office/drawing/2014/main" id="{FF27EBDC-41E6-4D91-9BBD-9169D1E1A36C}"/>
              </a:ext>
            </a:extLst>
          </p:cNvPr>
          <p:cNvSpPr>
            <a:spLocks/>
          </p:cNvSpPr>
          <p:nvPr/>
        </p:nvSpPr>
        <p:spPr bwMode="auto">
          <a:xfrm>
            <a:off x="1256413" y="2159781"/>
            <a:ext cx="414888" cy="891971"/>
          </a:xfrm>
          <a:custGeom>
            <a:avLst/>
            <a:gdLst/>
            <a:ahLst/>
            <a:cxnLst>
              <a:cxn ang="0">
                <a:pos x="141" y="101"/>
              </a:cxn>
              <a:cxn ang="0">
                <a:pos x="141" y="85"/>
              </a:cxn>
              <a:cxn ang="0">
                <a:pos x="166" y="45"/>
              </a:cxn>
              <a:cxn ang="0">
                <a:pos x="120" y="0"/>
              </a:cxn>
              <a:cxn ang="0">
                <a:pos x="75" y="45"/>
              </a:cxn>
              <a:cxn ang="0">
                <a:pos x="99" y="85"/>
              </a:cxn>
              <a:cxn ang="0">
                <a:pos x="99" y="101"/>
              </a:cxn>
              <a:cxn ang="0">
                <a:pos x="66" y="101"/>
              </a:cxn>
              <a:cxn ang="0">
                <a:pos x="38" y="133"/>
              </a:cxn>
              <a:cxn ang="0">
                <a:pos x="5" y="254"/>
              </a:cxn>
              <a:cxn ang="0">
                <a:pos x="2" y="263"/>
              </a:cxn>
              <a:cxn ang="0">
                <a:pos x="13" y="282"/>
              </a:cxn>
              <a:cxn ang="0">
                <a:pos x="13" y="282"/>
              </a:cxn>
              <a:cxn ang="0">
                <a:pos x="32" y="271"/>
              </a:cxn>
              <a:cxn ang="0">
                <a:pos x="34" y="262"/>
              </a:cxn>
              <a:cxn ang="0">
                <a:pos x="65" y="163"/>
              </a:cxn>
              <a:cxn ang="0">
                <a:pos x="78" y="166"/>
              </a:cxn>
              <a:cxn ang="0">
                <a:pos x="24" y="358"/>
              </a:cxn>
              <a:cxn ang="0">
                <a:pos x="71" y="358"/>
              </a:cxn>
              <a:cxn ang="0">
                <a:pos x="71" y="495"/>
              </a:cxn>
              <a:cxn ang="0">
                <a:pos x="92" y="516"/>
              </a:cxn>
              <a:cxn ang="0">
                <a:pos x="92" y="516"/>
              </a:cxn>
              <a:cxn ang="0">
                <a:pos x="114" y="495"/>
              </a:cxn>
              <a:cxn ang="0">
                <a:pos x="114" y="358"/>
              </a:cxn>
              <a:cxn ang="0">
                <a:pos x="126" y="358"/>
              </a:cxn>
              <a:cxn ang="0">
                <a:pos x="126" y="495"/>
              </a:cxn>
              <a:cxn ang="0">
                <a:pos x="148" y="516"/>
              </a:cxn>
              <a:cxn ang="0">
                <a:pos x="148" y="516"/>
              </a:cxn>
              <a:cxn ang="0">
                <a:pos x="170" y="495"/>
              </a:cxn>
              <a:cxn ang="0">
                <a:pos x="170" y="358"/>
              </a:cxn>
              <a:cxn ang="0">
                <a:pos x="216" y="358"/>
              </a:cxn>
              <a:cxn ang="0">
                <a:pos x="163" y="166"/>
              </a:cxn>
              <a:cxn ang="0">
                <a:pos x="176" y="163"/>
              </a:cxn>
              <a:cxn ang="0">
                <a:pos x="206" y="262"/>
              </a:cxn>
              <a:cxn ang="0">
                <a:pos x="209" y="271"/>
              </a:cxn>
              <a:cxn ang="0">
                <a:pos x="228" y="282"/>
              </a:cxn>
              <a:cxn ang="0">
                <a:pos x="228" y="282"/>
              </a:cxn>
              <a:cxn ang="0">
                <a:pos x="238" y="263"/>
              </a:cxn>
              <a:cxn ang="0">
                <a:pos x="236" y="254"/>
              </a:cxn>
              <a:cxn ang="0">
                <a:pos x="202" y="133"/>
              </a:cxn>
              <a:cxn ang="0">
                <a:pos x="174" y="101"/>
              </a:cxn>
              <a:cxn ang="0">
                <a:pos x="141" y="101"/>
              </a:cxn>
            </a:cxnLst>
            <a:rect l="0" t="0" r="r" b="b"/>
            <a:pathLst>
              <a:path w="240" h="516">
                <a:moveTo>
                  <a:pt x="141" y="101"/>
                </a:moveTo>
                <a:cubicBezTo>
                  <a:pt x="141" y="85"/>
                  <a:pt x="141" y="85"/>
                  <a:pt x="141" y="85"/>
                </a:cubicBezTo>
                <a:cubicBezTo>
                  <a:pt x="156" y="77"/>
                  <a:pt x="166" y="62"/>
                  <a:pt x="166" y="45"/>
                </a:cubicBezTo>
                <a:cubicBezTo>
                  <a:pt x="166" y="20"/>
                  <a:pt x="145" y="0"/>
                  <a:pt x="120" y="0"/>
                </a:cubicBezTo>
                <a:cubicBezTo>
                  <a:pt x="95" y="0"/>
                  <a:pt x="75" y="20"/>
                  <a:pt x="75" y="45"/>
                </a:cubicBezTo>
                <a:cubicBezTo>
                  <a:pt x="75" y="62"/>
                  <a:pt x="84" y="77"/>
                  <a:pt x="99" y="85"/>
                </a:cubicBezTo>
                <a:cubicBezTo>
                  <a:pt x="99" y="85"/>
                  <a:pt x="99" y="85"/>
                  <a:pt x="99" y="101"/>
                </a:cubicBezTo>
                <a:cubicBezTo>
                  <a:pt x="66" y="101"/>
                  <a:pt x="66" y="101"/>
                  <a:pt x="66" y="101"/>
                </a:cubicBezTo>
                <a:cubicBezTo>
                  <a:pt x="48" y="101"/>
                  <a:pt x="41" y="121"/>
                  <a:pt x="38" y="133"/>
                </a:cubicBezTo>
                <a:cubicBezTo>
                  <a:pt x="5" y="254"/>
                  <a:pt x="5" y="254"/>
                  <a:pt x="5" y="254"/>
                </a:cubicBezTo>
                <a:cubicBezTo>
                  <a:pt x="5" y="254"/>
                  <a:pt x="5" y="254"/>
                  <a:pt x="2" y="263"/>
                </a:cubicBezTo>
                <a:cubicBezTo>
                  <a:pt x="0" y="271"/>
                  <a:pt x="5" y="280"/>
                  <a:pt x="13" y="282"/>
                </a:cubicBezTo>
                <a:cubicBezTo>
                  <a:pt x="13" y="282"/>
                  <a:pt x="13" y="282"/>
                  <a:pt x="13" y="282"/>
                </a:cubicBezTo>
                <a:cubicBezTo>
                  <a:pt x="21" y="284"/>
                  <a:pt x="29" y="279"/>
                  <a:pt x="32" y="271"/>
                </a:cubicBezTo>
                <a:cubicBezTo>
                  <a:pt x="32" y="271"/>
                  <a:pt x="32" y="271"/>
                  <a:pt x="34" y="262"/>
                </a:cubicBezTo>
                <a:cubicBezTo>
                  <a:pt x="65" y="163"/>
                  <a:pt x="65" y="163"/>
                  <a:pt x="65" y="163"/>
                </a:cubicBezTo>
                <a:cubicBezTo>
                  <a:pt x="68" y="157"/>
                  <a:pt x="76" y="157"/>
                  <a:pt x="78" y="166"/>
                </a:cubicBezTo>
                <a:cubicBezTo>
                  <a:pt x="78" y="166"/>
                  <a:pt x="77" y="170"/>
                  <a:pt x="24" y="358"/>
                </a:cubicBezTo>
                <a:cubicBezTo>
                  <a:pt x="71" y="358"/>
                  <a:pt x="71" y="358"/>
                  <a:pt x="71" y="358"/>
                </a:cubicBezTo>
                <a:cubicBezTo>
                  <a:pt x="71" y="396"/>
                  <a:pt x="71" y="440"/>
                  <a:pt x="71" y="495"/>
                </a:cubicBezTo>
                <a:cubicBezTo>
                  <a:pt x="71" y="507"/>
                  <a:pt x="80" y="516"/>
                  <a:pt x="92" y="516"/>
                </a:cubicBezTo>
                <a:cubicBezTo>
                  <a:pt x="92" y="516"/>
                  <a:pt x="92" y="516"/>
                  <a:pt x="92" y="516"/>
                </a:cubicBezTo>
                <a:cubicBezTo>
                  <a:pt x="104" y="516"/>
                  <a:pt x="114" y="507"/>
                  <a:pt x="114" y="495"/>
                </a:cubicBezTo>
                <a:cubicBezTo>
                  <a:pt x="114" y="495"/>
                  <a:pt x="114" y="494"/>
                  <a:pt x="114" y="358"/>
                </a:cubicBezTo>
                <a:cubicBezTo>
                  <a:pt x="126" y="358"/>
                  <a:pt x="126" y="358"/>
                  <a:pt x="126" y="358"/>
                </a:cubicBezTo>
                <a:cubicBezTo>
                  <a:pt x="126" y="494"/>
                  <a:pt x="126" y="495"/>
                  <a:pt x="126" y="495"/>
                </a:cubicBezTo>
                <a:cubicBezTo>
                  <a:pt x="126" y="507"/>
                  <a:pt x="136" y="516"/>
                  <a:pt x="148" y="516"/>
                </a:cubicBezTo>
                <a:cubicBezTo>
                  <a:pt x="148" y="516"/>
                  <a:pt x="148" y="516"/>
                  <a:pt x="148" y="516"/>
                </a:cubicBezTo>
                <a:cubicBezTo>
                  <a:pt x="160" y="516"/>
                  <a:pt x="170" y="507"/>
                  <a:pt x="170" y="495"/>
                </a:cubicBezTo>
                <a:cubicBezTo>
                  <a:pt x="170" y="440"/>
                  <a:pt x="170" y="396"/>
                  <a:pt x="170" y="358"/>
                </a:cubicBezTo>
                <a:cubicBezTo>
                  <a:pt x="216" y="358"/>
                  <a:pt x="216" y="358"/>
                  <a:pt x="216" y="358"/>
                </a:cubicBezTo>
                <a:cubicBezTo>
                  <a:pt x="164" y="170"/>
                  <a:pt x="163" y="166"/>
                  <a:pt x="163" y="166"/>
                </a:cubicBezTo>
                <a:cubicBezTo>
                  <a:pt x="164" y="157"/>
                  <a:pt x="172" y="157"/>
                  <a:pt x="176" y="163"/>
                </a:cubicBezTo>
                <a:cubicBezTo>
                  <a:pt x="206" y="262"/>
                  <a:pt x="206" y="262"/>
                  <a:pt x="206" y="262"/>
                </a:cubicBezTo>
                <a:cubicBezTo>
                  <a:pt x="209" y="271"/>
                  <a:pt x="209" y="271"/>
                  <a:pt x="209" y="271"/>
                </a:cubicBezTo>
                <a:cubicBezTo>
                  <a:pt x="211" y="279"/>
                  <a:pt x="219" y="284"/>
                  <a:pt x="228" y="282"/>
                </a:cubicBezTo>
                <a:cubicBezTo>
                  <a:pt x="228" y="282"/>
                  <a:pt x="228" y="282"/>
                  <a:pt x="228" y="282"/>
                </a:cubicBezTo>
                <a:cubicBezTo>
                  <a:pt x="236" y="280"/>
                  <a:pt x="240" y="271"/>
                  <a:pt x="238" y="263"/>
                </a:cubicBezTo>
                <a:cubicBezTo>
                  <a:pt x="236" y="254"/>
                  <a:pt x="236" y="254"/>
                  <a:pt x="236" y="254"/>
                </a:cubicBezTo>
                <a:cubicBezTo>
                  <a:pt x="202" y="133"/>
                  <a:pt x="202" y="133"/>
                  <a:pt x="202" y="133"/>
                </a:cubicBezTo>
                <a:cubicBezTo>
                  <a:pt x="199" y="121"/>
                  <a:pt x="192" y="101"/>
                  <a:pt x="174" y="101"/>
                </a:cubicBezTo>
                <a:lnTo>
                  <a:pt x="141" y="101"/>
                </a:ln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8" name="Group 4">
            <a:extLst>
              <a:ext uri="{FF2B5EF4-FFF2-40B4-BE49-F238E27FC236}">
                <a16:creationId xmlns:a16="http://schemas.microsoft.com/office/drawing/2014/main" id="{A34EC288-816C-47B9-B1DA-D0F2FC791FD6}"/>
              </a:ext>
            </a:extLst>
          </p:cNvPr>
          <p:cNvGrpSpPr>
            <a:grpSpLocks noChangeAspect="1"/>
          </p:cNvGrpSpPr>
          <p:nvPr/>
        </p:nvGrpSpPr>
        <p:grpSpPr bwMode="auto">
          <a:xfrm>
            <a:off x="7376297" y="2366606"/>
            <a:ext cx="634446" cy="666831"/>
            <a:chOff x="822" y="-2"/>
            <a:chExt cx="4114" cy="4324"/>
          </a:xfrm>
          <a:solidFill>
            <a:srgbClr val="55ACD1"/>
          </a:solidFill>
        </p:grpSpPr>
        <p:sp>
          <p:nvSpPr>
            <p:cNvPr id="69" name="Freeform 5">
              <a:extLst>
                <a:ext uri="{FF2B5EF4-FFF2-40B4-BE49-F238E27FC236}">
                  <a16:creationId xmlns:a16="http://schemas.microsoft.com/office/drawing/2014/main" id="{6C367E60-49F3-4559-BEED-E1FA26A3152A}"/>
                </a:ext>
              </a:extLst>
            </p:cNvPr>
            <p:cNvSpPr>
              <a:spLocks/>
            </p:cNvSpPr>
            <p:nvPr/>
          </p:nvSpPr>
          <p:spPr bwMode="auto">
            <a:xfrm>
              <a:off x="822" y="2631"/>
              <a:ext cx="4114" cy="1691"/>
            </a:xfrm>
            <a:custGeom>
              <a:avLst/>
              <a:gdLst>
                <a:gd name="T0" fmla="*/ 1828 w 1882"/>
                <a:gd name="T1" fmla="*/ 265 h 774"/>
                <a:gd name="T2" fmla="*/ 1717 w 1882"/>
                <a:gd name="T3" fmla="*/ 130 h 774"/>
                <a:gd name="T4" fmla="*/ 1211 w 1882"/>
                <a:gd name="T5" fmla="*/ 1 h 774"/>
                <a:gd name="T6" fmla="*/ 1185 w 1882"/>
                <a:gd name="T7" fmla="*/ 13 h 774"/>
                <a:gd name="T8" fmla="*/ 1052 w 1882"/>
                <a:gd name="T9" fmla="*/ 440 h 774"/>
                <a:gd name="T10" fmla="*/ 1024 w 1882"/>
                <a:gd name="T11" fmla="*/ 340 h 774"/>
                <a:gd name="T12" fmla="*/ 1015 w 1882"/>
                <a:gd name="T13" fmla="*/ 144 h 774"/>
                <a:gd name="T14" fmla="*/ 1024 w 1882"/>
                <a:gd name="T15" fmla="*/ 124 h 774"/>
                <a:gd name="T16" fmla="*/ 1036 w 1882"/>
                <a:gd name="T17" fmla="*/ 94 h 774"/>
                <a:gd name="T18" fmla="*/ 1029 w 1882"/>
                <a:gd name="T19" fmla="*/ 71 h 774"/>
                <a:gd name="T20" fmla="*/ 1025 w 1882"/>
                <a:gd name="T21" fmla="*/ 61 h 774"/>
                <a:gd name="T22" fmla="*/ 1023 w 1882"/>
                <a:gd name="T23" fmla="*/ 58 h 774"/>
                <a:gd name="T24" fmla="*/ 1009 w 1882"/>
                <a:gd name="T25" fmla="*/ 49 h 774"/>
                <a:gd name="T26" fmla="*/ 997 w 1882"/>
                <a:gd name="T27" fmla="*/ 48 h 774"/>
                <a:gd name="T28" fmla="*/ 885 w 1882"/>
                <a:gd name="T29" fmla="*/ 48 h 774"/>
                <a:gd name="T30" fmla="*/ 874 w 1882"/>
                <a:gd name="T31" fmla="*/ 49 h 774"/>
                <a:gd name="T32" fmla="*/ 858 w 1882"/>
                <a:gd name="T33" fmla="*/ 61 h 774"/>
                <a:gd name="T34" fmla="*/ 857 w 1882"/>
                <a:gd name="T35" fmla="*/ 63 h 774"/>
                <a:gd name="T36" fmla="*/ 847 w 1882"/>
                <a:gd name="T37" fmla="*/ 94 h 774"/>
                <a:gd name="T38" fmla="*/ 856 w 1882"/>
                <a:gd name="T39" fmla="*/ 120 h 774"/>
                <a:gd name="T40" fmla="*/ 865 w 1882"/>
                <a:gd name="T41" fmla="*/ 140 h 774"/>
                <a:gd name="T42" fmla="*/ 879 w 1882"/>
                <a:gd name="T43" fmla="*/ 171 h 774"/>
                <a:gd name="T44" fmla="*/ 841 w 1882"/>
                <a:gd name="T45" fmla="*/ 465 h 774"/>
                <a:gd name="T46" fmla="*/ 752 w 1882"/>
                <a:gd name="T47" fmla="*/ 210 h 774"/>
                <a:gd name="T48" fmla="*/ 694 w 1882"/>
                <a:gd name="T49" fmla="*/ 0 h 774"/>
                <a:gd name="T50" fmla="*/ 398 w 1882"/>
                <a:gd name="T51" fmla="*/ 69 h 774"/>
                <a:gd name="T52" fmla="*/ 165 w 1882"/>
                <a:gd name="T53" fmla="*/ 130 h 774"/>
                <a:gd name="T54" fmla="*/ 91 w 1882"/>
                <a:gd name="T55" fmla="*/ 185 h 774"/>
                <a:gd name="T56" fmla="*/ 14 w 1882"/>
                <a:gd name="T57" fmla="*/ 534 h 774"/>
                <a:gd name="T58" fmla="*/ 64 w 1882"/>
                <a:gd name="T59" fmla="*/ 647 h 774"/>
                <a:gd name="T60" fmla="*/ 459 w 1882"/>
                <a:gd name="T61" fmla="*/ 743 h 774"/>
                <a:gd name="T62" fmla="*/ 1008 w 1882"/>
                <a:gd name="T63" fmla="*/ 774 h 774"/>
                <a:gd name="T64" fmla="*/ 1621 w 1882"/>
                <a:gd name="T65" fmla="*/ 706 h 774"/>
                <a:gd name="T66" fmla="*/ 1818 w 1882"/>
                <a:gd name="T67" fmla="*/ 6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2" h="774">
                  <a:moveTo>
                    <a:pt x="1870" y="568"/>
                  </a:moveTo>
                  <a:cubicBezTo>
                    <a:pt x="1866" y="466"/>
                    <a:pt x="1860" y="363"/>
                    <a:pt x="1828" y="265"/>
                  </a:cubicBezTo>
                  <a:cubicBezTo>
                    <a:pt x="1819" y="237"/>
                    <a:pt x="1809" y="207"/>
                    <a:pt x="1791" y="185"/>
                  </a:cubicBezTo>
                  <a:cubicBezTo>
                    <a:pt x="1771" y="162"/>
                    <a:pt x="1745" y="138"/>
                    <a:pt x="1717" y="130"/>
                  </a:cubicBezTo>
                  <a:cubicBezTo>
                    <a:pt x="1650" y="112"/>
                    <a:pt x="1584" y="95"/>
                    <a:pt x="1516" y="78"/>
                  </a:cubicBezTo>
                  <a:cubicBezTo>
                    <a:pt x="1415" y="52"/>
                    <a:pt x="1313" y="27"/>
                    <a:pt x="1211" y="1"/>
                  </a:cubicBezTo>
                  <a:cubicBezTo>
                    <a:pt x="1205" y="0"/>
                    <a:pt x="1199" y="0"/>
                    <a:pt x="1188" y="0"/>
                  </a:cubicBezTo>
                  <a:cubicBezTo>
                    <a:pt x="1187" y="4"/>
                    <a:pt x="1186" y="9"/>
                    <a:pt x="1185" y="13"/>
                  </a:cubicBezTo>
                  <a:cubicBezTo>
                    <a:pt x="1167" y="79"/>
                    <a:pt x="1150" y="145"/>
                    <a:pt x="1130" y="210"/>
                  </a:cubicBezTo>
                  <a:cubicBezTo>
                    <a:pt x="1106" y="287"/>
                    <a:pt x="1079" y="364"/>
                    <a:pt x="1052" y="440"/>
                  </a:cubicBezTo>
                  <a:cubicBezTo>
                    <a:pt x="1049" y="449"/>
                    <a:pt x="1045" y="457"/>
                    <a:pt x="1041" y="465"/>
                  </a:cubicBezTo>
                  <a:cubicBezTo>
                    <a:pt x="1036" y="430"/>
                    <a:pt x="1030" y="385"/>
                    <a:pt x="1024" y="340"/>
                  </a:cubicBezTo>
                  <a:cubicBezTo>
                    <a:pt x="1014" y="256"/>
                    <a:pt x="1003" y="174"/>
                    <a:pt x="1003" y="171"/>
                  </a:cubicBezTo>
                  <a:cubicBezTo>
                    <a:pt x="1008" y="162"/>
                    <a:pt x="1011" y="153"/>
                    <a:pt x="1015" y="144"/>
                  </a:cubicBezTo>
                  <a:cubicBezTo>
                    <a:pt x="1016" y="143"/>
                    <a:pt x="1016" y="141"/>
                    <a:pt x="1017" y="140"/>
                  </a:cubicBezTo>
                  <a:cubicBezTo>
                    <a:pt x="1019" y="135"/>
                    <a:pt x="1022" y="129"/>
                    <a:pt x="1024" y="124"/>
                  </a:cubicBezTo>
                  <a:cubicBezTo>
                    <a:pt x="1025" y="122"/>
                    <a:pt x="1026" y="120"/>
                    <a:pt x="1028" y="118"/>
                  </a:cubicBezTo>
                  <a:cubicBezTo>
                    <a:pt x="1031" y="110"/>
                    <a:pt x="1036" y="103"/>
                    <a:pt x="1036" y="94"/>
                  </a:cubicBezTo>
                  <a:cubicBezTo>
                    <a:pt x="1036" y="86"/>
                    <a:pt x="1032" y="79"/>
                    <a:pt x="1030" y="73"/>
                  </a:cubicBezTo>
                  <a:cubicBezTo>
                    <a:pt x="1029" y="71"/>
                    <a:pt x="1029" y="71"/>
                    <a:pt x="1029" y="71"/>
                  </a:cubicBezTo>
                  <a:cubicBezTo>
                    <a:pt x="1028" y="70"/>
                    <a:pt x="1028" y="69"/>
                    <a:pt x="1028" y="68"/>
                  </a:cubicBezTo>
                  <a:cubicBezTo>
                    <a:pt x="1027" y="66"/>
                    <a:pt x="1026" y="63"/>
                    <a:pt x="1025" y="61"/>
                  </a:cubicBezTo>
                  <a:cubicBezTo>
                    <a:pt x="1024" y="60"/>
                    <a:pt x="1024" y="60"/>
                    <a:pt x="1024" y="60"/>
                  </a:cubicBezTo>
                  <a:cubicBezTo>
                    <a:pt x="1024" y="60"/>
                    <a:pt x="1023" y="59"/>
                    <a:pt x="1023" y="58"/>
                  </a:cubicBezTo>
                  <a:cubicBezTo>
                    <a:pt x="1021" y="56"/>
                    <a:pt x="1020" y="54"/>
                    <a:pt x="1018" y="53"/>
                  </a:cubicBezTo>
                  <a:cubicBezTo>
                    <a:pt x="1015" y="50"/>
                    <a:pt x="1011" y="50"/>
                    <a:pt x="1009" y="49"/>
                  </a:cubicBezTo>
                  <a:cubicBezTo>
                    <a:pt x="1003" y="49"/>
                    <a:pt x="1003" y="49"/>
                    <a:pt x="1003" y="49"/>
                  </a:cubicBezTo>
                  <a:cubicBezTo>
                    <a:pt x="1001" y="48"/>
                    <a:pt x="998" y="48"/>
                    <a:pt x="997" y="48"/>
                  </a:cubicBezTo>
                  <a:cubicBezTo>
                    <a:pt x="989" y="47"/>
                    <a:pt x="968" y="47"/>
                    <a:pt x="941" y="47"/>
                  </a:cubicBezTo>
                  <a:cubicBezTo>
                    <a:pt x="914" y="47"/>
                    <a:pt x="893" y="47"/>
                    <a:pt x="885" y="48"/>
                  </a:cubicBezTo>
                  <a:cubicBezTo>
                    <a:pt x="883" y="48"/>
                    <a:pt x="881" y="48"/>
                    <a:pt x="879" y="49"/>
                  </a:cubicBezTo>
                  <a:cubicBezTo>
                    <a:pt x="874" y="49"/>
                    <a:pt x="874" y="49"/>
                    <a:pt x="874" y="49"/>
                  </a:cubicBezTo>
                  <a:cubicBezTo>
                    <a:pt x="870" y="50"/>
                    <a:pt x="864" y="51"/>
                    <a:pt x="859" y="58"/>
                  </a:cubicBezTo>
                  <a:cubicBezTo>
                    <a:pt x="859" y="59"/>
                    <a:pt x="859" y="60"/>
                    <a:pt x="858" y="61"/>
                  </a:cubicBezTo>
                  <a:cubicBezTo>
                    <a:pt x="858" y="61"/>
                    <a:pt x="858" y="61"/>
                    <a:pt x="858" y="61"/>
                  </a:cubicBezTo>
                  <a:cubicBezTo>
                    <a:pt x="857" y="62"/>
                    <a:pt x="857" y="62"/>
                    <a:pt x="857" y="63"/>
                  </a:cubicBezTo>
                  <a:cubicBezTo>
                    <a:pt x="852" y="68"/>
                    <a:pt x="849" y="74"/>
                    <a:pt x="849" y="82"/>
                  </a:cubicBezTo>
                  <a:cubicBezTo>
                    <a:pt x="848" y="85"/>
                    <a:pt x="847" y="89"/>
                    <a:pt x="847" y="94"/>
                  </a:cubicBezTo>
                  <a:cubicBezTo>
                    <a:pt x="847" y="103"/>
                    <a:pt x="851" y="110"/>
                    <a:pt x="855" y="118"/>
                  </a:cubicBezTo>
                  <a:cubicBezTo>
                    <a:pt x="855" y="118"/>
                    <a:pt x="856" y="119"/>
                    <a:pt x="856" y="120"/>
                  </a:cubicBezTo>
                  <a:cubicBezTo>
                    <a:pt x="857" y="121"/>
                    <a:pt x="858" y="123"/>
                    <a:pt x="858" y="124"/>
                  </a:cubicBezTo>
                  <a:cubicBezTo>
                    <a:pt x="861" y="129"/>
                    <a:pt x="863" y="135"/>
                    <a:pt x="865" y="140"/>
                  </a:cubicBezTo>
                  <a:cubicBezTo>
                    <a:pt x="866" y="141"/>
                    <a:pt x="866" y="142"/>
                    <a:pt x="867" y="143"/>
                  </a:cubicBezTo>
                  <a:cubicBezTo>
                    <a:pt x="871" y="152"/>
                    <a:pt x="875" y="161"/>
                    <a:pt x="879" y="171"/>
                  </a:cubicBezTo>
                  <a:cubicBezTo>
                    <a:pt x="879" y="173"/>
                    <a:pt x="877" y="191"/>
                    <a:pt x="873" y="220"/>
                  </a:cubicBezTo>
                  <a:cubicBezTo>
                    <a:pt x="865" y="283"/>
                    <a:pt x="850" y="396"/>
                    <a:pt x="841" y="465"/>
                  </a:cubicBezTo>
                  <a:cubicBezTo>
                    <a:pt x="837" y="457"/>
                    <a:pt x="833" y="449"/>
                    <a:pt x="830" y="440"/>
                  </a:cubicBezTo>
                  <a:cubicBezTo>
                    <a:pt x="803" y="364"/>
                    <a:pt x="776" y="287"/>
                    <a:pt x="752" y="210"/>
                  </a:cubicBezTo>
                  <a:cubicBezTo>
                    <a:pt x="732" y="145"/>
                    <a:pt x="715" y="79"/>
                    <a:pt x="697" y="13"/>
                  </a:cubicBezTo>
                  <a:cubicBezTo>
                    <a:pt x="696" y="9"/>
                    <a:pt x="695" y="4"/>
                    <a:pt x="694" y="0"/>
                  </a:cubicBezTo>
                  <a:cubicBezTo>
                    <a:pt x="683" y="0"/>
                    <a:pt x="677" y="0"/>
                    <a:pt x="671" y="1"/>
                  </a:cubicBezTo>
                  <a:cubicBezTo>
                    <a:pt x="580" y="24"/>
                    <a:pt x="489" y="46"/>
                    <a:pt x="398" y="69"/>
                  </a:cubicBezTo>
                  <a:cubicBezTo>
                    <a:pt x="398" y="69"/>
                    <a:pt x="398" y="70"/>
                    <a:pt x="398" y="70"/>
                  </a:cubicBezTo>
                  <a:cubicBezTo>
                    <a:pt x="320" y="89"/>
                    <a:pt x="242" y="109"/>
                    <a:pt x="165" y="130"/>
                  </a:cubicBezTo>
                  <a:cubicBezTo>
                    <a:pt x="139" y="137"/>
                    <a:pt x="114" y="159"/>
                    <a:pt x="95" y="181"/>
                  </a:cubicBezTo>
                  <a:cubicBezTo>
                    <a:pt x="94" y="182"/>
                    <a:pt x="93" y="184"/>
                    <a:pt x="91" y="185"/>
                  </a:cubicBezTo>
                  <a:cubicBezTo>
                    <a:pt x="73" y="207"/>
                    <a:pt x="63" y="237"/>
                    <a:pt x="54" y="265"/>
                  </a:cubicBezTo>
                  <a:cubicBezTo>
                    <a:pt x="26" y="352"/>
                    <a:pt x="18" y="443"/>
                    <a:pt x="14" y="534"/>
                  </a:cubicBezTo>
                  <a:cubicBezTo>
                    <a:pt x="13" y="545"/>
                    <a:pt x="13" y="557"/>
                    <a:pt x="12" y="568"/>
                  </a:cubicBezTo>
                  <a:cubicBezTo>
                    <a:pt x="10" y="633"/>
                    <a:pt x="0" y="621"/>
                    <a:pt x="64" y="647"/>
                  </a:cubicBezTo>
                  <a:cubicBezTo>
                    <a:pt x="79" y="654"/>
                    <a:pt x="95" y="660"/>
                    <a:pt x="111" y="665"/>
                  </a:cubicBezTo>
                  <a:cubicBezTo>
                    <a:pt x="225" y="702"/>
                    <a:pt x="342" y="727"/>
                    <a:pt x="459" y="743"/>
                  </a:cubicBezTo>
                  <a:cubicBezTo>
                    <a:pt x="574" y="759"/>
                    <a:pt x="691" y="767"/>
                    <a:pt x="807" y="772"/>
                  </a:cubicBezTo>
                  <a:cubicBezTo>
                    <a:pt x="830" y="772"/>
                    <a:pt x="1008" y="774"/>
                    <a:pt x="1008" y="774"/>
                  </a:cubicBezTo>
                  <a:cubicBezTo>
                    <a:pt x="1030" y="773"/>
                    <a:pt x="1052" y="772"/>
                    <a:pt x="1075" y="772"/>
                  </a:cubicBezTo>
                  <a:cubicBezTo>
                    <a:pt x="1259" y="765"/>
                    <a:pt x="1442" y="748"/>
                    <a:pt x="1621" y="706"/>
                  </a:cubicBezTo>
                  <a:cubicBezTo>
                    <a:pt x="1671" y="695"/>
                    <a:pt x="1721" y="681"/>
                    <a:pt x="1771" y="665"/>
                  </a:cubicBezTo>
                  <a:cubicBezTo>
                    <a:pt x="1787" y="660"/>
                    <a:pt x="1803" y="654"/>
                    <a:pt x="1818" y="647"/>
                  </a:cubicBezTo>
                  <a:cubicBezTo>
                    <a:pt x="1882" y="621"/>
                    <a:pt x="1872" y="633"/>
                    <a:pt x="1870"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sp>
          <p:nvSpPr>
            <p:cNvPr id="70" name="Freeform 6">
              <a:extLst>
                <a:ext uri="{FF2B5EF4-FFF2-40B4-BE49-F238E27FC236}">
                  <a16:creationId xmlns:a16="http://schemas.microsoft.com/office/drawing/2014/main" id="{112C4644-CD7A-4EF7-9324-CB8F26C11E2C}"/>
                </a:ext>
              </a:extLst>
            </p:cNvPr>
            <p:cNvSpPr>
              <a:spLocks/>
            </p:cNvSpPr>
            <p:nvPr/>
          </p:nvSpPr>
          <p:spPr bwMode="auto">
            <a:xfrm>
              <a:off x="2103" y="378"/>
              <a:ext cx="1552" cy="2045"/>
            </a:xfrm>
            <a:custGeom>
              <a:avLst/>
              <a:gdLst>
                <a:gd name="T0" fmla="*/ 709 w 710"/>
                <a:gd name="T1" fmla="*/ 356 h 936"/>
                <a:gd name="T2" fmla="*/ 706 w 710"/>
                <a:gd name="T3" fmla="*/ 418 h 936"/>
                <a:gd name="T4" fmla="*/ 692 w 710"/>
                <a:gd name="T5" fmla="*/ 518 h 936"/>
                <a:gd name="T6" fmla="*/ 471 w 710"/>
                <a:gd name="T7" fmla="*/ 578 h 936"/>
                <a:gd name="T8" fmla="*/ 420 w 710"/>
                <a:gd name="T9" fmla="*/ 583 h 936"/>
                <a:gd name="T10" fmla="*/ 406 w 710"/>
                <a:gd name="T11" fmla="*/ 576 h 936"/>
                <a:gd name="T12" fmla="*/ 343 w 710"/>
                <a:gd name="T13" fmla="*/ 545 h 936"/>
                <a:gd name="T14" fmla="*/ 266 w 710"/>
                <a:gd name="T15" fmla="*/ 546 h 936"/>
                <a:gd name="T16" fmla="*/ 190 w 710"/>
                <a:gd name="T17" fmla="*/ 613 h 936"/>
                <a:gd name="T18" fmla="*/ 255 w 710"/>
                <a:gd name="T19" fmla="*/ 692 h 936"/>
                <a:gd name="T20" fmla="*/ 356 w 710"/>
                <a:gd name="T21" fmla="*/ 692 h 936"/>
                <a:gd name="T22" fmla="*/ 410 w 710"/>
                <a:gd name="T23" fmla="*/ 658 h 936"/>
                <a:gd name="T24" fmla="*/ 421 w 710"/>
                <a:gd name="T25" fmla="*/ 649 h 936"/>
                <a:gd name="T26" fmla="*/ 672 w 710"/>
                <a:gd name="T27" fmla="*/ 595 h 936"/>
                <a:gd name="T28" fmla="*/ 632 w 710"/>
                <a:gd name="T29" fmla="*/ 704 h 936"/>
                <a:gd name="T30" fmla="*/ 627 w 710"/>
                <a:gd name="T31" fmla="*/ 717 h 936"/>
                <a:gd name="T32" fmla="*/ 518 w 710"/>
                <a:gd name="T33" fmla="*/ 868 h 936"/>
                <a:gd name="T34" fmla="*/ 355 w 710"/>
                <a:gd name="T35" fmla="*/ 933 h 936"/>
                <a:gd name="T36" fmla="*/ 192 w 710"/>
                <a:gd name="T37" fmla="*/ 868 h 936"/>
                <a:gd name="T38" fmla="*/ 184 w 710"/>
                <a:gd name="T39" fmla="*/ 860 h 936"/>
                <a:gd name="T40" fmla="*/ 83 w 710"/>
                <a:gd name="T41" fmla="*/ 717 h 936"/>
                <a:gd name="T42" fmla="*/ 1 w 710"/>
                <a:gd name="T43" fmla="*/ 356 h 936"/>
                <a:gd name="T44" fmla="*/ 2 w 710"/>
                <a:gd name="T45" fmla="*/ 303 h 936"/>
                <a:gd name="T46" fmla="*/ 57 w 710"/>
                <a:gd name="T47" fmla="*/ 137 h 936"/>
                <a:gd name="T48" fmla="*/ 190 w 710"/>
                <a:gd name="T49" fmla="*/ 30 h 936"/>
                <a:gd name="T50" fmla="*/ 355 w 710"/>
                <a:gd name="T51" fmla="*/ 0 h 936"/>
                <a:gd name="T52" fmla="*/ 520 w 710"/>
                <a:gd name="T53" fmla="*/ 30 h 936"/>
                <a:gd name="T54" fmla="*/ 708 w 710"/>
                <a:gd name="T55" fmla="*/ 303 h 936"/>
                <a:gd name="T56" fmla="*/ 709 w 710"/>
                <a:gd name="T57" fmla="*/ 35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936">
                  <a:moveTo>
                    <a:pt x="709" y="356"/>
                  </a:moveTo>
                  <a:cubicBezTo>
                    <a:pt x="708" y="377"/>
                    <a:pt x="707" y="398"/>
                    <a:pt x="706" y="418"/>
                  </a:cubicBezTo>
                  <a:cubicBezTo>
                    <a:pt x="703" y="452"/>
                    <a:pt x="698" y="485"/>
                    <a:pt x="692" y="518"/>
                  </a:cubicBezTo>
                  <a:cubicBezTo>
                    <a:pt x="621" y="548"/>
                    <a:pt x="547" y="567"/>
                    <a:pt x="471" y="578"/>
                  </a:cubicBezTo>
                  <a:cubicBezTo>
                    <a:pt x="454" y="580"/>
                    <a:pt x="437" y="582"/>
                    <a:pt x="420" y="583"/>
                  </a:cubicBezTo>
                  <a:cubicBezTo>
                    <a:pt x="416" y="583"/>
                    <a:pt x="409" y="580"/>
                    <a:pt x="406" y="576"/>
                  </a:cubicBezTo>
                  <a:cubicBezTo>
                    <a:pt x="390" y="556"/>
                    <a:pt x="369" y="545"/>
                    <a:pt x="343" y="545"/>
                  </a:cubicBezTo>
                  <a:cubicBezTo>
                    <a:pt x="318" y="546"/>
                    <a:pt x="292" y="545"/>
                    <a:pt x="266" y="546"/>
                  </a:cubicBezTo>
                  <a:cubicBezTo>
                    <a:pt x="225" y="546"/>
                    <a:pt x="193" y="574"/>
                    <a:pt x="190" y="613"/>
                  </a:cubicBezTo>
                  <a:cubicBezTo>
                    <a:pt x="187" y="654"/>
                    <a:pt x="213" y="689"/>
                    <a:pt x="255" y="692"/>
                  </a:cubicBezTo>
                  <a:cubicBezTo>
                    <a:pt x="289" y="696"/>
                    <a:pt x="323" y="694"/>
                    <a:pt x="356" y="692"/>
                  </a:cubicBezTo>
                  <a:cubicBezTo>
                    <a:pt x="380" y="691"/>
                    <a:pt x="397" y="677"/>
                    <a:pt x="410" y="658"/>
                  </a:cubicBezTo>
                  <a:cubicBezTo>
                    <a:pt x="412" y="654"/>
                    <a:pt x="417" y="649"/>
                    <a:pt x="421" y="649"/>
                  </a:cubicBezTo>
                  <a:cubicBezTo>
                    <a:pt x="506" y="641"/>
                    <a:pt x="590" y="625"/>
                    <a:pt x="672" y="595"/>
                  </a:cubicBezTo>
                  <a:cubicBezTo>
                    <a:pt x="661" y="632"/>
                    <a:pt x="648" y="669"/>
                    <a:pt x="632" y="704"/>
                  </a:cubicBezTo>
                  <a:cubicBezTo>
                    <a:pt x="631" y="709"/>
                    <a:pt x="629" y="713"/>
                    <a:pt x="627" y="717"/>
                  </a:cubicBezTo>
                  <a:cubicBezTo>
                    <a:pt x="601" y="774"/>
                    <a:pt x="563" y="823"/>
                    <a:pt x="518" y="868"/>
                  </a:cubicBezTo>
                  <a:cubicBezTo>
                    <a:pt x="471" y="913"/>
                    <a:pt x="413" y="936"/>
                    <a:pt x="355" y="933"/>
                  </a:cubicBezTo>
                  <a:cubicBezTo>
                    <a:pt x="297" y="936"/>
                    <a:pt x="239" y="914"/>
                    <a:pt x="192" y="868"/>
                  </a:cubicBezTo>
                  <a:cubicBezTo>
                    <a:pt x="189" y="865"/>
                    <a:pt x="186" y="862"/>
                    <a:pt x="184" y="860"/>
                  </a:cubicBezTo>
                  <a:cubicBezTo>
                    <a:pt x="142" y="817"/>
                    <a:pt x="107" y="771"/>
                    <a:pt x="83" y="717"/>
                  </a:cubicBezTo>
                  <a:cubicBezTo>
                    <a:pt x="32" y="602"/>
                    <a:pt x="2" y="482"/>
                    <a:pt x="1" y="356"/>
                  </a:cubicBezTo>
                  <a:cubicBezTo>
                    <a:pt x="1" y="339"/>
                    <a:pt x="0" y="321"/>
                    <a:pt x="2" y="303"/>
                  </a:cubicBezTo>
                  <a:cubicBezTo>
                    <a:pt x="8" y="242"/>
                    <a:pt x="26" y="185"/>
                    <a:pt x="57" y="137"/>
                  </a:cubicBezTo>
                  <a:cubicBezTo>
                    <a:pt x="88" y="91"/>
                    <a:pt x="132" y="54"/>
                    <a:pt x="190" y="30"/>
                  </a:cubicBezTo>
                  <a:cubicBezTo>
                    <a:pt x="243" y="9"/>
                    <a:pt x="299" y="0"/>
                    <a:pt x="355" y="0"/>
                  </a:cubicBezTo>
                  <a:cubicBezTo>
                    <a:pt x="411" y="0"/>
                    <a:pt x="467" y="9"/>
                    <a:pt x="520" y="30"/>
                  </a:cubicBezTo>
                  <a:cubicBezTo>
                    <a:pt x="638" y="78"/>
                    <a:pt x="697" y="182"/>
                    <a:pt x="708" y="303"/>
                  </a:cubicBezTo>
                  <a:cubicBezTo>
                    <a:pt x="710" y="321"/>
                    <a:pt x="709" y="339"/>
                    <a:pt x="709"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sp>
          <p:nvSpPr>
            <p:cNvPr id="71" name="Freeform 7">
              <a:extLst>
                <a:ext uri="{FF2B5EF4-FFF2-40B4-BE49-F238E27FC236}">
                  <a16:creationId xmlns:a16="http://schemas.microsoft.com/office/drawing/2014/main" id="{2ED32AAB-AC0C-4EAD-BA30-631AB72A20F0}"/>
                </a:ext>
              </a:extLst>
            </p:cNvPr>
            <p:cNvSpPr>
              <a:spLocks/>
            </p:cNvSpPr>
            <p:nvPr/>
          </p:nvSpPr>
          <p:spPr bwMode="auto">
            <a:xfrm>
              <a:off x="1618" y="-2"/>
              <a:ext cx="2522" cy="1593"/>
            </a:xfrm>
            <a:custGeom>
              <a:avLst/>
              <a:gdLst>
                <a:gd name="T0" fmla="*/ 1147 w 1154"/>
                <a:gd name="T1" fmla="*/ 478 h 729"/>
                <a:gd name="T2" fmla="*/ 1129 w 1154"/>
                <a:gd name="T3" fmla="*/ 418 h 729"/>
                <a:gd name="T4" fmla="*/ 1092 w 1154"/>
                <a:gd name="T5" fmla="*/ 404 h 729"/>
                <a:gd name="T6" fmla="*/ 1070 w 1154"/>
                <a:gd name="T7" fmla="*/ 343 h 729"/>
                <a:gd name="T8" fmla="*/ 790 w 1154"/>
                <a:gd name="T9" fmla="*/ 44 h 729"/>
                <a:gd name="T10" fmla="*/ 585 w 1154"/>
                <a:gd name="T11" fmla="*/ 1 h 729"/>
                <a:gd name="T12" fmla="*/ 577 w 1154"/>
                <a:gd name="T13" fmla="*/ 2 h 729"/>
                <a:gd name="T14" fmla="*/ 569 w 1154"/>
                <a:gd name="T15" fmla="*/ 1 h 729"/>
                <a:gd name="T16" fmla="*/ 364 w 1154"/>
                <a:gd name="T17" fmla="*/ 44 h 729"/>
                <a:gd name="T18" fmla="*/ 84 w 1154"/>
                <a:gd name="T19" fmla="*/ 343 h 729"/>
                <a:gd name="T20" fmla="*/ 62 w 1154"/>
                <a:gd name="T21" fmla="*/ 404 h 729"/>
                <a:gd name="T22" fmla="*/ 25 w 1154"/>
                <a:gd name="T23" fmla="*/ 418 h 729"/>
                <a:gd name="T24" fmla="*/ 7 w 1154"/>
                <a:gd name="T25" fmla="*/ 478 h 729"/>
                <a:gd name="T26" fmla="*/ 2 w 1154"/>
                <a:gd name="T27" fmla="*/ 560 h 729"/>
                <a:gd name="T28" fmla="*/ 21 w 1154"/>
                <a:gd name="T29" fmla="*/ 659 h 729"/>
                <a:gd name="T30" fmla="*/ 76 w 1154"/>
                <a:gd name="T31" fmla="*/ 726 h 729"/>
                <a:gd name="T32" fmla="*/ 146 w 1154"/>
                <a:gd name="T33" fmla="*/ 718 h 729"/>
                <a:gd name="T34" fmla="*/ 154 w 1154"/>
                <a:gd name="T35" fmla="*/ 717 h 729"/>
                <a:gd name="T36" fmla="*/ 173 w 1154"/>
                <a:gd name="T37" fmla="*/ 695 h 729"/>
                <a:gd name="T38" fmla="*/ 166 w 1154"/>
                <a:gd name="T39" fmla="*/ 630 h 729"/>
                <a:gd name="T40" fmla="*/ 151 w 1154"/>
                <a:gd name="T41" fmla="*/ 487 h 729"/>
                <a:gd name="T42" fmla="*/ 147 w 1154"/>
                <a:gd name="T43" fmla="*/ 404 h 729"/>
                <a:gd name="T44" fmla="*/ 577 w 1154"/>
                <a:gd name="T45" fmla="*/ 89 h 729"/>
                <a:gd name="T46" fmla="*/ 1007 w 1154"/>
                <a:gd name="T47" fmla="*/ 404 h 729"/>
                <a:gd name="T48" fmla="*/ 1003 w 1154"/>
                <a:gd name="T49" fmla="*/ 487 h 729"/>
                <a:gd name="T50" fmla="*/ 988 w 1154"/>
                <a:gd name="T51" fmla="*/ 630 h 729"/>
                <a:gd name="T52" fmla="*/ 981 w 1154"/>
                <a:gd name="T53" fmla="*/ 695 h 729"/>
                <a:gd name="T54" fmla="*/ 1000 w 1154"/>
                <a:gd name="T55" fmla="*/ 717 h 729"/>
                <a:gd name="T56" fmla="*/ 1008 w 1154"/>
                <a:gd name="T57" fmla="*/ 718 h 729"/>
                <a:gd name="T58" fmla="*/ 1078 w 1154"/>
                <a:gd name="T59" fmla="*/ 726 h 729"/>
                <a:gd name="T60" fmla="*/ 1133 w 1154"/>
                <a:gd name="T61" fmla="*/ 659 h 729"/>
                <a:gd name="T62" fmla="*/ 1152 w 1154"/>
                <a:gd name="T63" fmla="*/ 560 h 729"/>
                <a:gd name="T64" fmla="*/ 1147 w 1154"/>
                <a:gd name="T65" fmla="*/ 478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4" h="729">
                  <a:moveTo>
                    <a:pt x="1147" y="478"/>
                  </a:moveTo>
                  <a:cubicBezTo>
                    <a:pt x="1143" y="460"/>
                    <a:pt x="1142" y="433"/>
                    <a:pt x="1129" y="418"/>
                  </a:cubicBezTo>
                  <a:cubicBezTo>
                    <a:pt x="1124" y="413"/>
                    <a:pt x="1093" y="406"/>
                    <a:pt x="1092" y="404"/>
                  </a:cubicBezTo>
                  <a:cubicBezTo>
                    <a:pt x="1092" y="404"/>
                    <a:pt x="1070" y="343"/>
                    <a:pt x="1070" y="343"/>
                  </a:cubicBezTo>
                  <a:cubicBezTo>
                    <a:pt x="1015" y="204"/>
                    <a:pt x="922" y="104"/>
                    <a:pt x="790" y="44"/>
                  </a:cubicBezTo>
                  <a:cubicBezTo>
                    <a:pt x="723" y="14"/>
                    <a:pt x="653" y="0"/>
                    <a:pt x="585" y="1"/>
                  </a:cubicBezTo>
                  <a:cubicBezTo>
                    <a:pt x="582" y="1"/>
                    <a:pt x="580" y="1"/>
                    <a:pt x="577" y="2"/>
                  </a:cubicBezTo>
                  <a:cubicBezTo>
                    <a:pt x="574" y="1"/>
                    <a:pt x="572" y="1"/>
                    <a:pt x="569" y="1"/>
                  </a:cubicBezTo>
                  <a:cubicBezTo>
                    <a:pt x="501" y="0"/>
                    <a:pt x="431" y="14"/>
                    <a:pt x="364" y="44"/>
                  </a:cubicBezTo>
                  <a:cubicBezTo>
                    <a:pt x="232" y="104"/>
                    <a:pt x="139" y="204"/>
                    <a:pt x="84" y="343"/>
                  </a:cubicBezTo>
                  <a:cubicBezTo>
                    <a:pt x="84" y="343"/>
                    <a:pt x="62" y="404"/>
                    <a:pt x="62" y="404"/>
                  </a:cubicBezTo>
                  <a:cubicBezTo>
                    <a:pt x="61" y="406"/>
                    <a:pt x="30" y="413"/>
                    <a:pt x="25" y="418"/>
                  </a:cubicBezTo>
                  <a:cubicBezTo>
                    <a:pt x="12" y="433"/>
                    <a:pt x="11" y="460"/>
                    <a:pt x="7" y="478"/>
                  </a:cubicBezTo>
                  <a:cubicBezTo>
                    <a:pt x="1" y="505"/>
                    <a:pt x="0" y="532"/>
                    <a:pt x="2" y="560"/>
                  </a:cubicBezTo>
                  <a:cubicBezTo>
                    <a:pt x="4" y="593"/>
                    <a:pt x="10" y="627"/>
                    <a:pt x="21" y="659"/>
                  </a:cubicBezTo>
                  <a:cubicBezTo>
                    <a:pt x="30" y="683"/>
                    <a:pt x="44" y="729"/>
                    <a:pt x="76" y="726"/>
                  </a:cubicBezTo>
                  <a:cubicBezTo>
                    <a:pt x="93" y="724"/>
                    <a:pt x="129" y="720"/>
                    <a:pt x="146" y="718"/>
                  </a:cubicBezTo>
                  <a:cubicBezTo>
                    <a:pt x="149" y="718"/>
                    <a:pt x="152" y="717"/>
                    <a:pt x="154" y="717"/>
                  </a:cubicBezTo>
                  <a:cubicBezTo>
                    <a:pt x="166" y="716"/>
                    <a:pt x="174" y="706"/>
                    <a:pt x="173" y="695"/>
                  </a:cubicBezTo>
                  <a:cubicBezTo>
                    <a:pt x="170" y="673"/>
                    <a:pt x="168" y="651"/>
                    <a:pt x="166" y="630"/>
                  </a:cubicBezTo>
                  <a:cubicBezTo>
                    <a:pt x="161" y="583"/>
                    <a:pt x="156" y="535"/>
                    <a:pt x="151" y="487"/>
                  </a:cubicBezTo>
                  <a:cubicBezTo>
                    <a:pt x="148" y="461"/>
                    <a:pt x="138" y="431"/>
                    <a:pt x="147" y="404"/>
                  </a:cubicBezTo>
                  <a:cubicBezTo>
                    <a:pt x="214" y="206"/>
                    <a:pt x="389" y="80"/>
                    <a:pt x="577" y="89"/>
                  </a:cubicBezTo>
                  <a:cubicBezTo>
                    <a:pt x="765" y="80"/>
                    <a:pt x="940" y="206"/>
                    <a:pt x="1007" y="404"/>
                  </a:cubicBezTo>
                  <a:cubicBezTo>
                    <a:pt x="1016" y="431"/>
                    <a:pt x="1006" y="461"/>
                    <a:pt x="1003" y="487"/>
                  </a:cubicBezTo>
                  <a:cubicBezTo>
                    <a:pt x="998" y="535"/>
                    <a:pt x="993" y="583"/>
                    <a:pt x="988" y="630"/>
                  </a:cubicBezTo>
                  <a:cubicBezTo>
                    <a:pt x="986" y="651"/>
                    <a:pt x="984" y="673"/>
                    <a:pt x="981" y="695"/>
                  </a:cubicBezTo>
                  <a:cubicBezTo>
                    <a:pt x="980" y="706"/>
                    <a:pt x="988" y="716"/>
                    <a:pt x="1000" y="717"/>
                  </a:cubicBezTo>
                  <a:cubicBezTo>
                    <a:pt x="1002" y="717"/>
                    <a:pt x="1005" y="718"/>
                    <a:pt x="1008" y="718"/>
                  </a:cubicBezTo>
                  <a:cubicBezTo>
                    <a:pt x="1025" y="720"/>
                    <a:pt x="1061" y="724"/>
                    <a:pt x="1078" y="726"/>
                  </a:cubicBezTo>
                  <a:cubicBezTo>
                    <a:pt x="1110" y="729"/>
                    <a:pt x="1124" y="683"/>
                    <a:pt x="1133" y="659"/>
                  </a:cubicBezTo>
                  <a:cubicBezTo>
                    <a:pt x="1144" y="627"/>
                    <a:pt x="1150" y="593"/>
                    <a:pt x="1152" y="560"/>
                  </a:cubicBezTo>
                  <a:cubicBezTo>
                    <a:pt x="1154" y="532"/>
                    <a:pt x="1153" y="505"/>
                    <a:pt x="1147" y="4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grpSp>
      <p:cxnSp>
        <p:nvCxnSpPr>
          <p:cNvPr id="9" name="Connector: Elbow 8">
            <a:extLst>
              <a:ext uri="{FF2B5EF4-FFF2-40B4-BE49-F238E27FC236}">
                <a16:creationId xmlns:a16="http://schemas.microsoft.com/office/drawing/2014/main" id="{8E2C6EAB-529D-4514-8BA3-7627E0185057}"/>
              </a:ext>
            </a:extLst>
          </p:cNvPr>
          <p:cNvCxnSpPr>
            <a:endCxn id="14" idx="4"/>
          </p:cNvCxnSpPr>
          <p:nvPr/>
        </p:nvCxnSpPr>
        <p:spPr>
          <a:xfrm rot="10800000" flipV="1">
            <a:off x="1296911" y="3566318"/>
            <a:ext cx="6016363" cy="94576"/>
          </a:xfrm>
          <a:prstGeom prst="bentConnector4">
            <a:avLst>
              <a:gd name="adj1" fmla="val 40"/>
              <a:gd name="adj2" fmla="val 464484"/>
            </a:avLst>
          </a:prstGeom>
          <a:noFill/>
          <a:ln w="28575" cap="flat" cmpd="sng">
            <a:solidFill>
              <a:schemeClr val="dk2"/>
            </a:solidFill>
            <a:prstDash val="dash"/>
            <a:miter lim="800000"/>
            <a:headEnd type="none" w="med" len="med"/>
            <a:tailEnd type="triangle" w="med" len="med"/>
          </a:ln>
        </p:spPr>
      </p:cxnSp>
      <p:sp>
        <p:nvSpPr>
          <p:cNvPr id="59" name="Google Shape;818;p28">
            <a:extLst>
              <a:ext uri="{FF2B5EF4-FFF2-40B4-BE49-F238E27FC236}">
                <a16:creationId xmlns:a16="http://schemas.microsoft.com/office/drawing/2014/main" id="{BB27A0A3-226D-4F61-B401-5BDF9173AA40}"/>
              </a:ext>
            </a:extLst>
          </p:cNvPr>
          <p:cNvSpPr/>
          <p:nvPr/>
        </p:nvSpPr>
        <p:spPr>
          <a:xfrm>
            <a:off x="2590324" y="2055582"/>
            <a:ext cx="457200" cy="519294"/>
          </a:xfrm>
          <a:prstGeom prst="ellipse">
            <a:avLst/>
          </a:prstGeom>
          <a:solidFill>
            <a:schemeClr val="accent1"/>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sz="1800" b="1" i="0" u="none" strike="noStrike" cap="none" dirty="0">
                <a:solidFill>
                  <a:schemeClr val="bg1"/>
                </a:solidFill>
                <a:latin typeface="Libre Franklin Medium"/>
                <a:ea typeface="Libre Franklin Medium"/>
                <a:cs typeface="Libre Franklin Medium"/>
                <a:sym typeface="Libre Franklin Medium"/>
              </a:rPr>
              <a:t>1</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65" name="Google Shape;818;p28">
            <a:extLst>
              <a:ext uri="{FF2B5EF4-FFF2-40B4-BE49-F238E27FC236}">
                <a16:creationId xmlns:a16="http://schemas.microsoft.com/office/drawing/2014/main" id="{75A81798-A32E-4EB5-8F58-509C96BB1705}"/>
              </a:ext>
            </a:extLst>
          </p:cNvPr>
          <p:cNvSpPr/>
          <p:nvPr/>
        </p:nvSpPr>
        <p:spPr>
          <a:xfrm>
            <a:off x="8574869" y="2130265"/>
            <a:ext cx="457200" cy="519294"/>
          </a:xfrm>
          <a:prstGeom prst="ellipse">
            <a:avLst/>
          </a:prstGeom>
          <a:solidFill>
            <a:schemeClr val="accent1"/>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sz="1800" b="1" i="0" u="none" strike="noStrike" cap="none" dirty="0">
                <a:solidFill>
                  <a:schemeClr val="bg1"/>
                </a:solidFill>
                <a:latin typeface="Libre Franklin Medium"/>
                <a:ea typeface="Libre Franklin Medium"/>
                <a:cs typeface="Libre Franklin Medium"/>
                <a:sym typeface="Libre Franklin Medium"/>
              </a:rPr>
              <a:t>2</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66" name="Google Shape;818;p28">
            <a:extLst>
              <a:ext uri="{FF2B5EF4-FFF2-40B4-BE49-F238E27FC236}">
                <a16:creationId xmlns:a16="http://schemas.microsoft.com/office/drawing/2014/main" id="{3255410A-2F42-44CB-8375-1A7B4AE20548}"/>
              </a:ext>
            </a:extLst>
          </p:cNvPr>
          <p:cNvSpPr/>
          <p:nvPr/>
        </p:nvSpPr>
        <p:spPr>
          <a:xfrm>
            <a:off x="8976243" y="777360"/>
            <a:ext cx="457200" cy="519294"/>
          </a:xfrm>
          <a:prstGeom prst="ellipse">
            <a:avLst/>
          </a:prstGeom>
          <a:solidFill>
            <a:schemeClr val="accent1"/>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b="1" dirty="0">
                <a:solidFill>
                  <a:schemeClr val="bg1"/>
                </a:solidFill>
                <a:latin typeface="Libre Franklin Medium"/>
                <a:ea typeface="Libre Franklin Medium"/>
                <a:cs typeface="Libre Franklin Medium"/>
                <a:sym typeface="Libre Franklin Medium"/>
              </a:rPr>
              <a:t>3</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67" name="Google Shape;818;p28">
            <a:extLst>
              <a:ext uri="{FF2B5EF4-FFF2-40B4-BE49-F238E27FC236}">
                <a16:creationId xmlns:a16="http://schemas.microsoft.com/office/drawing/2014/main" id="{2144D929-C21F-453D-87DC-3A2326AC063A}"/>
              </a:ext>
            </a:extLst>
          </p:cNvPr>
          <p:cNvSpPr/>
          <p:nvPr/>
        </p:nvSpPr>
        <p:spPr>
          <a:xfrm>
            <a:off x="7012592" y="3809655"/>
            <a:ext cx="457200" cy="519294"/>
          </a:xfrm>
          <a:prstGeom prst="ellipse">
            <a:avLst/>
          </a:prstGeom>
          <a:solidFill>
            <a:schemeClr val="accent1"/>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b="1" dirty="0">
                <a:solidFill>
                  <a:schemeClr val="bg1"/>
                </a:solidFill>
                <a:latin typeface="Libre Franklin Medium"/>
                <a:ea typeface="Libre Franklin Medium"/>
                <a:cs typeface="Libre Franklin Medium"/>
                <a:sym typeface="Libre Franklin Medium"/>
              </a:rPr>
              <a:t>4</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58" name="Google Shape;828;p28">
            <a:extLst>
              <a:ext uri="{FF2B5EF4-FFF2-40B4-BE49-F238E27FC236}">
                <a16:creationId xmlns:a16="http://schemas.microsoft.com/office/drawing/2014/main" id="{19FCD5D3-F12A-4FD4-9F01-A9550900D030}"/>
              </a:ext>
            </a:extLst>
          </p:cNvPr>
          <p:cNvSpPr txBox="1"/>
          <p:nvPr/>
        </p:nvSpPr>
        <p:spPr>
          <a:xfrm>
            <a:off x="7080706" y="5748368"/>
            <a:ext cx="1365114" cy="27699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Libre Franklin Medium"/>
              <a:buNone/>
            </a:pPr>
            <a:r>
              <a:rPr lang="en-US" sz="1200" b="0" i="0" u="none" strike="noStrike" cap="none" dirty="0">
                <a:solidFill>
                  <a:schemeClr val="tx1">
                    <a:lumMod val="75000"/>
                    <a:lumOff val="25000"/>
                  </a:schemeClr>
                </a:solidFill>
                <a:latin typeface="Libre Franklin Medium"/>
                <a:ea typeface="Libre Franklin Medium"/>
                <a:cs typeface="Libre Franklin Medium"/>
                <a:sym typeface="Libre Franklin Medium"/>
              </a:rPr>
              <a:t>Digital Therapeutic</a:t>
            </a:r>
            <a:endParaRPr dirty="0">
              <a:solidFill>
                <a:schemeClr val="tx1">
                  <a:lumMod val="75000"/>
                  <a:lumOff val="25000"/>
                </a:schemeClr>
              </a:solidFill>
            </a:endParaRPr>
          </a:p>
        </p:txBody>
      </p:sp>
      <p:sp>
        <p:nvSpPr>
          <p:cNvPr id="72" name="Freeform 15">
            <a:extLst>
              <a:ext uri="{FF2B5EF4-FFF2-40B4-BE49-F238E27FC236}">
                <a16:creationId xmlns:a16="http://schemas.microsoft.com/office/drawing/2014/main" id="{E004142A-B634-4EC7-BF68-0846E600D976}"/>
              </a:ext>
            </a:extLst>
          </p:cNvPr>
          <p:cNvSpPr>
            <a:spLocks noChangeAspect="1" noEditPoints="1"/>
          </p:cNvSpPr>
          <p:nvPr/>
        </p:nvSpPr>
        <p:spPr bwMode="auto">
          <a:xfrm>
            <a:off x="7441387" y="4724947"/>
            <a:ext cx="504264" cy="983688"/>
          </a:xfrm>
          <a:custGeom>
            <a:avLst/>
            <a:gdLst>
              <a:gd name="T0" fmla="*/ 599 w 838"/>
              <a:gd name="T1" fmla="*/ 1174 h 1637"/>
              <a:gd name="T2" fmla="*/ 599 w 838"/>
              <a:gd name="T3" fmla="*/ 838 h 1637"/>
              <a:gd name="T4" fmla="*/ 420 w 838"/>
              <a:gd name="T5" fmla="*/ 1006 h 1637"/>
              <a:gd name="T6" fmla="*/ 575 w 838"/>
              <a:gd name="T7" fmla="*/ 838 h 1637"/>
              <a:gd name="T8" fmla="*/ 410 w 838"/>
              <a:gd name="T9" fmla="*/ 501 h 1637"/>
              <a:gd name="T10" fmla="*/ 185 w 838"/>
              <a:gd name="T11" fmla="*/ 528 h 1637"/>
              <a:gd name="T12" fmla="*/ 158 w 838"/>
              <a:gd name="T13" fmla="*/ 435 h 1637"/>
              <a:gd name="T14" fmla="*/ 383 w 838"/>
              <a:gd name="T15" fmla="*/ 407 h 1637"/>
              <a:gd name="T16" fmla="*/ 82 w 838"/>
              <a:gd name="T17" fmla="*/ 768 h 1637"/>
              <a:gd name="T18" fmla="*/ 399 w 838"/>
              <a:gd name="T19" fmla="*/ 966 h 1637"/>
              <a:gd name="T20" fmla="*/ 484 w 838"/>
              <a:gd name="T21" fmla="*/ 767 h 1637"/>
              <a:gd name="T22" fmla="*/ 82 w 838"/>
              <a:gd name="T23" fmla="*/ 768 h 1637"/>
              <a:gd name="T24" fmla="*/ 295 w 838"/>
              <a:gd name="T25" fmla="*/ 879 h 1637"/>
              <a:gd name="T26" fmla="*/ 283 w 838"/>
              <a:gd name="T27" fmla="*/ 937 h 1637"/>
              <a:gd name="T28" fmla="*/ 271 w 838"/>
              <a:gd name="T29" fmla="*/ 879 h 1637"/>
              <a:gd name="T30" fmla="*/ 214 w 838"/>
              <a:gd name="T31" fmla="*/ 867 h 1637"/>
              <a:gd name="T32" fmla="*/ 271 w 838"/>
              <a:gd name="T33" fmla="*/ 855 h 1637"/>
              <a:gd name="T34" fmla="*/ 283 w 838"/>
              <a:gd name="T35" fmla="*/ 798 h 1637"/>
              <a:gd name="T36" fmla="*/ 295 w 838"/>
              <a:gd name="T37" fmla="*/ 855 h 1637"/>
              <a:gd name="T38" fmla="*/ 353 w 838"/>
              <a:gd name="T39" fmla="*/ 867 h 1637"/>
              <a:gd name="T40" fmla="*/ 486 w 838"/>
              <a:gd name="T41" fmla="*/ 665 h 1637"/>
              <a:gd name="T42" fmla="*/ 82 w 838"/>
              <a:gd name="T43" fmla="*/ 744 h 1637"/>
              <a:gd name="T44" fmla="*/ 98 w 838"/>
              <a:gd name="T45" fmla="*/ 626 h 1637"/>
              <a:gd name="T46" fmla="*/ 185 w 838"/>
              <a:gd name="T47" fmla="*/ 551 h 1637"/>
              <a:gd name="T48" fmla="*/ 396 w 838"/>
              <a:gd name="T49" fmla="*/ 550 h 1637"/>
              <a:gd name="T50" fmla="*/ 470 w 838"/>
              <a:gd name="T51" fmla="*/ 626 h 1637"/>
              <a:gd name="T52" fmla="*/ 454 w 838"/>
              <a:gd name="T53" fmla="*/ 1145 h 1637"/>
              <a:gd name="T54" fmla="*/ 132 w 838"/>
              <a:gd name="T55" fmla="*/ 1148 h 1637"/>
              <a:gd name="T56" fmla="*/ 82 w 838"/>
              <a:gd name="T57" fmla="*/ 992 h 1637"/>
              <a:gd name="T58" fmla="*/ 395 w 838"/>
              <a:gd name="T59" fmla="*/ 1007 h 1637"/>
              <a:gd name="T60" fmla="*/ 756 w 838"/>
              <a:gd name="T61" fmla="*/ 0 h 1637"/>
              <a:gd name="T62" fmla="*/ 0 w 838"/>
              <a:gd name="T63" fmla="*/ 82 h 1637"/>
              <a:gd name="T64" fmla="*/ 82 w 838"/>
              <a:gd name="T65" fmla="*/ 1637 h 1637"/>
              <a:gd name="T66" fmla="*/ 838 w 838"/>
              <a:gd name="T67" fmla="*/ 1555 h 1637"/>
              <a:gd name="T68" fmla="*/ 756 w 838"/>
              <a:gd name="T69" fmla="*/ 0 h 1637"/>
              <a:gd name="T70" fmla="*/ 34 w 838"/>
              <a:gd name="T71" fmla="*/ 209 h 1637"/>
              <a:gd name="T72" fmla="*/ 803 w 838"/>
              <a:gd name="T73" fmla="*/ 1428 h 1637"/>
              <a:gd name="T74" fmla="*/ 471 w 838"/>
              <a:gd name="T75" fmla="*/ 1533 h 1637"/>
              <a:gd name="T76" fmla="*/ 366 w 838"/>
              <a:gd name="T77" fmla="*/ 1533 h 1637"/>
              <a:gd name="T78" fmla="*/ 471 w 838"/>
              <a:gd name="T79" fmla="*/ 1533 h 1637"/>
              <a:gd name="T80" fmla="*/ 332 w 838"/>
              <a:gd name="T81" fmla="*/ 105 h 1637"/>
              <a:gd name="T82" fmla="*/ 523 w 838"/>
              <a:gd name="T83" fmla="*/ 122 h 1637"/>
              <a:gd name="T84" fmla="*/ 332 w 838"/>
              <a:gd name="T85" fmla="*/ 13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8" h="1637">
                <a:moveTo>
                  <a:pt x="599" y="838"/>
                </a:moveTo>
                <a:cubicBezTo>
                  <a:pt x="599" y="1174"/>
                  <a:pt x="599" y="1174"/>
                  <a:pt x="599" y="1174"/>
                </a:cubicBezTo>
                <a:cubicBezTo>
                  <a:pt x="687" y="1168"/>
                  <a:pt x="755" y="1095"/>
                  <a:pt x="755" y="1006"/>
                </a:cubicBezTo>
                <a:cubicBezTo>
                  <a:pt x="755" y="917"/>
                  <a:pt x="686" y="846"/>
                  <a:pt x="599" y="838"/>
                </a:cubicBezTo>
                <a:close/>
                <a:moveTo>
                  <a:pt x="575" y="838"/>
                </a:moveTo>
                <a:cubicBezTo>
                  <a:pt x="488" y="844"/>
                  <a:pt x="420" y="917"/>
                  <a:pt x="420" y="1006"/>
                </a:cubicBezTo>
                <a:cubicBezTo>
                  <a:pt x="420" y="1095"/>
                  <a:pt x="489" y="1168"/>
                  <a:pt x="575" y="1174"/>
                </a:cubicBezTo>
                <a:lnTo>
                  <a:pt x="575" y="838"/>
                </a:lnTo>
                <a:close/>
                <a:moveTo>
                  <a:pt x="410" y="435"/>
                </a:moveTo>
                <a:cubicBezTo>
                  <a:pt x="410" y="501"/>
                  <a:pt x="410" y="501"/>
                  <a:pt x="410" y="501"/>
                </a:cubicBezTo>
                <a:cubicBezTo>
                  <a:pt x="410" y="516"/>
                  <a:pt x="398" y="528"/>
                  <a:pt x="383" y="528"/>
                </a:cubicBezTo>
                <a:cubicBezTo>
                  <a:pt x="185" y="528"/>
                  <a:pt x="185" y="528"/>
                  <a:pt x="185" y="528"/>
                </a:cubicBezTo>
                <a:cubicBezTo>
                  <a:pt x="170" y="528"/>
                  <a:pt x="158" y="516"/>
                  <a:pt x="158" y="501"/>
                </a:cubicBezTo>
                <a:cubicBezTo>
                  <a:pt x="158" y="435"/>
                  <a:pt x="158" y="435"/>
                  <a:pt x="158" y="435"/>
                </a:cubicBezTo>
                <a:cubicBezTo>
                  <a:pt x="158" y="419"/>
                  <a:pt x="170" y="407"/>
                  <a:pt x="185" y="407"/>
                </a:cubicBezTo>
                <a:cubicBezTo>
                  <a:pt x="383" y="407"/>
                  <a:pt x="383" y="407"/>
                  <a:pt x="383" y="407"/>
                </a:cubicBezTo>
                <a:cubicBezTo>
                  <a:pt x="397" y="407"/>
                  <a:pt x="410" y="419"/>
                  <a:pt x="410" y="435"/>
                </a:cubicBezTo>
                <a:close/>
                <a:moveTo>
                  <a:pt x="82" y="768"/>
                </a:moveTo>
                <a:cubicBezTo>
                  <a:pt x="82" y="966"/>
                  <a:pt x="82" y="966"/>
                  <a:pt x="82" y="966"/>
                </a:cubicBezTo>
                <a:cubicBezTo>
                  <a:pt x="399" y="966"/>
                  <a:pt x="399" y="966"/>
                  <a:pt x="399" y="966"/>
                </a:cubicBezTo>
                <a:cubicBezTo>
                  <a:pt x="410" y="915"/>
                  <a:pt x="441" y="871"/>
                  <a:pt x="484" y="843"/>
                </a:cubicBezTo>
                <a:cubicBezTo>
                  <a:pt x="484" y="778"/>
                  <a:pt x="484" y="767"/>
                  <a:pt x="484" y="767"/>
                </a:cubicBezTo>
                <a:cubicBezTo>
                  <a:pt x="82" y="767"/>
                  <a:pt x="82" y="767"/>
                  <a:pt x="82" y="767"/>
                </a:cubicBezTo>
                <a:lnTo>
                  <a:pt x="82" y="768"/>
                </a:lnTo>
                <a:close/>
                <a:moveTo>
                  <a:pt x="341" y="879"/>
                </a:moveTo>
                <a:cubicBezTo>
                  <a:pt x="295" y="879"/>
                  <a:pt x="295" y="879"/>
                  <a:pt x="295" y="879"/>
                </a:cubicBezTo>
                <a:cubicBezTo>
                  <a:pt x="295" y="925"/>
                  <a:pt x="295" y="925"/>
                  <a:pt x="295" y="925"/>
                </a:cubicBezTo>
                <a:cubicBezTo>
                  <a:pt x="295" y="931"/>
                  <a:pt x="289" y="937"/>
                  <a:pt x="283" y="937"/>
                </a:cubicBezTo>
                <a:cubicBezTo>
                  <a:pt x="276" y="937"/>
                  <a:pt x="271" y="931"/>
                  <a:pt x="271" y="925"/>
                </a:cubicBezTo>
                <a:cubicBezTo>
                  <a:pt x="271" y="879"/>
                  <a:pt x="271" y="879"/>
                  <a:pt x="271" y="879"/>
                </a:cubicBezTo>
                <a:cubicBezTo>
                  <a:pt x="226" y="879"/>
                  <a:pt x="226" y="879"/>
                  <a:pt x="226" y="879"/>
                </a:cubicBezTo>
                <a:cubicBezTo>
                  <a:pt x="219" y="879"/>
                  <a:pt x="214" y="873"/>
                  <a:pt x="214" y="867"/>
                </a:cubicBezTo>
                <a:cubicBezTo>
                  <a:pt x="214" y="861"/>
                  <a:pt x="219" y="855"/>
                  <a:pt x="226" y="855"/>
                </a:cubicBezTo>
                <a:cubicBezTo>
                  <a:pt x="271" y="855"/>
                  <a:pt x="271" y="855"/>
                  <a:pt x="271" y="855"/>
                </a:cubicBezTo>
                <a:cubicBezTo>
                  <a:pt x="271" y="810"/>
                  <a:pt x="271" y="810"/>
                  <a:pt x="271" y="810"/>
                </a:cubicBezTo>
                <a:cubicBezTo>
                  <a:pt x="271" y="804"/>
                  <a:pt x="276" y="798"/>
                  <a:pt x="283" y="798"/>
                </a:cubicBezTo>
                <a:cubicBezTo>
                  <a:pt x="289" y="798"/>
                  <a:pt x="295" y="804"/>
                  <a:pt x="295" y="810"/>
                </a:cubicBezTo>
                <a:cubicBezTo>
                  <a:pt x="295" y="855"/>
                  <a:pt x="295" y="855"/>
                  <a:pt x="295" y="855"/>
                </a:cubicBezTo>
                <a:cubicBezTo>
                  <a:pt x="341" y="855"/>
                  <a:pt x="341" y="855"/>
                  <a:pt x="341" y="855"/>
                </a:cubicBezTo>
                <a:cubicBezTo>
                  <a:pt x="347" y="855"/>
                  <a:pt x="353" y="861"/>
                  <a:pt x="353" y="867"/>
                </a:cubicBezTo>
                <a:cubicBezTo>
                  <a:pt x="353" y="873"/>
                  <a:pt x="348" y="879"/>
                  <a:pt x="341" y="879"/>
                </a:cubicBezTo>
                <a:close/>
                <a:moveTo>
                  <a:pt x="486" y="665"/>
                </a:moveTo>
                <a:cubicBezTo>
                  <a:pt x="486" y="744"/>
                  <a:pt x="486" y="744"/>
                  <a:pt x="486" y="744"/>
                </a:cubicBezTo>
                <a:cubicBezTo>
                  <a:pt x="82" y="744"/>
                  <a:pt x="82" y="744"/>
                  <a:pt x="82" y="744"/>
                </a:cubicBezTo>
                <a:cubicBezTo>
                  <a:pt x="82" y="665"/>
                  <a:pt x="82" y="665"/>
                  <a:pt x="82" y="665"/>
                </a:cubicBezTo>
                <a:cubicBezTo>
                  <a:pt x="82" y="650"/>
                  <a:pt x="88" y="637"/>
                  <a:pt x="98" y="626"/>
                </a:cubicBezTo>
                <a:cubicBezTo>
                  <a:pt x="172" y="550"/>
                  <a:pt x="172" y="550"/>
                  <a:pt x="172" y="550"/>
                </a:cubicBezTo>
                <a:cubicBezTo>
                  <a:pt x="176" y="551"/>
                  <a:pt x="180" y="551"/>
                  <a:pt x="185" y="551"/>
                </a:cubicBezTo>
                <a:cubicBezTo>
                  <a:pt x="383" y="551"/>
                  <a:pt x="383" y="551"/>
                  <a:pt x="383" y="551"/>
                </a:cubicBezTo>
                <a:cubicBezTo>
                  <a:pt x="387" y="551"/>
                  <a:pt x="391" y="551"/>
                  <a:pt x="396" y="550"/>
                </a:cubicBezTo>
                <a:cubicBezTo>
                  <a:pt x="470" y="626"/>
                  <a:pt x="470" y="626"/>
                  <a:pt x="470" y="626"/>
                </a:cubicBezTo>
                <a:cubicBezTo>
                  <a:pt x="470" y="626"/>
                  <a:pt x="470" y="626"/>
                  <a:pt x="470" y="626"/>
                </a:cubicBezTo>
                <a:cubicBezTo>
                  <a:pt x="480" y="637"/>
                  <a:pt x="486" y="652"/>
                  <a:pt x="486" y="665"/>
                </a:cubicBezTo>
                <a:close/>
                <a:moveTo>
                  <a:pt x="454" y="1145"/>
                </a:moveTo>
                <a:cubicBezTo>
                  <a:pt x="449" y="1147"/>
                  <a:pt x="441" y="1148"/>
                  <a:pt x="435" y="1148"/>
                </a:cubicBezTo>
                <a:cubicBezTo>
                  <a:pt x="132" y="1148"/>
                  <a:pt x="132" y="1148"/>
                  <a:pt x="132" y="1148"/>
                </a:cubicBezTo>
                <a:cubicBezTo>
                  <a:pt x="105" y="1148"/>
                  <a:pt x="82" y="1127"/>
                  <a:pt x="82" y="1099"/>
                </a:cubicBezTo>
                <a:cubicBezTo>
                  <a:pt x="82" y="992"/>
                  <a:pt x="82" y="992"/>
                  <a:pt x="82" y="992"/>
                </a:cubicBezTo>
                <a:cubicBezTo>
                  <a:pt x="396" y="992"/>
                  <a:pt x="396" y="992"/>
                  <a:pt x="396" y="992"/>
                </a:cubicBezTo>
                <a:cubicBezTo>
                  <a:pt x="396" y="996"/>
                  <a:pt x="395" y="1001"/>
                  <a:pt x="395" y="1007"/>
                </a:cubicBezTo>
                <a:cubicBezTo>
                  <a:pt x="396" y="1060"/>
                  <a:pt x="419" y="1109"/>
                  <a:pt x="454" y="1145"/>
                </a:cubicBezTo>
                <a:close/>
                <a:moveTo>
                  <a:pt x="756" y="0"/>
                </a:moveTo>
                <a:cubicBezTo>
                  <a:pt x="82" y="0"/>
                  <a:pt x="82" y="0"/>
                  <a:pt x="82" y="0"/>
                </a:cubicBezTo>
                <a:cubicBezTo>
                  <a:pt x="36" y="0"/>
                  <a:pt x="0" y="37"/>
                  <a:pt x="0" y="82"/>
                </a:cubicBezTo>
                <a:cubicBezTo>
                  <a:pt x="0" y="1555"/>
                  <a:pt x="0" y="1555"/>
                  <a:pt x="0" y="1555"/>
                </a:cubicBezTo>
                <a:cubicBezTo>
                  <a:pt x="0" y="1600"/>
                  <a:pt x="36" y="1637"/>
                  <a:pt x="82" y="1637"/>
                </a:cubicBezTo>
                <a:cubicBezTo>
                  <a:pt x="756" y="1637"/>
                  <a:pt x="756" y="1637"/>
                  <a:pt x="756" y="1637"/>
                </a:cubicBezTo>
                <a:cubicBezTo>
                  <a:pt x="801" y="1637"/>
                  <a:pt x="838" y="1600"/>
                  <a:pt x="838" y="1555"/>
                </a:cubicBezTo>
                <a:cubicBezTo>
                  <a:pt x="838" y="82"/>
                  <a:pt x="838" y="82"/>
                  <a:pt x="838" y="82"/>
                </a:cubicBezTo>
                <a:cubicBezTo>
                  <a:pt x="838" y="37"/>
                  <a:pt x="801" y="0"/>
                  <a:pt x="756" y="0"/>
                </a:cubicBezTo>
                <a:close/>
                <a:moveTo>
                  <a:pt x="34" y="1428"/>
                </a:moveTo>
                <a:cubicBezTo>
                  <a:pt x="34" y="209"/>
                  <a:pt x="34" y="209"/>
                  <a:pt x="34" y="209"/>
                </a:cubicBezTo>
                <a:cubicBezTo>
                  <a:pt x="803" y="209"/>
                  <a:pt x="803" y="209"/>
                  <a:pt x="803" y="209"/>
                </a:cubicBezTo>
                <a:cubicBezTo>
                  <a:pt x="803" y="1428"/>
                  <a:pt x="803" y="1428"/>
                  <a:pt x="803" y="1428"/>
                </a:cubicBezTo>
                <a:cubicBezTo>
                  <a:pt x="34" y="1428"/>
                  <a:pt x="34" y="1428"/>
                  <a:pt x="34" y="1428"/>
                </a:cubicBezTo>
                <a:close/>
                <a:moveTo>
                  <a:pt x="471" y="1533"/>
                </a:moveTo>
                <a:cubicBezTo>
                  <a:pt x="471" y="1562"/>
                  <a:pt x="447" y="1585"/>
                  <a:pt x="419" y="1585"/>
                </a:cubicBezTo>
                <a:cubicBezTo>
                  <a:pt x="390" y="1585"/>
                  <a:pt x="366" y="1562"/>
                  <a:pt x="366" y="1533"/>
                </a:cubicBezTo>
                <a:cubicBezTo>
                  <a:pt x="366" y="1504"/>
                  <a:pt x="390" y="1480"/>
                  <a:pt x="419" y="1480"/>
                </a:cubicBezTo>
                <a:cubicBezTo>
                  <a:pt x="447" y="1480"/>
                  <a:pt x="471" y="1504"/>
                  <a:pt x="471" y="1533"/>
                </a:cubicBezTo>
                <a:close/>
                <a:moveTo>
                  <a:pt x="314" y="122"/>
                </a:moveTo>
                <a:cubicBezTo>
                  <a:pt x="314" y="112"/>
                  <a:pt x="322" y="105"/>
                  <a:pt x="332" y="105"/>
                </a:cubicBezTo>
                <a:cubicBezTo>
                  <a:pt x="506" y="105"/>
                  <a:pt x="506" y="105"/>
                  <a:pt x="506" y="105"/>
                </a:cubicBezTo>
                <a:cubicBezTo>
                  <a:pt x="515" y="105"/>
                  <a:pt x="523" y="112"/>
                  <a:pt x="523" y="122"/>
                </a:cubicBezTo>
                <a:cubicBezTo>
                  <a:pt x="523" y="132"/>
                  <a:pt x="515" y="139"/>
                  <a:pt x="506" y="139"/>
                </a:cubicBezTo>
                <a:cubicBezTo>
                  <a:pt x="332" y="139"/>
                  <a:pt x="332" y="139"/>
                  <a:pt x="332" y="139"/>
                </a:cubicBezTo>
                <a:cubicBezTo>
                  <a:pt x="322" y="139"/>
                  <a:pt x="314" y="132"/>
                  <a:pt x="314" y="122"/>
                </a:cubicBezTo>
                <a:close/>
              </a:path>
            </a:pathLst>
          </a:custGeom>
          <a:solidFill>
            <a:srgbClr val="55ACD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ndParaRPr>
          </a:p>
        </p:txBody>
      </p:sp>
      <p:sp>
        <p:nvSpPr>
          <p:cNvPr id="74" name="TextBox 73">
            <a:extLst>
              <a:ext uri="{FF2B5EF4-FFF2-40B4-BE49-F238E27FC236}">
                <a16:creationId xmlns:a16="http://schemas.microsoft.com/office/drawing/2014/main" id="{3541FA43-0A58-4977-A34D-E8273BC80332}"/>
              </a:ext>
            </a:extLst>
          </p:cNvPr>
          <p:cNvSpPr txBox="1"/>
          <p:nvPr/>
        </p:nvSpPr>
        <p:spPr>
          <a:xfrm>
            <a:off x="852462" y="4341691"/>
            <a:ext cx="6049847" cy="1754326"/>
          </a:xfrm>
          <a:prstGeom prst="rect">
            <a:avLst/>
          </a:prstGeom>
          <a:noFill/>
        </p:spPr>
        <p:txBody>
          <a:bodyPr wrap="square" rtlCol="0">
            <a:spAutoFit/>
          </a:bodyPr>
          <a:lstStyle/>
          <a:p>
            <a:r>
              <a:rPr lang="en-US" b="1" dirty="0"/>
              <a:t>Initial Concerns</a:t>
            </a:r>
            <a:endParaRPr lang="en-US" dirty="0"/>
          </a:p>
          <a:p>
            <a:pPr marL="342900" indent="-342900">
              <a:buFont typeface="+mj-lt"/>
              <a:buAutoNum type="arabicPeriod"/>
            </a:pPr>
            <a:r>
              <a:rPr lang="en-US" dirty="0"/>
              <a:t>Can you e-prescribe?</a:t>
            </a:r>
          </a:p>
          <a:p>
            <a:pPr marL="342900" indent="-342900">
              <a:buFont typeface="+mj-lt"/>
              <a:buAutoNum type="arabicPeriod"/>
            </a:pPr>
            <a:r>
              <a:rPr lang="en-US" dirty="0"/>
              <a:t>Can </a:t>
            </a:r>
            <a:r>
              <a:rPr lang="en-US" dirty="0" err="1"/>
              <a:t>Dtx</a:t>
            </a:r>
            <a:r>
              <a:rPr lang="en-US" dirty="0"/>
              <a:t> be billed like a drug or medical device?</a:t>
            </a:r>
          </a:p>
          <a:p>
            <a:pPr marL="342900" indent="-342900">
              <a:buFont typeface="+mj-lt"/>
              <a:buAutoNum type="arabicPeriod"/>
            </a:pPr>
            <a:r>
              <a:rPr lang="en-US" dirty="0"/>
              <a:t>How do you code a </a:t>
            </a:r>
            <a:r>
              <a:rPr lang="en-US" dirty="0" err="1"/>
              <a:t>DTx</a:t>
            </a:r>
            <a:r>
              <a:rPr lang="en-US" dirty="0"/>
              <a:t>?</a:t>
            </a:r>
          </a:p>
          <a:p>
            <a:pPr marL="342900" indent="-342900">
              <a:buFont typeface="+mj-lt"/>
              <a:buAutoNum type="arabicPeriod"/>
            </a:pPr>
            <a:r>
              <a:rPr lang="en-US" dirty="0"/>
              <a:t>How are </a:t>
            </a:r>
            <a:r>
              <a:rPr lang="en-US" dirty="0" err="1"/>
              <a:t>DTx</a:t>
            </a:r>
            <a:r>
              <a:rPr lang="en-US" dirty="0"/>
              <a:t> products provided to pharmacies or patients? What is the “Product”?</a:t>
            </a:r>
          </a:p>
        </p:txBody>
      </p:sp>
    </p:spTree>
    <p:extLst>
      <p:ext uri="{BB962C8B-B14F-4D97-AF65-F5344CB8AC3E}">
        <p14:creationId xmlns:p14="http://schemas.microsoft.com/office/powerpoint/2010/main" val="217548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75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apezoid 9"/>
          <p:cNvSpPr/>
          <p:nvPr/>
        </p:nvSpPr>
        <p:spPr>
          <a:xfrm>
            <a:off x="1981200" y="2231638"/>
            <a:ext cx="8229600" cy="662269"/>
          </a:xfrm>
          <a:prstGeom prst="trapezoid">
            <a:avLst>
              <a:gd name="adj" fmla="val 552933"/>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err="1"/>
              <a:t>DTx</a:t>
            </a:r>
            <a:r>
              <a:rPr lang="en-US" dirty="0"/>
              <a:t> as a Medical Device</a:t>
            </a:r>
          </a:p>
        </p:txBody>
      </p:sp>
      <p:sp>
        <p:nvSpPr>
          <p:cNvPr id="6" name="TextBox 5"/>
          <p:cNvSpPr txBox="1"/>
          <p:nvPr/>
        </p:nvSpPr>
        <p:spPr>
          <a:xfrm>
            <a:off x="1543051" y="6063379"/>
            <a:ext cx="8651875" cy="338554"/>
          </a:xfrm>
          <a:prstGeom prst="rect">
            <a:avLst/>
          </a:prstGeom>
          <a:noFill/>
        </p:spPr>
        <p:txBody>
          <a:bodyPr vert="horz" rtlCol="0" anchor="b">
            <a:spAutoFit/>
          </a:bodyPr>
          <a:lstStyle/>
          <a:p>
            <a:pPr marL="514350" indent="-514350">
              <a:tabLst>
                <a:tab pos="457200" algn="r"/>
              </a:tabLst>
            </a:pPr>
            <a:r>
              <a:rPr lang="en-US" sz="800" dirty="0">
                <a:latin typeface="Arial" panose="020B0604020202020204" pitchFamily="34" charset="0"/>
              </a:rPr>
              <a:t>	</a:t>
            </a:r>
          </a:p>
          <a:p>
            <a:pPr marL="514350" indent="-514350">
              <a:tabLst>
                <a:tab pos="457200" algn="r"/>
              </a:tabLst>
            </a:pPr>
            <a:r>
              <a:rPr lang="en-US" sz="800" dirty="0">
                <a:latin typeface="Arial" panose="020B0604020202020204" pitchFamily="34" charset="0"/>
              </a:rPr>
              <a:t>	Source:	Health Advances interviews and analysis.</a:t>
            </a:r>
          </a:p>
        </p:txBody>
      </p:sp>
      <p:sp>
        <p:nvSpPr>
          <p:cNvPr id="4" name="TextBox 3"/>
          <p:cNvSpPr txBox="1"/>
          <p:nvPr/>
        </p:nvSpPr>
        <p:spPr>
          <a:xfrm>
            <a:off x="1961138" y="3508201"/>
            <a:ext cx="2598766" cy="2058118"/>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solidFill>
                  <a:srgbClr val="55ACD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339725" indent="-285750">
              <a:buFont typeface="Arial" panose="020B0604020202020204" pitchFamily="34" charset="0"/>
              <a:buChar char="•"/>
            </a:pPr>
            <a:r>
              <a:rPr lang="en-US" sz="1400" b="0" dirty="0">
                <a:solidFill>
                  <a:srgbClr val="FF0000"/>
                </a:solidFill>
                <a:latin typeface="Arial" charset="0"/>
              </a:rPr>
              <a:t>Focus on Class II today</a:t>
            </a:r>
          </a:p>
          <a:p>
            <a:pPr marL="339725" indent="-285750">
              <a:buFont typeface="Arial" panose="020B0604020202020204" pitchFamily="34" charset="0"/>
              <a:buChar char="•"/>
            </a:pPr>
            <a:r>
              <a:rPr lang="en-US" sz="1400" b="0" dirty="0">
                <a:solidFill>
                  <a:srgbClr val="FF0000"/>
                </a:solidFill>
                <a:latin typeface="Arial" charset="0"/>
              </a:rPr>
              <a:t>Can be prescription or non-prescription</a:t>
            </a:r>
          </a:p>
          <a:p>
            <a:pPr marL="339725" indent="-285750">
              <a:buFont typeface="Arial" panose="020B0604020202020204" pitchFamily="34" charset="0"/>
              <a:buChar char="•"/>
            </a:pPr>
            <a:r>
              <a:rPr lang="en-US" sz="1400" b="0" dirty="0">
                <a:solidFill>
                  <a:srgbClr val="FF0000"/>
                </a:solidFill>
                <a:latin typeface="Arial" charset="0"/>
              </a:rPr>
              <a:t>First 510 (K) in 2010</a:t>
            </a:r>
          </a:p>
          <a:p>
            <a:pPr marL="339725" indent="-285750">
              <a:buFont typeface="Arial" panose="020B0604020202020204" pitchFamily="34" charset="0"/>
              <a:buChar char="•"/>
            </a:pPr>
            <a:r>
              <a:rPr lang="en-US" sz="1400" b="0" dirty="0">
                <a:solidFill>
                  <a:srgbClr val="FF0000"/>
                </a:solidFill>
                <a:latin typeface="Arial" charset="0"/>
              </a:rPr>
              <a:t>Several subsequent examples (</a:t>
            </a:r>
            <a:r>
              <a:rPr lang="en-US" sz="1400" b="0" dirty="0" err="1">
                <a:solidFill>
                  <a:srgbClr val="FF0000"/>
                </a:solidFill>
                <a:latin typeface="Arial" charset="0"/>
              </a:rPr>
              <a:t>eg.</a:t>
            </a:r>
            <a:r>
              <a:rPr lang="en-US" sz="1400" b="0" dirty="0">
                <a:solidFill>
                  <a:srgbClr val="FF0000"/>
                </a:solidFill>
                <a:latin typeface="Arial" charset="0"/>
              </a:rPr>
              <a:t> Pear Therapeutics) in the last few years</a:t>
            </a:r>
          </a:p>
        </p:txBody>
      </p:sp>
      <p:sp>
        <p:nvSpPr>
          <p:cNvPr id="7" name="TextBox 6"/>
          <p:cNvSpPr txBox="1"/>
          <p:nvPr/>
        </p:nvSpPr>
        <p:spPr>
          <a:xfrm>
            <a:off x="4756057" y="3508202"/>
            <a:ext cx="2609432" cy="205811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solidFill>
                  <a:srgbClr val="55ACD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339725" indent="-285750">
              <a:buFont typeface="Arial" panose="020B0604020202020204" pitchFamily="34" charset="0"/>
              <a:buChar char="•"/>
            </a:pPr>
            <a:r>
              <a:rPr lang="en-US" sz="1400" b="0" dirty="0">
                <a:solidFill>
                  <a:schemeClr val="accent1"/>
                </a:solidFill>
                <a:latin typeface="Arial" charset="0"/>
              </a:rPr>
              <a:t>For companies with good track record for software development </a:t>
            </a:r>
          </a:p>
          <a:p>
            <a:pPr marL="339725" indent="-285750">
              <a:buFont typeface="Arial" panose="020B0604020202020204" pitchFamily="34" charset="0"/>
              <a:buChar char="•"/>
            </a:pPr>
            <a:r>
              <a:rPr lang="en-US" sz="1400" b="0" dirty="0">
                <a:solidFill>
                  <a:schemeClr val="accent1"/>
                </a:solidFill>
                <a:latin typeface="Arial" charset="0"/>
              </a:rPr>
              <a:t>Inform future regulatory model for software</a:t>
            </a:r>
          </a:p>
          <a:p>
            <a:pPr marL="339725" indent="-285750">
              <a:buFont typeface="Arial" panose="020B0604020202020204" pitchFamily="34" charset="0"/>
              <a:buChar char="•"/>
            </a:pPr>
            <a:r>
              <a:rPr lang="en-US" sz="1400" b="0" dirty="0">
                <a:solidFill>
                  <a:schemeClr val="accent1"/>
                </a:solidFill>
                <a:latin typeface="Arial" charset="0"/>
              </a:rPr>
              <a:t>Simplify the submission and review process</a:t>
            </a:r>
          </a:p>
          <a:p>
            <a:pPr marL="339725" indent="-285750">
              <a:buFont typeface="Arial" panose="020B0604020202020204" pitchFamily="34" charset="0"/>
              <a:buChar char="•"/>
            </a:pPr>
            <a:r>
              <a:rPr lang="en-US" sz="1400" b="0" dirty="0">
                <a:solidFill>
                  <a:schemeClr val="accent1"/>
                </a:solidFill>
                <a:latin typeface="Arial" charset="0"/>
              </a:rPr>
              <a:t>9 companies in the program</a:t>
            </a:r>
          </a:p>
        </p:txBody>
      </p:sp>
      <p:sp>
        <p:nvSpPr>
          <p:cNvPr id="13" name="TextBox 12"/>
          <p:cNvSpPr txBox="1"/>
          <p:nvPr/>
        </p:nvSpPr>
        <p:spPr>
          <a:xfrm>
            <a:off x="7656859" y="3508202"/>
            <a:ext cx="2598766" cy="2058117"/>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b="1">
                <a:solidFill>
                  <a:srgbClr val="55ACD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339725" indent="-285750">
              <a:buFont typeface="Arial" panose="020B0604020202020204" pitchFamily="34" charset="0"/>
              <a:buChar char="•"/>
            </a:pPr>
            <a:r>
              <a:rPr lang="en-US" sz="1400" b="0" dirty="0">
                <a:solidFill>
                  <a:schemeClr val="accent4"/>
                </a:solidFill>
                <a:latin typeface="Arial" charset="0"/>
              </a:rPr>
              <a:t>Request submitted by a manufacturer</a:t>
            </a:r>
          </a:p>
          <a:p>
            <a:pPr marL="339725" indent="-285750">
              <a:buFont typeface="Arial" panose="020B0604020202020204" pitchFamily="34" charset="0"/>
              <a:buChar char="•"/>
            </a:pPr>
            <a:r>
              <a:rPr lang="en-US" sz="1400" b="0" dirty="0">
                <a:solidFill>
                  <a:schemeClr val="accent4"/>
                </a:solidFill>
                <a:latin typeface="Arial" charset="0"/>
              </a:rPr>
              <a:t>No existing predicates</a:t>
            </a:r>
          </a:p>
          <a:p>
            <a:pPr marL="339725" indent="-285750">
              <a:buFont typeface="Arial" panose="020B0604020202020204" pitchFamily="34" charset="0"/>
              <a:buChar char="•"/>
            </a:pPr>
            <a:r>
              <a:rPr lang="en-US" sz="1400" b="0" dirty="0">
                <a:solidFill>
                  <a:schemeClr val="accent4"/>
                </a:solidFill>
                <a:latin typeface="Arial" charset="0"/>
              </a:rPr>
              <a:t>Established as predicates for future markets</a:t>
            </a:r>
          </a:p>
          <a:p>
            <a:pPr marL="339725" indent="-285750">
              <a:buFont typeface="Arial" panose="020B0604020202020204" pitchFamily="34" charset="0"/>
              <a:buChar char="•"/>
            </a:pPr>
            <a:r>
              <a:rPr lang="en-US" sz="1400" b="0" dirty="0">
                <a:solidFill>
                  <a:schemeClr val="accent4"/>
                </a:solidFill>
                <a:latin typeface="Arial" charset="0"/>
              </a:rPr>
              <a:t>Examples include </a:t>
            </a:r>
            <a:r>
              <a:rPr lang="en-US" sz="1400" b="0" dirty="0" err="1">
                <a:solidFill>
                  <a:schemeClr val="accent4"/>
                </a:solidFill>
                <a:latin typeface="Arial" charset="0"/>
              </a:rPr>
              <a:t>Nightware</a:t>
            </a:r>
            <a:r>
              <a:rPr lang="en-US" sz="1400" b="0" dirty="0">
                <a:solidFill>
                  <a:schemeClr val="accent4"/>
                </a:solidFill>
                <a:latin typeface="Arial" charset="0"/>
              </a:rPr>
              <a:t> or </a:t>
            </a:r>
            <a:r>
              <a:rPr lang="en-US" sz="1400" b="0" dirty="0" err="1">
                <a:solidFill>
                  <a:schemeClr val="accent4"/>
                </a:solidFill>
                <a:latin typeface="Arial" charset="0"/>
              </a:rPr>
              <a:t>Akili</a:t>
            </a:r>
            <a:endParaRPr lang="en-US" sz="1400" b="0" dirty="0">
              <a:solidFill>
                <a:schemeClr val="accent4"/>
              </a:solidFill>
              <a:latin typeface="Arial" charset="0"/>
            </a:endParaRPr>
          </a:p>
        </p:txBody>
      </p:sp>
      <p:sp>
        <p:nvSpPr>
          <p:cNvPr id="9" name="Rectangle 8"/>
          <p:cNvSpPr/>
          <p:nvPr/>
        </p:nvSpPr>
        <p:spPr>
          <a:xfrm>
            <a:off x="1955387" y="2819400"/>
            <a:ext cx="2598766" cy="624548"/>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r>
              <a:rPr lang="en-US" sz="1400" b="1" dirty="0">
                <a:solidFill>
                  <a:schemeClr val="bg1"/>
                </a:solidFill>
                <a:effectLst>
                  <a:outerShdw blurRad="38100" dist="38100" dir="2700000" algn="tl">
                    <a:srgbClr val="000000">
                      <a:alpha val="43137"/>
                    </a:srgbClr>
                  </a:outerShdw>
                </a:effectLst>
              </a:rPr>
              <a:t>510 (K)</a:t>
            </a:r>
          </a:p>
        </p:txBody>
      </p:sp>
      <p:sp>
        <p:nvSpPr>
          <p:cNvPr id="23" name="Rectangle 22"/>
          <p:cNvSpPr/>
          <p:nvPr/>
        </p:nvSpPr>
        <p:spPr>
          <a:xfrm>
            <a:off x="4756057" y="2819400"/>
            <a:ext cx="2598766" cy="62454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r>
              <a:rPr lang="en-US" sz="1400" b="1" dirty="0" err="1">
                <a:solidFill>
                  <a:schemeClr val="bg1"/>
                </a:solidFill>
                <a:effectLst>
                  <a:outerShdw blurRad="38100" dist="38100" dir="2700000" algn="tl">
                    <a:srgbClr val="000000">
                      <a:alpha val="43137"/>
                    </a:srgbClr>
                  </a:outerShdw>
                </a:effectLst>
              </a:rPr>
              <a:t>PreCert</a:t>
            </a:r>
            <a:r>
              <a:rPr lang="en-US" sz="1400" b="1" dirty="0">
                <a:solidFill>
                  <a:schemeClr val="bg1"/>
                </a:solidFill>
                <a:effectLst>
                  <a:outerShdw blurRad="38100" dist="38100" dir="2700000" algn="tl">
                    <a:srgbClr val="000000">
                      <a:alpha val="43137"/>
                    </a:srgbClr>
                  </a:outerShdw>
                </a:effectLst>
              </a:rPr>
              <a:t> / Software as a Medical Device (SaMD)</a:t>
            </a:r>
          </a:p>
        </p:txBody>
      </p:sp>
      <p:sp>
        <p:nvSpPr>
          <p:cNvPr id="25" name="Rectangle 24"/>
          <p:cNvSpPr/>
          <p:nvPr/>
        </p:nvSpPr>
        <p:spPr>
          <a:xfrm>
            <a:off x="7654260" y="2819400"/>
            <a:ext cx="2598766" cy="624548"/>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r>
              <a:rPr lang="en-US" sz="1400" b="1" dirty="0">
                <a:solidFill>
                  <a:schemeClr val="bg1"/>
                </a:solidFill>
                <a:effectLst>
                  <a:outerShdw blurRad="38100" dist="38100" dir="2700000" algn="tl">
                    <a:srgbClr val="000000">
                      <a:alpha val="43137"/>
                    </a:srgbClr>
                  </a:outerShdw>
                </a:effectLst>
              </a:rPr>
              <a:t>De Novo Classification</a:t>
            </a:r>
          </a:p>
        </p:txBody>
      </p:sp>
      <p:pic>
        <p:nvPicPr>
          <p:cNvPr id="8" name="Picture 7">
            <a:extLst>
              <a:ext uri="{FF2B5EF4-FFF2-40B4-BE49-F238E27FC236}">
                <a16:creationId xmlns:a16="http://schemas.microsoft.com/office/drawing/2014/main" id="{A6ED741D-F027-4968-9B3C-D9820F3BEE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6457"/>
          <a:stretch/>
        </p:blipFill>
        <p:spPr>
          <a:xfrm>
            <a:off x="5585878" y="1775914"/>
            <a:ext cx="1020244" cy="754362"/>
          </a:xfrm>
          <a:prstGeom prst="rect">
            <a:avLst/>
          </a:prstGeom>
        </p:spPr>
      </p:pic>
      <p:sp>
        <p:nvSpPr>
          <p:cNvPr id="12" name="Star: 5 Points 11">
            <a:extLst>
              <a:ext uri="{FF2B5EF4-FFF2-40B4-BE49-F238E27FC236}">
                <a16:creationId xmlns:a16="http://schemas.microsoft.com/office/drawing/2014/main" id="{48CE27B7-6C25-4307-9818-77F3E1B201AA}"/>
              </a:ext>
            </a:extLst>
          </p:cNvPr>
          <p:cNvSpPr/>
          <p:nvPr/>
        </p:nvSpPr>
        <p:spPr>
          <a:xfrm>
            <a:off x="1458172" y="2553702"/>
            <a:ext cx="1020244" cy="860691"/>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567A35C3-6D68-42C7-B88C-8E448A6243B0}"/>
              </a:ext>
            </a:extLst>
          </p:cNvPr>
          <p:cNvSpPr/>
          <p:nvPr/>
        </p:nvSpPr>
        <p:spPr>
          <a:xfrm>
            <a:off x="9850397" y="2568309"/>
            <a:ext cx="1020244" cy="860691"/>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custDataLst>
      <p:tags r:id="rId1"/>
    </p:custDataLst>
    <p:extLst>
      <p:ext uri="{BB962C8B-B14F-4D97-AF65-F5344CB8AC3E}">
        <p14:creationId xmlns:p14="http://schemas.microsoft.com/office/powerpoint/2010/main" val="1808501136"/>
      </p:ext>
    </p:extLst>
  </p:cSld>
  <p:clrMapOvr>
    <a:masterClrMapping/>
  </p:clrMapOvr>
  <mc:AlternateContent xmlns:mc="http://schemas.openxmlformats.org/markup-compatibility/2006" xmlns:p14="http://schemas.microsoft.com/office/powerpoint/2010/main">
    <mc:Choice Requires="p14">
      <p:transition p14:dur="250" advTm="53513">
        <p:wipe dir="r"/>
      </p:transition>
    </mc:Choice>
    <mc:Fallback xmlns="">
      <p:transition advTm="53513">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5"/>
                                        </p:tgtEl>
                                        <p:attrNameLst>
                                          <p:attrName>style.opacity</p:attrName>
                                        </p:attrNameLst>
                                      </p:cBhvr>
                                      <p:to>
                                        <p:strVal val="0.1"/>
                                      </p:to>
                                    </p:set>
                                    <p:animEffect filter="image" prLst="opacity: 0.1">
                                      <p:cBhvr rctx="IE">
                                        <p:cTn id="7" dur="indefinite"/>
                                        <p:tgtEl>
                                          <p:spTgt spid="25"/>
                                        </p:tgtEl>
                                      </p:cBhvr>
                                    </p:animEffect>
                                  </p:childTnLst>
                                </p:cTn>
                              </p:par>
                              <p:par>
                                <p:cTn id="8" presetID="9" presetClass="emph" presetSubtype="0" grpId="0" nodeType="withEffect">
                                  <p:stCondLst>
                                    <p:cond delay="0"/>
                                  </p:stCondLst>
                                  <p:childTnLst>
                                    <p:set>
                                      <p:cBhvr>
                                        <p:cTn id="9" dur="indefinite"/>
                                        <p:tgtEl>
                                          <p:spTgt spid="13"/>
                                        </p:tgtEl>
                                        <p:attrNameLst>
                                          <p:attrName>style.opacity</p:attrName>
                                        </p:attrNameLst>
                                      </p:cBhvr>
                                      <p:to>
                                        <p:strVal val="0.1"/>
                                      </p:to>
                                    </p:set>
                                    <p:animEffect filter="image" prLst="opacity: 0.1">
                                      <p:cBhvr rctx="IE">
                                        <p:cTn id="10"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022361" y="-1176437"/>
            <a:ext cx="10280098" cy="984776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355293" y="2729966"/>
            <a:ext cx="9603907" cy="1783976"/>
          </a:xfrm>
        </p:spPr>
        <p:txBody>
          <a:bodyPr lIns="457200" tIns="0" rIns="457200" anchor="ctr"/>
          <a:lstStyle/>
          <a:p>
            <a:pPr algn="ctr">
              <a:lnSpc>
                <a:spcPct val="150000"/>
              </a:lnSpc>
            </a:pPr>
            <a:r>
              <a:rPr lang="en-US" sz="1700" dirty="0"/>
              <a:t/>
            </a:r>
            <a:br>
              <a:rPr lang="en-US" sz="1700" dirty="0"/>
            </a:br>
            <a:r>
              <a:rPr lang="en-US" sz="1700" i="0" dirty="0">
                <a:latin typeface="+mn-lt"/>
              </a:rPr>
              <a:t>As a mission-driven non-profit, HIMSS offers a unique depth and breadth of expertise in health innovation, public policy, workforce development, research and analytics to advise global leaders, stakeholders and influencers on best practices in health information and technology.</a:t>
            </a:r>
            <a:r>
              <a:rPr lang="en-US" sz="1700" dirty="0"/>
              <a:t/>
            </a:r>
            <a:br>
              <a:rPr lang="en-US" sz="1700" dirty="0"/>
            </a:br>
            <a:r>
              <a:rPr lang="en-US" sz="1700" dirty="0"/>
              <a:t/>
            </a:r>
            <a:br>
              <a:rPr lang="en-US" sz="1700" dirty="0"/>
            </a:br>
            <a:endParaRPr lang="en-US" sz="1700" dirty="0">
              <a:solidFill>
                <a:srgbClr val="FFFFFF"/>
              </a:solidFill>
            </a:endParaRPr>
          </a:p>
        </p:txBody>
      </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a:t>
            </a:fld>
            <a:endParaRPr lang="en-US" dirty="0"/>
          </a:p>
        </p:txBody>
      </p:sp>
      <p:sp>
        <p:nvSpPr>
          <p:cNvPr id="4" name="Rectangle 3">
            <a:extLst>
              <a:ext uri="{FF2B5EF4-FFF2-40B4-BE49-F238E27FC236}">
                <a16:creationId xmlns:a16="http://schemas.microsoft.com/office/drawing/2014/main" id="{66907121-0B52-4444-B9D0-1A1C2AE7C38B}"/>
              </a:ext>
            </a:extLst>
          </p:cNvPr>
          <p:cNvSpPr/>
          <p:nvPr/>
        </p:nvSpPr>
        <p:spPr>
          <a:xfrm>
            <a:off x="2203173" y="1080528"/>
            <a:ext cx="7908145" cy="1292662"/>
          </a:xfrm>
          <a:prstGeom prst="rect">
            <a:avLst/>
          </a:prstGeom>
        </p:spPr>
        <p:txBody>
          <a:bodyPr wrap="square">
            <a:spAutoFit/>
          </a:bodyPr>
          <a:lstStyle/>
          <a:p>
            <a:pPr algn="ctr"/>
            <a:r>
              <a:rPr lang="en-US" sz="2600" b="1" i="1" dirty="0">
                <a:solidFill>
                  <a:schemeClr val="bg1"/>
                </a:solidFill>
                <a:latin typeface="Prometo" panose="020B0604030203060203" pitchFamily="34" charset="77"/>
              </a:rPr>
              <a:t>HIMSS is a global advisor and thought leader supporting the transformation of the health ecosystem through information and technology.</a:t>
            </a:r>
          </a:p>
        </p:txBody>
      </p:sp>
      <p:sp>
        <p:nvSpPr>
          <p:cNvPr id="32" name="Title 6">
            <a:extLst>
              <a:ext uri="{FF2B5EF4-FFF2-40B4-BE49-F238E27FC236}">
                <a16:creationId xmlns:a16="http://schemas.microsoft.com/office/drawing/2014/main" id="{3025CB56-5959-3F4E-84BB-B0D01384A10B}"/>
              </a:ext>
            </a:extLst>
          </p:cNvPr>
          <p:cNvSpPr txBox="1">
            <a:spLocks/>
          </p:cNvSpPr>
          <p:nvPr/>
        </p:nvSpPr>
        <p:spPr>
          <a:xfrm>
            <a:off x="1478764" y="4379404"/>
            <a:ext cx="9736495" cy="1783976"/>
          </a:xfrm>
          <a:prstGeom prst="rect">
            <a:avLst/>
          </a:prstGeom>
          <a:effectLst/>
        </p:spPr>
        <p:txBody>
          <a:bodyPr vert="horz" wrap="square" lIns="457200" tIns="0" rIns="457200" bIns="0" rtlCol="0" anchor="ctr" anchorCtr="0">
            <a:noAutofit/>
          </a:bodyPr>
          <a:lstStyle>
            <a:lvl1pPr algn="l" defTabSz="914318" rtl="0" eaLnBrk="1" latinLnBrk="0" hangingPunct="1">
              <a:lnSpc>
                <a:spcPct val="100000"/>
              </a:lnSpc>
              <a:spcBef>
                <a:spcPct val="0"/>
              </a:spcBef>
              <a:buNone/>
              <a:defRPr sz="4000" b="0" i="1" kern="1200" spc="0" baseline="0">
                <a:solidFill>
                  <a:srgbClr val="FFFFFF"/>
                </a:solidFill>
                <a:latin typeface="Prometo Medium" panose="020B0704030203060203" pitchFamily="34" charset="0"/>
                <a:ea typeface="+mj-ea"/>
                <a:cs typeface="+mj-cs"/>
              </a:defRPr>
            </a:lvl1pPr>
          </a:lstStyle>
          <a:p>
            <a:pPr algn="ctr">
              <a:lnSpc>
                <a:spcPct val="150000"/>
              </a:lnSpc>
            </a:pPr>
            <a:r>
              <a:rPr lang="en-US" sz="1500" dirty="0">
                <a:solidFill>
                  <a:srgbClr val="55C1E9"/>
                </a:solidFill>
              </a:rPr>
              <a:t/>
            </a:r>
            <a:br>
              <a:rPr lang="en-US" sz="1500" dirty="0">
                <a:solidFill>
                  <a:srgbClr val="55C1E9"/>
                </a:solidFill>
              </a:rPr>
            </a:br>
            <a:r>
              <a:rPr lang="en-US" sz="1500" i="0" dirty="0">
                <a:solidFill>
                  <a:srgbClr val="55C1E9"/>
                </a:solidFill>
                <a:latin typeface="+mn-lt"/>
              </a:rPr>
              <a:t>With more than 350 employees, HIMSS has operations in:</a:t>
            </a:r>
          </a:p>
          <a:p>
            <a:pPr algn="ctr">
              <a:lnSpc>
                <a:spcPct val="150000"/>
              </a:lnSpc>
            </a:pPr>
            <a:r>
              <a:rPr lang="en-US" sz="1500" i="0" dirty="0">
                <a:solidFill>
                  <a:srgbClr val="55C1E9"/>
                </a:solidFill>
                <a:latin typeface="+mn-lt"/>
              </a:rPr>
              <a:t>North America | Asia Pacific | Europe | Latin America | Middle East | United Kingdom</a:t>
            </a:r>
            <a:r>
              <a:rPr lang="en-US" sz="1500" dirty="0">
                <a:solidFill>
                  <a:srgbClr val="55C1E9"/>
                </a:solidFill>
              </a:rPr>
              <a:t/>
            </a:r>
            <a:br>
              <a:rPr lang="en-US" sz="1500" dirty="0">
                <a:solidFill>
                  <a:srgbClr val="55C1E9"/>
                </a:solidFill>
              </a:rPr>
            </a:br>
            <a:r>
              <a:rPr lang="en-US" sz="1500" dirty="0">
                <a:solidFill>
                  <a:srgbClr val="55C1E9"/>
                </a:solidFill>
              </a:rPr>
              <a:t/>
            </a:r>
            <a:br>
              <a:rPr lang="en-US" sz="1500" dirty="0">
                <a:solidFill>
                  <a:srgbClr val="55C1E9"/>
                </a:solidFill>
              </a:rPr>
            </a:br>
            <a:endParaRPr lang="en-US" sz="1500" dirty="0">
              <a:solidFill>
                <a:srgbClr val="55C1E9"/>
              </a:solidFill>
            </a:endParaRPr>
          </a:p>
        </p:txBody>
      </p:sp>
    </p:spTree>
    <p:extLst>
      <p:ext uri="{BB962C8B-B14F-4D97-AF65-F5344CB8AC3E}">
        <p14:creationId xmlns:p14="http://schemas.microsoft.com/office/powerpoint/2010/main" val="351845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83" y="1005538"/>
            <a:ext cx="9833429" cy="1028700"/>
          </a:xfrm>
        </p:spPr>
        <p:txBody>
          <a:bodyPr/>
          <a:lstStyle/>
          <a:p>
            <a:r>
              <a:rPr lang="en-US" dirty="0" err="1"/>
              <a:t>DTx</a:t>
            </a:r>
            <a:r>
              <a:rPr lang="en-US" dirty="0"/>
              <a:t> Dispensed Product</a:t>
            </a:r>
          </a:p>
        </p:txBody>
      </p:sp>
      <p:sp>
        <p:nvSpPr>
          <p:cNvPr id="4" name="Slide Number Placeholder 3"/>
          <p:cNvSpPr>
            <a:spLocks noGrp="1"/>
          </p:cNvSpPr>
          <p:nvPr>
            <p:ph type="sldNum" sz="quarter" idx="12"/>
          </p:nvPr>
        </p:nvSpPr>
        <p:spPr>
          <a:xfrm>
            <a:off x="11360664" y="6343267"/>
            <a:ext cx="513735" cy="227164"/>
          </a:xfrm>
        </p:spPr>
        <p:txBody>
          <a:bodyPr/>
          <a:lstStyle/>
          <a:p>
            <a:fld id="{2F8AF2E6-64A8-0F46-AF27-0A96D82A033B}" type="slidenum">
              <a:rPr lang="en-US" smtClean="0"/>
              <a:pPr/>
              <a:t>20</a:t>
            </a:fld>
            <a:endParaRPr lang="en-US" dirty="0"/>
          </a:p>
        </p:txBody>
      </p:sp>
      <p:sp>
        <p:nvSpPr>
          <p:cNvPr id="14" name="Google Shape;818;p28">
            <a:extLst>
              <a:ext uri="{FF2B5EF4-FFF2-40B4-BE49-F238E27FC236}">
                <a16:creationId xmlns:a16="http://schemas.microsoft.com/office/drawing/2014/main" id="{CE575B2D-1B4D-C046-BC78-6A306ECA08CC}"/>
              </a:ext>
            </a:extLst>
          </p:cNvPr>
          <p:cNvSpPr/>
          <p:nvPr/>
        </p:nvSpPr>
        <p:spPr>
          <a:xfrm>
            <a:off x="510545" y="2111379"/>
            <a:ext cx="1572730" cy="1549515"/>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18" name="Google Shape;822;p28">
            <a:extLst>
              <a:ext uri="{FF2B5EF4-FFF2-40B4-BE49-F238E27FC236}">
                <a16:creationId xmlns:a16="http://schemas.microsoft.com/office/drawing/2014/main" id="{824940FF-E97A-4C4D-A97E-4822B106BDAA}"/>
              </a:ext>
            </a:extLst>
          </p:cNvPr>
          <p:cNvSpPr/>
          <p:nvPr/>
        </p:nvSpPr>
        <p:spPr>
          <a:xfrm>
            <a:off x="6842871" y="2127340"/>
            <a:ext cx="1616444" cy="1521609"/>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dirty="0">
              <a:solidFill>
                <a:srgbClr val="000000"/>
              </a:solidFill>
              <a:latin typeface="Libre Franklin Medium"/>
              <a:ea typeface="Libre Franklin Medium"/>
              <a:cs typeface="Libre Franklin Medium"/>
              <a:sym typeface="Libre Franklin Medium"/>
            </a:endParaRPr>
          </a:p>
        </p:txBody>
      </p:sp>
      <p:sp>
        <p:nvSpPr>
          <p:cNvPr id="20" name="Google Shape;825;p28">
            <a:extLst>
              <a:ext uri="{FF2B5EF4-FFF2-40B4-BE49-F238E27FC236}">
                <a16:creationId xmlns:a16="http://schemas.microsoft.com/office/drawing/2014/main" id="{98E3D29A-A07B-3341-9A94-97964E5EAB59}"/>
              </a:ext>
            </a:extLst>
          </p:cNvPr>
          <p:cNvSpPr/>
          <p:nvPr/>
        </p:nvSpPr>
        <p:spPr>
          <a:xfrm>
            <a:off x="6826671" y="4548737"/>
            <a:ext cx="1733697" cy="1617235"/>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cxnSp>
        <p:nvCxnSpPr>
          <p:cNvPr id="21" name="Google Shape;826;p28">
            <a:extLst>
              <a:ext uri="{FF2B5EF4-FFF2-40B4-BE49-F238E27FC236}">
                <a16:creationId xmlns:a16="http://schemas.microsoft.com/office/drawing/2014/main" id="{5079FE75-E77A-F143-BCC1-A535E5CA0DD6}"/>
              </a:ext>
            </a:extLst>
          </p:cNvPr>
          <p:cNvCxnSpPr>
            <a:cxnSpLocks/>
            <a:stCxn id="16" idx="6"/>
            <a:endCxn id="18" idx="2"/>
          </p:cNvCxnSpPr>
          <p:nvPr/>
        </p:nvCxnSpPr>
        <p:spPr>
          <a:xfrm>
            <a:off x="5085034" y="2885493"/>
            <a:ext cx="1757837" cy="2652"/>
          </a:xfrm>
          <a:prstGeom prst="straightConnector1">
            <a:avLst/>
          </a:prstGeom>
          <a:noFill/>
          <a:ln w="28575" cap="flat" cmpd="sng">
            <a:solidFill>
              <a:srgbClr val="777777">
                <a:alpha val="14902"/>
              </a:srgbClr>
            </a:solidFill>
            <a:prstDash val="dash"/>
            <a:miter lim="800000"/>
            <a:headEnd type="triangle" w="med" len="med"/>
            <a:tailEnd type="triangle" w="med" len="med"/>
          </a:ln>
        </p:spPr>
      </p:cxnSp>
      <p:sp>
        <p:nvSpPr>
          <p:cNvPr id="23" name="Google Shape;828;p28">
            <a:extLst>
              <a:ext uri="{FF2B5EF4-FFF2-40B4-BE49-F238E27FC236}">
                <a16:creationId xmlns:a16="http://schemas.microsoft.com/office/drawing/2014/main" id="{0E9D9F53-1357-D449-B9C3-DBF8284DE50A}"/>
              </a:ext>
            </a:extLst>
          </p:cNvPr>
          <p:cNvSpPr txBox="1"/>
          <p:nvPr/>
        </p:nvSpPr>
        <p:spPr>
          <a:xfrm>
            <a:off x="6968536" y="3071249"/>
            <a:ext cx="1365114" cy="5231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2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HUB &amp; Specialty Rx   </a:t>
            </a:r>
            <a:endParaRPr sz="1400" dirty="0">
              <a:solidFill>
                <a:schemeClr val="tx1">
                  <a:lumMod val="75000"/>
                  <a:lumOff val="25000"/>
                </a:schemeClr>
              </a:solidFill>
            </a:endParaRPr>
          </a:p>
        </p:txBody>
      </p:sp>
      <p:cxnSp>
        <p:nvCxnSpPr>
          <p:cNvPr id="24" name="Google Shape;829;p28">
            <a:extLst>
              <a:ext uri="{FF2B5EF4-FFF2-40B4-BE49-F238E27FC236}">
                <a16:creationId xmlns:a16="http://schemas.microsoft.com/office/drawing/2014/main" id="{0DF18916-4B71-8244-9133-5909E9DD4C66}"/>
              </a:ext>
            </a:extLst>
          </p:cNvPr>
          <p:cNvCxnSpPr>
            <a:cxnSpLocks/>
            <a:stCxn id="18" idx="4"/>
          </p:cNvCxnSpPr>
          <p:nvPr/>
        </p:nvCxnSpPr>
        <p:spPr>
          <a:xfrm>
            <a:off x="7651093" y="3648949"/>
            <a:ext cx="2727" cy="891037"/>
          </a:xfrm>
          <a:prstGeom prst="straightConnector1">
            <a:avLst/>
          </a:prstGeom>
          <a:noFill/>
          <a:ln w="28575" cap="flat" cmpd="sng">
            <a:solidFill>
              <a:schemeClr val="dk2"/>
            </a:solidFill>
            <a:prstDash val="dash"/>
            <a:miter lim="800000"/>
            <a:headEnd type="triangle" w="med" len="med"/>
            <a:tailEnd type="triangle" w="med" len="med"/>
          </a:ln>
        </p:spPr>
      </p:cxnSp>
      <p:cxnSp>
        <p:nvCxnSpPr>
          <p:cNvPr id="25" name="Google Shape;830;p28">
            <a:extLst>
              <a:ext uri="{FF2B5EF4-FFF2-40B4-BE49-F238E27FC236}">
                <a16:creationId xmlns:a16="http://schemas.microsoft.com/office/drawing/2014/main" id="{C6890BC8-9EEF-E246-96E1-C141B2CDB502}"/>
              </a:ext>
            </a:extLst>
          </p:cNvPr>
          <p:cNvCxnSpPr>
            <a:cxnSpLocks/>
            <a:stCxn id="14" idx="0"/>
            <a:endCxn id="18" idx="0"/>
          </p:cNvCxnSpPr>
          <p:nvPr/>
        </p:nvCxnSpPr>
        <p:spPr>
          <a:xfrm rot="16200000" flipH="1">
            <a:off x="4466020" y="-1057732"/>
            <a:ext cx="15961" cy="6354183"/>
          </a:xfrm>
          <a:prstGeom prst="bentConnector3">
            <a:avLst>
              <a:gd name="adj1" fmla="val -1432241"/>
            </a:avLst>
          </a:prstGeom>
          <a:noFill/>
          <a:ln w="28575" cap="flat" cmpd="sng">
            <a:solidFill>
              <a:srgbClr val="777777">
                <a:alpha val="16863"/>
              </a:srgbClr>
            </a:solidFill>
            <a:prstDash val="dash"/>
            <a:miter lim="800000"/>
            <a:headEnd type="triangle" w="med" len="med"/>
            <a:tailEnd type="triangle" w="med" len="med"/>
          </a:ln>
        </p:spPr>
      </p:cxnSp>
      <p:sp>
        <p:nvSpPr>
          <p:cNvPr id="26" name="Google Shape;831;p28">
            <a:extLst>
              <a:ext uri="{FF2B5EF4-FFF2-40B4-BE49-F238E27FC236}">
                <a16:creationId xmlns:a16="http://schemas.microsoft.com/office/drawing/2014/main" id="{C4E6E5EF-63DD-EB4E-9BC6-C2DE370CE060}"/>
              </a:ext>
            </a:extLst>
          </p:cNvPr>
          <p:cNvSpPr txBox="1"/>
          <p:nvPr/>
        </p:nvSpPr>
        <p:spPr>
          <a:xfrm>
            <a:off x="5830288" y="1264741"/>
            <a:ext cx="2025165" cy="523180"/>
          </a:xfrm>
          <a:prstGeom prst="rect">
            <a:avLst/>
          </a:prstGeom>
          <a:noFill/>
          <a:ln>
            <a:noFill/>
          </a:ln>
        </p:spPr>
        <p:txBody>
          <a:bodyPr spcFirstLastPara="1" wrap="square" lIns="0" tIns="45700" rIns="45700" bIns="45700" anchor="t" anchorCtr="0">
            <a:spAutoFit/>
          </a:bodyPr>
          <a:lstStyle>
            <a:defPPr>
              <a:defRPr lang="en-US"/>
            </a:defPPr>
            <a:lvl1pPr marR="0" lvl="0" algn="ctr">
              <a:lnSpc>
                <a:spcPct val="100000"/>
              </a:lnSpc>
              <a:spcBef>
                <a:spcPts val="0"/>
              </a:spcBef>
              <a:spcAft>
                <a:spcPts val="0"/>
              </a:spcAft>
              <a:buClr>
                <a:schemeClr val="dk1"/>
              </a:buClr>
              <a:buSzPts val="1100"/>
              <a:defRPr sz="1400" b="0" i="1" u="none" strike="noStrike" cap="none">
                <a:solidFill>
                  <a:schemeClr val="tx1">
                    <a:lumMod val="75000"/>
                    <a:lumOff val="25000"/>
                  </a:schemeClr>
                </a:solidFill>
                <a:latin typeface="Libre Franklin Medium"/>
                <a:ea typeface="Libre Franklin Medium"/>
                <a:cs typeface="Libre Franklin Medium"/>
              </a:defRPr>
            </a:lvl1pPr>
          </a:lstStyle>
          <a:p>
            <a:r>
              <a:rPr lang="en-US" dirty="0">
                <a:solidFill>
                  <a:schemeClr val="tx2">
                    <a:lumMod val="20000"/>
                    <a:lumOff val="80000"/>
                  </a:schemeClr>
                </a:solidFill>
                <a:sym typeface="Libre Franklin Medium"/>
              </a:rPr>
              <a:t>Verify insurance benefit </a:t>
            </a:r>
            <a:endParaRPr dirty="0">
              <a:solidFill>
                <a:schemeClr val="tx2">
                  <a:lumMod val="20000"/>
                  <a:lumOff val="80000"/>
                </a:schemeClr>
              </a:solidFill>
            </a:endParaRPr>
          </a:p>
          <a:p>
            <a:r>
              <a:rPr lang="en-US" dirty="0">
                <a:solidFill>
                  <a:schemeClr val="tx2">
                    <a:lumMod val="20000"/>
                    <a:lumOff val="80000"/>
                  </a:schemeClr>
                </a:solidFill>
                <a:sym typeface="Libre Franklin Medium"/>
              </a:rPr>
              <a:t>Collect Co-Insurance</a:t>
            </a:r>
            <a:endParaRPr dirty="0">
              <a:solidFill>
                <a:schemeClr val="tx2">
                  <a:lumMod val="20000"/>
                  <a:lumOff val="80000"/>
                </a:schemeClr>
              </a:solidFill>
            </a:endParaRPr>
          </a:p>
        </p:txBody>
      </p:sp>
      <p:sp>
        <p:nvSpPr>
          <p:cNvPr id="28" name="Google Shape;833;p28">
            <a:extLst>
              <a:ext uri="{FF2B5EF4-FFF2-40B4-BE49-F238E27FC236}">
                <a16:creationId xmlns:a16="http://schemas.microsoft.com/office/drawing/2014/main" id="{4A9E5BA0-53E7-C041-B505-492CE2E18442}"/>
              </a:ext>
            </a:extLst>
          </p:cNvPr>
          <p:cNvSpPr txBox="1"/>
          <p:nvPr/>
        </p:nvSpPr>
        <p:spPr>
          <a:xfrm>
            <a:off x="5119914" y="2953014"/>
            <a:ext cx="1616444" cy="307736"/>
          </a:xfrm>
          <a:prstGeom prst="rect">
            <a:avLst/>
          </a:prstGeom>
          <a:noFill/>
          <a:ln>
            <a:noFill/>
          </a:ln>
        </p:spPr>
        <p:txBody>
          <a:bodyPr spcFirstLastPara="1" wrap="square" lIns="0" tIns="45700" rIns="45700" bIns="45700" anchor="t" anchorCtr="0">
            <a:spAutoFit/>
          </a:bodyPr>
          <a:lstStyle/>
          <a:p>
            <a:pPr marR="0" lvl="0" algn="ctr" rtl="0">
              <a:lnSpc>
                <a:spcPct val="100000"/>
              </a:lnSpc>
              <a:spcBef>
                <a:spcPts val="0"/>
              </a:spcBef>
              <a:spcAft>
                <a:spcPts val="0"/>
              </a:spcAft>
              <a:buClr>
                <a:schemeClr val="dk1"/>
              </a:buClr>
              <a:buSzPts val="1100"/>
            </a:pPr>
            <a:r>
              <a:rPr lang="en-US" sz="1400" b="0" i="1" u="none" strike="noStrike" cap="none" dirty="0">
                <a:solidFill>
                  <a:schemeClr val="tx2">
                    <a:lumMod val="20000"/>
                    <a:lumOff val="80000"/>
                  </a:schemeClr>
                </a:solidFill>
                <a:latin typeface="Libre Franklin Medium"/>
                <a:ea typeface="Libre Franklin Medium"/>
                <a:cs typeface="Libre Franklin Medium"/>
                <a:sym typeface="Libre Franklin Medium"/>
              </a:rPr>
              <a:t>Send Rx via EMR/ Fax </a:t>
            </a:r>
            <a:endParaRPr sz="2400" dirty="0">
              <a:solidFill>
                <a:schemeClr val="tx2">
                  <a:lumMod val="20000"/>
                  <a:lumOff val="80000"/>
                </a:schemeClr>
              </a:solidFill>
            </a:endParaRPr>
          </a:p>
        </p:txBody>
      </p:sp>
      <p:sp>
        <p:nvSpPr>
          <p:cNvPr id="29" name="Google Shape;834;p28">
            <a:extLst>
              <a:ext uri="{FF2B5EF4-FFF2-40B4-BE49-F238E27FC236}">
                <a16:creationId xmlns:a16="http://schemas.microsoft.com/office/drawing/2014/main" id="{3831F109-982B-6F4B-8CD4-8B8D59B5DDE2}"/>
              </a:ext>
            </a:extLst>
          </p:cNvPr>
          <p:cNvSpPr txBox="1"/>
          <p:nvPr/>
        </p:nvSpPr>
        <p:spPr>
          <a:xfrm>
            <a:off x="8184019" y="1068475"/>
            <a:ext cx="2041649" cy="954067"/>
          </a:xfrm>
          <a:prstGeom prst="rect">
            <a:avLst/>
          </a:prstGeom>
          <a:noFill/>
          <a:ln>
            <a:noFill/>
          </a:ln>
        </p:spPr>
        <p:txBody>
          <a:bodyPr spcFirstLastPara="1" wrap="square" lIns="45700" tIns="45700" rIns="45700" bIns="45700" anchor="t" anchorCtr="0">
            <a:spAutoFit/>
          </a:bodyPr>
          <a:lstStyle/>
          <a:p>
            <a:pPr marL="171450" marR="0" lvl="0" indent="-101600" algn="ctr" rtl="0">
              <a:lnSpc>
                <a:spcPct val="100000"/>
              </a:lnSpc>
              <a:spcBef>
                <a:spcPts val="0"/>
              </a:spcBef>
              <a:spcAft>
                <a:spcPts val="0"/>
              </a:spcAft>
              <a:buClr>
                <a:srgbClr val="000000"/>
              </a:buClr>
              <a:buSzPts val="1100"/>
              <a:buFont typeface="Arial"/>
              <a:buNone/>
            </a:pPr>
            <a:endParaRPr sz="1400" b="1" i="0" u="none" strike="noStrike" cap="none" dirty="0">
              <a:solidFill>
                <a:schemeClr val="tx2">
                  <a:lumMod val="20000"/>
                  <a:lumOff val="80000"/>
                </a:schemeClr>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chemeClr val="dk1"/>
              </a:buClr>
              <a:buSzPts val="1100"/>
              <a:buFont typeface="Libre Franklin Medium"/>
              <a:buNone/>
            </a:pPr>
            <a:r>
              <a:rPr lang="en-US" sz="1400" b="1" i="0" u="none" strike="noStrike" cap="none" dirty="0">
                <a:solidFill>
                  <a:schemeClr val="tx2">
                    <a:lumMod val="20000"/>
                    <a:lumOff val="80000"/>
                  </a:schemeClr>
                </a:solidFill>
                <a:latin typeface="Libre Franklin Medium"/>
                <a:ea typeface="Libre Franklin Medium"/>
                <a:cs typeface="Libre Franklin Medium"/>
                <a:sym typeface="Libre Franklin Medium"/>
              </a:rPr>
              <a:t>Pharmacy Benefit: </a:t>
            </a:r>
            <a:br>
              <a:rPr lang="en-US" sz="1400" b="1" i="0" u="none" strike="noStrike" cap="none" dirty="0">
                <a:solidFill>
                  <a:schemeClr val="tx2">
                    <a:lumMod val="20000"/>
                    <a:lumOff val="80000"/>
                  </a:schemeClr>
                </a:solidFill>
                <a:latin typeface="Libre Franklin Medium"/>
                <a:ea typeface="Libre Franklin Medium"/>
                <a:cs typeface="Libre Franklin Medium"/>
                <a:sym typeface="Libre Franklin Medium"/>
              </a:rPr>
            </a:br>
            <a:r>
              <a:rPr lang="en-US" sz="1400" b="0" i="1" u="none" strike="noStrike" cap="none" dirty="0">
                <a:solidFill>
                  <a:schemeClr val="tx2">
                    <a:lumMod val="20000"/>
                    <a:lumOff val="80000"/>
                  </a:schemeClr>
                </a:solidFill>
                <a:latin typeface="Libre Franklin Medium"/>
                <a:ea typeface="Libre Franklin Medium"/>
                <a:cs typeface="Libre Franklin Medium"/>
                <a:sym typeface="Libre Franklin Medium"/>
              </a:rPr>
              <a:t>Bill PBM via 11-digit NDC </a:t>
            </a:r>
            <a:endParaRPr sz="1400" dirty="0">
              <a:solidFill>
                <a:schemeClr val="tx2">
                  <a:lumMod val="20000"/>
                  <a:lumOff val="80000"/>
                </a:schemeClr>
              </a:solidFill>
            </a:endParaRPr>
          </a:p>
          <a:p>
            <a:pPr marL="0" marR="0" lvl="0" indent="0" algn="ctr" rtl="0">
              <a:lnSpc>
                <a:spcPct val="100000"/>
              </a:lnSpc>
              <a:spcBef>
                <a:spcPts val="0"/>
              </a:spcBef>
              <a:spcAft>
                <a:spcPts val="0"/>
              </a:spcAft>
              <a:buClr>
                <a:srgbClr val="000000"/>
              </a:buClr>
              <a:buSzPts val="1100"/>
              <a:buFont typeface="Libre Franklin Medium"/>
              <a:buNone/>
            </a:pPr>
            <a:r>
              <a:rPr lang="en-US" sz="1400" b="1" i="0" u="none" strike="noStrike" cap="none" dirty="0">
                <a:solidFill>
                  <a:schemeClr val="tx2">
                    <a:lumMod val="20000"/>
                    <a:lumOff val="80000"/>
                  </a:schemeClr>
                </a:solidFill>
                <a:latin typeface="Libre Franklin Medium"/>
                <a:ea typeface="Libre Franklin Medium"/>
                <a:cs typeface="Libre Franklin Medium"/>
                <a:sym typeface="Libre Franklin Medium"/>
              </a:rPr>
              <a:t> </a:t>
            </a:r>
            <a:endParaRPr sz="1400" dirty="0">
              <a:solidFill>
                <a:schemeClr val="tx2">
                  <a:lumMod val="20000"/>
                  <a:lumOff val="80000"/>
                </a:schemeClr>
              </a:solidFill>
            </a:endParaRPr>
          </a:p>
        </p:txBody>
      </p:sp>
      <p:sp>
        <p:nvSpPr>
          <p:cNvPr id="30" name="Google Shape;837;p28">
            <a:extLst>
              <a:ext uri="{FF2B5EF4-FFF2-40B4-BE49-F238E27FC236}">
                <a16:creationId xmlns:a16="http://schemas.microsoft.com/office/drawing/2014/main" id="{2D520BDB-F173-164E-B633-FFB980BF4583}"/>
              </a:ext>
            </a:extLst>
          </p:cNvPr>
          <p:cNvSpPr txBox="1"/>
          <p:nvPr/>
        </p:nvSpPr>
        <p:spPr>
          <a:xfrm>
            <a:off x="3848993" y="4015840"/>
            <a:ext cx="1108492" cy="523180"/>
          </a:xfrm>
          <a:prstGeom prst="rect">
            <a:avLst/>
          </a:prstGeom>
          <a:noFill/>
          <a:ln>
            <a:noFill/>
          </a:ln>
        </p:spPr>
        <p:txBody>
          <a:bodyPr spcFirstLastPara="1" wrap="square" lIns="0" tIns="45700" rIns="45700" bIns="45700" anchor="t" anchorCtr="0">
            <a:spAutoFit/>
          </a:bodyPr>
          <a:lstStyle>
            <a:defPPr>
              <a:defRPr lang="en-US"/>
            </a:defPPr>
            <a:lvl1pPr marR="0" lvl="0" algn="ctr">
              <a:lnSpc>
                <a:spcPct val="100000"/>
              </a:lnSpc>
              <a:spcBef>
                <a:spcPts val="0"/>
              </a:spcBef>
              <a:spcAft>
                <a:spcPts val="0"/>
              </a:spcAft>
              <a:buClr>
                <a:schemeClr val="dk1"/>
              </a:buClr>
              <a:buSzPts val="1100"/>
              <a:defRPr sz="1400" b="0" i="1" u="none" strike="noStrike" cap="none">
                <a:solidFill>
                  <a:schemeClr val="tx1">
                    <a:lumMod val="75000"/>
                    <a:lumOff val="25000"/>
                  </a:schemeClr>
                </a:solidFill>
                <a:latin typeface="Libre Franklin Medium"/>
                <a:ea typeface="Libre Franklin Medium"/>
                <a:cs typeface="Libre Franklin Medium"/>
              </a:defRPr>
            </a:lvl1pPr>
          </a:lstStyle>
          <a:p>
            <a:r>
              <a:rPr lang="en-US" dirty="0">
                <a:sym typeface="Libre Franklin Medium"/>
              </a:rPr>
              <a:t>Product Dispensed </a:t>
            </a:r>
            <a:endParaRPr dirty="0">
              <a:sym typeface="Libre Franklin Medium"/>
            </a:endParaRPr>
          </a:p>
        </p:txBody>
      </p:sp>
      <p:sp>
        <p:nvSpPr>
          <p:cNvPr id="31" name="Google Shape;841;p28">
            <a:extLst>
              <a:ext uri="{FF2B5EF4-FFF2-40B4-BE49-F238E27FC236}">
                <a16:creationId xmlns:a16="http://schemas.microsoft.com/office/drawing/2014/main" id="{EBDA11F1-E2C4-D441-A331-D69AB0A31536}"/>
              </a:ext>
            </a:extLst>
          </p:cNvPr>
          <p:cNvSpPr txBox="1"/>
          <p:nvPr/>
        </p:nvSpPr>
        <p:spPr>
          <a:xfrm>
            <a:off x="5327374" y="2574876"/>
            <a:ext cx="1066925" cy="307736"/>
          </a:xfrm>
          <a:prstGeom prst="rect">
            <a:avLst/>
          </a:prstGeom>
          <a:noFill/>
          <a:ln>
            <a:noFill/>
          </a:ln>
        </p:spPr>
        <p:txBody>
          <a:bodyPr spcFirstLastPara="1" wrap="square" lIns="45700" tIns="45700" rIns="45700" bIns="45700" anchor="t" anchorCtr="0">
            <a:spAutoFit/>
          </a:bodyPr>
          <a:lstStyle/>
          <a:p>
            <a:pPr marR="0" lvl="0" algn="ctr" rtl="0">
              <a:lnSpc>
                <a:spcPct val="100000"/>
              </a:lnSpc>
              <a:spcBef>
                <a:spcPts val="0"/>
              </a:spcBef>
              <a:spcAft>
                <a:spcPts val="0"/>
              </a:spcAft>
              <a:buClr>
                <a:schemeClr val="lt2"/>
              </a:buClr>
              <a:buSzPts val="1100"/>
            </a:pPr>
            <a:r>
              <a:rPr lang="en-US" sz="1400" b="0" i="1" u="none" strike="noStrike" cap="none" dirty="0">
                <a:solidFill>
                  <a:schemeClr val="tx2">
                    <a:lumMod val="20000"/>
                    <a:lumOff val="80000"/>
                  </a:schemeClr>
                </a:solidFill>
                <a:latin typeface="Libre Franklin Medium"/>
                <a:ea typeface="Libre Franklin Medium"/>
                <a:cs typeface="Libre Franklin Medium"/>
                <a:sym typeface="Libre Franklin Medium"/>
              </a:rPr>
              <a:t>Verify Rx</a:t>
            </a:r>
            <a:endParaRPr sz="2400" dirty="0">
              <a:solidFill>
                <a:schemeClr val="tx2">
                  <a:lumMod val="20000"/>
                  <a:lumOff val="80000"/>
                </a:schemeClr>
              </a:solidFill>
            </a:endParaRPr>
          </a:p>
        </p:txBody>
      </p:sp>
      <p:sp>
        <p:nvSpPr>
          <p:cNvPr id="33" name="Google Shape;845;p28">
            <a:extLst>
              <a:ext uri="{FF2B5EF4-FFF2-40B4-BE49-F238E27FC236}">
                <a16:creationId xmlns:a16="http://schemas.microsoft.com/office/drawing/2014/main" id="{9645EC37-A5CA-644D-9DA4-B56B43EF9E3B}"/>
              </a:ext>
            </a:extLst>
          </p:cNvPr>
          <p:cNvSpPr txBox="1"/>
          <p:nvPr/>
        </p:nvSpPr>
        <p:spPr>
          <a:xfrm>
            <a:off x="381852" y="3051752"/>
            <a:ext cx="1743075" cy="5231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Patients /</a:t>
            </a:r>
          </a:p>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Caregivers </a:t>
            </a:r>
            <a:endParaRPr sz="1400" dirty="0">
              <a:solidFill>
                <a:schemeClr val="tx1">
                  <a:lumMod val="75000"/>
                  <a:lumOff val="25000"/>
                </a:schemeClr>
              </a:solidFill>
            </a:endParaRPr>
          </a:p>
        </p:txBody>
      </p:sp>
      <p:sp>
        <p:nvSpPr>
          <p:cNvPr id="35" name="Google Shape;847;p28">
            <a:extLst>
              <a:ext uri="{FF2B5EF4-FFF2-40B4-BE49-F238E27FC236}">
                <a16:creationId xmlns:a16="http://schemas.microsoft.com/office/drawing/2014/main" id="{DA934A9C-8495-0B4C-89FD-9794ECB917B8}"/>
              </a:ext>
            </a:extLst>
          </p:cNvPr>
          <p:cNvSpPr txBox="1"/>
          <p:nvPr/>
        </p:nvSpPr>
        <p:spPr>
          <a:xfrm>
            <a:off x="2288799" y="2641457"/>
            <a:ext cx="1120806" cy="523180"/>
          </a:xfrm>
          <a:prstGeom prst="rect">
            <a:avLst/>
          </a:prstGeom>
          <a:noFill/>
          <a:ln>
            <a:noFill/>
          </a:ln>
        </p:spPr>
        <p:txBody>
          <a:bodyPr spcFirstLastPara="1" wrap="square" lIns="0" tIns="45700" rIns="45700" bIns="45700" anchor="t" anchorCtr="0">
            <a:spAutoFit/>
          </a:bodyPr>
          <a:lstStyle/>
          <a:p>
            <a:pPr marR="0" lvl="0" algn="ctr" rtl="0">
              <a:lnSpc>
                <a:spcPct val="100000"/>
              </a:lnSpc>
              <a:spcBef>
                <a:spcPts val="0"/>
              </a:spcBef>
              <a:spcAft>
                <a:spcPts val="0"/>
              </a:spcAft>
              <a:buClr>
                <a:schemeClr val="dk1"/>
              </a:buClr>
              <a:buSzPts val="1100"/>
            </a:pPr>
            <a:r>
              <a:rPr lang="en-US" sz="1400" b="1" i="1" u="none" strike="noStrike" cap="none" dirty="0">
                <a:solidFill>
                  <a:schemeClr val="tx2">
                    <a:lumMod val="20000"/>
                    <a:lumOff val="80000"/>
                  </a:schemeClr>
                </a:solidFill>
                <a:latin typeface="Libre Franklin Medium"/>
                <a:ea typeface="Libre Franklin Medium"/>
                <a:cs typeface="Libre Franklin Medium"/>
                <a:sym typeface="Libre Franklin Medium"/>
              </a:rPr>
              <a:t>HCP </a:t>
            </a:r>
            <a:r>
              <a:rPr lang="en-US" sz="1400" b="1" i="1" dirty="0">
                <a:solidFill>
                  <a:schemeClr val="tx2">
                    <a:lumMod val="20000"/>
                    <a:lumOff val="80000"/>
                  </a:schemeClr>
                </a:solidFill>
                <a:latin typeface="Libre Franklin Medium"/>
                <a:ea typeface="Libre Franklin Medium"/>
                <a:cs typeface="Libre Franklin Medium"/>
                <a:sym typeface="Libre Franklin Medium"/>
              </a:rPr>
              <a:t>p</a:t>
            </a:r>
            <a:r>
              <a:rPr lang="en-US" sz="1400" b="1" i="1" u="none" strike="noStrike" cap="none" dirty="0">
                <a:solidFill>
                  <a:schemeClr val="tx2">
                    <a:lumMod val="20000"/>
                    <a:lumOff val="80000"/>
                  </a:schemeClr>
                </a:solidFill>
                <a:latin typeface="Libre Franklin Medium"/>
                <a:ea typeface="Libre Franklin Medium"/>
                <a:cs typeface="Libre Franklin Medium"/>
                <a:sym typeface="Libre Franklin Medium"/>
              </a:rPr>
              <a:t>rescribes</a:t>
            </a:r>
            <a:endParaRPr sz="1400" b="1" i="1" u="none" strike="noStrike" cap="none" dirty="0">
              <a:solidFill>
                <a:schemeClr val="tx2">
                  <a:lumMod val="20000"/>
                  <a:lumOff val="80000"/>
                </a:schemeClr>
              </a:solidFill>
              <a:latin typeface="Libre Franklin Medium"/>
              <a:ea typeface="Libre Franklin Medium"/>
              <a:cs typeface="Libre Franklin Medium"/>
              <a:sym typeface="Libre Franklin Medium"/>
            </a:endParaRPr>
          </a:p>
        </p:txBody>
      </p:sp>
      <p:cxnSp>
        <p:nvCxnSpPr>
          <p:cNvPr id="37" name="Google Shape;849;p28">
            <a:extLst>
              <a:ext uri="{FF2B5EF4-FFF2-40B4-BE49-F238E27FC236}">
                <a16:creationId xmlns:a16="http://schemas.microsoft.com/office/drawing/2014/main" id="{16CC55F4-EC20-EA43-9653-306255B1406A}"/>
              </a:ext>
            </a:extLst>
          </p:cNvPr>
          <p:cNvCxnSpPr>
            <a:cxnSpLocks/>
          </p:cNvCxnSpPr>
          <p:nvPr/>
        </p:nvCxnSpPr>
        <p:spPr>
          <a:xfrm flipV="1">
            <a:off x="7723269" y="1866421"/>
            <a:ext cx="2772486" cy="234303"/>
          </a:xfrm>
          <a:prstGeom prst="bentConnector3">
            <a:avLst>
              <a:gd name="adj1" fmla="val -276"/>
            </a:avLst>
          </a:prstGeom>
          <a:noFill/>
          <a:ln w="28575" cap="flat" cmpd="sng">
            <a:solidFill>
              <a:srgbClr val="0070C0">
                <a:alpha val="14902"/>
              </a:srgbClr>
            </a:solidFill>
            <a:prstDash val="sysDash"/>
            <a:miter lim="800000"/>
            <a:headEnd type="none" w="sm" len="sm"/>
            <a:tailEnd type="triangle" w="med" len="med"/>
          </a:ln>
        </p:spPr>
      </p:cxnSp>
      <p:sp>
        <p:nvSpPr>
          <p:cNvPr id="38" name="Google Shape;850;p28">
            <a:extLst>
              <a:ext uri="{FF2B5EF4-FFF2-40B4-BE49-F238E27FC236}">
                <a16:creationId xmlns:a16="http://schemas.microsoft.com/office/drawing/2014/main" id="{350A1C09-A78C-774F-BC9B-E768A063A8A0}"/>
              </a:ext>
            </a:extLst>
          </p:cNvPr>
          <p:cNvSpPr txBox="1"/>
          <p:nvPr/>
        </p:nvSpPr>
        <p:spPr>
          <a:xfrm>
            <a:off x="9039537" y="2198428"/>
            <a:ext cx="442782" cy="369330"/>
          </a:xfrm>
          <a:prstGeom prst="rect">
            <a:avLst/>
          </a:prstGeom>
          <a:solidFill>
            <a:schemeClr val="bg1"/>
          </a:solid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C000"/>
              </a:buClr>
              <a:buSzPts val="1800"/>
              <a:buFont typeface="Libre Franklin Medium"/>
              <a:buNone/>
            </a:pPr>
            <a:r>
              <a:rPr lang="en-US" sz="1800" b="1" i="0" u="none" strike="noStrike" cap="none" dirty="0">
                <a:solidFill>
                  <a:schemeClr val="accent4"/>
                </a:solidFill>
                <a:latin typeface="Libre Franklin Medium"/>
                <a:ea typeface="Libre Franklin Medium"/>
                <a:cs typeface="Libre Franklin Medium"/>
                <a:sym typeface="Libre Franklin Medium"/>
              </a:rPr>
              <a:t>OR</a:t>
            </a:r>
            <a:r>
              <a:rPr lang="en-US" sz="1800" b="1" i="0" u="none" strike="noStrike" cap="none" dirty="0">
                <a:solidFill>
                  <a:srgbClr val="FFC000"/>
                </a:solidFill>
                <a:latin typeface="Libre Franklin Medium"/>
                <a:ea typeface="Libre Franklin Medium"/>
                <a:cs typeface="Libre Franklin Medium"/>
                <a:sym typeface="Libre Franklin Medium"/>
              </a:rPr>
              <a:t> </a:t>
            </a:r>
            <a:endParaRPr dirty="0"/>
          </a:p>
        </p:txBody>
      </p:sp>
      <p:cxnSp>
        <p:nvCxnSpPr>
          <p:cNvPr id="41" name="Google Shape;853;p28">
            <a:extLst>
              <a:ext uri="{FF2B5EF4-FFF2-40B4-BE49-F238E27FC236}">
                <a16:creationId xmlns:a16="http://schemas.microsoft.com/office/drawing/2014/main" id="{F917A860-4603-6B49-88B6-5BAB60766656}"/>
              </a:ext>
            </a:extLst>
          </p:cNvPr>
          <p:cNvCxnSpPr>
            <a:cxnSpLocks/>
            <a:stCxn id="14" idx="6"/>
            <a:endCxn id="16" idx="2"/>
          </p:cNvCxnSpPr>
          <p:nvPr/>
        </p:nvCxnSpPr>
        <p:spPr>
          <a:xfrm flipV="1">
            <a:off x="2083275" y="2885493"/>
            <a:ext cx="1500864" cy="644"/>
          </a:xfrm>
          <a:prstGeom prst="straightConnector1">
            <a:avLst/>
          </a:prstGeom>
          <a:noFill/>
          <a:ln w="28575" cap="flat" cmpd="sng">
            <a:solidFill>
              <a:srgbClr val="777777">
                <a:alpha val="14902"/>
              </a:srgbClr>
            </a:solidFill>
            <a:prstDash val="dash"/>
            <a:miter lim="800000"/>
            <a:headEnd type="triangle" w="med" len="med"/>
            <a:tailEnd type="triangle" w="med" len="med"/>
          </a:ln>
        </p:spPr>
      </p:cxnSp>
      <p:sp>
        <p:nvSpPr>
          <p:cNvPr id="42" name="Google Shape;820;p28">
            <a:extLst>
              <a:ext uri="{FF2B5EF4-FFF2-40B4-BE49-F238E27FC236}">
                <a16:creationId xmlns:a16="http://schemas.microsoft.com/office/drawing/2014/main" id="{8A17410C-A7CF-9B48-8B29-C64A38CD3A2E}"/>
              </a:ext>
            </a:extLst>
          </p:cNvPr>
          <p:cNvSpPr/>
          <p:nvPr/>
        </p:nvSpPr>
        <p:spPr>
          <a:xfrm>
            <a:off x="10505324" y="1068475"/>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43" name="Google Shape;820;p28">
            <a:extLst>
              <a:ext uri="{FF2B5EF4-FFF2-40B4-BE49-F238E27FC236}">
                <a16:creationId xmlns:a16="http://schemas.microsoft.com/office/drawing/2014/main" id="{FA6D6E89-68C4-C443-BA26-ACCCB7EF077F}"/>
              </a:ext>
            </a:extLst>
          </p:cNvPr>
          <p:cNvSpPr/>
          <p:nvPr/>
        </p:nvSpPr>
        <p:spPr>
          <a:xfrm>
            <a:off x="10541412" y="4547793"/>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cxnSp>
        <p:nvCxnSpPr>
          <p:cNvPr id="44" name="Elbow Connector 43">
            <a:extLst>
              <a:ext uri="{FF2B5EF4-FFF2-40B4-BE49-F238E27FC236}">
                <a16:creationId xmlns:a16="http://schemas.microsoft.com/office/drawing/2014/main" id="{89FF5237-60D0-8D4E-867A-96CE154E0F5C}"/>
              </a:ext>
            </a:extLst>
          </p:cNvPr>
          <p:cNvCxnSpPr>
            <a:stCxn id="18" idx="6"/>
            <a:endCxn id="43" idx="0"/>
          </p:cNvCxnSpPr>
          <p:nvPr/>
        </p:nvCxnSpPr>
        <p:spPr>
          <a:xfrm>
            <a:off x="8459315" y="2888145"/>
            <a:ext cx="2832545" cy="1659648"/>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Google Shape;854;p28">
            <a:extLst>
              <a:ext uri="{FF2B5EF4-FFF2-40B4-BE49-F238E27FC236}">
                <a16:creationId xmlns:a16="http://schemas.microsoft.com/office/drawing/2014/main" id="{A9662E9A-1845-A24C-9974-AFF64DA03DF0}"/>
              </a:ext>
            </a:extLst>
          </p:cNvPr>
          <p:cNvSpPr txBox="1"/>
          <p:nvPr/>
        </p:nvSpPr>
        <p:spPr>
          <a:xfrm>
            <a:off x="10741392" y="1427110"/>
            <a:ext cx="1028759" cy="83095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050"/>
              <a:buFont typeface="Libre Franklin Medium"/>
              <a:buNone/>
            </a:pPr>
            <a:r>
              <a:rPr lang="en-US" sz="1600" b="1" i="0" u="none" strike="noStrike" cap="none" dirty="0">
                <a:solidFill>
                  <a:schemeClr val="tx2">
                    <a:lumMod val="20000"/>
                    <a:lumOff val="80000"/>
                  </a:schemeClr>
                </a:solidFill>
                <a:latin typeface="Libre Franklin Medium"/>
                <a:ea typeface="Libre Franklin Medium"/>
                <a:cs typeface="Libre Franklin Medium"/>
                <a:sym typeface="Libre Franklin Medium"/>
              </a:rPr>
              <a:t>Pharmacy Benefit Managers </a:t>
            </a:r>
            <a:endParaRPr sz="3200" b="1" dirty="0">
              <a:solidFill>
                <a:schemeClr val="tx2">
                  <a:lumMod val="20000"/>
                  <a:lumOff val="80000"/>
                </a:schemeClr>
              </a:solidFill>
            </a:endParaRPr>
          </a:p>
        </p:txBody>
      </p:sp>
      <p:sp>
        <p:nvSpPr>
          <p:cNvPr id="46" name="Google Shape;854;p28">
            <a:extLst>
              <a:ext uri="{FF2B5EF4-FFF2-40B4-BE49-F238E27FC236}">
                <a16:creationId xmlns:a16="http://schemas.microsoft.com/office/drawing/2014/main" id="{98CC2B35-759C-BC4E-956A-2094D09B834C}"/>
              </a:ext>
            </a:extLst>
          </p:cNvPr>
          <p:cNvSpPr txBox="1"/>
          <p:nvPr/>
        </p:nvSpPr>
        <p:spPr>
          <a:xfrm>
            <a:off x="10830913" y="4990895"/>
            <a:ext cx="921892" cy="6620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050"/>
              <a:buFont typeface="Libre Franklin Medium"/>
              <a:buNone/>
            </a:pPr>
            <a:r>
              <a:rPr lang="en-US" b="1" i="0" u="none" strike="noStrike" cap="none" dirty="0">
                <a:solidFill>
                  <a:schemeClr val="tx2">
                    <a:lumMod val="20000"/>
                    <a:lumOff val="80000"/>
                  </a:schemeClr>
                </a:solidFill>
                <a:latin typeface="Libre Franklin Medium"/>
                <a:ea typeface="Libre Franklin Medium"/>
                <a:cs typeface="Libre Franklin Medium"/>
                <a:sym typeface="Libre Franklin Medium"/>
              </a:rPr>
              <a:t>Health Plan</a:t>
            </a:r>
            <a:endParaRPr sz="3600" b="1" dirty="0">
              <a:solidFill>
                <a:schemeClr val="tx2">
                  <a:lumMod val="20000"/>
                  <a:lumOff val="80000"/>
                </a:schemeClr>
              </a:solidFill>
            </a:endParaRPr>
          </a:p>
        </p:txBody>
      </p:sp>
      <p:sp>
        <p:nvSpPr>
          <p:cNvPr id="16" name="Google Shape;820;p28">
            <a:extLst>
              <a:ext uri="{FF2B5EF4-FFF2-40B4-BE49-F238E27FC236}">
                <a16:creationId xmlns:a16="http://schemas.microsoft.com/office/drawing/2014/main" id="{676ACE1F-6571-9240-B8F6-B0DBB4F2DC95}"/>
              </a:ext>
            </a:extLst>
          </p:cNvPr>
          <p:cNvSpPr/>
          <p:nvPr/>
        </p:nvSpPr>
        <p:spPr>
          <a:xfrm>
            <a:off x="3584139" y="2111380"/>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dirty="0">
              <a:solidFill>
                <a:srgbClr val="000000"/>
              </a:solidFill>
              <a:latin typeface="Libre Franklin Medium"/>
              <a:ea typeface="Libre Franklin Medium"/>
              <a:cs typeface="Libre Franklin Medium"/>
              <a:sym typeface="Libre Franklin Medium"/>
            </a:endParaRPr>
          </a:p>
        </p:txBody>
      </p:sp>
      <p:sp>
        <p:nvSpPr>
          <p:cNvPr id="22" name="Google Shape;827;p28">
            <a:extLst>
              <a:ext uri="{FF2B5EF4-FFF2-40B4-BE49-F238E27FC236}">
                <a16:creationId xmlns:a16="http://schemas.microsoft.com/office/drawing/2014/main" id="{664C427F-D1FF-E842-B0DB-F1E001744804}"/>
              </a:ext>
            </a:extLst>
          </p:cNvPr>
          <p:cNvSpPr txBox="1"/>
          <p:nvPr/>
        </p:nvSpPr>
        <p:spPr>
          <a:xfrm>
            <a:off x="3877386" y="3225804"/>
            <a:ext cx="914400" cy="30777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2">
                    <a:lumMod val="20000"/>
                    <a:lumOff val="80000"/>
                  </a:schemeClr>
                </a:solidFill>
                <a:latin typeface="Libre Franklin Medium"/>
                <a:ea typeface="Libre Franklin Medium"/>
                <a:cs typeface="Libre Franklin Medium"/>
                <a:sym typeface="Libre Franklin Medium"/>
              </a:rPr>
              <a:t>Prescriber </a:t>
            </a:r>
            <a:endParaRPr sz="1400" dirty="0">
              <a:solidFill>
                <a:schemeClr val="tx2">
                  <a:lumMod val="20000"/>
                  <a:lumOff val="80000"/>
                </a:schemeClr>
              </a:solidFill>
            </a:endParaRPr>
          </a:p>
        </p:txBody>
      </p:sp>
      <p:grpSp>
        <p:nvGrpSpPr>
          <p:cNvPr id="48" name="Group 85">
            <a:extLst>
              <a:ext uri="{FF2B5EF4-FFF2-40B4-BE49-F238E27FC236}">
                <a16:creationId xmlns:a16="http://schemas.microsoft.com/office/drawing/2014/main" id="{CB5AF5EC-7882-46DF-8C5C-2163CA44BCFC}"/>
              </a:ext>
            </a:extLst>
          </p:cNvPr>
          <p:cNvGrpSpPr>
            <a:grpSpLocks noChangeAspect="1"/>
          </p:cNvGrpSpPr>
          <p:nvPr/>
        </p:nvGrpSpPr>
        <p:grpSpPr bwMode="auto">
          <a:xfrm>
            <a:off x="3754798" y="2166506"/>
            <a:ext cx="757066" cy="834750"/>
            <a:chOff x="2613" y="1866"/>
            <a:chExt cx="536" cy="591"/>
          </a:xfrm>
          <a:solidFill>
            <a:srgbClr val="1E22AA">
              <a:alpha val="14902"/>
            </a:srgbClr>
          </a:solidFill>
        </p:grpSpPr>
        <p:sp>
          <p:nvSpPr>
            <p:cNvPr id="49" name="Freeform 86">
              <a:extLst>
                <a:ext uri="{FF2B5EF4-FFF2-40B4-BE49-F238E27FC236}">
                  <a16:creationId xmlns:a16="http://schemas.microsoft.com/office/drawing/2014/main" id="{2417516D-47A3-46D7-B1CD-6D863DAC8672}"/>
                </a:ext>
              </a:extLst>
            </p:cNvPr>
            <p:cNvSpPr>
              <a:spLocks/>
            </p:cNvSpPr>
            <p:nvPr/>
          </p:nvSpPr>
          <p:spPr bwMode="auto">
            <a:xfrm>
              <a:off x="2613" y="2208"/>
              <a:ext cx="536" cy="249"/>
            </a:xfrm>
            <a:custGeom>
              <a:avLst/>
              <a:gdLst>
                <a:gd name="T0" fmla="*/ 224 w 224"/>
                <a:gd name="T1" fmla="*/ 67 h 104"/>
                <a:gd name="T2" fmla="*/ 218 w 224"/>
                <a:gd name="T3" fmla="*/ 79 h 104"/>
                <a:gd name="T4" fmla="*/ 204 w 224"/>
                <a:gd name="T5" fmla="*/ 87 h 104"/>
                <a:gd name="T6" fmla="*/ 132 w 224"/>
                <a:gd name="T7" fmla="*/ 103 h 104"/>
                <a:gd name="T8" fmla="*/ 111 w 224"/>
                <a:gd name="T9" fmla="*/ 104 h 104"/>
                <a:gd name="T10" fmla="*/ 72 w 224"/>
                <a:gd name="T11" fmla="*/ 101 h 104"/>
                <a:gd name="T12" fmla="*/ 8 w 224"/>
                <a:gd name="T13" fmla="*/ 80 h 104"/>
                <a:gd name="T14" fmla="*/ 0 w 224"/>
                <a:gd name="T15" fmla="*/ 72 h 104"/>
                <a:gd name="T16" fmla="*/ 0 w 224"/>
                <a:gd name="T17" fmla="*/ 65 h 104"/>
                <a:gd name="T18" fmla="*/ 20 w 224"/>
                <a:gd name="T19" fmla="*/ 25 h 104"/>
                <a:gd name="T20" fmla="*/ 37 w 224"/>
                <a:gd name="T21" fmla="*/ 28 h 104"/>
                <a:gd name="T22" fmla="*/ 30 w 224"/>
                <a:gd name="T23" fmla="*/ 72 h 104"/>
                <a:gd name="T24" fmla="*/ 40 w 224"/>
                <a:gd name="T25" fmla="*/ 84 h 104"/>
                <a:gd name="T26" fmla="*/ 44 w 224"/>
                <a:gd name="T27" fmla="*/ 83 h 104"/>
                <a:gd name="T28" fmla="*/ 55 w 224"/>
                <a:gd name="T29" fmla="*/ 74 h 104"/>
                <a:gd name="T30" fmla="*/ 45 w 224"/>
                <a:gd name="T31" fmla="*/ 69 h 104"/>
                <a:gd name="T32" fmla="*/ 40 w 224"/>
                <a:gd name="T33" fmla="*/ 69 h 104"/>
                <a:gd name="T34" fmla="*/ 47 w 224"/>
                <a:gd name="T35" fmla="*/ 34 h 104"/>
                <a:gd name="T36" fmla="*/ 73 w 224"/>
                <a:gd name="T37" fmla="*/ 56 h 104"/>
                <a:gd name="T38" fmla="*/ 74 w 224"/>
                <a:gd name="T39" fmla="*/ 57 h 104"/>
                <a:gd name="T40" fmla="*/ 74 w 224"/>
                <a:gd name="T41" fmla="*/ 58 h 104"/>
                <a:gd name="T42" fmla="*/ 72 w 224"/>
                <a:gd name="T43" fmla="*/ 60 h 104"/>
                <a:gd name="T44" fmla="*/ 77 w 224"/>
                <a:gd name="T45" fmla="*/ 74 h 104"/>
                <a:gd name="T46" fmla="*/ 85 w 224"/>
                <a:gd name="T47" fmla="*/ 63 h 104"/>
                <a:gd name="T48" fmla="*/ 83 w 224"/>
                <a:gd name="T49" fmla="*/ 54 h 104"/>
                <a:gd name="T50" fmla="*/ 50 w 224"/>
                <a:gd name="T51" fmla="*/ 23 h 104"/>
                <a:gd name="T52" fmla="*/ 41 w 224"/>
                <a:gd name="T53" fmla="*/ 12 h 104"/>
                <a:gd name="T54" fmla="*/ 47 w 224"/>
                <a:gd name="T55" fmla="*/ 8 h 104"/>
                <a:gd name="T56" fmla="*/ 66 w 224"/>
                <a:gd name="T57" fmla="*/ 0 h 104"/>
                <a:gd name="T58" fmla="*/ 78 w 224"/>
                <a:gd name="T59" fmla="*/ 15 h 104"/>
                <a:gd name="T60" fmla="*/ 103 w 224"/>
                <a:gd name="T61" fmla="*/ 47 h 104"/>
                <a:gd name="T62" fmla="*/ 112 w 224"/>
                <a:gd name="T63" fmla="*/ 59 h 104"/>
                <a:gd name="T64" fmla="*/ 121 w 224"/>
                <a:gd name="T65" fmla="*/ 48 h 104"/>
                <a:gd name="T66" fmla="*/ 146 w 224"/>
                <a:gd name="T67" fmla="*/ 15 h 104"/>
                <a:gd name="T68" fmla="*/ 158 w 224"/>
                <a:gd name="T69" fmla="*/ 0 h 104"/>
                <a:gd name="T70" fmla="*/ 176 w 224"/>
                <a:gd name="T71" fmla="*/ 8 h 104"/>
                <a:gd name="T72" fmla="*/ 188 w 224"/>
                <a:gd name="T73" fmla="*/ 14 h 104"/>
                <a:gd name="T74" fmla="*/ 169 w 224"/>
                <a:gd name="T75" fmla="*/ 38 h 104"/>
                <a:gd name="T76" fmla="*/ 169 w 224"/>
                <a:gd name="T77" fmla="*/ 79 h 104"/>
                <a:gd name="T78" fmla="*/ 185 w 224"/>
                <a:gd name="T79" fmla="*/ 46 h 104"/>
                <a:gd name="T80" fmla="*/ 204 w 224"/>
                <a:gd name="T81" fmla="*/ 25 h 104"/>
                <a:gd name="T82" fmla="*/ 224 w 224"/>
                <a:gd name="T83" fmla="*/ 6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104">
                  <a:moveTo>
                    <a:pt x="224" y="65"/>
                  </a:moveTo>
                  <a:cubicBezTo>
                    <a:pt x="224" y="67"/>
                    <a:pt x="224" y="67"/>
                    <a:pt x="224" y="67"/>
                  </a:cubicBezTo>
                  <a:cubicBezTo>
                    <a:pt x="224" y="69"/>
                    <a:pt x="224" y="70"/>
                    <a:pt x="224" y="72"/>
                  </a:cubicBezTo>
                  <a:cubicBezTo>
                    <a:pt x="224" y="76"/>
                    <a:pt x="221" y="77"/>
                    <a:pt x="218" y="79"/>
                  </a:cubicBezTo>
                  <a:cubicBezTo>
                    <a:pt x="217" y="79"/>
                    <a:pt x="217" y="80"/>
                    <a:pt x="216" y="80"/>
                  </a:cubicBezTo>
                  <a:cubicBezTo>
                    <a:pt x="213" y="82"/>
                    <a:pt x="208" y="85"/>
                    <a:pt x="204" y="87"/>
                  </a:cubicBezTo>
                  <a:cubicBezTo>
                    <a:pt x="190" y="93"/>
                    <a:pt x="173" y="98"/>
                    <a:pt x="152" y="101"/>
                  </a:cubicBezTo>
                  <a:cubicBezTo>
                    <a:pt x="145" y="102"/>
                    <a:pt x="139" y="103"/>
                    <a:pt x="132" y="103"/>
                  </a:cubicBezTo>
                  <a:cubicBezTo>
                    <a:pt x="126" y="104"/>
                    <a:pt x="120" y="104"/>
                    <a:pt x="113" y="104"/>
                  </a:cubicBezTo>
                  <a:cubicBezTo>
                    <a:pt x="111" y="104"/>
                    <a:pt x="111" y="104"/>
                    <a:pt x="111" y="104"/>
                  </a:cubicBezTo>
                  <a:cubicBezTo>
                    <a:pt x="104" y="104"/>
                    <a:pt x="98" y="104"/>
                    <a:pt x="92" y="103"/>
                  </a:cubicBezTo>
                  <a:cubicBezTo>
                    <a:pt x="86" y="103"/>
                    <a:pt x="79" y="102"/>
                    <a:pt x="72" y="101"/>
                  </a:cubicBezTo>
                  <a:cubicBezTo>
                    <a:pt x="51" y="98"/>
                    <a:pt x="34" y="93"/>
                    <a:pt x="20" y="87"/>
                  </a:cubicBezTo>
                  <a:cubicBezTo>
                    <a:pt x="16" y="85"/>
                    <a:pt x="11" y="82"/>
                    <a:pt x="8" y="80"/>
                  </a:cubicBezTo>
                  <a:cubicBezTo>
                    <a:pt x="7" y="80"/>
                    <a:pt x="7" y="79"/>
                    <a:pt x="6" y="79"/>
                  </a:cubicBezTo>
                  <a:cubicBezTo>
                    <a:pt x="3" y="77"/>
                    <a:pt x="0" y="76"/>
                    <a:pt x="0" y="72"/>
                  </a:cubicBezTo>
                  <a:cubicBezTo>
                    <a:pt x="0" y="70"/>
                    <a:pt x="0" y="69"/>
                    <a:pt x="0" y="67"/>
                  </a:cubicBezTo>
                  <a:cubicBezTo>
                    <a:pt x="0" y="65"/>
                    <a:pt x="0" y="65"/>
                    <a:pt x="0" y="65"/>
                  </a:cubicBezTo>
                  <a:cubicBezTo>
                    <a:pt x="0" y="57"/>
                    <a:pt x="0" y="49"/>
                    <a:pt x="3" y="43"/>
                  </a:cubicBezTo>
                  <a:cubicBezTo>
                    <a:pt x="6" y="35"/>
                    <a:pt x="13" y="30"/>
                    <a:pt x="20" y="25"/>
                  </a:cubicBezTo>
                  <a:cubicBezTo>
                    <a:pt x="23" y="22"/>
                    <a:pt x="27" y="20"/>
                    <a:pt x="31" y="17"/>
                  </a:cubicBezTo>
                  <a:cubicBezTo>
                    <a:pt x="33" y="21"/>
                    <a:pt x="35" y="24"/>
                    <a:pt x="37" y="28"/>
                  </a:cubicBezTo>
                  <a:cubicBezTo>
                    <a:pt x="27" y="37"/>
                    <a:pt x="24" y="54"/>
                    <a:pt x="29" y="70"/>
                  </a:cubicBezTo>
                  <a:cubicBezTo>
                    <a:pt x="30" y="71"/>
                    <a:pt x="30" y="71"/>
                    <a:pt x="30" y="72"/>
                  </a:cubicBezTo>
                  <a:cubicBezTo>
                    <a:pt x="30" y="74"/>
                    <a:pt x="31" y="75"/>
                    <a:pt x="32" y="77"/>
                  </a:cubicBezTo>
                  <a:cubicBezTo>
                    <a:pt x="33" y="79"/>
                    <a:pt x="35" y="84"/>
                    <a:pt x="40" y="84"/>
                  </a:cubicBezTo>
                  <a:cubicBezTo>
                    <a:pt x="41" y="84"/>
                    <a:pt x="41" y="84"/>
                    <a:pt x="42" y="84"/>
                  </a:cubicBezTo>
                  <a:cubicBezTo>
                    <a:pt x="43" y="83"/>
                    <a:pt x="43" y="83"/>
                    <a:pt x="44" y="83"/>
                  </a:cubicBezTo>
                  <a:cubicBezTo>
                    <a:pt x="46" y="84"/>
                    <a:pt x="48" y="84"/>
                    <a:pt x="50" y="83"/>
                  </a:cubicBezTo>
                  <a:cubicBezTo>
                    <a:pt x="54" y="82"/>
                    <a:pt x="56" y="78"/>
                    <a:pt x="55" y="74"/>
                  </a:cubicBezTo>
                  <a:cubicBezTo>
                    <a:pt x="54" y="70"/>
                    <a:pt x="51" y="68"/>
                    <a:pt x="47" y="68"/>
                  </a:cubicBezTo>
                  <a:cubicBezTo>
                    <a:pt x="46" y="68"/>
                    <a:pt x="46" y="68"/>
                    <a:pt x="45" y="69"/>
                  </a:cubicBezTo>
                  <a:cubicBezTo>
                    <a:pt x="43" y="69"/>
                    <a:pt x="42" y="71"/>
                    <a:pt x="41" y="72"/>
                  </a:cubicBezTo>
                  <a:cubicBezTo>
                    <a:pt x="40" y="71"/>
                    <a:pt x="40" y="70"/>
                    <a:pt x="40" y="69"/>
                  </a:cubicBezTo>
                  <a:cubicBezTo>
                    <a:pt x="39" y="67"/>
                    <a:pt x="39" y="67"/>
                    <a:pt x="39" y="67"/>
                  </a:cubicBezTo>
                  <a:cubicBezTo>
                    <a:pt x="34" y="52"/>
                    <a:pt x="37" y="37"/>
                    <a:pt x="47" y="34"/>
                  </a:cubicBezTo>
                  <a:cubicBezTo>
                    <a:pt x="48" y="33"/>
                    <a:pt x="49" y="33"/>
                    <a:pt x="50" y="33"/>
                  </a:cubicBezTo>
                  <a:cubicBezTo>
                    <a:pt x="59" y="33"/>
                    <a:pt x="69" y="43"/>
                    <a:pt x="73" y="56"/>
                  </a:cubicBezTo>
                  <a:cubicBezTo>
                    <a:pt x="73" y="56"/>
                    <a:pt x="74" y="56"/>
                    <a:pt x="74" y="56"/>
                  </a:cubicBezTo>
                  <a:cubicBezTo>
                    <a:pt x="74" y="57"/>
                    <a:pt x="74" y="57"/>
                    <a:pt x="74" y="57"/>
                  </a:cubicBezTo>
                  <a:cubicBezTo>
                    <a:pt x="74" y="57"/>
                    <a:pt x="74" y="57"/>
                    <a:pt x="74" y="57"/>
                  </a:cubicBezTo>
                  <a:cubicBezTo>
                    <a:pt x="74" y="58"/>
                    <a:pt x="74" y="58"/>
                    <a:pt x="74" y="58"/>
                  </a:cubicBezTo>
                  <a:cubicBezTo>
                    <a:pt x="74" y="58"/>
                    <a:pt x="75" y="59"/>
                    <a:pt x="75" y="59"/>
                  </a:cubicBezTo>
                  <a:cubicBezTo>
                    <a:pt x="74" y="59"/>
                    <a:pt x="73" y="59"/>
                    <a:pt x="72" y="60"/>
                  </a:cubicBezTo>
                  <a:cubicBezTo>
                    <a:pt x="68" y="61"/>
                    <a:pt x="66" y="65"/>
                    <a:pt x="67" y="69"/>
                  </a:cubicBezTo>
                  <a:cubicBezTo>
                    <a:pt x="68" y="73"/>
                    <a:pt x="73" y="76"/>
                    <a:pt x="77" y="74"/>
                  </a:cubicBezTo>
                  <a:cubicBezTo>
                    <a:pt x="79" y="74"/>
                    <a:pt x="80" y="72"/>
                    <a:pt x="81" y="70"/>
                  </a:cubicBezTo>
                  <a:cubicBezTo>
                    <a:pt x="83" y="69"/>
                    <a:pt x="85" y="67"/>
                    <a:pt x="85" y="63"/>
                  </a:cubicBezTo>
                  <a:cubicBezTo>
                    <a:pt x="85" y="62"/>
                    <a:pt x="85" y="61"/>
                    <a:pt x="85" y="59"/>
                  </a:cubicBezTo>
                  <a:cubicBezTo>
                    <a:pt x="85" y="57"/>
                    <a:pt x="84" y="56"/>
                    <a:pt x="83" y="54"/>
                  </a:cubicBezTo>
                  <a:cubicBezTo>
                    <a:pt x="83" y="53"/>
                    <a:pt x="83" y="53"/>
                    <a:pt x="83" y="52"/>
                  </a:cubicBezTo>
                  <a:cubicBezTo>
                    <a:pt x="77" y="35"/>
                    <a:pt x="64" y="23"/>
                    <a:pt x="50" y="23"/>
                  </a:cubicBezTo>
                  <a:cubicBezTo>
                    <a:pt x="49" y="23"/>
                    <a:pt x="48" y="23"/>
                    <a:pt x="47" y="23"/>
                  </a:cubicBezTo>
                  <a:cubicBezTo>
                    <a:pt x="45" y="20"/>
                    <a:pt x="43" y="16"/>
                    <a:pt x="41" y="12"/>
                  </a:cubicBezTo>
                  <a:cubicBezTo>
                    <a:pt x="42" y="11"/>
                    <a:pt x="43" y="10"/>
                    <a:pt x="45" y="10"/>
                  </a:cubicBezTo>
                  <a:cubicBezTo>
                    <a:pt x="47" y="8"/>
                    <a:pt x="47" y="8"/>
                    <a:pt x="47" y="8"/>
                  </a:cubicBezTo>
                  <a:cubicBezTo>
                    <a:pt x="50" y="7"/>
                    <a:pt x="53" y="5"/>
                    <a:pt x="56" y="4"/>
                  </a:cubicBezTo>
                  <a:cubicBezTo>
                    <a:pt x="60" y="2"/>
                    <a:pt x="63" y="1"/>
                    <a:pt x="66" y="0"/>
                  </a:cubicBezTo>
                  <a:cubicBezTo>
                    <a:pt x="67" y="0"/>
                    <a:pt x="67" y="0"/>
                    <a:pt x="67" y="0"/>
                  </a:cubicBezTo>
                  <a:cubicBezTo>
                    <a:pt x="70" y="5"/>
                    <a:pt x="74" y="10"/>
                    <a:pt x="78" y="15"/>
                  </a:cubicBezTo>
                  <a:cubicBezTo>
                    <a:pt x="85" y="25"/>
                    <a:pt x="92" y="34"/>
                    <a:pt x="98" y="42"/>
                  </a:cubicBezTo>
                  <a:cubicBezTo>
                    <a:pt x="103" y="47"/>
                    <a:pt x="103" y="47"/>
                    <a:pt x="103" y="47"/>
                  </a:cubicBezTo>
                  <a:cubicBezTo>
                    <a:pt x="106" y="51"/>
                    <a:pt x="108" y="54"/>
                    <a:pt x="111" y="58"/>
                  </a:cubicBezTo>
                  <a:cubicBezTo>
                    <a:pt x="112" y="59"/>
                    <a:pt x="112" y="59"/>
                    <a:pt x="112" y="59"/>
                  </a:cubicBezTo>
                  <a:cubicBezTo>
                    <a:pt x="113" y="58"/>
                    <a:pt x="113" y="58"/>
                    <a:pt x="113" y="58"/>
                  </a:cubicBezTo>
                  <a:cubicBezTo>
                    <a:pt x="115" y="55"/>
                    <a:pt x="118" y="51"/>
                    <a:pt x="121" y="48"/>
                  </a:cubicBezTo>
                  <a:cubicBezTo>
                    <a:pt x="126" y="42"/>
                    <a:pt x="126" y="42"/>
                    <a:pt x="126" y="42"/>
                  </a:cubicBezTo>
                  <a:cubicBezTo>
                    <a:pt x="132" y="34"/>
                    <a:pt x="139" y="25"/>
                    <a:pt x="146" y="15"/>
                  </a:cubicBezTo>
                  <a:cubicBezTo>
                    <a:pt x="150" y="10"/>
                    <a:pt x="154" y="5"/>
                    <a:pt x="157" y="0"/>
                  </a:cubicBezTo>
                  <a:cubicBezTo>
                    <a:pt x="157" y="0"/>
                    <a:pt x="158" y="0"/>
                    <a:pt x="158" y="0"/>
                  </a:cubicBezTo>
                  <a:cubicBezTo>
                    <a:pt x="161" y="1"/>
                    <a:pt x="164" y="2"/>
                    <a:pt x="168" y="4"/>
                  </a:cubicBezTo>
                  <a:cubicBezTo>
                    <a:pt x="171" y="5"/>
                    <a:pt x="174" y="7"/>
                    <a:pt x="176" y="8"/>
                  </a:cubicBezTo>
                  <a:cubicBezTo>
                    <a:pt x="180" y="10"/>
                    <a:pt x="180" y="10"/>
                    <a:pt x="180" y="10"/>
                  </a:cubicBezTo>
                  <a:cubicBezTo>
                    <a:pt x="182" y="11"/>
                    <a:pt x="185" y="13"/>
                    <a:pt x="188" y="14"/>
                  </a:cubicBezTo>
                  <a:cubicBezTo>
                    <a:pt x="185" y="24"/>
                    <a:pt x="182" y="32"/>
                    <a:pt x="177" y="40"/>
                  </a:cubicBezTo>
                  <a:cubicBezTo>
                    <a:pt x="175" y="39"/>
                    <a:pt x="172" y="38"/>
                    <a:pt x="169" y="38"/>
                  </a:cubicBezTo>
                  <a:cubicBezTo>
                    <a:pt x="158" y="38"/>
                    <a:pt x="149" y="47"/>
                    <a:pt x="149" y="59"/>
                  </a:cubicBezTo>
                  <a:cubicBezTo>
                    <a:pt x="149" y="70"/>
                    <a:pt x="158" y="79"/>
                    <a:pt x="169" y="79"/>
                  </a:cubicBezTo>
                  <a:cubicBezTo>
                    <a:pt x="180" y="79"/>
                    <a:pt x="190" y="70"/>
                    <a:pt x="190" y="59"/>
                  </a:cubicBezTo>
                  <a:cubicBezTo>
                    <a:pt x="190" y="54"/>
                    <a:pt x="188" y="50"/>
                    <a:pt x="185" y="46"/>
                  </a:cubicBezTo>
                  <a:cubicBezTo>
                    <a:pt x="190" y="38"/>
                    <a:pt x="194" y="29"/>
                    <a:pt x="197" y="19"/>
                  </a:cubicBezTo>
                  <a:cubicBezTo>
                    <a:pt x="199" y="21"/>
                    <a:pt x="202" y="23"/>
                    <a:pt x="204" y="25"/>
                  </a:cubicBezTo>
                  <a:cubicBezTo>
                    <a:pt x="211" y="30"/>
                    <a:pt x="218" y="35"/>
                    <a:pt x="221" y="43"/>
                  </a:cubicBezTo>
                  <a:cubicBezTo>
                    <a:pt x="224" y="49"/>
                    <a:pt x="224" y="57"/>
                    <a:pt x="22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7">
              <a:extLst>
                <a:ext uri="{FF2B5EF4-FFF2-40B4-BE49-F238E27FC236}">
                  <a16:creationId xmlns:a16="http://schemas.microsoft.com/office/drawing/2014/main" id="{70F944E1-F778-4C0B-BC19-327EB85C5F64}"/>
                </a:ext>
              </a:extLst>
            </p:cNvPr>
            <p:cNvSpPr>
              <a:spLocks/>
            </p:cNvSpPr>
            <p:nvPr/>
          </p:nvSpPr>
          <p:spPr bwMode="auto">
            <a:xfrm>
              <a:off x="2994" y="2323"/>
              <a:ext cx="50" cy="50"/>
            </a:xfrm>
            <a:custGeom>
              <a:avLst/>
              <a:gdLst>
                <a:gd name="T0" fmla="*/ 21 w 21"/>
                <a:gd name="T1" fmla="*/ 11 h 21"/>
                <a:gd name="T2" fmla="*/ 10 w 21"/>
                <a:gd name="T3" fmla="*/ 21 h 21"/>
                <a:gd name="T4" fmla="*/ 0 w 21"/>
                <a:gd name="T5" fmla="*/ 11 h 21"/>
                <a:gd name="T6" fmla="*/ 10 w 21"/>
                <a:gd name="T7" fmla="*/ 0 h 21"/>
                <a:gd name="T8" fmla="*/ 14 w 21"/>
                <a:gd name="T9" fmla="*/ 1 h 21"/>
                <a:gd name="T10" fmla="*/ 19 w 21"/>
                <a:gd name="T11" fmla="*/ 6 h 21"/>
                <a:gd name="T12" fmla="*/ 21 w 21"/>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21" y="11"/>
                  </a:moveTo>
                  <a:cubicBezTo>
                    <a:pt x="21" y="16"/>
                    <a:pt x="16" y="21"/>
                    <a:pt x="10" y="21"/>
                  </a:cubicBezTo>
                  <a:cubicBezTo>
                    <a:pt x="4" y="21"/>
                    <a:pt x="0" y="16"/>
                    <a:pt x="0" y="11"/>
                  </a:cubicBezTo>
                  <a:cubicBezTo>
                    <a:pt x="0" y="5"/>
                    <a:pt x="4" y="0"/>
                    <a:pt x="10" y="0"/>
                  </a:cubicBezTo>
                  <a:cubicBezTo>
                    <a:pt x="11" y="0"/>
                    <a:pt x="13" y="0"/>
                    <a:pt x="14" y="1"/>
                  </a:cubicBezTo>
                  <a:cubicBezTo>
                    <a:pt x="16" y="2"/>
                    <a:pt x="18" y="3"/>
                    <a:pt x="19" y="6"/>
                  </a:cubicBezTo>
                  <a:cubicBezTo>
                    <a:pt x="20" y="7"/>
                    <a:pt x="21" y="9"/>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8">
              <a:extLst>
                <a:ext uri="{FF2B5EF4-FFF2-40B4-BE49-F238E27FC236}">
                  <a16:creationId xmlns:a16="http://schemas.microsoft.com/office/drawing/2014/main" id="{C395328E-D408-4E4F-BE1C-97626B7B8848}"/>
                </a:ext>
              </a:extLst>
            </p:cNvPr>
            <p:cNvSpPr>
              <a:spLocks/>
            </p:cNvSpPr>
            <p:nvPr/>
          </p:nvSpPr>
          <p:spPr bwMode="auto">
            <a:xfrm>
              <a:off x="2817" y="2227"/>
              <a:ext cx="129" cy="88"/>
            </a:xfrm>
            <a:custGeom>
              <a:avLst/>
              <a:gdLst>
                <a:gd name="T0" fmla="*/ 54 w 54"/>
                <a:gd name="T1" fmla="*/ 0 h 37"/>
                <a:gd name="T2" fmla="*/ 27 w 54"/>
                <a:gd name="T3" fmla="*/ 4 h 37"/>
                <a:gd name="T4" fmla="*/ 0 w 54"/>
                <a:gd name="T5" fmla="*/ 0 h 37"/>
                <a:gd name="T6" fmla="*/ 27 w 54"/>
                <a:gd name="T7" fmla="*/ 37 h 37"/>
                <a:gd name="T8" fmla="*/ 54 w 54"/>
                <a:gd name="T9" fmla="*/ 0 h 37"/>
              </a:gdLst>
              <a:ahLst/>
              <a:cxnLst>
                <a:cxn ang="0">
                  <a:pos x="T0" y="T1"/>
                </a:cxn>
                <a:cxn ang="0">
                  <a:pos x="T2" y="T3"/>
                </a:cxn>
                <a:cxn ang="0">
                  <a:pos x="T4" y="T5"/>
                </a:cxn>
                <a:cxn ang="0">
                  <a:pos x="T6" y="T7"/>
                </a:cxn>
                <a:cxn ang="0">
                  <a:pos x="T8" y="T9"/>
                </a:cxn>
              </a:cxnLst>
              <a:rect l="0" t="0" r="r" b="b"/>
              <a:pathLst>
                <a:path w="54" h="37">
                  <a:moveTo>
                    <a:pt x="54" y="0"/>
                  </a:moveTo>
                  <a:cubicBezTo>
                    <a:pt x="48" y="2"/>
                    <a:pt x="35" y="4"/>
                    <a:pt x="27" y="4"/>
                  </a:cubicBezTo>
                  <a:cubicBezTo>
                    <a:pt x="18" y="4"/>
                    <a:pt x="6" y="2"/>
                    <a:pt x="0" y="0"/>
                  </a:cubicBezTo>
                  <a:cubicBezTo>
                    <a:pt x="27" y="37"/>
                    <a:pt x="27" y="37"/>
                    <a:pt x="27" y="37"/>
                  </a:cubicBez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9">
              <a:extLst>
                <a:ext uri="{FF2B5EF4-FFF2-40B4-BE49-F238E27FC236}">
                  <a16:creationId xmlns:a16="http://schemas.microsoft.com/office/drawing/2014/main" id="{63AA0610-EA67-4D7F-9528-5EA56C42855A}"/>
                </a:ext>
              </a:extLst>
            </p:cNvPr>
            <p:cNvSpPr>
              <a:spLocks/>
            </p:cNvSpPr>
            <p:nvPr/>
          </p:nvSpPr>
          <p:spPr bwMode="auto">
            <a:xfrm>
              <a:off x="2702" y="1866"/>
              <a:ext cx="359" cy="316"/>
            </a:xfrm>
            <a:custGeom>
              <a:avLst/>
              <a:gdLst>
                <a:gd name="T0" fmla="*/ 149 w 150"/>
                <a:gd name="T1" fmla="*/ 91 h 132"/>
                <a:gd name="T2" fmla="*/ 141 w 150"/>
                <a:gd name="T3" fmla="*/ 78 h 132"/>
                <a:gd name="T4" fmla="*/ 132 w 150"/>
                <a:gd name="T5" fmla="*/ 45 h 132"/>
                <a:gd name="T6" fmla="*/ 104 w 150"/>
                <a:gd name="T7" fmla="*/ 6 h 132"/>
                <a:gd name="T8" fmla="*/ 70 w 150"/>
                <a:gd name="T9" fmla="*/ 1 h 132"/>
                <a:gd name="T10" fmla="*/ 25 w 150"/>
                <a:gd name="T11" fmla="*/ 34 h 132"/>
                <a:gd name="T12" fmla="*/ 16 w 150"/>
                <a:gd name="T13" fmla="*/ 64 h 132"/>
                <a:gd name="T14" fmla="*/ 2 w 150"/>
                <a:gd name="T15" fmla="*/ 91 h 132"/>
                <a:gd name="T16" fmla="*/ 1 w 150"/>
                <a:gd name="T17" fmla="*/ 98 h 132"/>
                <a:gd name="T18" fmla="*/ 14 w 150"/>
                <a:gd name="T19" fmla="*/ 113 h 132"/>
                <a:gd name="T20" fmla="*/ 34 w 150"/>
                <a:gd name="T21" fmla="*/ 126 h 132"/>
                <a:gd name="T22" fmla="*/ 54 w 150"/>
                <a:gd name="T23" fmla="*/ 132 h 132"/>
                <a:gd name="T24" fmla="*/ 53 w 150"/>
                <a:gd name="T25" fmla="*/ 130 h 132"/>
                <a:gd name="T26" fmla="*/ 48 w 150"/>
                <a:gd name="T27" fmla="*/ 123 h 132"/>
                <a:gd name="T28" fmla="*/ 34 w 150"/>
                <a:gd name="T29" fmla="*/ 74 h 132"/>
                <a:gd name="T30" fmla="*/ 43 w 150"/>
                <a:gd name="T31" fmla="*/ 64 h 132"/>
                <a:gd name="T32" fmla="*/ 74 w 150"/>
                <a:gd name="T33" fmla="*/ 58 h 132"/>
                <a:gd name="T34" fmla="*/ 102 w 150"/>
                <a:gd name="T35" fmla="*/ 48 h 132"/>
                <a:gd name="T36" fmla="*/ 111 w 150"/>
                <a:gd name="T37" fmla="*/ 47 h 132"/>
                <a:gd name="T38" fmla="*/ 117 w 150"/>
                <a:gd name="T39" fmla="*/ 81 h 132"/>
                <a:gd name="T40" fmla="*/ 108 w 150"/>
                <a:gd name="T41" fmla="*/ 114 h 132"/>
                <a:gd name="T42" fmla="*/ 97 w 150"/>
                <a:gd name="T43" fmla="*/ 131 h 132"/>
                <a:gd name="T44" fmla="*/ 120 w 150"/>
                <a:gd name="T45" fmla="*/ 124 h 132"/>
                <a:gd name="T46" fmla="*/ 139 w 150"/>
                <a:gd name="T47" fmla="*/ 110 h 132"/>
                <a:gd name="T48" fmla="*/ 149 w 150"/>
                <a:gd name="T49" fmla="*/ 97 h 132"/>
                <a:gd name="T50" fmla="*/ 149 w 150"/>
                <a:gd name="T51"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32">
                  <a:moveTo>
                    <a:pt x="149" y="91"/>
                  </a:moveTo>
                  <a:cubicBezTo>
                    <a:pt x="146" y="87"/>
                    <a:pt x="143" y="82"/>
                    <a:pt x="141" y="78"/>
                  </a:cubicBezTo>
                  <a:cubicBezTo>
                    <a:pt x="135" y="68"/>
                    <a:pt x="135" y="57"/>
                    <a:pt x="132" y="45"/>
                  </a:cubicBezTo>
                  <a:cubicBezTo>
                    <a:pt x="128" y="28"/>
                    <a:pt x="120" y="15"/>
                    <a:pt x="104" y="6"/>
                  </a:cubicBezTo>
                  <a:cubicBezTo>
                    <a:pt x="93" y="1"/>
                    <a:pt x="82" y="0"/>
                    <a:pt x="70" y="1"/>
                  </a:cubicBezTo>
                  <a:cubicBezTo>
                    <a:pt x="48" y="3"/>
                    <a:pt x="33" y="14"/>
                    <a:pt x="25" y="34"/>
                  </a:cubicBezTo>
                  <a:cubicBezTo>
                    <a:pt x="21" y="44"/>
                    <a:pt x="20" y="54"/>
                    <a:pt x="16" y="64"/>
                  </a:cubicBezTo>
                  <a:cubicBezTo>
                    <a:pt x="12" y="73"/>
                    <a:pt x="7" y="82"/>
                    <a:pt x="2" y="91"/>
                  </a:cubicBezTo>
                  <a:cubicBezTo>
                    <a:pt x="0" y="93"/>
                    <a:pt x="0" y="95"/>
                    <a:pt x="1" y="98"/>
                  </a:cubicBezTo>
                  <a:cubicBezTo>
                    <a:pt x="5" y="104"/>
                    <a:pt x="9" y="109"/>
                    <a:pt x="14" y="113"/>
                  </a:cubicBezTo>
                  <a:cubicBezTo>
                    <a:pt x="20" y="118"/>
                    <a:pt x="27" y="123"/>
                    <a:pt x="34" y="126"/>
                  </a:cubicBezTo>
                  <a:cubicBezTo>
                    <a:pt x="41" y="129"/>
                    <a:pt x="48" y="131"/>
                    <a:pt x="54" y="132"/>
                  </a:cubicBezTo>
                  <a:cubicBezTo>
                    <a:pt x="54" y="131"/>
                    <a:pt x="54" y="131"/>
                    <a:pt x="53" y="130"/>
                  </a:cubicBezTo>
                  <a:cubicBezTo>
                    <a:pt x="51" y="128"/>
                    <a:pt x="49" y="126"/>
                    <a:pt x="48" y="123"/>
                  </a:cubicBezTo>
                  <a:cubicBezTo>
                    <a:pt x="38" y="109"/>
                    <a:pt x="33" y="91"/>
                    <a:pt x="34" y="74"/>
                  </a:cubicBezTo>
                  <a:cubicBezTo>
                    <a:pt x="34" y="68"/>
                    <a:pt x="38" y="66"/>
                    <a:pt x="43" y="64"/>
                  </a:cubicBezTo>
                  <a:cubicBezTo>
                    <a:pt x="53" y="62"/>
                    <a:pt x="64" y="60"/>
                    <a:pt x="74" y="58"/>
                  </a:cubicBezTo>
                  <a:cubicBezTo>
                    <a:pt x="83" y="55"/>
                    <a:pt x="93" y="53"/>
                    <a:pt x="102" y="48"/>
                  </a:cubicBezTo>
                  <a:cubicBezTo>
                    <a:pt x="104" y="46"/>
                    <a:pt x="109" y="42"/>
                    <a:pt x="111" y="47"/>
                  </a:cubicBezTo>
                  <a:cubicBezTo>
                    <a:pt x="115" y="56"/>
                    <a:pt x="118" y="68"/>
                    <a:pt x="117" y="81"/>
                  </a:cubicBezTo>
                  <a:cubicBezTo>
                    <a:pt x="116" y="93"/>
                    <a:pt x="113" y="104"/>
                    <a:pt x="108" y="114"/>
                  </a:cubicBezTo>
                  <a:cubicBezTo>
                    <a:pt x="105" y="120"/>
                    <a:pt x="101" y="126"/>
                    <a:pt x="97" y="131"/>
                  </a:cubicBezTo>
                  <a:cubicBezTo>
                    <a:pt x="105" y="130"/>
                    <a:pt x="112" y="128"/>
                    <a:pt x="120" y="124"/>
                  </a:cubicBezTo>
                  <a:cubicBezTo>
                    <a:pt x="127" y="120"/>
                    <a:pt x="134" y="116"/>
                    <a:pt x="139" y="110"/>
                  </a:cubicBezTo>
                  <a:cubicBezTo>
                    <a:pt x="143" y="106"/>
                    <a:pt x="146" y="102"/>
                    <a:pt x="149" y="97"/>
                  </a:cubicBezTo>
                  <a:cubicBezTo>
                    <a:pt x="150" y="95"/>
                    <a:pt x="150" y="93"/>
                    <a:pt x="14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4">
            <a:extLst>
              <a:ext uri="{FF2B5EF4-FFF2-40B4-BE49-F238E27FC236}">
                <a16:creationId xmlns:a16="http://schemas.microsoft.com/office/drawing/2014/main" id="{BE2DC4AE-97C4-4030-931A-8352FE41624C}"/>
              </a:ext>
            </a:extLst>
          </p:cNvPr>
          <p:cNvGrpSpPr>
            <a:grpSpLocks noChangeAspect="1"/>
          </p:cNvGrpSpPr>
          <p:nvPr/>
        </p:nvGrpSpPr>
        <p:grpSpPr bwMode="auto">
          <a:xfrm>
            <a:off x="4235761" y="2359620"/>
            <a:ext cx="752563" cy="798239"/>
            <a:chOff x="2532" y="1793"/>
            <a:chExt cx="692" cy="734"/>
          </a:xfrm>
          <a:solidFill>
            <a:srgbClr val="1E22AA">
              <a:alpha val="14902"/>
            </a:srgbClr>
          </a:solidFill>
        </p:grpSpPr>
        <p:sp>
          <p:nvSpPr>
            <p:cNvPr id="54" name="Freeform 5">
              <a:extLst>
                <a:ext uri="{FF2B5EF4-FFF2-40B4-BE49-F238E27FC236}">
                  <a16:creationId xmlns:a16="http://schemas.microsoft.com/office/drawing/2014/main" id="{B9BACBC9-19D0-4B91-8826-A027955DB456}"/>
                </a:ext>
              </a:extLst>
            </p:cNvPr>
            <p:cNvSpPr>
              <a:spLocks noEditPoints="1"/>
            </p:cNvSpPr>
            <p:nvPr/>
          </p:nvSpPr>
          <p:spPr bwMode="auto">
            <a:xfrm>
              <a:off x="2686" y="1793"/>
              <a:ext cx="384" cy="450"/>
            </a:xfrm>
            <a:custGeom>
              <a:avLst/>
              <a:gdLst>
                <a:gd name="T0" fmla="*/ 3 w 190"/>
                <a:gd name="T1" fmla="*/ 124 h 222"/>
                <a:gd name="T2" fmla="*/ 49 w 190"/>
                <a:gd name="T3" fmla="*/ 200 h 222"/>
                <a:gd name="T4" fmla="*/ 95 w 190"/>
                <a:gd name="T5" fmla="*/ 222 h 222"/>
                <a:gd name="T6" fmla="*/ 142 w 190"/>
                <a:gd name="T7" fmla="*/ 200 h 222"/>
                <a:gd name="T8" fmla="*/ 187 w 190"/>
                <a:gd name="T9" fmla="*/ 124 h 222"/>
                <a:gd name="T10" fmla="*/ 182 w 190"/>
                <a:gd name="T11" fmla="*/ 86 h 222"/>
                <a:gd name="T12" fmla="*/ 20 w 190"/>
                <a:gd name="T13" fmla="*/ 43 h 222"/>
                <a:gd name="T14" fmla="*/ 9 w 190"/>
                <a:gd name="T15" fmla="*/ 96 h 222"/>
                <a:gd name="T16" fmla="*/ 9 w 190"/>
                <a:gd name="T17" fmla="*/ 96 h 222"/>
                <a:gd name="T18" fmla="*/ 18 w 190"/>
                <a:gd name="T19" fmla="*/ 111 h 222"/>
                <a:gd name="T20" fmla="*/ 21 w 190"/>
                <a:gd name="T21" fmla="*/ 107 h 222"/>
                <a:gd name="T22" fmla="*/ 22 w 190"/>
                <a:gd name="T23" fmla="*/ 107 h 222"/>
                <a:gd name="T24" fmla="*/ 25 w 190"/>
                <a:gd name="T25" fmla="*/ 108 h 222"/>
                <a:gd name="T26" fmla="*/ 25 w 190"/>
                <a:gd name="T27" fmla="*/ 108 h 222"/>
                <a:gd name="T28" fmla="*/ 48 w 190"/>
                <a:gd name="T29" fmla="*/ 75 h 222"/>
                <a:gd name="T30" fmla="*/ 52 w 190"/>
                <a:gd name="T31" fmla="*/ 74 h 222"/>
                <a:gd name="T32" fmla="*/ 63 w 190"/>
                <a:gd name="T33" fmla="*/ 74 h 222"/>
                <a:gd name="T34" fmla="*/ 116 w 190"/>
                <a:gd name="T35" fmla="*/ 75 h 222"/>
                <a:gd name="T36" fmla="*/ 124 w 190"/>
                <a:gd name="T37" fmla="*/ 75 h 222"/>
                <a:gd name="T38" fmla="*/ 150 w 190"/>
                <a:gd name="T39" fmla="*/ 84 h 222"/>
                <a:gd name="T40" fmla="*/ 147 w 190"/>
                <a:gd name="T41" fmla="*/ 75 h 222"/>
                <a:gd name="T42" fmla="*/ 147 w 190"/>
                <a:gd name="T43" fmla="*/ 75 h 222"/>
                <a:gd name="T44" fmla="*/ 165 w 190"/>
                <a:gd name="T45" fmla="*/ 108 h 222"/>
                <a:gd name="T46" fmla="*/ 165 w 190"/>
                <a:gd name="T47" fmla="*/ 108 h 222"/>
                <a:gd name="T48" fmla="*/ 165 w 190"/>
                <a:gd name="T49" fmla="*/ 108 h 222"/>
                <a:gd name="T50" fmla="*/ 165 w 190"/>
                <a:gd name="T51" fmla="*/ 108 h 222"/>
                <a:gd name="T52" fmla="*/ 167 w 190"/>
                <a:gd name="T53" fmla="*/ 107 h 222"/>
                <a:gd name="T54" fmla="*/ 169 w 190"/>
                <a:gd name="T55" fmla="*/ 107 h 222"/>
                <a:gd name="T56" fmla="*/ 173 w 190"/>
                <a:gd name="T57" fmla="*/ 126 h 222"/>
                <a:gd name="T58" fmla="*/ 164 w 190"/>
                <a:gd name="T59" fmla="*/ 143 h 222"/>
                <a:gd name="T60" fmla="*/ 163 w 190"/>
                <a:gd name="T61" fmla="*/ 143 h 222"/>
                <a:gd name="T62" fmla="*/ 163 w 190"/>
                <a:gd name="T63" fmla="*/ 143 h 222"/>
                <a:gd name="T64" fmla="*/ 162 w 190"/>
                <a:gd name="T65" fmla="*/ 143 h 222"/>
                <a:gd name="T66" fmla="*/ 161 w 190"/>
                <a:gd name="T67" fmla="*/ 142 h 222"/>
                <a:gd name="T68" fmla="*/ 126 w 190"/>
                <a:gd name="T69" fmla="*/ 194 h 222"/>
                <a:gd name="T70" fmla="*/ 111 w 190"/>
                <a:gd name="T71" fmla="*/ 203 h 222"/>
                <a:gd name="T72" fmla="*/ 105 w 190"/>
                <a:gd name="T73" fmla="*/ 205 h 222"/>
                <a:gd name="T74" fmla="*/ 103 w 190"/>
                <a:gd name="T75" fmla="*/ 205 h 222"/>
                <a:gd name="T76" fmla="*/ 100 w 190"/>
                <a:gd name="T77" fmla="*/ 206 h 222"/>
                <a:gd name="T78" fmla="*/ 95 w 190"/>
                <a:gd name="T79" fmla="*/ 206 h 222"/>
                <a:gd name="T80" fmla="*/ 30 w 190"/>
                <a:gd name="T81" fmla="*/ 142 h 222"/>
                <a:gd name="T82" fmla="*/ 30 w 190"/>
                <a:gd name="T83" fmla="*/ 142 h 222"/>
                <a:gd name="T84" fmla="*/ 28 w 190"/>
                <a:gd name="T85" fmla="*/ 143 h 222"/>
                <a:gd name="T86" fmla="*/ 24 w 190"/>
                <a:gd name="T87" fmla="*/ 141 h 222"/>
                <a:gd name="T88" fmla="*/ 18 w 190"/>
                <a:gd name="T89" fmla="*/ 12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0" h="222">
                  <a:moveTo>
                    <a:pt x="9" y="96"/>
                  </a:moveTo>
                  <a:cubicBezTo>
                    <a:pt x="3" y="97"/>
                    <a:pt x="0" y="110"/>
                    <a:pt x="3" y="124"/>
                  </a:cubicBezTo>
                  <a:cubicBezTo>
                    <a:pt x="5" y="138"/>
                    <a:pt x="11" y="148"/>
                    <a:pt x="17" y="149"/>
                  </a:cubicBezTo>
                  <a:cubicBezTo>
                    <a:pt x="24" y="168"/>
                    <a:pt x="35" y="187"/>
                    <a:pt x="49" y="200"/>
                  </a:cubicBezTo>
                  <a:cubicBezTo>
                    <a:pt x="57" y="208"/>
                    <a:pt x="66" y="214"/>
                    <a:pt x="75" y="218"/>
                  </a:cubicBezTo>
                  <a:cubicBezTo>
                    <a:pt x="82" y="221"/>
                    <a:pt x="88" y="222"/>
                    <a:pt x="95" y="222"/>
                  </a:cubicBezTo>
                  <a:cubicBezTo>
                    <a:pt x="102" y="222"/>
                    <a:pt x="109" y="221"/>
                    <a:pt x="115" y="218"/>
                  </a:cubicBezTo>
                  <a:cubicBezTo>
                    <a:pt x="125" y="214"/>
                    <a:pt x="134" y="208"/>
                    <a:pt x="142" y="200"/>
                  </a:cubicBezTo>
                  <a:cubicBezTo>
                    <a:pt x="156" y="186"/>
                    <a:pt x="167" y="168"/>
                    <a:pt x="174" y="149"/>
                  </a:cubicBezTo>
                  <a:cubicBezTo>
                    <a:pt x="179" y="147"/>
                    <a:pt x="185" y="137"/>
                    <a:pt x="187" y="124"/>
                  </a:cubicBezTo>
                  <a:cubicBezTo>
                    <a:pt x="190" y="110"/>
                    <a:pt x="187" y="98"/>
                    <a:pt x="182" y="96"/>
                  </a:cubicBezTo>
                  <a:cubicBezTo>
                    <a:pt x="182" y="93"/>
                    <a:pt x="182" y="89"/>
                    <a:pt x="182" y="86"/>
                  </a:cubicBezTo>
                  <a:cubicBezTo>
                    <a:pt x="182" y="35"/>
                    <a:pt x="152" y="5"/>
                    <a:pt x="106" y="2"/>
                  </a:cubicBezTo>
                  <a:cubicBezTo>
                    <a:pt x="65" y="0"/>
                    <a:pt x="34" y="16"/>
                    <a:pt x="20" y="43"/>
                  </a:cubicBezTo>
                  <a:cubicBezTo>
                    <a:pt x="15" y="52"/>
                    <a:pt x="13" y="63"/>
                    <a:pt x="11" y="76"/>
                  </a:cubicBezTo>
                  <a:cubicBezTo>
                    <a:pt x="10" y="82"/>
                    <a:pt x="9" y="89"/>
                    <a:pt x="9" y="96"/>
                  </a:cubicBezTo>
                  <a:cubicBezTo>
                    <a:pt x="9" y="96"/>
                    <a:pt x="9" y="96"/>
                    <a:pt x="9" y="96"/>
                  </a:cubicBezTo>
                  <a:cubicBezTo>
                    <a:pt x="9" y="96"/>
                    <a:pt x="9" y="96"/>
                    <a:pt x="9" y="96"/>
                  </a:cubicBezTo>
                  <a:cubicBezTo>
                    <a:pt x="9" y="96"/>
                    <a:pt x="9" y="96"/>
                    <a:pt x="9" y="96"/>
                  </a:cubicBezTo>
                  <a:close/>
                  <a:moveTo>
                    <a:pt x="18" y="111"/>
                  </a:moveTo>
                  <a:cubicBezTo>
                    <a:pt x="19" y="109"/>
                    <a:pt x="20" y="108"/>
                    <a:pt x="21" y="107"/>
                  </a:cubicBezTo>
                  <a:cubicBezTo>
                    <a:pt x="21" y="107"/>
                    <a:pt x="21" y="107"/>
                    <a:pt x="21" y="107"/>
                  </a:cubicBezTo>
                  <a:cubicBezTo>
                    <a:pt x="21" y="107"/>
                    <a:pt x="22" y="107"/>
                    <a:pt x="22" y="107"/>
                  </a:cubicBezTo>
                  <a:cubicBezTo>
                    <a:pt x="22" y="107"/>
                    <a:pt x="22" y="107"/>
                    <a:pt x="22" y="107"/>
                  </a:cubicBezTo>
                  <a:cubicBezTo>
                    <a:pt x="22" y="107"/>
                    <a:pt x="22" y="107"/>
                    <a:pt x="23" y="107"/>
                  </a:cubicBezTo>
                  <a:cubicBezTo>
                    <a:pt x="24" y="107"/>
                    <a:pt x="24" y="107"/>
                    <a:pt x="25" y="108"/>
                  </a:cubicBezTo>
                  <a:cubicBezTo>
                    <a:pt x="25" y="108"/>
                    <a:pt x="25" y="108"/>
                    <a:pt x="25" y="108"/>
                  </a:cubicBezTo>
                  <a:cubicBezTo>
                    <a:pt x="25" y="108"/>
                    <a:pt x="25" y="108"/>
                    <a:pt x="25" y="108"/>
                  </a:cubicBezTo>
                  <a:cubicBezTo>
                    <a:pt x="25" y="108"/>
                    <a:pt x="25" y="108"/>
                    <a:pt x="25" y="108"/>
                  </a:cubicBezTo>
                  <a:cubicBezTo>
                    <a:pt x="26" y="105"/>
                    <a:pt x="29" y="82"/>
                    <a:pt x="48" y="75"/>
                  </a:cubicBezTo>
                  <a:cubicBezTo>
                    <a:pt x="48" y="75"/>
                    <a:pt x="48" y="75"/>
                    <a:pt x="48" y="75"/>
                  </a:cubicBezTo>
                  <a:cubicBezTo>
                    <a:pt x="49" y="75"/>
                    <a:pt x="51" y="74"/>
                    <a:pt x="52" y="74"/>
                  </a:cubicBezTo>
                  <a:cubicBezTo>
                    <a:pt x="54" y="74"/>
                    <a:pt x="55" y="74"/>
                    <a:pt x="57" y="73"/>
                  </a:cubicBezTo>
                  <a:cubicBezTo>
                    <a:pt x="59" y="73"/>
                    <a:pt x="61" y="73"/>
                    <a:pt x="63" y="74"/>
                  </a:cubicBezTo>
                  <a:cubicBezTo>
                    <a:pt x="63" y="74"/>
                    <a:pt x="76" y="78"/>
                    <a:pt x="93" y="79"/>
                  </a:cubicBezTo>
                  <a:cubicBezTo>
                    <a:pt x="100" y="79"/>
                    <a:pt x="109" y="78"/>
                    <a:pt x="116" y="75"/>
                  </a:cubicBezTo>
                  <a:cubicBezTo>
                    <a:pt x="118" y="75"/>
                    <a:pt x="119" y="75"/>
                    <a:pt x="121" y="75"/>
                  </a:cubicBezTo>
                  <a:cubicBezTo>
                    <a:pt x="122" y="75"/>
                    <a:pt x="123" y="75"/>
                    <a:pt x="124" y="75"/>
                  </a:cubicBezTo>
                  <a:cubicBezTo>
                    <a:pt x="135" y="75"/>
                    <a:pt x="142" y="81"/>
                    <a:pt x="150" y="84"/>
                  </a:cubicBezTo>
                  <a:cubicBezTo>
                    <a:pt x="150" y="84"/>
                    <a:pt x="150" y="84"/>
                    <a:pt x="150" y="84"/>
                  </a:cubicBezTo>
                  <a:cubicBezTo>
                    <a:pt x="150" y="84"/>
                    <a:pt x="150" y="84"/>
                    <a:pt x="150" y="84"/>
                  </a:cubicBezTo>
                  <a:cubicBezTo>
                    <a:pt x="149" y="81"/>
                    <a:pt x="147" y="77"/>
                    <a:pt x="147" y="75"/>
                  </a:cubicBezTo>
                  <a:cubicBezTo>
                    <a:pt x="147" y="75"/>
                    <a:pt x="147" y="75"/>
                    <a:pt x="147" y="75"/>
                  </a:cubicBezTo>
                  <a:cubicBezTo>
                    <a:pt x="147" y="75"/>
                    <a:pt x="147" y="75"/>
                    <a:pt x="147" y="75"/>
                  </a:cubicBezTo>
                  <a:cubicBezTo>
                    <a:pt x="148" y="75"/>
                    <a:pt x="149" y="76"/>
                    <a:pt x="150" y="76"/>
                  </a:cubicBezTo>
                  <a:cubicBezTo>
                    <a:pt x="156" y="82"/>
                    <a:pt x="161" y="92"/>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6" y="107"/>
                    <a:pt x="166" y="107"/>
                    <a:pt x="167" y="107"/>
                  </a:cubicBezTo>
                  <a:cubicBezTo>
                    <a:pt x="167" y="107"/>
                    <a:pt x="168" y="107"/>
                    <a:pt x="168" y="107"/>
                  </a:cubicBezTo>
                  <a:cubicBezTo>
                    <a:pt x="168" y="107"/>
                    <a:pt x="168" y="107"/>
                    <a:pt x="169" y="107"/>
                  </a:cubicBezTo>
                  <a:cubicBezTo>
                    <a:pt x="169" y="107"/>
                    <a:pt x="169" y="107"/>
                    <a:pt x="170" y="107"/>
                  </a:cubicBezTo>
                  <a:cubicBezTo>
                    <a:pt x="173" y="109"/>
                    <a:pt x="175" y="117"/>
                    <a:pt x="173" y="126"/>
                  </a:cubicBezTo>
                  <a:cubicBezTo>
                    <a:pt x="172" y="133"/>
                    <a:pt x="169" y="139"/>
                    <a:pt x="166" y="142"/>
                  </a:cubicBezTo>
                  <a:cubicBezTo>
                    <a:pt x="165" y="142"/>
                    <a:pt x="165" y="143"/>
                    <a:pt x="164" y="143"/>
                  </a:cubicBezTo>
                  <a:cubicBezTo>
                    <a:pt x="164" y="143"/>
                    <a:pt x="164" y="143"/>
                    <a:pt x="164" y="143"/>
                  </a:cubicBezTo>
                  <a:cubicBezTo>
                    <a:pt x="163" y="143"/>
                    <a:pt x="163" y="143"/>
                    <a:pt x="163" y="143"/>
                  </a:cubicBezTo>
                  <a:cubicBezTo>
                    <a:pt x="163" y="143"/>
                    <a:pt x="163" y="143"/>
                    <a:pt x="163" y="143"/>
                  </a:cubicBezTo>
                  <a:cubicBezTo>
                    <a:pt x="163" y="143"/>
                    <a:pt x="163" y="143"/>
                    <a:pt x="163" y="143"/>
                  </a:cubicBezTo>
                  <a:cubicBezTo>
                    <a:pt x="163" y="143"/>
                    <a:pt x="163" y="143"/>
                    <a:pt x="162" y="143"/>
                  </a:cubicBezTo>
                  <a:cubicBezTo>
                    <a:pt x="162" y="143"/>
                    <a:pt x="162" y="143"/>
                    <a:pt x="162" y="143"/>
                  </a:cubicBezTo>
                  <a:cubicBezTo>
                    <a:pt x="162" y="143"/>
                    <a:pt x="161" y="143"/>
                    <a:pt x="161" y="142"/>
                  </a:cubicBezTo>
                  <a:cubicBezTo>
                    <a:pt x="161" y="142"/>
                    <a:pt x="161" y="142"/>
                    <a:pt x="161" y="142"/>
                  </a:cubicBezTo>
                  <a:cubicBezTo>
                    <a:pt x="161" y="142"/>
                    <a:pt x="161" y="142"/>
                    <a:pt x="161" y="142"/>
                  </a:cubicBezTo>
                  <a:cubicBezTo>
                    <a:pt x="154" y="162"/>
                    <a:pt x="142" y="182"/>
                    <a:pt x="126" y="194"/>
                  </a:cubicBezTo>
                  <a:cubicBezTo>
                    <a:pt x="122" y="198"/>
                    <a:pt x="117" y="201"/>
                    <a:pt x="112" y="203"/>
                  </a:cubicBezTo>
                  <a:cubicBezTo>
                    <a:pt x="112" y="203"/>
                    <a:pt x="111" y="203"/>
                    <a:pt x="111" y="203"/>
                  </a:cubicBezTo>
                  <a:cubicBezTo>
                    <a:pt x="106" y="205"/>
                    <a:pt x="106" y="205"/>
                    <a:pt x="106" y="205"/>
                  </a:cubicBezTo>
                  <a:cubicBezTo>
                    <a:pt x="105" y="205"/>
                    <a:pt x="105" y="205"/>
                    <a:pt x="105" y="205"/>
                  </a:cubicBezTo>
                  <a:cubicBezTo>
                    <a:pt x="105" y="205"/>
                    <a:pt x="104" y="205"/>
                    <a:pt x="103" y="205"/>
                  </a:cubicBezTo>
                  <a:cubicBezTo>
                    <a:pt x="103" y="205"/>
                    <a:pt x="103" y="205"/>
                    <a:pt x="103" y="205"/>
                  </a:cubicBezTo>
                  <a:cubicBezTo>
                    <a:pt x="101" y="206"/>
                    <a:pt x="101" y="206"/>
                    <a:pt x="101" y="206"/>
                  </a:cubicBezTo>
                  <a:cubicBezTo>
                    <a:pt x="100" y="206"/>
                    <a:pt x="100" y="206"/>
                    <a:pt x="100" y="206"/>
                  </a:cubicBezTo>
                  <a:cubicBezTo>
                    <a:pt x="99" y="206"/>
                    <a:pt x="97" y="206"/>
                    <a:pt x="95" y="206"/>
                  </a:cubicBezTo>
                  <a:cubicBezTo>
                    <a:pt x="95" y="206"/>
                    <a:pt x="95" y="206"/>
                    <a:pt x="95" y="206"/>
                  </a:cubicBezTo>
                  <a:cubicBezTo>
                    <a:pt x="84" y="206"/>
                    <a:pt x="74" y="202"/>
                    <a:pt x="65" y="195"/>
                  </a:cubicBezTo>
                  <a:cubicBezTo>
                    <a:pt x="49" y="183"/>
                    <a:pt x="37" y="163"/>
                    <a:pt x="30" y="142"/>
                  </a:cubicBezTo>
                  <a:cubicBezTo>
                    <a:pt x="30" y="142"/>
                    <a:pt x="30" y="142"/>
                    <a:pt x="30" y="142"/>
                  </a:cubicBezTo>
                  <a:cubicBezTo>
                    <a:pt x="30" y="142"/>
                    <a:pt x="30" y="142"/>
                    <a:pt x="30" y="142"/>
                  </a:cubicBezTo>
                  <a:cubicBezTo>
                    <a:pt x="30" y="143"/>
                    <a:pt x="29" y="143"/>
                    <a:pt x="28" y="143"/>
                  </a:cubicBezTo>
                  <a:cubicBezTo>
                    <a:pt x="28" y="143"/>
                    <a:pt x="28" y="143"/>
                    <a:pt x="28" y="143"/>
                  </a:cubicBezTo>
                  <a:cubicBezTo>
                    <a:pt x="28" y="143"/>
                    <a:pt x="28" y="143"/>
                    <a:pt x="28" y="143"/>
                  </a:cubicBezTo>
                  <a:cubicBezTo>
                    <a:pt x="26" y="143"/>
                    <a:pt x="25" y="142"/>
                    <a:pt x="24" y="141"/>
                  </a:cubicBezTo>
                  <a:cubicBezTo>
                    <a:pt x="21" y="138"/>
                    <a:pt x="19" y="133"/>
                    <a:pt x="18" y="126"/>
                  </a:cubicBezTo>
                  <a:cubicBezTo>
                    <a:pt x="18" y="126"/>
                    <a:pt x="18" y="125"/>
                    <a:pt x="18" y="125"/>
                  </a:cubicBezTo>
                  <a:cubicBezTo>
                    <a:pt x="18" y="120"/>
                    <a:pt x="18" y="116"/>
                    <a:pt x="18"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a:extLst>
                <a:ext uri="{FF2B5EF4-FFF2-40B4-BE49-F238E27FC236}">
                  <a16:creationId xmlns:a16="http://schemas.microsoft.com/office/drawing/2014/main" id="{41B4F53B-456E-4874-8EC9-75B06D25B4B7}"/>
                </a:ext>
              </a:extLst>
            </p:cNvPr>
            <p:cNvSpPr>
              <a:spLocks/>
            </p:cNvSpPr>
            <p:nvPr/>
          </p:nvSpPr>
          <p:spPr bwMode="auto">
            <a:xfrm>
              <a:off x="2742" y="20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752839F3-8657-44D8-B7E5-7609B97A85AF}"/>
                </a:ext>
              </a:extLst>
            </p:cNvPr>
            <p:cNvSpPr>
              <a:spLocks/>
            </p:cNvSpPr>
            <p:nvPr/>
          </p:nvSpPr>
          <p:spPr bwMode="auto">
            <a:xfrm>
              <a:off x="2532" y="2239"/>
              <a:ext cx="692" cy="288"/>
            </a:xfrm>
            <a:custGeom>
              <a:avLst/>
              <a:gdLst>
                <a:gd name="T0" fmla="*/ 171 w 342"/>
                <a:gd name="T1" fmla="*/ 142 h 142"/>
                <a:gd name="T2" fmla="*/ 338 w 342"/>
                <a:gd name="T3" fmla="*/ 103 h 142"/>
                <a:gd name="T4" fmla="*/ 340 w 342"/>
                <a:gd name="T5" fmla="*/ 76 h 142"/>
                <a:gd name="T6" fmla="*/ 278 w 342"/>
                <a:gd name="T7" fmla="*/ 5 h 142"/>
                <a:gd name="T8" fmla="*/ 275 w 342"/>
                <a:gd name="T9" fmla="*/ 7 h 142"/>
                <a:gd name="T10" fmla="*/ 282 w 342"/>
                <a:gd name="T11" fmla="*/ 20 h 142"/>
                <a:gd name="T12" fmla="*/ 272 w 342"/>
                <a:gd name="T13" fmla="*/ 62 h 142"/>
                <a:gd name="T14" fmla="*/ 250 w 342"/>
                <a:gd name="T15" fmla="*/ 46 h 142"/>
                <a:gd name="T16" fmla="*/ 265 w 342"/>
                <a:gd name="T17" fmla="*/ 18 h 142"/>
                <a:gd name="T18" fmla="*/ 234 w 342"/>
                <a:gd name="T19" fmla="*/ 0 h 142"/>
                <a:gd name="T20" fmla="*/ 179 w 342"/>
                <a:gd name="T21" fmla="*/ 30 h 142"/>
                <a:gd name="T22" fmla="*/ 156 w 342"/>
                <a:gd name="T23" fmla="*/ 13 h 142"/>
                <a:gd name="T24" fmla="*/ 155 w 342"/>
                <a:gd name="T25" fmla="*/ 61 h 142"/>
                <a:gd name="T26" fmla="*/ 87 w 342"/>
                <a:gd name="T27" fmla="*/ 2 h 142"/>
                <a:gd name="T28" fmla="*/ 80 w 342"/>
                <a:gd name="T29" fmla="*/ 23 h 142"/>
                <a:gd name="T30" fmla="*/ 103 w 342"/>
                <a:gd name="T31" fmla="*/ 54 h 142"/>
                <a:gd name="T32" fmla="*/ 96 w 342"/>
                <a:gd name="T33" fmla="*/ 106 h 142"/>
                <a:gd name="T34" fmla="*/ 82 w 342"/>
                <a:gd name="T35" fmla="*/ 108 h 142"/>
                <a:gd name="T36" fmla="*/ 75 w 342"/>
                <a:gd name="T37" fmla="*/ 100 h 142"/>
                <a:gd name="T38" fmla="*/ 91 w 342"/>
                <a:gd name="T39" fmla="*/ 93 h 142"/>
                <a:gd name="T40" fmla="*/ 94 w 342"/>
                <a:gd name="T41" fmla="*/ 93 h 142"/>
                <a:gd name="T42" fmla="*/ 90 w 342"/>
                <a:gd name="T43" fmla="*/ 59 h 142"/>
                <a:gd name="T44" fmla="*/ 69 w 342"/>
                <a:gd name="T45" fmla="*/ 38 h 142"/>
                <a:gd name="T46" fmla="*/ 47 w 342"/>
                <a:gd name="T47" fmla="*/ 60 h 142"/>
                <a:gd name="T48" fmla="*/ 44 w 342"/>
                <a:gd name="T49" fmla="*/ 93 h 142"/>
                <a:gd name="T50" fmla="*/ 48 w 342"/>
                <a:gd name="T51" fmla="*/ 93 h 142"/>
                <a:gd name="T52" fmla="*/ 64 w 342"/>
                <a:gd name="T53" fmla="*/ 100 h 142"/>
                <a:gd name="T54" fmla="*/ 56 w 342"/>
                <a:gd name="T55" fmla="*/ 108 h 142"/>
                <a:gd name="T56" fmla="*/ 43 w 342"/>
                <a:gd name="T57" fmla="*/ 106 h 142"/>
                <a:gd name="T58" fmla="*/ 30 w 342"/>
                <a:gd name="T59" fmla="*/ 81 h 142"/>
                <a:gd name="T60" fmla="*/ 36 w 342"/>
                <a:gd name="T61" fmla="*/ 49 h 142"/>
                <a:gd name="T62" fmla="*/ 57 w 342"/>
                <a:gd name="T63" fmla="*/ 24 h 142"/>
                <a:gd name="T64" fmla="*/ 68 w 342"/>
                <a:gd name="T65" fmla="*/ 4 h 142"/>
                <a:gd name="T66" fmla="*/ 25 w 342"/>
                <a:gd name="T67" fmla="*/ 28 h 142"/>
                <a:gd name="T68" fmla="*/ 1 w 342"/>
                <a:gd name="T69" fmla="*/ 95 h 142"/>
                <a:gd name="T70" fmla="*/ 171 w 342"/>
                <a:gd name="T7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142">
                  <a:moveTo>
                    <a:pt x="171" y="142"/>
                  </a:moveTo>
                  <a:cubicBezTo>
                    <a:pt x="171" y="142"/>
                    <a:pt x="171" y="142"/>
                    <a:pt x="171" y="142"/>
                  </a:cubicBezTo>
                  <a:cubicBezTo>
                    <a:pt x="171" y="142"/>
                    <a:pt x="171" y="142"/>
                    <a:pt x="171" y="142"/>
                  </a:cubicBezTo>
                  <a:cubicBezTo>
                    <a:pt x="239" y="142"/>
                    <a:pt x="322" y="133"/>
                    <a:pt x="338" y="103"/>
                  </a:cubicBezTo>
                  <a:cubicBezTo>
                    <a:pt x="339" y="100"/>
                    <a:pt x="340" y="98"/>
                    <a:pt x="341" y="95"/>
                  </a:cubicBezTo>
                  <a:cubicBezTo>
                    <a:pt x="342" y="89"/>
                    <a:pt x="342" y="82"/>
                    <a:pt x="340" y="76"/>
                  </a:cubicBezTo>
                  <a:cubicBezTo>
                    <a:pt x="333" y="52"/>
                    <a:pt x="324" y="36"/>
                    <a:pt x="315" y="26"/>
                  </a:cubicBezTo>
                  <a:cubicBezTo>
                    <a:pt x="299" y="8"/>
                    <a:pt x="282" y="6"/>
                    <a:pt x="278" y="5"/>
                  </a:cubicBezTo>
                  <a:cubicBezTo>
                    <a:pt x="276" y="5"/>
                    <a:pt x="275" y="5"/>
                    <a:pt x="274" y="4"/>
                  </a:cubicBezTo>
                  <a:cubicBezTo>
                    <a:pt x="274" y="5"/>
                    <a:pt x="275" y="6"/>
                    <a:pt x="275" y="7"/>
                  </a:cubicBezTo>
                  <a:cubicBezTo>
                    <a:pt x="277" y="11"/>
                    <a:pt x="278" y="15"/>
                    <a:pt x="279" y="19"/>
                  </a:cubicBezTo>
                  <a:cubicBezTo>
                    <a:pt x="280" y="19"/>
                    <a:pt x="281" y="20"/>
                    <a:pt x="282" y="20"/>
                  </a:cubicBezTo>
                  <a:cubicBezTo>
                    <a:pt x="293" y="26"/>
                    <a:pt x="297" y="39"/>
                    <a:pt x="291" y="50"/>
                  </a:cubicBezTo>
                  <a:cubicBezTo>
                    <a:pt x="287" y="57"/>
                    <a:pt x="280" y="62"/>
                    <a:pt x="272" y="62"/>
                  </a:cubicBezTo>
                  <a:cubicBezTo>
                    <a:pt x="268" y="62"/>
                    <a:pt x="264" y="61"/>
                    <a:pt x="261" y="59"/>
                  </a:cubicBezTo>
                  <a:cubicBezTo>
                    <a:pt x="256" y="56"/>
                    <a:pt x="252" y="52"/>
                    <a:pt x="250" y="46"/>
                  </a:cubicBezTo>
                  <a:cubicBezTo>
                    <a:pt x="249" y="40"/>
                    <a:pt x="249" y="34"/>
                    <a:pt x="252" y="29"/>
                  </a:cubicBezTo>
                  <a:cubicBezTo>
                    <a:pt x="255" y="24"/>
                    <a:pt x="259" y="20"/>
                    <a:pt x="265" y="18"/>
                  </a:cubicBezTo>
                  <a:cubicBezTo>
                    <a:pt x="264" y="13"/>
                    <a:pt x="261" y="7"/>
                    <a:pt x="255" y="2"/>
                  </a:cubicBezTo>
                  <a:cubicBezTo>
                    <a:pt x="247" y="2"/>
                    <a:pt x="239" y="2"/>
                    <a:pt x="234" y="0"/>
                  </a:cubicBezTo>
                  <a:cubicBezTo>
                    <a:pt x="233" y="10"/>
                    <a:pt x="205" y="41"/>
                    <a:pt x="187" y="61"/>
                  </a:cubicBezTo>
                  <a:cubicBezTo>
                    <a:pt x="179" y="30"/>
                    <a:pt x="179" y="30"/>
                    <a:pt x="179" y="30"/>
                  </a:cubicBezTo>
                  <a:cubicBezTo>
                    <a:pt x="185" y="27"/>
                    <a:pt x="186" y="19"/>
                    <a:pt x="186" y="13"/>
                  </a:cubicBezTo>
                  <a:cubicBezTo>
                    <a:pt x="156" y="13"/>
                    <a:pt x="156" y="13"/>
                    <a:pt x="156" y="13"/>
                  </a:cubicBezTo>
                  <a:cubicBezTo>
                    <a:pt x="156" y="19"/>
                    <a:pt x="157" y="27"/>
                    <a:pt x="163" y="30"/>
                  </a:cubicBezTo>
                  <a:cubicBezTo>
                    <a:pt x="155" y="61"/>
                    <a:pt x="155" y="61"/>
                    <a:pt x="155" y="61"/>
                  </a:cubicBezTo>
                  <a:cubicBezTo>
                    <a:pt x="137" y="41"/>
                    <a:pt x="109" y="10"/>
                    <a:pt x="108" y="0"/>
                  </a:cubicBezTo>
                  <a:cubicBezTo>
                    <a:pt x="103" y="1"/>
                    <a:pt x="95" y="2"/>
                    <a:pt x="87" y="2"/>
                  </a:cubicBezTo>
                  <a:cubicBezTo>
                    <a:pt x="82" y="7"/>
                    <a:pt x="78" y="13"/>
                    <a:pt x="76" y="18"/>
                  </a:cubicBezTo>
                  <a:cubicBezTo>
                    <a:pt x="78" y="19"/>
                    <a:pt x="79" y="21"/>
                    <a:pt x="80" y="23"/>
                  </a:cubicBezTo>
                  <a:cubicBezTo>
                    <a:pt x="89" y="27"/>
                    <a:pt x="96" y="36"/>
                    <a:pt x="102" y="48"/>
                  </a:cubicBezTo>
                  <a:cubicBezTo>
                    <a:pt x="103" y="50"/>
                    <a:pt x="103" y="52"/>
                    <a:pt x="103" y="54"/>
                  </a:cubicBezTo>
                  <a:cubicBezTo>
                    <a:pt x="106" y="63"/>
                    <a:pt x="108" y="73"/>
                    <a:pt x="108" y="81"/>
                  </a:cubicBezTo>
                  <a:cubicBezTo>
                    <a:pt x="108" y="93"/>
                    <a:pt x="108" y="103"/>
                    <a:pt x="96" y="106"/>
                  </a:cubicBezTo>
                  <a:cubicBezTo>
                    <a:pt x="94" y="107"/>
                    <a:pt x="92" y="108"/>
                    <a:pt x="91" y="108"/>
                  </a:cubicBezTo>
                  <a:cubicBezTo>
                    <a:pt x="82" y="108"/>
                    <a:pt x="82" y="108"/>
                    <a:pt x="82" y="108"/>
                  </a:cubicBezTo>
                  <a:cubicBezTo>
                    <a:pt x="78" y="108"/>
                    <a:pt x="75" y="105"/>
                    <a:pt x="75" y="100"/>
                  </a:cubicBezTo>
                  <a:cubicBezTo>
                    <a:pt x="75" y="100"/>
                    <a:pt x="75" y="100"/>
                    <a:pt x="75" y="100"/>
                  </a:cubicBezTo>
                  <a:cubicBezTo>
                    <a:pt x="75" y="96"/>
                    <a:pt x="78" y="93"/>
                    <a:pt x="82" y="93"/>
                  </a:cubicBezTo>
                  <a:cubicBezTo>
                    <a:pt x="91" y="93"/>
                    <a:pt x="91" y="93"/>
                    <a:pt x="91" y="93"/>
                  </a:cubicBezTo>
                  <a:cubicBezTo>
                    <a:pt x="92" y="93"/>
                    <a:pt x="92" y="93"/>
                    <a:pt x="93" y="93"/>
                  </a:cubicBezTo>
                  <a:cubicBezTo>
                    <a:pt x="94" y="93"/>
                    <a:pt x="94" y="93"/>
                    <a:pt x="94" y="93"/>
                  </a:cubicBezTo>
                  <a:cubicBezTo>
                    <a:pt x="95" y="91"/>
                    <a:pt x="95" y="84"/>
                    <a:pt x="95" y="81"/>
                  </a:cubicBezTo>
                  <a:cubicBezTo>
                    <a:pt x="95" y="74"/>
                    <a:pt x="93" y="66"/>
                    <a:pt x="90" y="59"/>
                  </a:cubicBezTo>
                  <a:cubicBezTo>
                    <a:pt x="89" y="58"/>
                    <a:pt x="87" y="57"/>
                    <a:pt x="87" y="55"/>
                  </a:cubicBezTo>
                  <a:cubicBezTo>
                    <a:pt x="82" y="45"/>
                    <a:pt x="75" y="38"/>
                    <a:pt x="69" y="38"/>
                  </a:cubicBezTo>
                  <a:cubicBezTo>
                    <a:pt x="63" y="38"/>
                    <a:pt x="56" y="45"/>
                    <a:pt x="51" y="56"/>
                  </a:cubicBezTo>
                  <a:cubicBezTo>
                    <a:pt x="50" y="58"/>
                    <a:pt x="49" y="59"/>
                    <a:pt x="47" y="60"/>
                  </a:cubicBezTo>
                  <a:cubicBezTo>
                    <a:pt x="44" y="68"/>
                    <a:pt x="43" y="75"/>
                    <a:pt x="43" y="81"/>
                  </a:cubicBezTo>
                  <a:cubicBezTo>
                    <a:pt x="43" y="84"/>
                    <a:pt x="43" y="91"/>
                    <a:pt x="44" y="93"/>
                  </a:cubicBezTo>
                  <a:cubicBezTo>
                    <a:pt x="44" y="93"/>
                    <a:pt x="44" y="93"/>
                    <a:pt x="45" y="93"/>
                  </a:cubicBezTo>
                  <a:cubicBezTo>
                    <a:pt x="46" y="93"/>
                    <a:pt x="47" y="93"/>
                    <a:pt x="48" y="93"/>
                  </a:cubicBezTo>
                  <a:cubicBezTo>
                    <a:pt x="56" y="93"/>
                    <a:pt x="56" y="93"/>
                    <a:pt x="56" y="93"/>
                  </a:cubicBezTo>
                  <a:cubicBezTo>
                    <a:pt x="60" y="93"/>
                    <a:pt x="63" y="96"/>
                    <a:pt x="64" y="100"/>
                  </a:cubicBezTo>
                  <a:cubicBezTo>
                    <a:pt x="64" y="100"/>
                    <a:pt x="64" y="100"/>
                    <a:pt x="64" y="100"/>
                  </a:cubicBezTo>
                  <a:cubicBezTo>
                    <a:pt x="64" y="105"/>
                    <a:pt x="60" y="108"/>
                    <a:pt x="56" y="108"/>
                  </a:cubicBezTo>
                  <a:cubicBezTo>
                    <a:pt x="48" y="108"/>
                    <a:pt x="48" y="108"/>
                    <a:pt x="48" y="108"/>
                  </a:cubicBezTo>
                  <a:cubicBezTo>
                    <a:pt x="46" y="108"/>
                    <a:pt x="44" y="107"/>
                    <a:pt x="43" y="106"/>
                  </a:cubicBezTo>
                  <a:cubicBezTo>
                    <a:pt x="38" y="106"/>
                    <a:pt x="35" y="103"/>
                    <a:pt x="33" y="100"/>
                  </a:cubicBezTo>
                  <a:cubicBezTo>
                    <a:pt x="30" y="96"/>
                    <a:pt x="30" y="90"/>
                    <a:pt x="30" y="81"/>
                  </a:cubicBezTo>
                  <a:cubicBezTo>
                    <a:pt x="30" y="73"/>
                    <a:pt x="32" y="64"/>
                    <a:pt x="35" y="55"/>
                  </a:cubicBezTo>
                  <a:cubicBezTo>
                    <a:pt x="35" y="53"/>
                    <a:pt x="35" y="51"/>
                    <a:pt x="36" y="49"/>
                  </a:cubicBezTo>
                  <a:cubicBezTo>
                    <a:pt x="39" y="41"/>
                    <a:pt x="44" y="35"/>
                    <a:pt x="49" y="30"/>
                  </a:cubicBezTo>
                  <a:cubicBezTo>
                    <a:pt x="51" y="27"/>
                    <a:pt x="54" y="25"/>
                    <a:pt x="57" y="24"/>
                  </a:cubicBezTo>
                  <a:cubicBezTo>
                    <a:pt x="58" y="21"/>
                    <a:pt x="60" y="19"/>
                    <a:pt x="63" y="17"/>
                  </a:cubicBezTo>
                  <a:cubicBezTo>
                    <a:pt x="64" y="13"/>
                    <a:pt x="65" y="9"/>
                    <a:pt x="68" y="4"/>
                  </a:cubicBezTo>
                  <a:cubicBezTo>
                    <a:pt x="67" y="5"/>
                    <a:pt x="66" y="5"/>
                    <a:pt x="64" y="5"/>
                  </a:cubicBezTo>
                  <a:cubicBezTo>
                    <a:pt x="59" y="6"/>
                    <a:pt x="42" y="8"/>
                    <a:pt x="25" y="28"/>
                  </a:cubicBezTo>
                  <a:cubicBezTo>
                    <a:pt x="17" y="38"/>
                    <a:pt x="8" y="53"/>
                    <a:pt x="2" y="76"/>
                  </a:cubicBezTo>
                  <a:cubicBezTo>
                    <a:pt x="0" y="82"/>
                    <a:pt x="0" y="89"/>
                    <a:pt x="1" y="95"/>
                  </a:cubicBezTo>
                  <a:cubicBezTo>
                    <a:pt x="2" y="97"/>
                    <a:pt x="3" y="100"/>
                    <a:pt x="4" y="103"/>
                  </a:cubicBezTo>
                  <a:cubicBezTo>
                    <a:pt x="20" y="133"/>
                    <a:pt x="103" y="142"/>
                    <a:pt x="171"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8">
              <a:extLst>
                <a:ext uri="{FF2B5EF4-FFF2-40B4-BE49-F238E27FC236}">
                  <a16:creationId xmlns:a16="http://schemas.microsoft.com/office/drawing/2014/main" id="{55D86608-6C2A-4707-80A8-75DA66AD662E}"/>
                </a:ext>
              </a:extLst>
            </p:cNvPr>
            <p:cNvSpPr>
              <a:spLocks noChangeArrowheads="1"/>
            </p:cNvSpPr>
            <p:nvPr/>
          </p:nvSpPr>
          <p:spPr bwMode="auto">
            <a:xfrm>
              <a:off x="3058" y="2296"/>
              <a:ext cx="49" cy="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108">
            <a:extLst>
              <a:ext uri="{FF2B5EF4-FFF2-40B4-BE49-F238E27FC236}">
                <a16:creationId xmlns:a16="http://schemas.microsoft.com/office/drawing/2014/main" id="{1A2F16BF-EF5A-4324-8D72-2B7592C3E980}"/>
              </a:ext>
            </a:extLst>
          </p:cNvPr>
          <p:cNvSpPr>
            <a:spLocks/>
          </p:cNvSpPr>
          <p:nvPr/>
        </p:nvSpPr>
        <p:spPr bwMode="auto">
          <a:xfrm>
            <a:off x="892732" y="2161244"/>
            <a:ext cx="303665" cy="890508"/>
          </a:xfrm>
          <a:custGeom>
            <a:avLst/>
            <a:gdLst/>
            <a:ahLst/>
            <a:cxnLst>
              <a:cxn ang="0">
                <a:pos x="109" y="101"/>
              </a:cxn>
              <a:cxn ang="0">
                <a:pos x="144" y="101"/>
              </a:cxn>
              <a:cxn ang="0">
                <a:pos x="176" y="132"/>
              </a:cxn>
              <a:cxn ang="0">
                <a:pos x="176" y="295"/>
              </a:cxn>
              <a:cxn ang="0">
                <a:pos x="176" y="305"/>
              </a:cxn>
              <a:cxn ang="0">
                <a:pos x="161" y="320"/>
              </a:cxn>
              <a:cxn ang="0">
                <a:pos x="161" y="320"/>
              </a:cxn>
              <a:cxn ang="0">
                <a:pos x="145" y="305"/>
              </a:cxn>
              <a:cxn ang="0">
                <a:pos x="145" y="295"/>
              </a:cxn>
              <a:cxn ang="0">
                <a:pos x="145" y="161"/>
              </a:cxn>
              <a:cxn ang="0">
                <a:pos x="140" y="161"/>
              </a:cxn>
              <a:cxn ang="0">
                <a:pos x="140" y="494"/>
              </a:cxn>
              <a:cxn ang="0">
                <a:pos x="117" y="515"/>
              </a:cxn>
              <a:cxn ang="0">
                <a:pos x="117" y="515"/>
              </a:cxn>
              <a:cxn ang="0">
                <a:pos x="96" y="494"/>
              </a:cxn>
              <a:cxn ang="0">
                <a:pos x="96" y="294"/>
              </a:cxn>
              <a:cxn ang="0">
                <a:pos x="96" y="294"/>
              </a:cxn>
              <a:cxn ang="0">
                <a:pos x="89" y="287"/>
              </a:cxn>
              <a:cxn ang="0">
                <a:pos x="87" y="287"/>
              </a:cxn>
              <a:cxn ang="0">
                <a:pos x="80" y="294"/>
              </a:cxn>
              <a:cxn ang="0">
                <a:pos x="80" y="294"/>
              </a:cxn>
              <a:cxn ang="0">
                <a:pos x="80" y="494"/>
              </a:cxn>
              <a:cxn ang="0">
                <a:pos x="58" y="515"/>
              </a:cxn>
              <a:cxn ang="0">
                <a:pos x="58" y="515"/>
              </a:cxn>
              <a:cxn ang="0">
                <a:pos x="37" y="494"/>
              </a:cxn>
              <a:cxn ang="0">
                <a:pos x="37" y="161"/>
              </a:cxn>
              <a:cxn ang="0">
                <a:pos x="31" y="161"/>
              </a:cxn>
              <a:cxn ang="0">
                <a:pos x="31" y="295"/>
              </a:cxn>
              <a:cxn ang="0">
                <a:pos x="31" y="305"/>
              </a:cxn>
              <a:cxn ang="0">
                <a:pos x="15" y="320"/>
              </a:cxn>
              <a:cxn ang="0">
                <a:pos x="15" y="320"/>
              </a:cxn>
              <a:cxn ang="0">
                <a:pos x="0" y="305"/>
              </a:cxn>
              <a:cxn ang="0">
                <a:pos x="0" y="295"/>
              </a:cxn>
              <a:cxn ang="0">
                <a:pos x="0" y="132"/>
              </a:cxn>
              <a:cxn ang="0">
                <a:pos x="32" y="101"/>
              </a:cxn>
              <a:cxn ang="0">
                <a:pos x="67" y="101"/>
              </a:cxn>
              <a:cxn ang="0">
                <a:pos x="67" y="85"/>
              </a:cxn>
              <a:cxn ang="0">
                <a:pos x="43" y="45"/>
              </a:cxn>
              <a:cxn ang="0">
                <a:pos x="88" y="0"/>
              </a:cxn>
              <a:cxn ang="0">
                <a:pos x="134" y="45"/>
              </a:cxn>
              <a:cxn ang="0">
                <a:pos x="109" y="85"/>
              </a:cxn>
              <a:cxn ang="0">
                <a:pos x="109" y="101"/>
              </a:cxn>
            </a:cxnLst>
            <a:rect l="0" t="0" r="r" b="b"/>
            <a:pathLst>
              <a:path w="176" h="515">
                <a:moveTo>
                  <a:pt x="109" y="101"/>
                </a:moveTo>
                <a:cubicBezTo>
                  <a:pt x="144" y="101"/>
                  <a:pt x="144" y="101"/>
                  <a:pt x="144" y="101"/>
                </a:cubicBezTo>
                <a:cubicBezTo>
                  <a:pt x="162" y="101"/>
                  <a:pt x="176" y="115"/>
                  <a:pt x="176" y="132"/>
                </a:cubicBezTo>
                <a:cubicBezTo>
                  <a:pt x="176" y="295"/>
                  <a:pt x="176" y="295"/>
                  <a:pt x="176" y="295"/>
                </a:cubicBezTo>
                <a:cubicBezTo>
                  <a:pt x="176" y="305"/>
                  <a:pt x="176" y="305"/>
                  <a:pt x="176" y="305"/>
                </a:cubicBezTo>
                <a:cubicBezTo>
                  <a:pt x="176" y="313"/>
                  <a:pt x="169" y="320"/>
                  <a:pt x="161" y="320"/>
                </a:cubicBezTo>
                <a:cubicBezTo>
                  <a:pt x="161" y="320"/>
                  <a:pt x="161" y="320"/>
                  <a:pt x="161" y="320"/>
                </a:cubicBezTo>
                <a:cubicBezTo>
                  <a:pt x="152" y="320"/>
                  <a:pt x="145" y="313"/>
                  <a:pt x="145" y="305"/>
                </a:cubicBezTo>
                <a:cubicBezTo>
                  <a:pt x="145" y="295"/>
                  <a:pt x="145" y="295"/>
                  <a:pt x="145" y="295"/>
                </a:cubicBezTo>
                <a:cubicBezTo>
                  <a:pt x="145" y="161"/>
                  <a:pt x="145" y="161"/>
                  <a:pt x="145" y="161"/>
                </a:cubicBezTo>
                <a:cubicBezTo>
                  <a:pt x="142" y="156"/>
                  <a:pt x="140" y="161"/>
                  <a:pt x="140" y="161"/>
                </a:cubicBezTo>
                <a:cubicBezTo>
                  <a:pt x="140" y="494"/>
                  <a:pt x="140" y="494"/>
                  <a:pt x="140" y="494"/>
                </a:cubicBezTo>
                <a:cubicBezTo>
                  <a:pt x="140" y="506"/>
                  <a:pt x="130" y="515"/>
                  <a:pt x="117" y="515"/>
                </a:cubicBezTo>
                <a:cubicBezTo>
                  <a:pt x="117" y="515"/>
                  <a:pt x="117" y="515"/>
                  <a:pt x="117" y="515"/>
                </a:cubicBezTo>
                <a:cubicBezTo>
                  <a:pt x="105" y="515"/>
                  <a:pt x="96" y="506"/>
                  <a:pt x="96" y="494"/>
                </a:cubicBezTo>
                <a:cubicBezTo>
                  <a:pt x="96" y="294"/>
                  <a:pt x="96" y="294"/>
                  <a:pt x="96" y="294"/>
                </a:cubicBezTo>
                <a:cubicBezTo>
                  <a:pt x="96" y="294"/>
                  <a:pt x="96" y="294"/>
                  <a:pt x="96" y="294"/>
                </a:cubicBezTo>
                <a:cubicBezTo>
                  <a:pt x="96" y="290"/>
                  <a:pt x="93" y="287"/>
                  <a:pt x="89" y="287"/>
                </a:cubicBezTo>
                <a:cubicBezTo>
                  <a:pt x="87" y="287"/>
                  <a:pt x="87" y="287"/>
                  <a:pt x="87" y="287"/>
                </a:cubicBezTo>
                <a:cubicBezTo>
                  <a:pt x="83" y="287"/>
                  <a:pt x="80" y="290"/>
                  <a:pt x="80" y="294"/>
                </a:cubicBezTo>
                <a:cubicBezTo>
                  <a:pt x="80" y="294"/>
                  <a:pt x="80" y="294"/>
                  <a:pt x="80" y="294"/>
                </a:cubicBezTo>
                <a:cubicBezTo>
                  <a:pt x="80" y="494"/>
                  <a:pt x="80" y="494"/>
                  <a:pt x="80" y="494"/>
                </a:cubicBezTo>
                <a:cubicBezTo>
                  <a:pt x="80" y="506"/>
                  <a:pt x="70" y="515"/>
                  <a:pt x="58" y="515"/>
                </a:cubicBezTo>
                <a:cubicBezTo>
                  <a:pt x="58" y="515"/>
                  <a:pt x="58" y="515"/>
                  <a:pt x="58" y="515"/>
                </a:cubicBezTo>
                <a:cubicBezTo>
                  <a:pt x="47" y="515"/>
                  <a:pt x="37" y="506"/>
                  <a:pt x="37" y="494"/>
                </a:cubicBezTo>
                <a:cubicBezTo>
                  <a:pt x="37" y="161"/>
                  <a:pt x="37" y="161"/>
                  <a:pt x="37" y="161"/>
                </a:cubicBezTo>
                <a:cubicBezTo>
                  <a:pt x="37" y="161"/>
                  <a:pt x="34" y="156"/>
                  <a:pt x="31" y="161"/>
                </a:cubicBezTo>
                <a:cubicBezTo>
                  <a:pt x="31" y="295"/>
                  <a:pt x="31" y="295"/>
                  <a:pt x="31" y="295"/>
                </a:cubicBezTo>
                <a:cubicBezTo>
                  <a:pt x="31" y="305"/>
                  <a:pt x="31" y="305"/>
                  <a:pt x="31" y="305"/>
                </a:cubicBezTo>
                <a:cubicBezTo>
                  <a:pt x="31" y="313"/>
                  <a:pt x="24" y="320"/>
                  <a:pt x="15" y="320"/>
                </a:cubicBezTo>
                <a:cubicBezTo>
                  <a:pt x="15" y="320"/>
                  <a:pt x="15" y="320"/>
                  <a:pt x="15" y="320"/>
                </a:cubicBezTo>
                <a:cubicBezTo>
                  <a:pt x="7" y="320"/>
                  <a:pt x="0" y="313"/>
                  <a:pt x="0" y="305"/>
                </a:cubicBezTo>
                <a:cubicBezTo>
                  <a:pt x="0" y="295"/>
                  <a:pt x="0" y="295"/>
                  <a:pt x="0" y="295"/>
                </a:cubicBezTo>
                <a:cubicBezTo>
                  <a:pt x="0" y="132"/>
                  <a:pt x="0" y="132"/>
                  <a:pt x="0" y="132"/>
                </a:cubicBezTo>
                <a:cubicBezTo>
                  <a:pt x="0" y="115"/>
                  <a:pt x="15" y="101"/>
                  <a:pt x="32" y="101"/>
                </a:cubicBezTo>
                <a:cubicBezTo>
                  <a:pt x="67" y="101"/>
                  <a:pt x="67" y="101"/>
                  <a:pt x="67" y="101"/>
                </a:cubicBezTo>
                <a:cubicBezTo>
                  <a:pt x="67" y="85"/>
                  <a:pt x="67" y="85"/>
                  <a:pt x="67" y="85"/>
                </a:cubicBezTo>
                <a:cubicBezTo>
                  <a:pt x="52" y="77"/>
                  <a:pt x="43" y="62"/>
                  <a:pt x="43" y="45"/>
                </a:cubicBezTo>
                <a:cubicBezTo>
                  <a:pt x="43" y="20"/>
                  <a:pt x="63" y="0"/>
                  <a:pt x="88" y="0"/>
                </a:cubicBezTo>
                <a:cubicBezTo>
                  <a:pt x="113" y="0"/>
                  <a:pt x="134" y="20"/>
                  <a:pt x="134" y="45"/>
                </a:cubicBezTo>
                <a:cubicBezTo>
                  <a:pt x="134" y="62"/>
                  <a:pt x="124" y="77"/>
                  <a:pt x="109" y="85"/>
                </a:cubicBezTo>
                <a:cubicBezTo>
                  <a:pt x="109" y="101"/>
                  <a:pt x="109" y="101"/>
                  <a:pt x="109" y="10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9">
            <a:extLst>
              <a:ext uri="{FF2B5EF4-FFF2-40B4-BE49-F238E27FC236}">
                <a16:creationId xmlns:a16="http://schemas.microsoft.com/office/drawing/2014/main" id="{FF27EBDC-41E6-4D91-9BBD-9169D1E1A36C}"/>
              </a:ext>
            </a:extLst>
          </p:cNvPr>
          <p:cNvSpPr>
            <a:spLocks/>
          </p:cNvSpPr>
          <p:nvPr/>
        </p:nvSpPr>
        <p:spPr bwMode="auto">
          <a:xfrm>
            <a:off x="1256413" y="2159781"/>
            <a:ext cx="414888" cy="891971"/>
          </a:xfrm>
          <a:custGeom>
            <a:avLst/>
            <a:gdLst/>
            <a:ahLst/>
            <a:cxnLst>
              <a:cxn ang="0">
                <a:pos x="141" y="101"/>
              </a:cxn>
              <a:cxn ang="0">
                <a:pos x="141" y="85"/>
              </a:cxn>
              <a:cxn ang="0">
                <a:pos x="166" y="45"/>
              </a:cxn>
              <a:cxn ang="0">
                <a:pos x="120" y="0"/>
              </a:cxn>
              <a:cxn ang="0">
                <a:pos x="75" y="45"/>
              </a:cxn>
              <a:cxn ang="0">
                <a:pos x="99" y="85"/>
              </a:cxn>
              <a:cxn ang="0">
                <a:pos x="99" y="101"/>
              </a:cxn>
              <a:cxn ang="0">
                <a:pos x="66" y="101"/>
              </a:cxn>
              <a:cxn ang="0">
                <a:pos x="38" y="133"/>
              </a:cxn>
              <a:cxn ang="0">
                <a:pos x="5" y="254"/>
              </a:cxn>
              <a:cxn ang="0">
                <a:pos x="2" y="263"/>
              </a:cxn>
              <a:cxn ang="0">
                <a:pos x="13" y="282"/>
              </a:cxn>
              <a:cxn ang="0">
                <a:pos x="13" y="282"/>
              </a:cxn>
              <a:cxn ang="0">
                <a:pos x="32" y="271"/>
              </a:cxn>
              <a:cxn ang="0">
                <a:pos x="34" y="262"/>
              </a:cxn>
              <a:cxn ang="0">
                <a:pos x="65" y="163"/>
              </a:cxn>
              <a:cxn ang="0">
                <a:pos x="78" y="166"/>
              </a:cxn>
              <a:cxn ang="0">
                <a:pos x="24" y="358"/>
              </a:cxn>
              <a:cxn ang="0">
                <a:pos x="71" y="358"/>
              </a:cxn>
              <a:cxn ang="0">
                <a:pos x="71" y="495"/>
              </a:cxn>
              <a:cxn ang="0">
                <a:pos x="92" y="516"/>
              </a:cxn>
              <a:cxn ang="0">
                <a:pos x="92" y="516"/>
              </a:cxn>
              <a:cxn ang="0">
                <a:pos x="114" y="495"/>
              </a:cxn>
              <a:cxn ang="0">
                <a:pos x="114" y="358"/>
              </a:cxn>
              <a:cxn ang="0">
                <a:pos x="126" y="358"/>
              </a:cxn>
              <a:cxn ang="0">
                <a:pos x="126" y="495"/>
              </a:cxn>
              <a:cxn ang="0">
                <a:pos x="148" y="516"/>
              </a:cxn>
              <a:cxn ang="0">
                <a:pos x="148" y="516"/>
              </a:cxn>
              <a:cxn ang="0">
                <a:pos x="170" y="495"/>
              </a:cxn>
              <a:cxn ang="0">
                <a:pos x="170" y="358"/>
              </a:cxn>
              <a:cxn ang="0">
                <a:pos x="216" y="358"/>
              </a:cxn>
              <a:cxn ang="0">
                <a:pos x="163" y="166"/>
              </a:cxn>
              <a:cxn ang="0">
                <a:pos x="176" y="163"/>
              </a:cxn>
              <a:cxn ang="0">
                <a:pos x="206" y="262"/>
              </a:cxn>
              <a:cxn ang="0">
                <a:pos x="209" y="271"/>
              </a:cxn>
              <a:cxn ang="0">
                <a:pos x="228" y="282"/>
              </a:cxn>
              <a:cxn ang="0">
                <a:pos x="228" y="282"/>
              </a:cxn>
              <a:cxn ang="0">
                <a:pos x="238" y="263"/>
              </a:cxn>
              <a:cxn ang="0">
                <a:pos x="236" y="254"/>
              </a:cxn>
              <a:cxn ang="0">
                <a:pos x="202" y="133"/>
              </a:cxn>
              <a:cxn ang="0">
                <a:pos x="174" y="101"/>
              </a:cxn>
              <a:cxn ang="0">
                <a:pos x="141" y="101"/>
              </a:cxn>
            </a:cxnLst>
            <a:rect l="0" t="0" r="r" b="b"/>
            <a:pathLst>
              <a:path w="240" h="516">
                <a:moveTo>
                  <a:pt x="141" y="101"/>
                </a:moveTo>
                <a:cubicBezTo>
                  <a:pt x="141" y="85"/>
                  <a:pt x="141" y="85"/>
                  <a:pt x="141" y="85"/>
                </a:cubicBezTo>
                <a:cubicBezTo>
                  <a:pt x="156" y="77"/>
                  <a:pt x="166" y="62"/>
                  <a:pt x="166" y="45"/>
                </a:cubicBezTo>
                <a:cubicBezTo>
                  <a:pt x="166" y="20"/>
                  <a:pt x="145" y="0"/>
                  <a:pt x="120" y="0"/>
                </a:cubicBezTo>
                <a:cubicBezTo>
                  <a:pt x="95" y="0"/>
                  <a:pt x="75" y="20"/>
                  <a:pt x="75" y="45"/>
                </a:cubicBezTo>
                <a:cubicBezTo>
                  <a:pt x="75" y="62"/>
                  <a:pt x="84" y="77"/>
                  <a:pt x="99" y="85"/>
                </a:cubicBezTo>
                <a:cubicBezTo>
                  <a:pt x="99" y="85"/>
                  <a:pt x="99" y="85"/>
                  <a:pt x="99" y="101"/>
                </a:cubicBezTo>
                <a:cubicBezTo>
                  <a:pt x="66" y="101"/>
                  <a:pt x="66" y="101"/>
                  <a:pt x="66" y="101"/>
                </a:cubicBezTo>
                <a:cubicBezTo>
                  <a:pt x="48" y="101"/>
                  <a:pt x="41" y="121"/>
                  <a:pt x="38" y="133"/>
                </a:cubicBezTo>
                <a:cubicBezTo>
                  <a:pt x="5" y="254"/>
                  <a:pt x="5" y="254"/>
                  <a:pt x="5" y="254"/>
                </a:cubicBezTo>
                <a:cubicBezTo>
                  <a:pt x="5" y="254"/>
                  <a:pt x="5" y="254"/>
                  <a:pt x="2" y="263"/>
                </a:cubicBezTo>
                <a:cubicBezTo>
                  <a:pt x="0" y="271"/>
                  <a:pt x="5" y="280"/>
                  <a:pt x="13" y="282"/>
                </a:cubicBezTo>
                <a:cubicBezTo>
                  <a:pt x="13" y="282"/>
                  <a:pt x="13" y="282"/>
                  <a:pt x="13" y="282"/>
                </a:cubicBezTo>
                <a:cubicBezTo>
                  <a:pt x="21" y="284"/>
                  <a:pt x="29" y="279"/>
                  <a:pt x="32" y="271"/>
                </a:cubicBezTo>
                <a:cubicBezTo>
                  <a:pt x="32" y="271"/>
                  <a:pt x="32" y="271"/>
                  <a:pt x="34" y="262"/>
                </a:cubicBezTo>
                <a:cubicBezTo>
                  <a:pt x="65" y="163"/>
                  <a:pt x="65" y="163"/>
                  <a:pt x="65" y="163"/>
                </a:cubicBezTo>
                <a:cubicBezTo>
                  <a:pt x="68" y="157"/>
                  <a:pt x="76" y="157"/>
                  <a:pt x="78" y="166"/>
                </a:cubicBezTo>
                <a:cubicBezTo>
                  <a:pt x="78" y="166"/>
                  <a:pt x="77" y="170"/>
                  <a:pt x="24" y="358"/>
                </a:cubicBezTo>
                <a:cubicBezTo>
                  <a:pt x="71" y="358"/>
                  <a:pt x="71" y="358"/>
                  <a:pt x="71" y="358"/>
                </a:cubicBezTo>
                <a:cubicBezTo>
                  <a:pt x="71" y="396"/>
                  <a:pt x="71" y="440"/>
                  <a:pt x="71" y="495"/>
                </a:cubicBezTo>
                <a:cubicBezTo>
                  <a:pt x="71" y="507"/>
                  <a:pt x="80" y="516"/>
                  <a:pt x="92" y="516"/>
                </a:cubicBezTo>
                <a:cubicBezTo>
                  <a:pt x="92" y="516"/>
                  <a:pt x="92" y="516"/>
                  <a:pt x="92" y="516"/>
                </a:cubicBezTo>
                <a:cubicBezTo>
                  <a:pt x="104" y="516"/>
                  <a:pt x="114" y="507"/>
                  <a:pt x="114" y="495"/>
                </a:cubicBezTo>
                <a:cubicBezTo>
                  <a:pt x="114" y="495"/>
                  <a:pt x="114" y="494"/>
                  <a:pt x="114" y="358"/>
                </a:cubicBezTo>
                <a:cubicBezTo>
                  <a:pt x="126" y="358"/>
                  <a:pt x="126" y="358"/>
                  <a:pt x="126" y="358"/>
                </a:cubicBezTo>
                <a:cubicBezTo>
                  <a:pt x="126" y="494"/>
                  <a:pt x="126" y="495"/>
                  <a:pt x="126" y="495"/>
                </a:cubicBezTo>
                <a:cubicBezTo>
                  <a:pt x="126" y="507"/>
                  <a:pt x="136" y="516"/>
                  <a:pt x="148" y="516"/>
                </a:cubicBezTo>
                <a:cubicBezTo>
                  <a:pt x="148" y="516"/>
                  <a:pt x="148" y="516"/>
                  <a:pt x="148" y="516"/>
                </a:cubicBezTo>
                <a:cubicBezTo>
                  <a:pt x="160" y="516"/>
                  <a:pt x="170" y="507"/>
                  <a:pt x="170" y="495"/>
                </a:cubicBezTo>
                <a:cubicBezTo>
                  <a:pt x="170" y="440"/>
                  <a:pt x="170" y="396"/>
                  <a:pt x="170" y="358"/>
                </a:cubicBezTo>
                <a:cubicBezTo>
                  <a:pt x="216" y="358"/>
                  <a:pt x="216" y="358"/>
                  <a:pt x="216" y="358"/>
                </a:cubicBezTo>
                <a:cubicBezTo>
                  <a:pt x="164" y="170"/>
                  <a:pt x="163" y="166"/>
                  <a:pt x="163" y="166"/>
                </a:cubicBezTo>
                <a:cubicBezTo>
                  <a:pt x="164" y="157"/>
                  <a:pt x="172" y="157"/>
                  <a:pt x="176" y="163"/>
                </a:cubicBezTo>
                <a:cubicBezTo>
                  <a:pt x="206" y="262"/>
                  <a:pt x="206" y="262"/>
                  <a:pt x="206" y="262"/>
                </a:cubicBezTo>
                <a:cubicBezTo>
                  <a:pt x="209" y="271"/>
                  <a:pt x="209" y="271"/>
                  <a:pt x="209" y="271"/>
                </a:cubicBezTo>
                <a:cubicBezTo>
                  <a:pt x="211" y="279"/>
                  <a:pt x="219" y="284"/>
                  <a:pt x="228" y="282"/>
                </a:cubicBezTo>
                <a:cubicBezTo>
                  <a:pt x="228" y="282"/>
                  <a:pt x="228" y="282"/>
                  <a:pt x="228" y="282"/>
                </a:cubicBezTo>
                <a:cubicBezTo>
                  <a:pt x="236" y="280"/>
                  <a:pt x="240" y="271"/>
                  <a:pt x="238" y="263"/>
                </a:cubicBezTo>
                <a:cubicBezTo>
                  <a:pt x="236" y="254"/>
                  <a:pt x="236" y="254"/>
                  <a:pt x="236" y="254"/>
                </a:cubicBezTo>
                <a:cubicBezTo>
                  <a:pt x="202" y="133"/>
                  <a:pt x="202" y="133"/>
                  <a:pt x="202" y="133"/>
                </a:cubicBezTo>
                <a:cubicBezTo>
                  <a:pt x="199" y="121"/>
                  <a:pt x="192" y="101"/>
                  <a:pt x="174" y="101"/>
                </a:cubicBezTo>
                <a:lnTo>
                  <a:pt x="141" y="101"/>
                </a:ln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8" name="Group 4">
            <a:extLst>
              <a:ext uri="{FF2B5EF4-FFF2-40B4-BE49-F238E27FC236}">
                <a16:creationId xmlns:a16="http://schemas.microsoft.com/office/drawing/2014/main" id="{A34EC288-816C-47B9-B1DA-D0F2FC791FD6}"/>
              </a:ext>
            </a:extLst>
          </p:cNvPr>
          <p:cNvGrpSpPr>
            <a:grpSpLocks noChangeAspect="1"/>
          </p:cNvGrpSpPr>
          <p:nvPr/>
        </p:nvGrpSpPr>
        <p:grpSpPr bwMode="auto">
          <a:xfrm>
            <a:off x="7376297" y="2366606"/>
            <a:ext cx="634446" cy="666831"/>
            <a:chOff x="822" y="-2"/>
            <a:chExt cx="4114" cy="4324"/>
          </a:xfrm>
          <a:solidFill>
            <a:srgbClr val="55ACD1"/>
          </a:solidFill>
        </p:grpSpPr>
        <p:sp>
          <p:nvSpPr>
            <p:cNvPr id="69" name="Freeform 5">
              <a:extLst>
                <a:ext uri="{FF2B5EF4-FFF2-40B4-BE49-F238E27FC236}">
                  <a16:creationId xmlns:a16="http://schemas.microsoft.com/office/drawing/2014/main" id="{6C367E60-49F3-4559-BEED-E1FA26A3152A}"/>
                </a:ext>
              </a:extLst>
            </p:cNvPr>
            <p:cNvSpPr>
              <a:spLocks/>
            </p:cNvSpPr>
            <p:nvPr/>
          </p:nvSpPr>
          <p:spPr bwMode="auto">
            <a:xfrm>
              <a:off x="822" y="2631"/>
              <a:ext cx="4114" cy="1691"/>
            </a:xfrm>
            <a:custGeom>
              <a:avLst/>
              <a:gdLst>
                <a:gd name="T0" fmla="*/ 1828 w 1882"/>
                <a:gd name="T1" fmla="*/ 265 h 774"/>
                <a:gd name="T2" fmla="*/ 1717 w 1882"/>
                <a:gd name="T3" fmla="*/ 130 h 774"/>
                <a:gd name="T4" fmla="*/ 1211 w 1882"/>
                <a:gd name="T5" fmla="*/ 1 h 774"/>
                <a:gd name="T6" fmla="*/ 1185 w 1882"/>
                <a:gd name="T7" fmla="*/ 13 h 774"/>
                <a:gd name="T8" fmla="*/ 1052 w 1882"/>
                <a:gd name="T9" fmla="*/ 440 h 774"/>
                <a:gd name="T10" fmla="*/ 1024 w 1882"/>
                <a:gd name="T11" fmla="*/ 340 h 774"/>
                <a:gd name="T12" fmla="*/ 1015 w 1882"/>
                <a:gd name="T13" fmla="*/ 144 h 774"/>
                <a:gd name="T14" fmla="*/ 1024 w 1882"/>
                <a:gd name="T15" fmla="*/ 124 h 774"/>
                <a:gd name="T16" fmla="*/ 1036 w 1882"/>
                <a:gd name="T17" fmla="*/ 94 h 774"/>
                <a:gd name="T18" fmla="*/ 1029 w 1882"/>
                <a:gd name="T19" fmla="*/ 71 h 774"/>
                <a:gd name="T20" fmla="*/ 1025 w 1882"/>
                <a:gd name="T21" fmla="*/ 61 h 774"/>
                <a:gd name="T22" fmla="*/ 1023 w 1882"/>
                <a:gd name="T23" fmla="*/ 58 h 774"/>
                <a:gd name="T24" fmla="*/ 1009 w 1882"/>
                <a:gd name="T25" fmla="*/ 49 h 774"/>
                <a:gd name="T26" fmla="*/ 997 w 1882"/>
                <a:gd name="T27" fmla="*/ 48 h 774"/>
                <a:gd name="T28" fmla="*/ 885 w 1882"/>
                <a:gd name="T29" fmla="*/ 48 h 774"/>
                <a:gd name="T30" fmla="*/ 874 w 1882"/>
                <a:gd name="T31" fmla="*/ 49 h 774"/>
                <a:gd name="T32" fmla="*/ 858 w 1882"/>
                <a:gd name="T33" fmla="*/ 61 h 774"/>
                <a:gd name="T34" fmla="*/ 857 w 1882"/>
                <a:gd name="T35" fmla="*/ 63 h 774"/>
                <a:gd name="T36" fmla="*/ 847 w 1882"/>
                <a:gd name="T37" fmla="*/ 94 h 774"/>
                <a:gd name="T38" fmla="*/ 856 w 1882"/>
                <a:gd name="T39" fmla="*/ 120 h 774"/>
                <a:gd name="T40" fmla="*/ 865 w 1882"/>
                <a:gd name="T41" fmla="*/ 140 h 774"/>
                <a:gd name="T42" fmla="*/ 879 w 1882"/>
                <a:gd name="T43" fmla="*/ 171 h 774"/>
                <a:gd name="T44" fmla="*/ 841 w 1882"/>
                <a:gd name="T45" fmla="*/ 465 h 774"/>
                <a:gd name="T46" fmla="*/ 752 w 1882"/>
                <a:gd name="T47" fmla="*/ 210 h 774"/>
                <a:gd name="T48" fmla="*/ 694 w 1882"/>
                <a:gd name="T49" fmla="*/ 0 h 774"/>
                <a:gd name="T50" fmla="*/ 398 w 1882"/>
                <a:gd name="T51" fmla="*/ 69 h 774"/>
                <a:gd name="T52" fmla="*/ 165 w 1882"/>
                <a:gd name="T53" fmla="*/ 130 h 774"/>
                <a:gd name="T54" fmla="*/ 91 w 1882"/>
                <a:gd name="T55" fmla="*/ 185 h 774"/>
                <a:gd name="T56" fmla="*/ 14 w 1882"/>
                <a:gd name="T57" fmla="*/ 534 h 774"/>
                <a:gd name="T58" fmla="*/ 64 w 1882"/>
                <a:gd name="T59" fmla="*/ 647 h 774"/>
                <a:gd name="T60" fmla="*/ 459 w 1882"/>
                <a:gd name="T61" fmla="*/ 743 h 774"/>
                <a:gd name="T62" fmla="*/ 1008 w 1882"/>
                <a:gd name="T63" fmla="*/ 774 h 774"/>
                <a:gd name="T64" fmla="*/ 1621 w 1882"/>
                <a:gd name="T65" fmla="*/ 706 h 774"/>
                <a:gd name="T66" fmla="*/ 1818 w 1882"/>
                <a:gd name="T67" fmla="*/ 6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2" h="774">
                  <a:moveTo>
                    <a:pt x="1870" y="568"/>
                  </a:moveTo>
                  <a:cubicBezTo>
                    <a:pt x="1866" y="466"/>
                    <a:pt x="1860" y="363"/>
                    <a:pt x="1828" y="265"/>
                  </a:cubicBezTo>
                  <a:cubicBezTo>
                    <a:pt x="1819" y="237"/>
                    <a:pt x="1809" y="207"/>
                    <a:pt x="1791" y="185"/>
                  </a:cubicBezTo>
                  <a:cubicBezTo>
                    <a:pt x="1771" y="162"/>
                    <a:pt x="1745" y="138"/>
                    <a:pt x="1717" y="130"/>
                  </a:cubicBezTo>
                  <a:cubicBezTo>
                    <a:pt x="1650" y="112"/>
                    <a:pt x="1584" y="95"/>
                    <a:pt x="1516" y="78"/>
                  </a:cubicBezTo>
                  <a:cubicBezTo>
                    <a:pt x="1415" y="52"/>
                    <a:pt x="1313" y="27"/>
                    <a:pt x="1211" y="1"/>
                  </a:cubicBezTo>
                  <a:cubicBezTo>
                    <a:pt x="1205" y="0"/>
                    <a:pt x="1199" y="0"/>
                    <a:pt x="1188" y="0"/>
                  </a:cubicBezTo>
                  <a:cubicBezTo>
                    <a:pt x="1187" y="4"/>
                    <a:pt x="1186" y="9"/>
                    <a:pt x="1185" y="13"/>
                  </a:cubicBezTo>
                  <a:cubicBezTo>
                    <a:pt x="1167" y="79"/>
                    <a:pt x="1150" y="145"/>
                    <a:pt x="1130" y="210"/>
                  </a:cubicBezTo>
                  <a:cubicBezTo>
                    <a:pt x="1106" y="287"/>
                    <a:pt x="1079" y="364"/>
                    <a:pt x="1052" y="440"/>
                  </a:cubicBezTo>
                  <a:cubicBezTo>
                    <a:pt x="1049" y="449"/>
                    <a:pt x="1045" y="457"/>
                    <a:pt x="1041" y="465"/>
                  </a:cubicBezTo>
                  <a:cubicBezTo>
                    <a:pt x="1036" y="430"/>
                    <a:pt x="1030" y="385"/>
                    <a:pt x="1024" y="340"/>
                  </a:cubicBezTo>
                  <a:cubicBezTo>
                    <a:pt x="1014" y="256"/>
                    <a:pt x="1003" y="174"/>
                    <a:pt x="1003" y="171"/>
                  </a:cubicBezTo>
                  <a:cubicBezTo>
                    <a:pt x="1008" y="162"/>
                    <a:pt x="1011" y="153"/>
                    <a:pt x="1015" y="144"/>
                  </a:cubicBezTo>
                  <a:cubicBezTo>
                    <a:pt x="1016" y="143"/>
                    <a:pt x="1016" y="141"/>
                    <a:pt x="1017" y="140"/>
                  </a:cubicBezTo>
                  <a:cubicBezTo>
                    <a:pt x="1019" y="135"/>
                    <a:pt x="1022" y="129"/>
                    <a:pt x="1024" y="124"/>
                  </a:cubicBezTo>
                  <a:cubicBezTo>
                    <a:pt x="1025" y="122"/>
                    <a:pt x="1026" y="120"/>
                    <a:pt x="1028" y="118"/>
                  </a:cubicBezTo>
                  <a:cubicBezTo>
                    <a:pt x="1031" y="110"/>
                    <a:pt x="1036" y="103"/>
                    <a:pt x="1036" y="94"/>
                  </a:cubicBezTo>
                  <a:cubicBezTo>
                    <a:pt x="1036" y="86"/>
                    <a:pt x="1032" y="79"/>
                    <a:pt x="1030" y="73"/>
                  </a:cubicBezTo>
                  <a:cubicBezTo>
                    <a:pt x="1029" y="71"/>
                    <a:pt x="1029" y="71"/>
                    <a:pt x="1029" y="71"/>
                  </a:cubicBezTo>
                  <a:cubicBezTo>
                    <a:pt x="1028" y="70"/>
                    <a:pt x="1028" y="69"/>
                    <a:pt x="1028" y="68"/>
                  </a:cubicBezTo>
                  <a:cubicBezTo>
                    <a:pt x="1027" y="66"/>
                    <a:pt x="1026" y="63"/>
                    <a:pt x="1025" y="61"/>
                  </a:cubicBezTo>
                  <a:cubicBezTo>
                    <a:pt x="1024" y="60"/>
                    <a:pt x="1024" y="60"/>
                    <a:pt x="1024" y="60"/>
                  </a:cubicBezTo>
                  <a:cubicBezTo>
                    <a:pt x="1024" y="60"/>
                    <a:pt x="1023" y="59"/>
                    <a:pt x="1023" y="58"/>
                  </a:cubicBezTo>
                  <a:cubicBezTo>
                    <a:pt x="1021" y="56"/>
                    <a:pt x="1020" y="54"/>
                    <a:pt x="1018" y="53"/>
                  </a:cubicBezTo>
                  <a:cubicBezTo>
                    <a:pt x="1015" y="50"/>
                    <a:pt x="1011" y="50"/>
                    <a:pt x="1009" y="49"/>
                  </a:cubicBezTo>
                  <a:cubicBezTo>
                    <a:pt x="1003" y="49"/>
                    <a:pt x="1003" y="49"/>
                    <a:pt x="1003" y="49"/>
                  </a:cubicBezTo>
                  <a:cubicBezTo>
                    <a:pt x="1001" y="48"/>
                    <a:pt x="998" y="48"/>
                    <a:pt x="997" y="48"/>
                  </a:cubicBezTo>
                  <a:cubicBezTo>
                    <a:pt x="989" y="47"/>
                    <a:pt x="968" y="47"/>
                    <a:pt x="941" y="47"/>
                  </a:cubicBezTo>
                  <a:cubicBezTo>
                    <a:pt x="914" y="47"/>
                    <a:pt x="893" y="47"/>
                    <a:pt x="885" y="48"/>
                  </a:cubicBezTo>
                  <a:cubicBezTo>
                    <a:pt x="883" y="48"/>
                    <a:pt x="881" y="48"/>
                    <a:pt x="879" y="49"/>
                  </a:cubicBezTo>
                  <a:cubicBezTo>
                    <a:pt x="874" y="49"/>
                    <a:pt x="874" y="49"/>
                    <a:pt x="874" y="49"/>
                  </a:cubicBezTo>
                  <a:cubicBezTo>
                    <a:pt x="870" y="50"/>
                    <a:pt x="864" y="51"/>
                    <a:pt x="859" y="58"/>
                  </a:cubicBezTo>
                  <a:cubicBezTo>
                    <a:pt x="859" y="59"/>
                    <a:pt x="859" y="60"/>
                    <a:pt x="858" y="61"/>
                  </a:cubicBezTo>
                  <a:cubicBezTo>
                    <a:pt x="858" y="61"/>
                    <a:pt x="858" y="61"/>
                    <a:pt x="858" y="61"/>
                  </a:cubicBezTo>
                  <a:cubicBezTo>
                    <a:pt x="857" y="62"/>
                    <a:pt x="857" y="62"/>
                    <a:pt x="857" y="63"/>
                  </a:cubicBezTo>
                  <a:cubicBezTo>
                    <a:pt x="852" y="68"/>
                    <a:pt x="849" y="74"/>
                    <a:pt x="849" y="82"/>
                  </a:cubicBezTo>
                  <a:cubicBezTo>
                    <a:pt x="848" y="85"/>
                    <a:pt x="847" y="89"/>
                    <a:pt x="847" y="94"/>
                  </a:cubicBezTo>
                  <a:cubicBezTo>
                    <a:pt x="847" y="103"/>
                    <a:pt x="851" y="110"/>
                    <a:pt x="855" y="118"/>
                  </a:cubicBezTo>
                  <a:cubicBezTo>
                    <a:pt x="855" y="118"/>
                    <a:pt x="856" y="119"/>
                    <a:pt x="856" y="120"/>
                  </a:cubicBezTo>
                  <a:cubicBezTo>
                    <a:pt x="857" y="121"/>
                    <a:pt x="858" y="123"/>
                    <a:pt x="858" y="124"/>
                  </a:cubicBezTo>
                  <a:cubicBezTo>
                    <a:pt x="861" y="129"/>
                    <a:pt x="863" y="135"/>
                    <a:pt x="865" y="140"/>
                  </a:cubicBezTo>
                  <a:cubicBezTo>
                    <a:pt x="866" y="141"/>
                    <a:pt x="866" y="142"/>
                    <a:pt x="867" y="143"/>
                  </a:cubicBezTo>
                  <a:cubicBezTo>
                    <a:pt x="871" y="152"/>
                    <a:pt x="875" y="161"/>
                    <a:pt x="879" y="171"/>
                  </a:cubicBezTo>
                  <a:cubicBezTo>
                    <a:pt x="879" y="173"/>
                    <a:pt x="877" y="191"/>
                    <a:pt x="873" y="220"/>
                  </a:cubicBezTo>
                  <a:cubicBezTo>
                    <a:pt x="865" y="283"/>
                    <a:pt x="850" y="396"/>
                    <a:pt x="841" y="465"/>
                  </a:cubicBezTo>
                  <a:cubicBezTo>
                    <a:pt x="837" y="457"/>
                    <a:pt x="833" y="449"/>
                    <a:pt x="830" y="440"/>
                  </a:cubicBezTo>
                  <a:cubicBezTo>
                    <a:pt x="803" y="364"/>
                    <a:pt x="776" y="287"/>
                    <a:pt x="752" y="210"/>
                  </a:cubicBezTo>
                  <a:cubicBezTo>
                    <a:pt x="732" y="145"/>
                    <a:pt x="715" y="79"/>
                    <a:pt x="697" y="13"/>
                  </a:cubicBezTo>
                  <a:cubicBezTo>
                    <a:pt x="696" y="9"/>
                    <a:pt x="695" y="4"/>
                    <a:pt x="694" y="0"/>
                  </a:cubicBezTo>
                  <a:cubicBezTo>
                    <a:pt x="683" y="0"/>
                    <a:pt x="677" y="0"/>
                    <a:pt x="671" y="1"/>
                  </a:cubicBezTo>
                  <a:cubicBezTo>
                    <a:pt x="580" y="24"/>
                    <a:pt x="489" y="46"/>
                    <a:pt x="398" y="69"/>
                  </a:cubicBezTo>
                  <a:cubicBezTo>
                    <a:pt x="398" y="69"/>
                    <a:pt x="398" y="70"/>
                    <a:pt x="398" y="70"/>
                  </a:cubicBezTo>
                  <a:cubicBezTo>
                    <a:pt x="320" y="89"/>
                    <a:pt x="242" y="109"/>
                    <a:pt x="165" y="130"/>
                  </a:cubicBezTo>
                  <a:cubicBezTo>
                    <a:pt x="139" y="137"/>
                    <a:pt x="114" y="159"/>
                    <a:pt x="95" y="181"/>
                  </a:cubicBezTo>
                  <a:cubicBezTo>
                    <a:pt x="94" y="182"/>
                    <a:pt x="93" y="184"/>
                    <a:pt x="91" y="185"/>
                  </a:cubicBezTo>
                  <a:cubicBezTo>
                    <a:pt x="73" y="207"/>
                    <a:pt x="63" y="237"/>
                    <a:pt x="54" y="265"/>
                  </a:cubicBezTo>
                  <a:cubicBezTo>
                    <a:pt x="26" y="352"/>
                    <a:pt x="18" y="443"/>
                    <a:pt x="14" y="534"/>
                  </a:cubicBezTo>
                  <a:cubicBezTo>
                    <a:pt x="13" y="545"/>
                    <a:pt x="13" y="557"/>
                    <a:pt x="12" y="568"/>
                  </a:cubicBezTo>
                  <a:cubicBezTo>
                    <a:pt x="10" y="633"/>
                    <a:pt x="0" y="621"/>
                    <a:pt x="64" y="647"/>
                  </a:cubicBezTo>
                  <a:cubicBezTo>
                    <a:pt x="79" y="654"/>
                    <a:pt x="95" y="660"/>
                    <a:pt x="111" y="665"/>
                  </a:cubicBezTo>
                  <a:cubicBezTo>
                    <a:pt x="225" y="702"/>
                    <a:pt x="342" y="727"/>
                    <a:pt x="459" y="743"/>
                  </a:cubicBezTo>
                  <a:cubicBezTo>
                    <a:pt x="574" y="759"/>
                    <a:pt x="691" y="767"/>
                    <a:pt x="807" y="772"/>
                  </a:cubicBezTo>
                  <a:cubicBezTo>
                    <a:pt x="830" y="772"/>
                    <a:pt x="1008" y="774"/>
                    <a:pt x="1008" y="774"/>
                  </a:cubicBezTo>
                  <a:cubicBezTo>
                    <a:pt x="1030" y="773"/>
                    <a:pt x="1052" y="772"/>
                    <a:pt x="1075" y="772"/>
                  </a:cubicBezTo>
                  <a:cubicBezTo>
                    <a:pt x="1259" y="765"/>
                    <a:pt x="1442" y="748"/>
                    <a:pt x="1621" y="706"/>
                  </a:cubicBezTo>
                  <a:cubicBezTo>
                    <a:pt x="1671" y="695"/>
                    <a:pt x="1721" y="681"/>
                    <a:pt x="1771" y="665"/>
                  </a:cubicBezTo>
                  <a:cubicBezTo>
                    <a:pt x="1787" y="660"/>
                    <a:pt x="1803" y="654"/>
                    <a:pt x="1818" y="647"/>
                  </a:cubicBezTo>
                  <a:cubicBezTo>
                    <a:pt x="1882" y="621"/>
                    <a:pt x="1872" y="633"/>
                    <a:pt x="1870"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ndParaRPr>
            </a:p>
          </p:txBody>
        </p:sp>
        <p:sp>
          <p:nvSpPr>
            <p:cNvPr id="70" name="Freeform 6">
              <a:extLst>
                <a:ext uri="{FF2B5EF4-FFF2-40B4-BE49-F238E27FC236}">
                  <a16:creationId xmlns:a16="http://schemas.microsoft.com/office/drawing/2014/main" id="{112C4644-CD7A-4EF7-9324-CB8F26C11E2C}"/>
                </a:ext>
              </a:extLst>
            </p:cNvPr>
            <p:cNvSpPr>
              <a:spLocks/>
            </p:cNvSpPr>
            <p:nvPr/>
          </p:nvSpPr>
          <p:spPr bwMode="auto">
            <a:xfrm>
              <a:off x="2103" y="378"/>
              <a:ext cx="1552" cy="2045"/>
            </a:xfrm>
            <a:custGeom>
              <a:avLst/>
              <a:gdLst>
                <a:gd name="T0" fmla="*/ 709 w 710"/>
                <a:gd name="T1" fmla="*/ 356 h 936"/>
                <a:gd name="T2" fmla="*/ 706 w 710"/>
                <a:gd name="T3" fmla="*/ 418 h 936"/>
                <a:gd name="T4" fmla="*/ 692 w 710"/>
                <a:gd name="T5" fmla="*/ 518 h 936"/>
                <a:gd name="T6" fmla="*/ 471 w 710"/>
                <a:gd name="T7" fmla="*/ 578 h 936"/>
                <a:gd name="T8" fmla="*/ 420 w 710"/>
                <a:gd name="T9" fmla="*/ 583 h 936"/>
                <a:gd name="T10" fmla="*/ 406 w 710"/>
                <a:gd name="T11" fmla="*/ 576 h 936"/>
                <a:gd name="T12" fmla="*/ 343 w 710"/>
                <a:gd name="T13" fmla="*/ 545 h 936"/>
                <a:gd name="T14" fmla="*/ 266 w 710"/>
                <a:gd name="T15" fmla="*/ 546 h 936"/>
                <a:gd name="T16" fmla="*/ 190 w 710"/>
                <a:gd name="T17" fmla="*/ 613 h 936"/>
                <a:gd name="T18" fmla="*/ 255 w 710"/>
                <a:gd name="T19" fmla="*/ 692 h 936"/>
                <a:gd name="T20" fmla="*/ 356 w 710"/>
                <a:gd name="T21" fmla="*/ 692 h 936"/>
                <a:gd name="T22" fmla="*/ 410 w 710"/>
                <a:gd name="T23" fmla="*/ 658 h 936"/>
                <a:gd name="T24" fmla="*/ 421 w 710"/>
                <a:gd name="T25" fmla="*/ 649 h 936"/>
                <a:gd name="T26" fmla="*/ 672 w 710"/>
                <a:gd name="T27" fmla="*/ 595 h 936"/>
                <a:gd name="T28" fmla="*/ 632 w 710"/>
                <a:gd name="T29" fmla="*/ 704 h 936"/>
                <a:gd name="T30" fmla="*/ 627 w 710"/>
                <a:gd name="T31" fmla="*/ 717 h 936"/>
                <a:gd name="T32" fmla="*/ 518 w 710"/>
                <a:gd name="T33" fmla="*/ 868 h 936"/>
                <a:gd name="T34" fmla="*/ 355 w 710"/>
                <a:gd name="T35" fmla="*/ 933 h 936"/>
                <a:gd name="T36" fmla="*/ 192 w 710"/>
                <a:gd name="T37" fmla="*/ 868 h 936"/>
                <a:gd name="T38" fmla="*/ 184 w 710"/>
                <a:gd name="T39" fmla="*/ 860 h 936"/>
                <a:gd name="T40" fmla="*/ 83 w 710"/>
                <a:gd name="T41" fmla="*/ 717 h 936"/>
                <a:gd name="T42" fmla="*/ 1 w 710"/>
                <a:gd name="T43" fmla="*/ 356 h 936"/>
                <a:gd name="T44" fmla="*/ 2 w 710"/>
                <a:gd name="T45" fmla="*/ 303 h 936"/>
                <a:gd name="T46" fmla="*/ 57 w 710"/>
                <a:gd name="T47" fmla="*/ 137 h 936"/>
                <a:gd name="T48" fmla="*/ 190 w 710"/>
                <a:gd name="T49" fmla="*/ 30 h 936"/>
                <a:gd name="T50" fmla="*/ 355 w 710"/>
                <a:gd name="T51" fmla="*/ 0 h 936"/>
                <a:gd name="T52" fmla="*/ 520 w 710"/>
                <a:gd name="T53" fmla="*/ 30 h 936"/>
                <a:gd name="T54" fmla="*/ 708 w 710"/>
                <a:gd name="T55" fmla="*/ 303 h 936"/>
                <a:gd name="T56" fmla="*/ 709 w 710"/>
                <a:gd name="T57" fmla="*/ 35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936">
                  <a:moveTo>
                    <a:pt x="709" y="356"/>
                  </a:moveTo>
                  <a:cubicBezTo>
                    <a:pt x="708" y="377"/>
                    <a:pt x="707" y="398"/>
                    <a:pt x="706" y="418"/>
                  </a:cubicBezTo>
                  <a:cubicBezTo>
                    <a:pt x="703" y="452"/>
                    <a:pt x="698" y="485"/>
                    <a:pt x="692" y="518"/>
                  </a:cubicBezTo>
                  <a:cubicBezTo>
                    <a:pt x="621" y="548"/>
                    <a:pt x="547" y="567"/>
                    <a:pt x="471" y="578"/>
                  </a:cubicBezTo>
                  <a:cubicBezTo>
                    <a:pt x="454" y="580"/>
                    <a:pt x="437" y="582"/>
                    <a:pt x="420" y="583"/>
                  </a:cubicBezTo>
                  <a:cubicBezTo>
                    <a:pt x="416" y="583"/>
                    <a:pt x="409" y="580"/>
                    <a:pt x="406" y="576"/>
                  </a:cubicBezTo>
                  <a:cubicBezTo>
                    <a:pt x="390" y="556"/>
                    <a:pt x="369" y="545"/>
                    <a:pt x="343" y="545"/>
                  </a:cubicBezTo>
                  <a:cubicBezTo>
                    <a:pt x="318" y="546"/>
                    <a:pt x="292" y="545"/>
                    <a:pt x="266" y="546"/>
                  </a:cubicBezTo>
                  <a:cubicBezTo>
                    <a:pt x="225" y="546"/>
                    <a:pt x="193" y="574"/>
                    <a:pt x="190" y="613"/>
                  </a:cubicBezTo>
                  <a:cubicBezTo>
                    <a:pt x="187" y="654"/>
                    <a:pt x="213" y="689"/>
                    <a:pt x="255" y="692"/>
                  </a:cubicBezTo>
                  <a:cubicBezTo>
                    <a:pt x="289" y="696"/>
                    <a:pt x="323" y="694"/>
                    <a:pt x="356" y="692"/>
                  </a:cubicBezTo>
                  <a:cubicBezTo>
                    <a:pt x="380" y="691"/>
                    <a:pt x="397" y="677"/>
                    <a:pt x="410" y="658"/>
                  </a:cubicBezTo>
                  <a:cubicBezTo>
                    <a:pt x="412" y="654"/>
                    <a:pt x="417" y="649"/>
                    <a:pt x="421" y="649"/>
                  </a:cubicBezTo>
                  <a:cubicBezTo>
                    <a:pt x="506" y="641"/>
                    <a:pt x="590" y="625"/>
                    <a:pt x="672" y="595"/>
                  </a:cubicBezTo>
                  <a:cubicBezTo>
                    <a:pt x="661" y="632"/>
                    <a:pt x="648" y="669"/>
                    <a:pt x="632" y="704"/>
                  </a:cubicBezTo>
                  <a:cubicBezTo>
                    <a:pt x="631" y="709"/>
                    <a:pt x="629" y="713"/>
                    <a:pt x="627" y="717"/>
                  </a:cubicBezTo>
                  <a:cubicBezTo>
                    <a:pt x="601" y="774"/>
                    <a:pt x="563" y="823"/>
                    <a:pt x="518" y="868"/>
                  </a:cubicBezTo>
                  <a:cubicBezTo>
                    <a:pt x="471" y="913"/>
                    <a:pt x="413" y="936"/>
                    <a:pt x="355" y="933"/>
                  </a:cubicBezTo>
                  <a:cubicBezTo>
                    <a:pt x="297" y="936"/>
                    <a:pt x="239" y="914"/>
                    <a:pt x="192" y="868"/>
                  </a:cubicBezTo>
                  <a:cubicBezTo>
                    <a:pt x="189" y="865"/>
                    <a:pt x="186" y="862"/>
                    <a:pt x="184" y="860"/>
                  </a:cubicBezTo>
                  <a:cubicBezTo>
                    <a:pt x="142" y="817"/>
                    <a:pt x="107" y="771"/>
                    <a:pt x="83" y="717"/>
                  </a:cubicBezTo>
                  <a:cubicBezTo>
                    <a:pt x="32" y="602"/>
                    <a:pt x="2" y="482"/>
                    <a:pt x="1" y="356"/>
                  </a:cubicBezTo>
                  <a:cubicBezTo>
                    <a:pt x="1" y="339"/>
                    <a:pt x="0" y="321"/>
                    <a:pt x="2" y="303"/>
                  </a:cubicBezTo>
                  <a:cubicBezTo>
                    <a:pt x="8" y="242"/>
                    <a:pt x="26" y="185"/>
                    <a:pt x="57" y="137"/>
                  </a:cubicBezTo>
                  <a:cubicBezTo>
                    <a:pt x="88" y="91"/>
                    <a:pt x="132" y="54"/>
                    <a:pt x="190" y="30"/>
                  </a:cubicBezTo>
                  <a:cubicBezTo>
                    <a:pt x="243" y="9"/>
                    <a:pt x="299" y="0"/>
                    <a:pt x="355" y="0"/>
                  </a:cubicBezTo>
                  <a:cubicBezTo>
                    <a:pt x="411" y="0"/>
                    <a:pt x="467" y="9"/>
                    <a:pt x="520" y="30"/>
                  </a:cubicBezTo>
                  <a:cubicBezTo>
                    <a:pt x="638" y="78"/>
                    <a:pt x="697" y="182"/>
                    <a:pt x="708" y="303"/>
                  </a:cubicBezTo>
                  <a:cubicBezTo>
                    <a:pt x="710" y="321"/>
                    <a:pt x="709" y="339"/>
                    <a:pt x="709"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sp>
          <p:nvSpPr>
            <p:cNvPr id="71" name="Freeform 7">
              <a:extLst>
                <a:ext uri="{FF2B5EF4-FFF2-40B4-BE49-F238E27FC236}">
                  <a16:creationId xmlns:a16="http://schemas.microsoft.com/office/drawing/2014/main" id="{2ED32AAB-AC0C-4EAD-BA30-631AB72A20F0}"/>
                </a:ext>
              </a:extLst>
            </p:cNvPr>
            <p:cNvSpPr>
              <a:spLocks/>
            </p:cNvSpPr>
            <p:nvPr/>
          </p:nvSpPr>
          <p:spPr bwMode="auto">
            <a:xfrm>
              <a:off x="1618" y="-2"/>
              <a:ext cx="2522" cy="1593"/>
            </a:xfrm>
            <a:custGeom>
              <a:avLst/>
              <a:gdLst>
                <a:gd name="T0" fmla="*/ 1147 w 1154"/>
                <a:gd name="T1" fmla="*/ 478 h 729"/>
                <a:gd name="T2" fmla="*/ 1129 w 1154"/>
                <a:gd name="T3" fmla="*/ 418 h 729"/>
                <a:gd name="T4" fmla="*/ 1092 w 1154"/>
                <a:gd name="T5" fmla="*/ 404 h 729"/>
                <a:gd name="T6" fmla="*/ 1070 w 1154"/>
                <a:gd name="T7" fmla="*/ 343 h 729"/>
                <a:gd name="T8" fmla="*/ 790 w 1154"/>
                <a:gd name="T9" fmla="*/ 44 h 729"/>
                <a:gd name="T10" fmla="*/ 585 w 1154"/>
                <a:gd name="T11" fmla="*/ 1 h 729"/>
                <a:gd name="T12" fmla="*/ 577 w 1154"/>
                <a:gd name="T13" fmla="*/ 2 h 729"/>
                <a:gd name="T14" fmla="*/ 569 w 1154"/>
                <a:gd name="T15" fmla="*/ 1 h 729"/>
                <a:gd name="T16" fmla="*/ 364 w 1154"/>
                <a:gd name="T17" fmla="*/ 44 h 729"/>
                <a:gd name="T18" fmla="*/ 84 w 1154"/>
                <a:gd name="T19" fmla="*/ 343 h 729"/>
                <a:gd name="T20" fmla="*/ 62 w 1154"/>
                <a:gd name="T21" fmla="*/ 404 h 729"/>
                <a:gd name="T22" fmla="*/ 25 w 1154"/>
                <a:gd name="T23" fmla="*/ 418 h 729"/>
                <a:gd name="T24" fmla="*/ 7 w 1154"/>
                <a:gd name="T25" fmla="*/ 478 h 729"/>
                <a:gd name="T26" fmla="*/ 2 w 1154"/>
                <a:gd name="T27" fmla="*/ 560 h 729"/>
                <a:gd name="T28" fmla="*/ 21 w 1154"/>
                <a:gd name="T29" fmla="*/ 659 h 729"/>
                <a:gd name="T30" fmla="*/ 76 w 1154"/>
                <a:gd name="T31" fmla="*/ 726 h 729"/>
                <a:gd name="T32" fmla="*/ 146 w 1154"/>
                <a:gd name="T33" fmla="*/ 718 h 729"/>
                <a:gd name="T34" fmla="*/ 154 w 1154"/>
                <a:gd name="T35" fmla="*/ 717 h 729"/>
                <a:gd name="T36" fmla="*/ 173 w 1154"/>
                <a:gd name="T37" fmla="*/ 695 h 729"/>
                <a:gd name="T38" fmla="*/ 166 w 1154"/>
                <a:gd name="T39" fmla="*/ 630 h 729"/>
                <a:gd name="T40" fmla="*/ 151 w 1154"/>
                <a:gd name="T41" fmla="*/ 487 h 729"/>
                <a:gd name="T42" fmla="*/ 147 w 1154"/>
                <a:gd name="T43" fmla="*/ 404 h 729"/>
                <a:gd name="T44" fmla="*/ 577 w 1154"/>
                <a:gd name="T45" fmla="*/ 89 h 729"/>
                <a:gd name="T46" fmla="*/ 1007 w 1154"/>
                <a:gd name="T47" fmla="*/ 404 h 729"/>
                <a:gd name="T48" fmla="*/ 1003 w 1154"/>
                <a:gd name="T49" fmla="*/ 487 h 729"/>
                <a:gd name="T50" fmla="*/ 988 w 1154"/>
                <a:gd name="T51" fmla="*/ 630 h 729"/>
                <a:gd name="T52" fmla="*/ 981 w 1154"/>
                <a:gd name="T53" fmla="*/ 695 h 729"/>
                <a:gd name="T54" fmla="*/ 1000 w 1154"/>
                <a:gd name="T55" fmla="*/ 717 h 729"/>
                <a:gd name="T56" fmla="*/ 1008 w 1154"/>
                <a:gd name="T57" fmla="*/ 718 h 729"/>
                <a:gd name="T58" fmla="*/ 1078 w 1154"/>
                <a:gd name="T59" fmla="*/ 726 h 729"/>
                <a:gd name="T60" fmla="*/ 1133 w 1154"/>
                <a:gd name="T61" fmla="*/ 659 h 729"/>
                <a:gd name="T62" fmla="*/ 1152 w 1154"/>
                <a:gd name="T63" fmla="*/ 560 h 729"/>
                <a:gd name="T64" fmla="*/ 1147 w 1154"/>
                <a:gd name="T65" fmla="*/ 478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4" h="729">
                  <a:moveTo>
                    <a:pt x="1147" y="478"/>
                  </a:moveTo>
                  <a:cubicBezTo>
                    <a:pt x="1143" y="460"/>
                    <a:pt x="1142" y="433"/>
                    <a:pt x="1129" y="418"/>
                  </a:cubicBezTo>
                  <a:cubicBezTo>
                    <a:pt x="1124" y="413"/>
                    <a:pt x="1093" y="406"/>
                    <a:pt x="1092" y="404"/>
                  </a:cubicBezTo>
                  <a:cubicBezTo>
                    <a:pt x="1092" y="404"/>
                    <a:pt x="1070" y="343"/>
                    <a:pt x="1070" y="343"/>
                  </a:cubicBezTo>
                  <a:cubicBezTo>
                    <a:pt x="1015" y="204"/>
                    <a:pt x="922" y="104"/>
                    <a:pt x="790" y="44"/>
                  </a:cubicBezTo>
                  <a:cubicBezTo>
                    <a:pt x="723" y="14"/>
                    <a:pt x="653" y="0"/>
                    <a:pt x="585" y="1"/>
                  </a:cubicBezTo>
                  <a:cubicBezTo>
                    <a:pt x="582" y="1"/>
                    <a:pt x="580" y="1"/>
                    <a:pt x="577" y="2"/>
                  </a:cubicBezTo>
                  <a:cubicBezTo>
                    <a:pt x="574" y="1"/>
                    <a:pt x="572" y="1"/>
                    <a:pt x="569" y="1"/>
                  </a:cubicBezTo>
                  <a:cubicBezTo>
                    <a:pt x="501" y="0"/>
                    <a:pt x="431" y="14"/>
                    <a:pt x="364" y="44"/>
                  </a:cubicBezTo>
                  <a:cubicBezTo>
                    <a:pt x="232" y="104"/>
                    <a:pt x="139" y="204"/>
                    <a:pt x="84" y="343"/>
                  </a:cubicBezTo>
                  <a:cubicBezTo>
                    <a:pt x="84" y="343"/>
                    <a:pt x="62" y="404"/>
                    <a:pt x="62" y="404"/>
                  </a:cubicBezTo>
                  <a:cubicBezTo>
                    <a:pt x="61" y="406"/>
                    <a:pt x="30" y="413"/>
                    <a:pt x="25" y="418"/>
                  </a:cubicBezTo>
                  <a:cubicBezTo>
                    <a:pt x="12" y="433"/>
                    <a:pt x="11" y="460"/>
                    <a:pt x="7" y="478"/>
                  </a:cubicBezTo>
                  <a:cubicBezTo>
                    <a:pt x="1" y="505"/>
                    <a:pt x="0" y="532"/>
                    <a:pt x="2" y="560"/>
                  </a:cubicBezTo>
                  <a:cubicBezTo>
                    <a:pt x="4" y="593"/>
                    <a:pt x="10" y="627"/>
                    <a:pt x="21" y="659"/>
                  </a:cubicBezTo>
                  <a:cubicBezTo>
                    <a:pt x="30" y="683"/>
                    <a:pt x="44" y="729"/>
                    <a:pt x="76" y="726"/>
                  </a:cubicBezTo>
                  <a:cubicBezTo>
                    <a:pt x="93" y="724"/>
                    <a:pt x="129" y="720"/>
                    <a:pt x="146" y="718"/>
                  </a:cubicBezTo>
                  <a:cubicBezTo>
                    <a:pt x="149" y="718"/>
                    <a:pt x="152" y="717"/>
                    <a:pt x="154" y="717"/>
                  </a:cubicBezTo>
                  <a:cubicBezTo>
                    <a:pt x="166" y="716"/>
                    <a:pt x="174" y="706"/>
                    <a:pt x="173" y="695"/>
                  </a:cubicBezTo>
                  <a:cubicBezTo>
                    <a:pt x="170" y="673"/>
                    <a:pt x="168" y="651"/>
                    <a:pt x="166" y="630"/>
                  </a:cubicBezTo>
                  <a:cubicBezTo>
                    <a:pt x="161" y="583"/>
                    <a:pt x="156" y="535"/>
                    <a:pt x="151" y="487"/>
                  </a:cubicBezTo>
                  <a:cubicBezTo>
                    <a:pt x="148" y="461"/>
                    <a:pt x="138" y="431"/>
                    <a:pt x="147" y="404"/>
                  </a:cubicBezTo>
                  <a:cubicBezTo>
                    <a:pt x="214" y="206"/>
                    <a:pt x="389" y="80"/>
                    <a:pt x="577" y="89"/>
                  </a:cubicBezTo>
                  <a:cubicBezTo>
                    <a:pt x="765" y="80"/>
                    <a:pt x="940" y="206"/>
                    <a:pt x="1007" y="404"/>
                  </a:cubicBezTo>
                  <a:cubicBezTo>
                    <a:pt x="1016" y="431"/>
                    <a:pt x="1006" y="461"/>
                    <a:pt x="1003" y="487"/>
                  </a:cubicBezTo>
                  <a:cubicBezTo>
                    <a:pt x="998" y="535"/>
                    <a:pt x="993" y="583"/>
                    <a:pt x="988" y="630"/>
                  </a:cubicBezTo>
                  <a:cubicBezTo>
                    <a:pt x="986" y="651"/>
                    <a:pt x="984" y="673"/>
                    <a:pt x="981" y="695"/>
                  </a:cubicBezTo>
                  <a:cubicBezTo>
                    <a:pt x="980" y="706"/>
                    <a:pt x="988" y="716"/>
                    <a:pt x="1000" y="717"/>
                  </a:cubicBezTo>
                  <a:cubicBezTo>
                    <a:pt x="1002" y="717"/>
                    <a:pt x="1005" y="718"/>
                    <a:pt x="1008" y="718"/>
                  </a:cubicBezTo>
                  <a:cubicBezTo>
                    <a:pt x="1025" y="720"/>
                    <a:pt x="1061" y="724"/>
                    <a:pt x="1078" y="726"/>
                  </a:cubicBezTo>
                  <a:cubicBezTo>
                    <a:pt x="1110" y="729"/>
                    <a:pt x="1124" y="683"/>
                    <a:pt x="1133" y="659"/>
                  </a:cubicBezTo>
                  <a:cubicBezTo>
                    <a:pt x="1144" y="627"/>
                    <a:pt x="1150" y="593"/>
                    <a:pt x="1152" y="560"/>
                  </a:cubicBezTo>
                  <a:cubicBezTo>
                    <a:pt x="1154" y="532"/>
                    <a:pt x="1153" y="505"/>
                    <a:pt x="1147" y="4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grpSp>
      <p:cxnSp>
        <p:nvCxnSpPr>
          <p:cNvPr id="9" name="Connector: Elbow 8">
            <a:extLst>
              <a:ext uri="{FF2B5EF4-FFF2-40B4-BE49-F238E27FC236}">
                <a16:creationId xmlns:a16="http://schemas.microsoft.com/office/drawing/2014/main" id="{8E2C6EAB-529D-4514-8BA3-7627E0185057}"/>
              </a:ext>
            </a:extLst>
          </p:cNvPr>
          <p:cNvCxnSpPr>
            <a:endCxn id="14" idx="4"/>
          </p:cNvCxnSpPr>
          <p:nvPr/>
        </p:nvCxnSpPr>
        <p:spPr>
          <a:xfrm rot="10800000" flipV="1">
            <a:off x="1296911" y="3566318"/>
            <a:ext cx="6016363" cy="94576"/>
          </a:xfrm>
          <a:prstGeom prst="bentConnector4">
            <a:avLst>
              <a:gd name="adj1" fmla="val 40"/>
              <a:gd name="adj2" fmla="val 464484"/>
            </a:avLst>
          </a:prstGeom>
          <a:noFill/>
          <a:ln w="28575" cap="flat" cmpd="sng">
            <a:solidFill>
              <a:schemeClr val="dk2"/>
            </a:solidFill>
            <a:prstDash val="dash"/>
            <a:miter lim="800000"/>
            <a:headEnd type="none" w="med" len="med"/>
            <a:tailEnd type="triangle" w="med" len="med"/>
          </a:ln>
        </p:spPr>
      </p:cxnSp>
      <p:sp>
        <p:nvSpPr>
          <p:cNvPr id="59" name="Google Shape;818;p28">
            <a:extLst>
              <a:ext uri="{FF2B5EF4-FFF2-40B4-BE49-F238E27FC236}">
                <a16:creationId xmlns:a16="http://schemas.microsoft.com/office/drawing/2014/main" id="{BB27A0A3-226D-4F61-B401-5BDF9173AA40}"/>
              </a:ext>
            </a:extLst>
          </p:cNvPr>
          <p:cNvSpPr/>
          <p:nvPr/>
        </p:nvSpPr>
        <p:spPr>
          <a:xfrm>
            <a:off x="2590324" y="2055582"/>
            <a:ext cx="457200" cy="519294"/>
          </a:xfrm>
          <a:prstGeom prst="ellipse">
            <a:avLst/>
          </a:prstGeom>
          <a:solidFill>
            <a:srgbClr val="1E22AA">
              <a:alpha val="14902"/>
            </a:srgbClr>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sz="1800" b="1" i="0" u="none" strike="noStrike" cap="none" dirty="0">
                <a:solidFill>
                  <a:schemeClr val="bg1"/>
                </a:solidFill>
                <a:latin typeface="Libre Franklin Medium"/>
                <a:ea typeface="Libre Franklin Medium"/>
                <a:cs typeface="Libre Franklin Medium"/>
                <a:sym typeface="Libre Franklin Medium"/>
              </a:rPr>
              <a:t>1</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65" name="Google Shape;818;p28">
            <a:extLst>
              <a:ext uri="{FF2B5EF4-FFF2-40B4-BE49-F238E27FC236}">
                <a16:creationId xmlns:a16="http://schemas.microsoft.com/office/drawing/2014/main" id="{75A81798-A32E-4EB5-8F58-509C96BB1705}"/>
              </a:ext>
            </a:extLst>
          </p:cNvPr>
          <p:cNvSpPr/>
          <p:nvPr/>
        </p:nvSpPr>
        <p:spPr>
          <a:xfrm>
            <a:off x="8574869" y="2130265"/>
            <a:ext cx="457200" cy="519294"/>
          </a:xfrm>
          <a:prstGeom prst="ellipse">
            <a:avLst/>
          </a:prstGeom>
          <a:solidFill>
            <a:srgbClr val="1E22AA">
              <a:alpha val="14902"/>
            </a:srgbClr>
          </a:solidFill>
          <a:ln>
            <a:noFill/>
          </a:ln>
        </p:spPr>
        <p:txBody>
          <a:bodyPr spcFirstLastPara="1" wrap="square" lIns="45700" tIns="45700" rIns="45700" bIns="45700" anchor="ctr" anchorCtr="0">
            <a:spAutoFit/>
          </a:bodyPr>
          <a:lstStyle/>
          <a:p>
            <a:pPr algn="ctr">
              <a:buClr>
                <a:srgbClr val="000000"/>
              </a:buClr>
              <a:buSzPts val="1800"/>
            </a:pPr>
            <a:r>
              <a:rPr lang="en-US" b="1" dirty="0">
                <a:solidFill>
                  <a:schemeClr val="bg1"/>
                </a:solidFill>
                <a:latin typeface="Libre Franklin Medium"/>
                <a:sym typeface="Libre Franklin Medium"/>
              </a:rPr>
              <a:t>2</a:t>
            </a:r>
            <a:endParaRPr b="1" dirty="0">
              <a:solidFill>
                <a:schemeClr val="bg1"/>
              </a:solidFill>
              <a:latin typeface="Libre Franklin Medium"/>
              <a:sym typeface="Libre Franklin Medium"/>
            </a:endParaRPr>
          </a:p>
        </p:txBody>
      </p:sp>
      <p:sp>
        <p:nvSpPr>
          <p:cNvPr id="66" name="Google Shape;818;p28">
            <a:extLst>
              <a:ext uri="{FF2B5EF4-FFF2-40B4-BE49-F238E27FC236}">
                <a16:creationId xmlns:a16="http://schemas.microsoft.com/office/drawing/2014/main" id="{3255410A-2F42-44CB-8375-1A7B4AE20548}"/>
              </a:ext>
            </a:extLst>
          </p:cNvPr>
          <p:cNvSpPr/>
          <p:nvPr/>
        </p:nvSpPr>
        <p:spPr>
          <a:xfrm>
            <a:off x="8976243" y="777360"/>
            <a:ext cx="457200" cy="519294"/>
          </a:xfrm>
          <a:prstGeom prst="ellipse">
            <a:avLst/>
          </a:prstGeom>
          <a:solidFill>
            <a:srgbClr val="1E22AA">
              <a:alpha val="14902"/>
            </a:srgbClr>
          </a:solidFill>
          <a:ln>
            <a:noFill/>
          </a:ln>
        </p:spPr>
        <p:txBody>
          <a:bodyPr spcFirstLastPara="1" wrap="square" lIns="45700" tIns="45700" rIns="45700" bIns="45700" anchor="ctr" anchorCtr="0">
            <a:spAutoFit/>
          </a:bodyPr>
          <a:lstStyle/>
          <a:p>
            <a:pPr algn="ctr">
              <a:buClr>
                <a:srgbClr val="000000"/>
              </a:buClr>
              <a:buSzPts val="1800"/>
            </a:pPr>
            <a:r>
              <a:rPr lang="en-US" b="1" dirty="0">
                <a:solidFill>
                  <a:schemeClr val="bg1"/>
                </a:solidFill>
                <a:latin typeface="Libre Franklin Medium"/>
                <a:sym typeface="Libre Franklin Medium"/>
              </a:rPr>
              <a:t>3</a:t>
            </a:r>
            <a:endParaRPr b="1" dirty="0">
              <a:solidFill>
                <a:schemeClr val="bg1"/>
              </a:solidFill>
              <a:latin typeface="Libre Franklin Medium"/>
              <a:sym typeface="Libre Franklin Medium"/>
            </a:endParaRPr>
          </a:p>
        </p:txBody>
      </p:sp>
      <p:sp>
        <p:nvSpPr>
          <p:cNvPr id="67" name="Google Shape;818;p28">
            <a:extLst>
              <a:ext uri="{FF2B5EF4-FFF2-40B4-BE49-F238E27FC236}">
                <a16:creationId xmlns:a16="http://schemas.microsoft.com/office/drawing/2014/main" id="{2144D929-C21F-453D-87DC-3A2326AC063A}"/>
              </a:ext>
            </a:extLst>
          </p:cNvPr>
          <p:cNvSpPr/>
          <p:nvPr/>
        </p:nvSpPr>
        <p:spPr>
          <a:xfrm>
            <a:off x="7012592" y="3809655"/>
            <a:ext cx="457200" cy="519294"/>
          </a:xfrm>
          <a:prstGeom prst="ellipse">
            <a:avLst/>
          </a:prstGeom>
          <a:solidFill>
            <a:srgbClr val="1E22AA">
              <a:alpha val="14902"/>
            </a:srgbClr>
          </a:solidFill>
          <a:ln>
            <a:noFill/>
          </a:ln>
        </p:spPr>
        <p:txBody>
          <a:bodyPr spcFirstLastPara="1" wrap="square" lIns="45700" tIns="45700" rIns="45700" bIns="45700" anchor="ctr" anchorCtr="0">
            <a:spAutoFit/>
          </a:bodyPr>
          <a:lstStyle/>
          <a:p>
            <a:pPr algn="ctr">
              <a:buClr>
                <a:srgbClr val="000000"/>
              </a:buClr>
              <a:buSzPts val="1800"/>
            </a:pPr>
            <a:r>
              <a:rPr lang="en-US" b="1" dirty="0">
                <a:solidFill>
                  <a:schemeClr val="bg1"/>
                </a:solidFill>
                <a:latin typeface="Libre Franklin Medium"/>
                <a:sym typeface="Libre Franklin Medium"/>
              </a:rPr>
              <a:t>4</a:t>
            </a:r>
            <a:endParaRPr b="1" dirty="0">
              <a:solidFill>
                <a:schemeClr val="bg1"/>
              </a:solidFill>
              <a:latin typeface="Libre Franklin Medium"/>
              <a:sym typeface="Libre Franklin Medium"/>
            </a:endParaRPr>
          </a:p>
        </p:txBody>
      </p:sp>
      <p:sp>
        <p:nvSpPr>
          <p:cNvPr id="58" name="Google Shape;828;p28">
            <a:extLst>
              <a:ext uri="{FF2B5EF4-FFF2-40B4-BE49-F238E27FC236}">
                <a16:creationId xmlns:a16="http://schemas.microsoft.com/office/drawing/2014/main" id="{19FCD5D3-F12A-4FD4-9F01-A9550900D030}"/>
              </a:ext>
            </a:extLst>
          </p:cNvPr>
          <p:cNvSpPr txBox="1"/>
          <p:nvPr/>
        </p:nvSpPr>
        <p:spPr>
          <a:xfrm>
            <a:off x="7080706" y="5748368"/>
            <a:ext cx="1365114" cy="27699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Libre Franklin Medium"/>
              <a:buNone/>
            </a:pPr>
            <a:r>
              <a:rPr lang="en-US" sz="1200" b="0" i="0" u="none" strike="noStrike" cap="none" dirty="0">
                <a:solidFill>
                  <a:schemeClr val="tx1">
                    <a:lumMod val="75000"/>
                    <a:lumOff val="25000"/>
                  </a:schemeClr>
                </a:solidFill>
                <a:latin typeface="Libre Franklin Medium"/>
                <a:ea typeface="Libre Franklin Medium"/>
                <a:cs typeface="Libre Franklin Medium"/>
                <a:sym typeface="Libre Franklin Medium"/>
              </a:rPr>
              <a:t>Digital Therapeutic</a:t>
            </a:r>
            <a:endParaRPr dirty="0">
              <a:solidFill>
                <a:schemeClr val="tx1">
                  <a:lumMod val="75000"/>
                  <a:lumOff val="25000"/>
                </a:schemeClr>
              </a:solidFill>
            </a:endParaRPr>
          </a:p>
        </p:txBody>
      </p:sp>
      <p:sp>
        <p:nvSpPr>
          <p:cNvPr id="72" name="Freeform 15">
            <a:extLst>
              <a:ext uri="{FF2B5EF4-FFF2-40B4-BE49-F238E27FC236}">
                <a16:creationId xmlns:a16="http://schemas.microsoft.com/office/drawing/2014/main" id="{E004142A-B634-4EC7-BF68-0846E600D976}"/>
              </a:ext>
            </a:extLst>
          </p:cNvPr>
          <p:cNvSpPr>
            <a:spLocks noChangeAspect="1" noEditPoints="1"/>
          </p:cNvSpPr>
          <p:nvPr/>
        </p:nvSpPr>
        <p:spPr bwMode="auto">
          <a:xfrm>
            <a:off x="7441387" y="4724947"/>
            <a:ext cx="504264" cy="983688"/>
          </a:xfrm>
          <a:custGeom>
            <a:avLst/>
            <a:gdLst>
              <a:gd name="T0" fmla="*/ 599 w 838"/>
              <a:gd name="T1" fmla="*/ 1174 h 1637"/>
              <a:gd name="T2" fmla="*/ 599 w 838"/>
              <a:gd name="T3" fmla="*/ 838 h 1637"/>
              <a:gd name="T4" fmla="*/ 420 w 838"/>
              <a:gd name="T5" fmla="*/ 1006 h 1637"/>
              <a:gd name="T6" fmla="*/ 575 w 838"/>
              <a:gd name="T7" fmla="*/ 838 h 1637"/>
              <a:gd name="T8" fmla="*/ 410 w 838"/>
              <a:gd name="T9" fmla="*/ 501 h 1637"/>
              <a:gd name="T10" fmla="*/ 185 w 838"/>
              <a:gd name="T11" fmla="*/ 528 h 1637"/>
              <a:gd name="T12" fmla="*/ 158 w 838"/>
              <a:gd name="T13" fmla="*/ 435 h 1637"/>
              <a:gd name="T14" fmla="*/ 383 w 838"/>
              <a:gd name="T15" fmla="*/ 407 h 1637"/>
              <a:gd name="T16" fmla="*/ 82 w 838"/>
              <a:gd name="T17" fmla="*/ 768 h 1637"/>
              <a:gd name="T18" fmla="*/ 399 w 838"/>
              <a:gd name="T19" fmla="*/ 966 h 1637"/>
              <a:gd name="T20" fmla="*/ 484 w 838"/>
              <a:gd name="T21" fmla="*/ 767 h 1637"/>
              <a:gd name="T22" fmla="*/ 82 w 838"/>
              <a:gd name="T23" fmla="*/ 768 h 1637"/>
              <a:gd name="T24" fmla="*/ 295 w 838"/>
              <a:gd name="T25" fmla="*/ 879 h 1637"/>
              <a:gd name="T26" fmla="*/ 283 w 838"/>
              <a:gd name="T27" fmla="*/ 937 h 1637"/>
              <a:gd name="T28" fmla="*/ 271 w 838"/>
              <a:gd name="T29" fmla="*/ 879 h 1637"/>
              <a:gd name="T30" fmla="*/ 214 w 838"/>
              <a:gd name="T31" fmla="*/ 867 h 1637"/>
              <a:gd name="T32" fmla="*/ 271 w 838"/>
              <a:gd name="T33" fmla="*/ 855 h 1637"/>
              <a:gd name="T34" fmla="*/ 283 w 838"/>
              <a:gd name="T35" fmla="*/ 798 h 1637"/>
              <a:gd name="T36" fmla="*/ 295 w 838"/>
              <a:gd name="T37" fmla="*/ 855 h 1637"/>
              <a:gd name="T38" fmla="*/ 353 w 838"/>
              <a:gd name="T39" fmla="*/ 867 h 1637"/>
              <a:gd name="T40" fmla="*/ 486 w 838"/>
              <a:gd name="T41" fmla="*/ 665 h 1637"/>
              <a:gd name="T42" fmla="*/ 82 w 838"/>
              <a:gd name="T43" fmla="*/ 744 h 1637"/>
              <a:gd name="T44" fmla="*/ 98 w 838"/>
              <a:gd name="T45" fmla="*/ 626 h 1637"/>
              <a:gd name="T46" fmla="*/ 185 w 838"/>
              <a:gd name="T47" fmla="*/ 551 h 1637"/>
              <a:gd name="T48" fmla="*/ 396 w 838"/>
              <a:gd name="T49" fmla="*/ 550 h 1637"/>
              <a:gd name="T50" fmla="*/ 470 w 838"/>
              <a:gd name="T51" fmla="*/ 626 h 1637"/>
              <a:gd name="T52" fmla="*/ 454 w 838"/>
              <a:gd name="T53" fmla="*/ 1145 h 1637"/>
              <a:gd name="T54" fmla="*/ 132 w 838"/>
              <a:gd name="T55" fmla="*/ 1148 h 1637"/>
              <a:gd name="T56" fmla="*/ 82 w 838"/>
              <a:gd name="T57" fmla="*/ 992 h 1637"/>
              <a:gd name="T58" fmla="*/ 395 w 838"/>
              <a:gd name="T59" fmla="*/ 1007 h 1637"/>
              <a:gd name="T60" fmla="*/ 756 w 838"/>
              <a:gd name="T61" fmla="*/ 0 h 1637"/>
              <a:gd name="T62" fmla="*/ 0 w 838"/>
              <a:gd name="T63" fmla="*/ 82 h 1637"/>
              <a:gd name="T64" fmla="*/ 82 w 838"/>
              <a:gd name="T65" fmla="*/ 1637 h 1637"/>
              <a:gd name="T66" fmla="*/ 838 w 838"/>
              <a:gd name="T67" fmla="*/ 1555 h 1637"/>
              <a:gd name="T68" fmla="*/ 756 w 838"/>
              <a:gd name="T69" fmla="*/ 0 h 1637"/>
              <a:gd name="T70" fmla="*/ 34 w 838"/>
              <a:gd name="T71" fmla="*/ 209 h 1637"/>
              <a:gd name="T72" fmla="*/ 803 w 838"/>
              <a:gd name="T73" fmla="*/ 1428 h 1637"/>
              <a:gd name="T74" fmla="*/ 471 w 838"/>
              <a:gd name="T75" fmla="*/ 1533 h 1637"/>
              <a:gd name="T76" fmla="*/ 366 w 838"/>
              <a:gd name="T77" fmla="*/ 1533 h 1637"/>
              <a:gd name="T78" fmla="*/ 471 w 838"/>
              <a:gd name="T79" fmla="*/ 1533 h 1637"/>
              <a:gd name="T80" fmla="*/ 332 w 838"/>
              <a:gd name="T81" fmla="*/ 105 h 1637"/>
              <a:gd name="T82" fmla="*/ 523 w 838"/>
              <a:gd name="T83" fmla="*/ 122 h 1637"/>
              <a:gd name="T84" fmla="*/ 332 w 838"/>
              <a:gd name="T85" fmla="*/ 13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8" h="1637">
                <a:moveTo>
                  <a:pt x="599" y="838"/>
                </a:moveTo>
                <a:cubicBezTo>
                  <a:pt x="599" y="1174"/>
                  <a:pt x="599" y="1174"/>
                  <a:pt x="599" y="1174"/>
                </a:cubicBezTo>
                <a:cubicBezTo>
                  <a:pt x="687" y="1168"/>
                  <a:pt x="755" y="1095"/>
                  <a:pt x="755" y="1006"/>
                </a:cubicBezTo>
                <a:cubicBezTo>
                  <a:pt x="755" y="917"/>
                  <a:pt x="686" y="846"/>
                  <a:pt x="599" y="838"/>
                </a:cubicBezTo>
                <a:close/>
                <a:moveTo>
                  <a:pt x="575" y="838"/>
                </a:moveTo>
                <a:cubicBezTo>
                  <a:pt x="488" y="844"/>
                  <a:pt x="420" y="917"/>
                  <a:pt x="420" y="1006"/>
                </a:cubicBezTo>
                <a:cubicBezTo>
                  <a:pt x="420" y="1095"/>
                  <a:pt x="489" y="1168"/>
                  <a:pt x="575" y="1174"/>
                </a:cubicBezTo>
                <a:lnTo>
                  <a:pt x="575" y="838"/>
                </a:lnTo>
                <a:close/>
                <a:moveTo>
                  <a:pt x="410" y="435"/>
                </a:moveTo>
                <a:cubicBezTo>
                  <a:pt x="410" y="501"/>
                  <a:pt x="410" y="501"/>
                  <a:pt x="410" y="501"/>
                </a:cubicBezTo>
                <a:cubicBezTo>
                  <a:pt x="410" y="516"/>
                  <a:pt x="398" y="528"/>
                  <a:pt x="383" y="528"/>
                </a:cubicBezTo>
                <a:cubicBezTo>
                  <a:pt x="185" y="528"/>
                  <a:pt x="185" y="528"/>
                  <a:pt x="185" y="528"/>
                </a:cubicBezTo>
                <a:cubicBezTo>
                  <a:pt x="170" y="528"/>
                  <a:pt x="158" y="516"/>
                  <a:pt x="158" y="501"/>
                </a:cubicBezTo>
                <a:cubicBezTo>
                  <a:pt x="158" y="435"/>
                  <a:pt x="158" y="435"/>
                  <a:pt x="158" y="435"/>
                </a:cubicBezTo>
                <a:cubicBezTo>
                  <a:pt x="158" y="419"/>
                  <a:pt x="170" y="407"/>
                  <a:pt x="185" y="407"/>
                </a:cubicBezTo>
                <a:cubicBezTo>
                  <a:pt x="383" y="407"/>
                  <a:pt x="383" y="407"/>
                  <a:pt x="383" y="407"/>
                </a:cubicBezTo>
                <a:cubicBezTo>
                  <a:pt x="397" y="407"/>
                  <a:pt x="410" y="419"/>
                  <a:pt x="410" y="435"/>
                </a:cubicBezTo>
                <a:close/>
                <a:moveTo>
                  <a:pt x="82" y="768"/>
                </a:moveTo>
                <a:cubicBezTo>
                  <a:pt x="82" y="966"/>
                  <a:pt x="82" y="966"/>
                  <a:pt x="82" y="966"/>
                </a:cubicBezTo>
                <a:cubicBezTo>
                  <a:pt x="399" y="966"/>
                  <a:pt x="399" y="966"/>
                  <a:pt x="399" y="966"/>
                </a:cubicBezTo>
                <a:cubicBezTo>
                  <a:pt x="410" y="915"/>
                  <a:pt x="441" y="871"/>
                  <a:pt x="484" y="843"/>
                </a:cubicBezTo>
                <a:cubicBezTo>
                  <a:pt x="484" y="778"/>
                  <a:pt x="484" y="767"/>
                  <a:pt x="484" y="767"/>
                </a:cubicBezTo>
                <a:cubicBezTo>
                  <a:pt x="82" y="767"/>
                  <a:pt x="82" y="767"/>
                  <a:pt x="82" y="767"/>
                </a:cubicBezTo>
                <a:lnTo>
                  <a:pt x="82" y="768"/>
                </a:lnTo>
                <a:close/>
                <a:moveTo>
                  <a:pt x="341" y="879"/>
                </a:moveTo>
                <a:cubicBezTo>
                  <a:pt x="295" y="879"/>
                  <a:pt x="295" y="879"/>
                  <a:pt x="295" y="879"/>
                </a:cubicBezTo>
                <a:cubicBezTo>
                  <a:pt x="295" y="925"/>
                  <a:pt x="295" y="925"/>
                  <a:pt x="295" y="925"/>
                </a:cubicBezTo>
                <a:cubicBezTo>
                  <a:pt x="295" y="931"/>
                  <a:pt x="289" y="937"/>
                  <a:pt x="283" y="937"/>
                </a:cubicBezTo>
                <a:cubicBezTo>
                  <a:pt x="276" y="937"/>
                  <a:pt x="271" y="931"/>
                  <a:pt x="271" y="925"/>
                </a:cubicBezTo>
                <a:cubicBezTo>
                  <a:pt x="271" y="879"/>
                  <a:pt x="271" y="879"/>
                  <a:pt x="271" y="879"/>
                </a:cubicBezTo>
                <a:cubicBezTo>
                  <a:pt x="226" y="879"/>
                  <a:pt x="226" y="879"/>
                  <a:pt x="226" y="879"/>
                </a:cubicBezTo>
                <a:cubicBezTo>
                  <a:pt x="219" y="879"/>
                  <a:pt x="214" y="873"/>
                  <a:pt x="214" y="867"/>
                </a:cubicBezTo>
                <a:cubicBezTo>
                  <a:pt x="214" y="861"/>
                  <a:pt x="219" y="855"/>
                  <a:pt x="226" y="855"/>
                </a:cubicBezTo>
                <a:cubicBezTo>
                  <a:pt x="271" y="855"/>
                  <a:pt x="271" y="855"/>
                  <a:pt x="271" y="855"/>
                </a:cubicBezTo>
                <a:cubicBezTo>
                  <a:pt x="271" y="810"/>
                  <a:pt x="271" y="810"/>
                  <a:pt x="271" y="810"/>
                </a:cubicBezTo>
                <a:cubicBezTo>
                  <a:pt x="271" y="804"/>
                  <a:pt x="276" y="798"/>
                  <a:pt x="283" y="798"/>
                </a:cubicBezTo>
                <a:cubicBezTo>
                  <a:pt x="289" y="798"/>
                  <a:pt x="295" y="804"/>
                  <a:pt x="295" y="810"/>
                </a:cubicBezTo>
                <a:cubicBezTo>
                  <a:pt x="295" y="855"/>
                  <a:pt x="295" y="855"/>
                  <a:pt x="295" y="855"/>
                </a:cubicBezTo>
                <a:cubicBezTo>
                  <a:pt x="341" y="855"/>
                  <a:pt x="341" y="855"/>
                  <a:pt x="341" y="855"/>
                </a:cubicBezTo>
                <a:cubicBezTo>
                  <a:pt x="347" y="855"/>
                  <a:pt x="353" y="861"/>
                  <a:pt x="353" y="867"/>
                </a:cubicBezTo>
                <a:cubicBezTo>
                  <a:pt x="353" y="873"/>
                  <a:pt x="348" y="879"/>
                  <a:pt x="341" y="879"/>
                </a:cubicBezTo>
                <a:close/>
                <a:moveTo>
                  <a:pt x="486" y="665"/>
                </a:moveTo>
                <a:cubicBezTo>
                  <a:pt x="486" y="744"/>
                  <a:pt x="486" y="744"/>
                  <a:pt x="486" y="744"/>
                </a:cubicBezTo>
                <a:cubicBezTo>
                  <a:pt x="82" y="744"/>
                  <a:pt x="82" y="744"/>
                  <a:pt x="82" y="744"/>
                </a:cubicBezTo>
                <a:cubicBezTo>
                  <a:pt x="82" y="665"/>
                  <a:pt x="82" y="665"/>
                  <a:pt x="82" y="665"/>
                </a:cubicBezTo>
                <a:cubicBezTo>
                  <a:pt x="82" y="650"/>
                  <a:pt x="88" y="637"/>
                  <a:pt x="98" y="626"/>
                </a:cubicBezTo>
                <a:cubicBezTo>
                  <a:pt x="172" y="550"/>
                  <a:pt x="172" y="550"/>
                  <a:pt x="172" y="550"/>
                </a:cubicBezTo>
                <a:cubicBezTo>
                  <a:pt x="176" y="551"/>
                  <a:pt x="180" y="551"/>
                  <a:pt x="185" y="551"/>
                </a:cubicBezTo>
                <a:cubicBezTo>
                  <a:pt x="383" y="551"/>
                  <a:pt x="383" y="551"/>
                  <a:pt x="383" y="551"/>
                </a:cubicBezTo>
                <a:cubicBezTo>
                  <a:pt x="387" y="551"/>
                  <a:pt x="391" y="551"/>
                  <a:pt x="396" y="550"/>
                </a:cubicBezTo>
                <a:cubicBezTo>
                  <a:pt x="470" y="626"/>
                  <a:pt x="470" y="626"/>
                  <a:pt x="470" y="626"/>
                </a:cubicBezTo>
                <a:cubicBezTo>
                  <a:pt x="470" y="626"/>
                  <a:pt x="470" y="626"/>
                  <a:pt x="470" y="626"/>
                </a:cubicBezTo>
                <a:cubicBezTo>
                  <a:pt x="480" y="637"/>
                  <a:pt x="486" y="652"/>
                  <a:pt x="486" y="665"/>
                </a:cubicBezTo>
                <a:close/>
                <a:moveTo>
                  <a:pt x="454" y="1145"/>
                </a:moveTo>
                <a:cubicBezTo>
                  <a:pt x="449" y="1147"/>
                  <a:pt x="441" y="1148"/>
                  <a:pt x="435" y="1148"/>
                </a:cubicBezTo>
                <a:cubicBezTo>
                  <a:pt x="132" y="1148"/>
                  <a:pt x="132" y="1148"/>
                  <a:pt x="132" y="1148"/>
                </a:cubicBezTo>
                <a:cubicBezTo>
                  <a:pt x="105" y="1148"/>
                  <a:pt x="82" y="1127"/>
                  <a:pt x="82" y="1099"/>
                </a:cubicBezTo>
                <a:cubicBezTo>
                  <a:pt x="82" y="992"/>
                  <a:pt x="82" y="992"/>
                  <a:pt x="82" y="992"/>
                </a:cubicBezTo>
                <a:cubicBezTo>
                  <a:pt x="396" y="992"/>
                  <a:pt x="396" y="992"/>
                  <a:pt x="396" y="992"/>
                </a:cubicBezTo>
                <a:cubicBezTo>
                  <a:pt x="396" y="996"/>
                  <a:pt x="395" y="1001"/>
                  <a:pt x="395" y="1007"/>
                </a:cubicBezTo>
                <a:cubicBezTo>
                  <a:pt x="396" y="1060"/>
                  <a:pt x="419" y="1109"/>
                  <a:pt x="454" y="1145"/>
                </a:cubicBezTo>
                <a:close/>
                <a:moveTo>
                  <a:pt x="756" y="0"/>
                </a:moveTo>
                <a:cubicBezTo>
                  <a:pt x="82" y="0"/>
                  <a:pt x="82" y="0"/>
                  <a:pt x="82" y="0"/>
                </a:cubicBezTo>
                <a:cubicBezTo>
                  <a:pt x="36" y="0"/>
                  <a:pt x="0" y="37"/>
                  <a:pt x="0" y="82"/>
                </a:cubicBezTo>
                <a:cubicBezTo>
                  <a:pt x="0" y="1555"/>
                  <a:pt x="0" y="1555"/>
                  <a:pt x="0" y="1555"/>
                </a:cubicBezTo>
                <a:cubicBezTo>
                  <a:pt x="0" y="1600"/>
                  <a:pt x="36" y="1637"/>
                  <a:pt x="82" y="1637"/>
                </a:cubicBezTo>
                <a:cubicBezTo>
                  <a:pt x="756" y="1637"/>
                  <a:pt x="756" y="1637"/>
                  <a:pt x="756" y="1637"/>
                </a:cubicBezTo>
                <a:cubicBezTo>
                  <a:pt x="801" y="1637"/>
                  <a:pt x="838" y="1600"/>
                  <a:pt x="838" y="1555"/>
                </a:cubicBezTo>
                <a:cubicBezTo>
                  <a:pt x="838" y="82"/>
                  <a:pt x="838" y="82"/>
                  <a:pt x="838" y="82"/>
                </a:cubicBezTo>
                <a:cubicBezTo>
                  <a:pt x="838" y="37"/>
                  <a:pt x="801" y="0"/>
                  <a:pt x="756" y="0"/>
                </a:cubicBezTo>
                <a:close/>
                <a:moveTo>
                  <a:pt x="34" y="1428"/>
                </a:moveTo>
                <a:cubicBezTo>
                  <a:pt x="34" y="209"/>
                  <a:pt x="34" y="209"/>
                  <a:pt x="34" y="209"/>
                </a:cubicBezTo>
                <a:cubicBezTo>
                  <a:pt x="803" y="209"/>
                  <a:pt x="803" y="209"/>
                  <a:pt x="803" y="209"/>
                </a:cubicBezTo>
                <a:cubicBezTo>
                  <a:pt x="803" y="1428"/>
                  <a:pt x="803" y="1428"/>
                  <a:pt x="803" y="1428"/>
                </a:cubicBezTo>
                <a:cubicBezTo>
                  <a:pt x="34" y="1428"/>
                  <a:pt x="34" y="1428"/>
                  <a:pt x="34" y="1428"/>
                </a:cubicBezTo>
                <a:close/>
                <a:moveTo>
                  <a:pt x="471" y="1533"/>
                </a:moveTo>
                <a:cubicBezTo>
                  <a:pt x="471" y="1562"/>
                  <a:pt x="447" y="1585"/>
                  <a:pt x="419" y="1585"/>
                </a:cubicBezTo>
                <a:cubicBezTo>
                  <a:pt x="390" y="1585"/>
                  <a:pt x="366" y="1562"/>
                  <a:pt x="366" y="1533"/>
                </a:cubicBezTo>
                <a:cubicBezTo>
                  <a:pt x="366" y="1504"/>
                  <a:pt x="390" y="1480"/>
                  <a:pt x="419" y="1480"/>
                </a:cubicBezTo>
                <a:cubicBezTo>
                  <a:pt x="447" y="1480"/>
                  <a:pt x="471" y="1504"/>
                  <a:pt x="471" y="1533"/>
                </a:cubicBezTo>
                <a:close/>
                <a:moveTo>
                  <a:pt x="314" y="122"/>
                </a:moveTo>
                <a:cubicBezTo>
                  <a:pt x="314" y="112"/>
                  <a:pt x="322" y="105"/>
                  <a:pt x="332" y="105"/>
                </a:cubicBezTo>
                <a:cubicBezTo>
                  <a:pt x="506" y="105"/>
                  <a:pt x="506" y="105"/>
                  <a:pt x="506" y="105"/>
                </a:cubicBezTo>
                <a:cubicBezTo>
                  <a:pt x="515" y="105"/>
                  <a:pt x="523" y="112"/>
                  <a:pt x="523" y="122"/>
                </a:cubicBezTo>
                <a:cubicBezTo>
                  <a:pt x="523" y="132"/>
                  <a:pt x="515" y="139"/>
                  <a:pt x="506" y="139"/>
                </a:cubicBezTo>
                <a:cubicBezTo>
                  <a:pt x="332" y="139"/>
                  <a:pt x="332" y="139"/>
                  <a:pt x="332" y="139"/>
                </a:cubicBezTo>
                <a:cubicBezTo>
                  <a:pt x="322" y="139"/>
                  <a:pt x="314" y="132"/>
                  <a:pt x="314" y="122"/>
                </a:cubicBezTo>
                <a:close/>
              </a:path>
            </a:pathLst>
          </a:custGeom>
          <a:solidFill>
            <a:srgbClr val="55ACD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ndParaRPr>
          </a:p>
        </p:txBody>
      </p:sp>
      <p:pic>
        <p:nvPicPr>
          <p:cNvPr id="6" name="Picture 5">
            <a:extLst>
              <a:ext uri="{FF2B5EF4-FFF2-40B4-BE49-F238E27FC236}">
                <a16:creationId xmlns:a16="http://schemas.microsoft.com/office/drawing/2014/main" id="{FFC35BED-2AFB-4944-90F0-197881EE4E70}"/>
              </a:ext>
            </a:extLst>
          </p:cNvPr>
          <p:cNvPicPr>
            <a:picLocks noChangeAspect="1"/>
          </p:cNvPicPr>
          <p:nvPr/>
        </p:nvPicPr>
        <p:blipFill>
          <a:blip r:embed="rId3"/>
          <a:stretch>
            <a:fillRect/>
          </a:stretch>
        </p:blipFill>
        <p:spPr>
          <a:xfrm>
            <a:off x="5894408" y="4196361"/>
            <a:ext cx="763354" cy="763354"/>
          </a:xfrm>
          <a:prstGeom prst="rect">
            <a:avLst/>
          </a:prstGeom>
        </p:spPr>
      </p:pic>
      <p:pic>
        <p:nvPicPr>
          <p:cNvPr id="1028" name="Picture 4" descr="Pin on player">
            <a:extLst>
              <a:ext uri="{FF2B5EF4-FFF2-40B4-BE49-F238E27FC236}">
                <a16:creationId xmlns:a16="http://schemas.microsoft.com/office/drawing/2014/main" id="{3210F957-6A86-4304-9A95-DD75FD28B8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6384" y="4144882"/>
            <a:ext cx="829479" cy="8294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E8D41D9-38C7-4BD2-B2E9-FFE37AAE6194}"/>
              </a:ext>
            </a:extLst>
          </p:cNvPr>
          <p:cNvSpPr/>
          <p:nvPr/>
        </p:nvSpPr>
        <p:spPr>
          <a:xfrm>
            <a:off x="2310860" y="3590650"/>
            <a:ext cx="4049507" cy="369332"/>
          </a:xfrm>
          <a:prstGeom prst="rect">
            <a:avLst/>
          </a:prstGeom>
        </p:spPr>
        <p:txBody>
          <a:bodyPr wrap="none">
            <a:spAutoFit/>
          </a:bodyPr>
          <a:lstStyle/>
          <a:p>
            <a:r>
              <a:rPr lang="en-US" dirty="0"/>
              <a:t>A367Y-888AB-ACX49-GH763-XYX77</a:t>
            </a:r>
          </a:p>
        </p:txBody>
      </p:sp>
      <p:pic>
        <p:nvPicPr>
          <p:cNvPr id="10" name="Picture 9">
            <a:extLst>
              <a:ext uri="{FF2B5EF4-FFF2-40B4-BE49-F238E27FC236}">
                <a16:creationId xmlns:a16="http://schemas.microsoft.com/office/drawing/2014/main" id="{860AEBD3-AEA1-41CD-BE40-BF07C59AED59}"/>
              </a:ext>
            </a:extLst>
          </p:cNvPr>
          <p:cNvPicPr>
            <a:picLocks noChangeAspect="1"/>
          </p:cNvPicPr>
          <p:nvPr/>
        </p:nvPicPr>
        <p:blipFill>
          <a:blip r:embed="rId5"/>
          <a:stretch>
            <a:fillRect/>
          </a:stretch>
        </p:blipFill>
        <p:spPr>
          <a:xfrm>
            <a:off x="604030" y="4512795"/>
            <a:ext cx="3991555" cy="1447487"/>
          </a:xfrm>
          <a:prstGeom prst="rect">
            <a:avLst/>
          </a:prstGeom>
        </p:spPr>
      </p:pic>
      <p:cxnSp>
        <p:nvCxnSpPr>
          <p:cNvPr id="12" name="Straight Arrow Connector 11">
            <a:extLst>
              <a:ext uri="{FF2B5EF4-FFF2-40B4-BE49-F238E27FC236}">
                <a16:creationId xmlns:a16="http://schemas.microsoft.com/office/drawing/2014/main" id="{F3576048-E5BE-4C78-976B-9720E722A274}"/>
              </a:ext>
            </a:extLst>
          </p:cNvPr>
          <p:cNvCxnSpPr>
            <a:cxnSpLocks/>
            <a:stCxn id="20" idx="2"/>
          </p:cNvCxnSpPr>
          <p:nvPr/>
        </p:nvCxnSpPr>
        <p:spPr>
          <a:xfrm flipH="1">
            <a:off x="4612043" y="5357355"/>
            <a:ext cx="2214628"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97D3044-F337-4029-988E-92DC57C185AE}"/>
              </a:ext>
            </a:extLst>
          </p:cNvPr>
          <p:cNvCxnSpPr>
            <a:cxnSpLocks/>
          </p:cNvCxnSpPr>
          <p:nvPr/>
        </p:nvCxnSpPr>
        <p:spPr>
          <a:xfrm flipH="1">
            <a:off x="2979204" y="4497150"/>
            <a:ext cx="1256557" cy="41204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379948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751EC-F681-4A78-AC4D-61FBB0431E81}"/>
              </a:ext>
            </a:extLst>
          </p:cNvPr>
          <p:cNvSpPr txBox="1"/>
          <p:nvPr/>
        </p:nvSpPr>
        <p:spPr>
          <a:xfrm>
            <a:off x="852462" y="4341691"/>
            <a:ext cx="6049847" cy="1754326"/>
          </a:xfrm>
          <a:prstGeom prst="rect">
            <a:avLst/>
          </a:prstGeom>
          <a:noFill/>
        </p:spPr>
        <p:txBody>
          <a:bodyPr wrap="square" rtlCol="0">
            <a:spAutoFit/>
          </a:bodyPr>
          <a:lstStyle/>
          <a:p>
            <a:r>
              <a:rPr lang="en-US" b="1" dirty="0"/>
              <a:t>Initial Concerns</a:t>
            </a:r>
            <a:endParaRPr lang="en-US" dirty="0"/>
          </a:p>
          <a:p>
            <a:pPr marL="342900" indent="-342900">
              <a:buFont typeface="+mj-lt"/>
              <a:buAutoNum type="arabicPeriod"/>
            </a:pPr>
            <a:r>
              <a:rPr lang="en-US" dirty="0"/>
              <a:t>Can you e-prescribe?</a:t>
            </a:r>
          </a:p>
          <a:p>
            <a:pPr marL="342900" indent="-342900">
              <a:buFont typeface="+mj-lt"/>
              <a:buAutoNum type="arabicPeriod"/>
            </a:pPr>
            <a:r>
              <a:rPr lang="en-US" dirty="0"/>
              <a:t>Can </a:t>
            </a:r>
            <a:r>
              <a:rPr lang="en-US" dirty="0" err="1"/>
              <a:t>DTx</a:t>
            </a:r>
            <a:r>
              <a:rPr lang="en-US" dirty="0"/>
              <a:t> be billed like a drug or medical device?</a:t>
            </a:r>
          </a:p>
          <a:p>
            <a:pPr marL="342900" indent="-342900">
              <a:buFont typeface="+mj-lt"/>
              <a:buAutoNum type="arabicPeriod"/>
            </a:pPr>
            <a:r>
              <a:rPr lang="en-US" dirty="0"/>
              <a:t>How do you code a </a:t>
            </a:r>
            <a:r>
              <a:rPr lang="en-US" dirty="0" err="1"/>
              <a:t>DTx</a:t>
            </a:r>
            <a:r>
              <a:rPr lang="en-US" dirty="0"/>
              <a:t>?</a:t>
            </a:r>
          </a:p>
          <a:p>
            <a:pPr marL="342900" indent="-342900">
              <a:buFont typeface="+mj-lt"/>
              <a:buAutoNum type="arabicPeriod"/>
            </a:pPr>
            <a:r>
              <a:rPr lang="en-US" dirty="0"/>
              <a:t>How are </a:t>
            </a:r>
            <a:r>
              <a:rPr lang="en-US" dirty="0" err="1"/>
              <a:t>DTx</a:t>
            </a:r>
            <a:r>
              <a:rPr lang="en-US" dirty="0"/>
              <a:t> products provided to pharmacies or patients? What is the “Product”?</a:t>
            </a:r>
          </a:p>
        </p:txBody>
      </p:sp>
      <p:sp>
        <p:nvSpPr>
          <p:cNvPr id="2" name="Title 1"/>
          <p:cNvSpPr>
            <a:spLocks noGrp="1"/>
          </p:cNvSpPr>
          <p:nvPr>
            <p:ph type="title"/>
          </p:nvPr>
        </p:nvSpPr>
        <p:spPr>
          <a:xfrm>
            <a:off x="707983" y="1005538"/>
            <a:ext cx="9833429" cy="1028700"/>
          </a:xfrm>
        </p:spPr>
        <p:txBody>
          <a:bodyPr/>
          <a:lstStyle/>
          <a:p>
            <a:r>
              <a:rPr lang="en-US" dirty="0"/>
              <a:t>Asking NCPDP for Help</a:t>
            </a:r>
          </a:p>
        </p:txBody>
      </p:sp>
      <p:sp>
        <p:nvSpPr>
          <p:cNvPr id="4" name="Slide Number Placeholder 3"/>
          <p:cNvSpPr>
            <a:spLocks noGrp="1"/>
          </p:cNvSpPr>
          <p:nvPr>
            <p:ph type="sldNum" sz="quarter" idx="12"/>
          </p:nvPr>
        </p:nvSpPr>
        <p:spPr>
          <a:xfrm>
            <a:off x="11360664" y="6343267"/>
            <a:ext cx="513735" cy="227164"/>
          </a:xfrm>
        </p:spPr>
        <p:txBody>
          <a:bodyPr/>
          <a:lstStyle/>
          <a:p>
            <a:fld id="{2F8AF2E6-64A8-0F46-AF27-0A96D82A033B}" type="slidenum">
              <a:rPr lang="en-US" smtClean="0"/>
              <a:pPr/>
              <a:t>21</a:t>
            </a:fld>
            <a:endParaRPr lang="en-US" dirty="0"/>
          </a:p>
        </p:txBody>
      </p:sp>
      <p:sp>
        <p:nvSpPr>
          <p:cNvPr id="14" name="Google Shape;818;p28">
            <a:extLst>
              <a:ext uri="{FF2B5EF4-FFF2-40B4-BE49-F238E27FC236}">
                <a16:creationId xmlns:a16="http://schemas.microsoft.com/office/drawing/2014/main" id="{CE575B2D-1B4D-C046-BC78-6A306ECA08CC}"/>
              </a:ext>
            </a:extLst>
          </p:cNvPr>
          <p:cNvSpPr/>
          <p:nvPr/>
        </p:nvSpPr>
        <p:spPr>
          <a:xfrm>
            <a:off x="510545" y="2111379"/>
            <a:ext cx="1572730" cy="1549515"/>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16" name="Google Shape;820;p28">
            <a:extLst>
              <a:ext uri="{FF2B5EF4-FFF2-40B4-BE49-F238E27FC236}">
                <a16:creationId xmlns:a16="http://schemas.microsoft.com/office/drawing/2014/main" id="{676ACE1F-6571-9240-B8F6-B0DBB4F2DC95}"/>
              </a:ext>
            </a:extLst>
          </p:cNvPr>
          <p:cNvSpPr/>
          <p:nvPr/>
        </p:nvSpPr>
        <p:spPr>
          <a:xfrm>
            <a:off x="3584139" y="2111380"/>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18" name="Google Shape;822;p28">
            <a:extLst>
              <a:ext uri="{FF2B5EF4-FFF2-40B4-BE49-F238E27FC236}">
                <a16:creationId xmlns:a16="http://schemas.microsoft.com/office/drawing/2014/main" id="{824940FF-E97A-4C4D-A97E-4822B106BDAA}"/>
              </a:ext>
            </a:extLst>
          </p:cNvPr>
          <p:cNvSpPr/>
          <p:nvPr/>
        </p:nvSpPr>
        <p:spPr>
          <a:xfrm>
            <a:off x="6842871" y="2127340"/>
            <a:ext cx="1616444" cy="1521609"/>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20" name="Google Shape;825;p28">
            <a:extLst>
              <a:ext uri="{FF2B5EF4-FFF2-40B4-BE49-F238E27FC236}">
                <a16:creationId xmlns:a16="http://schemas.microsoft.com/office/drawing/2014/main" id="{98E3D29A-A07B-3341-9A94-97964E5EAB59}"/>
              </a:ext>
            </a:extLst>
          </p:cNvPr>
          <p:cNvSpPr/>
          <p:nvPr/>
        </p:nvSpPr>
        <p:spPr>
          <a:xfrm>
            <a:off x="6826671" y="4548737"/>
            <a:ext cx="1733697" cy="1617235"/>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cxnSp>
        <p:nvCxnSpPr>
          <p:cNvPr id="21" name="Google Shape;826;p28">
            <a:extLst>
              <a:ext uri="{FF2B5EF4-FFF2-40B4-BE49-F238E27FC236}">
                <a16:creationId xmlns:a16="http://schemas.microsoft.com/office/drawing/2014/main" id="{5079FE75-E77A-F143-BCC1-A535E5CA0DD6}"/>
              </a:ext>
            </a:extLst>
          </p:cNvPr>
          <p:cNvCxnSpPr>
            <a:cxnSpLocks/>
            <a:stCxn id="16" idx="6"/>
            <a:endCxn id="18" idx="2"/>
          </p:cNvCxnSpPr>
          <p:nvPr/>
        </p:nvCxnSpPr>
        <p:spPr>
          <a:xfrm>
            <a:off x="5085034" y="2885493"/>
            <a:ext cx="1757837" cy="2652"/>
          </a:xfrm>
          <a:prstGeom prst="straightConnector1">
            <a:avLst/>
          </a:prstGeom>
          <a:noFill/>
          <a:ln w="28575" cap="flat" cmpd="sng">
            <a:solidFill>
              <a:schemeClr val="dk2"/>
            </a:solidFill>
            <a:prstDash val="dash"/>
            <a:miter lim="800000"/>
            <a:headEnd type="triangle" w="med" len="med"/>
            <a:tailEnd type="triangle" w="med" len="med"/>
          </a:ln>
        </p:spPr>
      </p:cxnSp>
      <p:sp>
        <p:nvSpPr>
          <p:cNvPr id="22" name="Google Shape;827;p28">
            <a:extLst>
              <a:ext uri="{FF2B5EF4-FFF2-40B4-BE49-F238E27FC236}">
                <a16:creationId xmlns:a16="http://schemas.microsoft.com/office/drawing/2014/main" id="{664C427F-D1FF-E842-B0DB-F1E001744804}"/>
              </a:ext>
            </a:extLst>
          </p:cNvPr>
          <p:cNvSpPr txBox="1"/>
          <p:nvPr/>
        </p:nvSpPr>
        <p:spPr>
          <a:xfrm>
            <a:off x="3877386" y="3225804"/>
            <a:ext cx="914400" cy="30777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Prescriber </a:t>
            </a:r>
            <a:endParaRPr sz="1400" dirty="0">
              <a:solidFill>
                <a:schemeClr val="tx1">
                  <a:lumMod val="75000"/>
                  <a:lumOff val="25000"/>
                </a:schemeClr>
              </a:solidFill>
            </a:endParaRPr>
          </a:p>
        </p:txBody>
      </p:sp>
      <p:sp>
        <p:nvSpPr>
          <p:cNvPr id="23" name="Google Shape;828;p28">
            <a:extLst>
              <a:ext uri="{FF2B5EF4-FFF2-40B4-BE49-F238E27FC236}">
                <a16:creationId xmlns:a16="http://schemas.microsoft.com/office/drawing/2014/main" id="{0E9D9F53-1357-D449-B9C3-DBF8284DE50A}"/>
              </a:ext>
            </a:extLst>
          </p:cNvPr>
          <p:cNvSpPr txBox="1"/>
          <p:nvPr/>
        </p:nvSpPr>
        <p:spPr>
          <a:xfrm>
            <a:off x="6968536" y="3071249"/>
            <a:ext cx="1365114" cy="5231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2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HUB &amp; Specialty Rx   </a:t>
            </a:r>
            <a:endParaRPr sz="1400" dirty="0">
              <a:solidFill>
                <a:schemeClr val="tx1">
                  <a:lumMod val="75000"/>
                  <a:lumOff val="25000"/>
                </a:schemeClr>
              </a:solidFill>
            </a:endParaRPr>
          </a:p>
        </p:txBody>
      </p:sp>
      <p:cxnSp>
        <p:nvCxnSpPr>
          <p:cNvPr id="24" name="Google Shape;829;p28">
            <a:extLst>
              <a:ext uri="{FF2B5EF4-FFF2-40B4-BE49-F238E27FC236}">
                <a16:creationId xmlns:a16="http://schemas.microsoft.com/office/drawing/2014/main" id="{0DF18916-4B71-8244-9133-5909E9DD4C66}"/>
              </a:ext>
            </a:extLst>
          </p:cNvPr>
          <p:cNvCxnSpPr>
            <a:cxnSpLocks/>
            <a:stCxn id="18" idx="4"/>
          </p:cNvCxnSpPr>
          <p:nvPr/>
        </p:nvCxnSpPr>
        <p:spPr>
          <a:xfrm>
            <a:off x="7651093" y="3648949"/>
            <a:ext cx="2727" cy="891037"/>
          </a:xfrm>
          <a:prstGeom prst="straightConnector1">
            <a:avLst/>
          </a:prstGeom>
          <a:noFill/>
          <a:ln w="28575" cap="flat" cmpd="sng">
            <a:solidFill>
              <a:schemeClr val="dk2"/>
            </a:solidFill>
            <a:prstDash val="dash"/>
            <a:miter lim="800000"/>
            <a:headEnd type="triangle" w="med" len="med"/>
            <a:tailEnd type="triangle" w="med" len="med"/>
          </a:ln>
        </p:spPr>
      </p:cxnSp>
      <p:cxnSp>
        <p:nvCxnSpPr>
          <p:cNvPr id="25" name="Google Shape;830;p28">
            <a:extLst>
              <a:ext uri="{FF2B5EF4-FFF2-40B4-BE49-F238E27FC236}">
                <a16:creationId xmlns:a16="http://schemas.microsoft.com/office/drawing/2014/main" id="{C6890BC8-9EEF-E246-96E1-C141B2CDB502}"/>
              </a:ext>
            </a:extLst>
          </p:cNvPr>
          <p:cNvCxnSpPr>
            <a:cxnSpLocks/>
            <a:stCxn id="14" idx="0"/>
            <a:endCxn id="18" idx="0"/>
          </p:cNvCxnSpPr>
          <p:nvPr/>
        </p:nvCxnSpPr>
        <p:spPr>
          <a:xfrm rot="16200000" flipH="1">
            <a:off x="4466020" y="-1057732"/>
            <a:ext cx="15961" cy="6354183"/>
          </a:xfrm>
          <a:prstGeom prst="bentConnector3">
            <a:avLst>
              <a:gd name="adj1" fmla="val -1432241"/>
            </a:avLst>
          </a:prstGeom>
          <a:noFill/>
          <a:ln w="28575" cap="flat" cmpd="sng">
            <a:solidFill>
              <a:schemeClr val="dk2"/>
            </a:solidFill>
            <a:prstDash val="dash"/>
            <a:miter lim="800000"/>
            <a:headEnd type="triangle" w="med" len="med"/>
            <a:tailEnd type="triangle" w="med" len="med"/>
          </a:ln>
        </p:spPr>
      </p:cxnSp>
      <p:sp>
        <p:nvSpPr>
          <p:cNvPr id="26" name="Google Shape;831;p28">
            <a:extLst>
              <a:ext uri="{FF2B5EF4-FFF2-40B4-BE49-F238E27FC236}">
                <a16:creationId xmlns:a16="http://schemas.microsoft.com/office/drawing/2014/main" id="{C4E6E5EF-63DD-EB4E-9BC6-C2DE370CE060}"/>
              </a:ext>
            </a:extLst>
          </p:cNvPr>
          <p:cNvSpPr txBox="1"/>
          <p:nvPr/>
        </p:nvSpPr>
        <p:spPr>
          <a:xfrm>
            <a:off x="5830288" y="1264741"/>
            <a:ext cx="2025165" cy="523180"/>
          </a:xfrm>
          <a:prstGeom prst="rect">
            <a:avLst/>
          </a:prstGeom>
          <a:noFill/>
          <a:ln>
            <a:noFill/>
          </a:ln>
        </p:spPr>
        <p:txBody>
          <a:bodyPr spcFirstLastPara="1" wrap="square" lIns="0" tIns="45700" rIns="45700" bIns="45700" anchor="t" anchorCtr="0">
            <a:spAutoFit/>
          </a:bodyPr>
          <a:lstStyle>
            <a:defPPr>
              <a:defRPr lang="en-US"/>
            </a:defPPr>
            <a:lvl1pPr marR="0" lvl="0" algn="ctr">
              <a:lnSpc>
                <a:spcPct val="100000"/>
              </a:lnSpc>
              <a:spcBef>
                <a:spcPts val="0"/>
              </a:spcBef>
              <a:spcAft>
                <a:spcPts val="0"/>
              </a:spcAft>
              <a:buClr>
                <a:schemeClr val="dk1"/>
              </a:buClr>
              <a:buSzPts val="1100"/>
              <a:defRPr sz="1400" b="0" i="1" u="none" strike="noStrike" cap="none">
                <a:solidFill>
                  <a:schemeClr val="tx1">
                    <a:lumMod val="75000"/>
                    <a:lumOff val="25000"/>
                  </a:schemeClr>
                </a:solidFill>
                <a:latin typeface="Libre Franklin Medium"/>
                <a:ea typeface="Libre Franklin Medium"/>
                <a:cs typeface="Libre Franklin Medium"/>
              </a:defRPr>
            </a:lvl1pPr>
          </a:lstStyle>
          <a:p>
            <a:r>
              <a:rPr lang="en-US" dirty="0">
                <a:sym typeface="Libre Franklin Medium"/>
              </a:rPr>
              <a:t>Verify insurance benefit </a:t>
            </a:r>
            <a:endParaRPr dirty="0"/>
          </a:p>
          <a:p>
            <a:r>
              <a:rPr lang="en-US" dirty="0">
                <a:sym typeface="Libre Franklin Medium"/>
              </a:rPr>
              <a:t>Collect Co-Insurance</a:t>
            </a:r>
            <a:endParaRPr dirty="0"/>
          </a:p>
        </p:txBody>
      </p:sp>
      <p:sp>
        <p:nvSpPr>
          <p:cNvPr id="28" name="Google Shape;833;p28">
            <a:extLst>
              <a:ext uri="{FF2B5EF4-FFF2-40B4-BE49-F238E27FC236}">
                <a16:creationId xmlns:a16="http://schemas.microsoft.com/office/drawing/2014/main" id="{4A9E5BA0-53E7-C041-B505-492CE2E18442}"/>
              </a:ext>
            </a:extLst>
          </p:cNvPr>
          <p:cNvSpPr txBox="1"/>
          <p:nvPr/>
        </p:nvSpPr>
        <p:spPr>
          <a:xfrm>
            <a:off x="5119914" y="2953014"/>
            <a:ext cx="1616444" cy="307736"/>
          </a:xfrm>
          <a:prstGeom prst="rect">
            <a:avLst/>
          </a:prstGeom>
          <a:noFill/>
          <a:ln>
            <a:noFill/>
          </a:ln>
        </p:spPr>
        <p:txBody>
          <a:bodyPr spcFirstLastPara="1" wrap="square" lIns="0" tIns="45700" rIns="45700" bIns="45700" anchor="t" anchorCtr="0">
            <a:spAutoFit/>
          </a:bodyPr>
          <a:lstStyle/>
          <a:p>
            <a:pPr marR="0" lvl="0" algn="ctr" rtl="0">
              <a:lnSpc>
                <a:spcPct val="100000"/>
              </a:lnSpc>
              <a:spcBef>
                <a:spcPts val="0"/>
              </a:spcBef>
              <a:spcAft>
                <a:spcPts val="0"/>
              </a:spcAft>
              <a:buClr>
                <a:schemeClr val="dk1"/>
              </a:buClr>
              <a:buSzPts val="1100"/>
            </a:pPr>
            <a:r>
              <a:rPr lang="en-US" sz="1400" b="0" i="1" u="none" strike="noStrike" cap="none" dirty="0">
                <a:solidFill>
                  <a:schemeClr val="tx1">
                    <a:lumMod val="75000"/>
                    <a:lumOff val="25000"/>
                  </a:schemeClr>
                </a:solidFill>
                <a:latin typeface="Libre Franklin Medium"/>
                <a:ea typeface="Libre Franklin Medium"/>
                <a:cs typeface="Libre Franklin Medium"/>
                <a:sym typeface="Libre Franklin Medium"/>
              </a:rPr>
              <a:t>Send Rx via EMR/ Fax </a:t>
            </a:r>
            <a:endParaRPr sz="2400" dirty="0">
              <a:solidFill>
                <a:schemeClr val="tx1">
                  <a:lumMod val="75000"/>
                  <a:lumOff val="25000"/>
                </a:schemeClr>
              </a:solidFill>
            </a:endParaRPr>
          </a:p>
        </p:txBody>
      </p:sp>
      <p:sp>
        <p:nvSpPr>
          <p:cNvPr id="29" name="Google Shape;834;p28">
            <a:extLst>
              <a:ext uri="{FF2B5EF4-FFF2-40B4-BE49-F238E27FC236}">
                <a16:creationId xmlns:a16="http://schemas.microsoft.com/office/drawing/2014/main" id="{3831F109-982B-6F4B-8CD4-8B8D59B5DDE2}"/>
              </a:ext>
            </a:extLst>
          </p:cNvPr>
          <p:cNvSpPr txBox="1"/>
          <p:nvPr/>
        </p:nvSpPr>
        <p:spPr>
          <a:xfrm>
            <a:off x="8184019" y="1068475"/>
            <a:ext cx="2041649" cy="954067"/>
          </a:xfrm>
          <a:prstGeom prst="rect">
            <a:avLst/>
          </a:prstGeom>
          <a:noFill/>
          <a:ln>
            <a:noFill/>
          </a:ln>
        </p:spPr>
        <p:txBody>
          <a:bodyPr spcFirstLastPara="1" wrap="square" lIns="45700" tIns="45700" rIns="45700" bIns="45700" anchor="t" anchorCtr="0">
            <a:spAutoFit/>
          </a:bodyPr>
          <a:lstStyle/>
          <a:p>
            <a:pPr marL="171450" marR="0" lvl="0" indent="-101600" algn="ctr" rtl="0">
              <a:lnSpc>
                <a:spcPct val="100000"/>
              </a:lnSpc>
              <a:spcBef>
                <a:spcPts val="0"/>
              </a:spcBef>
              <a:spcAft>
                <a:spcPts val="0"/>
              </a:spcAft>
              <a:buClr>
                <a:srgbClr val="000000"/>
              </a:buClr>
              <a:buSzPts val="1100"/>
              <a:buFont typeface="Arial"/>
              <a:buNone/>
            </a:pPr>
            <a:endParaRPr sz="1400" b="1" i="0" u="none" strike="noStrike" cap="none" dirty="0">
              <a:solidFill>
                <a:schemeClr val="tx1">
                  <a:lumMod val="75000"/>
                  <a:lumOff val="25000"/>
                </a:schemeClr>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chemeClr val="dk1"/>
              </a:buClr>
              <a:buSzPts val="1100"/>
              <a:buFont typeface="Libre Franklin Medium"/>
              <a:buNone/>
            </a:pPr>
            <a: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t>Pharmacy Benefit: </a:t>
            </a:r>
            <a:b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br>
            <a:r>
              <a:rPr lang="en-US" sz="1400" b="0" i="1" u="none" strike="noStrike" cap="none" dirty="0">
                <a:solidFill>
                  <a:schemeClr val="tx1">
                    <a:lumMod val="75000"/>
                    <a:lumOff val="25000"/>
                  </a:schemeClr>
                </a:solidFill>
                <a:latin typeface="Libre Franklin Medium"/>
                <a:ea typeface="Libre Franklin Medium"/>
                <a:cs typeface="Libre Franklin Medium"/>
                <a:sym typeface="Libre Franklin Medium"/>
              </a:rPr>
              <a:t>Bill PBM via 11-digit NDC </a:t>
            </a:r>
            <a:endParaRPr sz="1400" dirty="0">
              <a:solidFill>
                <a:schemeClr val="tx1">
                  <a:lumMod val="75000"/>
                  <a:lumOff val="25000"/>
                </a:schemeClr>
              </a:solidFill>
            </a:endParaRPr>
          </a:p>
          <a:p>
            <a:pPr marL="0" marR="0" lvl="0" indent="0" algn="ctr" rtl="0">
              <a:lnSpc>
                <a:spcPct val="100000"/>
              </a:lnSpc>
              <a:spcBef>
                <a:spcPts val="0"/>
              </a:spcBef>
              <a:spcAft>
                <a:spcPts val="0"/>
              </a:spcAft>
              <a:buClr>
                <a:srgbClr val="000000"/>
              </a:buClr>
              <a:buSzPts val="1100"/>
              <a:buFont typeface="Libre Franklin Medium"/>
              <a:buNone/>
            </a:pPr>
            <a:r>
              <a:rPr lang="en-US" sz="1400" b="1" i="0" u="none" strike="noStrike" cap="none" dirty="0">
                <a:solidFill>
                  <a:schemeClr val="tx1">
                    <a:lumMod val="75000"/>
                    <a:lumOff val="25000"/>
                  </a:schemeClr>
                </a:solidFill>
                <a:latin typeface="Libre Franklin Medium"/>
                <a:ea typeface="Libre Franklin Medium"/>
                <a:cs typeface="Libre Franklin Medium"/>
                <a:sym typeface="Libre Franklin Medium"/>
              </a:rPr>
              <a:t> </a:t>
            </a:r>
            <a:endParaRPr sz="1400" dirty="0">
              <a:solidFill>
                <a:schemeClr val="tx1">
                  <a:lumMod val="75000"/>
                  <a:lumOff val="25000"/>
                </a:schemeClr>
              </a:solidFill>
            </a:endParaRPr>
          </a:p>
        </p:txBody>
      </p:sp>
      <p:sp>
        <p:nvSpPr>
          <p:cNvPr id="30" name="Google Shape;837;p28">
            <a:extLst>
              <a:ext uri="{FF2B5EF4-FFF2-40B4-BE49-F238E27FC236}">
                <a16:creationId xmlns:a16="http://schemas.microsoft.com/office/drawing/2014/main" id="{2D520BDB-F173-164E-B633-FFB980BF4583}"/>
              </a:ext>
            </a:extLst>
          </p:cNvPr>
          <p:cNvSpPr txBox="1"/>
          <p:nvPr/>
        </p:nvSpPr>
        <p:spPr>
          <a:xfrm>
            <a:off x="3848993" y="4015840"/>
            <a:ext cx="1108492" cy="523180"/>
          </a:xfrm>
          <a:prstGeom prst="rect">
            <a:avLst/>
          </a:prstGeom>
          <a:noFill/>
          <a:ln>
            <a:noFill/>
          </a:ln>
        </p:spPr>
        <p:txBody>
          <a:bodyPr spcFirstLastPara="1" wrap="square" lIns="0" tIns="45700" rIns="45700" bIns="45700" anchor="t" anchorCtr="0">
            <a:spAutoFit/>
          </a:bodyPr>
          <a:lstStyle>
            <a:defPPr>
              <a:defRPr lang="en-US"/>
            </a:defPPr>
            <a:lvl1pPr marR="0" lvl="0" algn="ctr">
              <a:lnSpc>
                <a:spcPct val="100000"/>
              </a:lnSpc>
              <a:spcBef>
                <a:spcPts val="0"/>
              </a:spcBef>
              <a:spcAft>
                <a:spcPts val="0"/>
              </a:spcAft>
              <a:buClr>
                <a:schemeClr val="dk1"/>
              </a:buClr>
              <a:buSzPts val="1100"/>
              <a:defRPr sz="1400" b="0" i="1" u="none" strike="noStrike" cap="none">
                <a:solidFill>
                  <a:schemeClr val="tx1">
                    <a:lumMod val="75000"/>
                    <a:lumOff val="25000"/>
                  </a:schemeClr>
                </a:solidFill>
                <a:latin typeface="Libre Franklin Medium"/>
                <a:ea typeface="Libre Franklin Medium"/>
                <a:cs typeface="Libre Franklin Medium"/>
              </a:defRPr>
            </a:lvl1pPr>
          </a:lstStyle>
          <a:p>
            <a:r>
              <a:rPr lang="en-US" dirty="0">
                <a:sym typeface="Libre Franklin Medium"/>
              </a:rPr>
              <a:t>Product Dispensed </a:t>
            </a:r>
            <a:endParaRPr dirty="0">
              <a:sym typeface="Libre Franklin Medium"/>
            </a:endParaRPr>
          </a:p>
        </p:txBody>
      </p:sp>
      <p:sp>
        <p:nvSpPr>
          <p:cNvPr id="31" name="Google Shape;841;p28">
            <a:extLst>
              <a:ext uri="{FF2B5EF4-FFF2-40B4-BE49-F238E27FC236}">
                <a16:creationId xmlns:a16="http://schemas.microsoft.com/office/drawing/2014/main" id="{EBDA11F1-E2C4-D441-A331-D69AB0A31536}"/>
              </a:ext>
            </a:extLst>
          </p:cNvPr>
          <p:cNvSpPr txBox="1"/>
          <p:nvPr/>
        </p:nvSpPr>
        <p:spPr>
          <a:xfrm>
            <a:off x="5327374" y="2574876"/>
            <a:ext cx="1066925" cy="307736"/>
          </a:xfrm>
          <a:prstGeom prst="rect">
            <a:avLst/>
          </a:prstGeom>
          <a:noFill/>
          <a:ln>
            <a:noFill/>
          </a:ln>
        </p:spPr>
        <p:txBody>
          <a:bodyPr spcFirstLastPara="1" wrap="square" lIns="45700" tIns="45700" rIns="45700" bIns="45700" anchor="t" anchorCtr="0">
            <a:spAutoFit/>
          </a:bodyPr>
          <a:lstStyle/>
          <a:p>
            <a:pPr marR="0" lvl="0" algn="ctr" rtl="0">
              <a:lnSpc>
                <a:spcPct val="100000"/>
              </a:lnSpc>
              <a:spcBef>
                <a:spcPts val="0"/>
              </a:spcBef>
              <a:spcAft>
                <a:spcPts val="0"/>
              </a:spcAft>
              <a:buClr>
                <a:schemeClr val="lt2"/>
              </a:buClr>
              <a:buSzPts val="1100"/>
            </a:pPr>
            <a:r>
              <a:rPr lang="en-US" sz="1400" b="0" i="1" u="none" strike="noStrike" cap="none" dirty="0">
                <a:solidFill>
                  <a:schemeClr val="accent1"/>
                </a:solidFill>
                <a:latin typeface="Libre Franklin Medium"/>
                <a:ea typeface="Libre Franklin Medium"/>
                <a:cs typeface="Libre Franklin Medium"/>
                <a:sym typeface="Libre Franklin Medium"/>
              </a:rPr>
              <a:t>Verify Rx</a:t>
            </a:r>
            <a:endParaRPr sz="2400" dirty="0">
              <a:solidFill>
                <a:schemeClr val="accent1"/>
              </a:solidFill>
            </a:endParaRPr>
          </a:p>
        </p:txBody>
      </p:sp>
      <p:sp>
        <p:nvSpPr>
          <p:cNvPr id="33" name="Google Shape;845;p28">
            <a:extLst>
              <a:ext uri="{FF2B5EF4-FFF2-40B4-BE49-F238E27FC236}">
                <a16:creationId xmlns:a16="http://schemas.microsoft.com/office/drawing/2014/main" id="{9645EC37-A5CA-644D-9DA4-B56B43EF9E3B}"/>
              </a:ext>
            </a:extLst>
          </p:cNvPr>
          <p:cNvSpPr txBox="1"/>
          <p:nvPr/>
        </p:nvSpPr>
        <p:spPr>
          <a:xfrm>
            <a:off x="381852" y="3051752"/>
            <a:ext cx="1743075" cy="5231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Patients /</a:t>
            </a:r>
          </a:p>
          <a:p>
            <a:pPr marL="0" marR="0" lvl="0" indent="0" algn="ctr" rtl="0">
              <a:lnSpc>
                <a:spcPct val="100000"/>
              </a:lnSpc>
              <a:spcBef>
                <a:spcPts val="0"/>
              </a:spcBef>
              <a:spcAft>
                <a:spcPts val="0"/>
              </a:spcAft>
              <a:buClr>
                <a:srgbClr val="000000"/>
              </a:buClr>
              <a:buSzPts val="1400"/>
              <a:buFont typeface="Libre Franklin Medium"/>
              <a:buNone/>
            </a:pPr>
            <a:r>
              <a:rPr lang="en-US" sz="1400" b="0" i="0" u="none" strike="noStrike" cap="none" dirty="0">
                <a:solidFill>
                  <a:schemeClr val="tx1">
                    <a:lumMod val="75000"/>
                    <a:lumOff val="25000"/>
                  </a:schemeClr>
                </a:solidFill>
                <a:latin typeface="Libre Franklin Medium"/>
                <a:ea typeface="Libre Franklin Medium"/>
                <a:cs typeface="Libre Franklin Medium"/>
                <a:sym typeface="Libre Franklin Medium"/>
              </a:rPr>
              <a:t>Caregivers </a:t>
            </a:r>
            <a:endParaRPr sz="1400" dirty="0">
              <a:solidFill>
                <a:schemeClr val="tx1">
                  <a:lumMod val="75000"/>
                  <a:lumOff val="25000"/>
                </a:schemeClr>
              </a:solidFill>
            </a:endParaRPr>
          </a:p>
        </p:txBody>
      </p:sp>
      <p:sp>
        <p:nvSpPr>
          <p:cNvPr id="35" name="Google Shape;847;p28">
            <a:extLst>
              <a:ext uri="{FF2B5EF4-FFF2-40B4-BE49-F238E27FC236}">
                <a16:creationId xmlns:a16="http://schemas.microsoft.com/office/drawing/2014/main" id="{DA934A9C-8495-0B4C-89FD-9794ECB917B8}"/>
              </a:ext>
            </a:extLst>
          </p:cNvPr>
          <p:cNvSpPr txBox="1"/>
          <p:nvPr/>
        </p:nvSpPr>
        <p:spPr>
          <a:xfrm>
            <a:off x="2288799" y="2641457"/>
            <a:ext cx="1120806" cy="523180"/>
          </a:xfrm>
          <a:prstGeom prst="rect">
            <a:avLst/>
          </a:prstGeom>
          <a:noFill/>
          <a:ln>
            <a:noFill/>
          </a:ln>
        </p:spPr>
        <p:txBody>
          <a:bodyPr spcFirstLastPara="1" wrap="square" lIns="0" tIns="45700" rIns="45700" bIns="45700" anchor="t" anchorCtr="0">
            <a:spAutoFit/>
          </a:bodyPr>
          <a:lstStyle/>
          <a:p>
            <a:pPr marR="0" lvl="0" algn="ctr" rtl="0">
              <a:lnSpc>
                <a:spcPct val="100000"/>
              </a:lnSpc>
              <a:spcBef>
                <a:spcPts val="0"/>
              </a:spcBef>
              <a:spcAft>
                <a:spcPts val="0"/>
              </a:spcAft>
              <a:buClr>
                <a:schemeClr val="dk1"/>
              </a:buClr>
              <a:buSzPts val="1100"/>
            </a:pPr>
            <a:r>
              <a:rPr lang="en-US" sz="1400" b="1" i="1" u="none" strike="noStrike" cap="none" dirty="0">
                <a:solidFill>
                  <a:schemeClr val="tx1">
                    <a:lumMod val="75000"/>
                    <a:lumOff val="25000"/>
                  </a:schemeClr>
                </a:solidFill>
                <a:latin typeface="Libre Franklin Medium"/>
                <a:ea typeface="Libre Franklin Medium"/>
                <a:cs typeface="Libre Franklin Medium"/>
                <a:sym typeface="Libre Franklin Medium"/>
              </a:rPr>
              <a:t>HCP </a:t>
            </a:r>
            <a:r>
              <a:rPr lang="en-US" sz="1400" b="1" i="1" dirty="0">
                <a:solidFill>
                  <a:schemeClr val="tx1">
                    <a:lumMod val="75000"/>
                    <a:lumOff val="25000"/>
                  </a:schemeClr>
                </a:solidFill>
                <a:latin typeface="Libre Franklin Medium"/>
                <a:ea typeface="Libre Franklin Medium"/>
                <a:cs typeface="Libre Franklin Medium"/>
                <a:sym typeface="Libre Franklin Medium"/>
              </a:rPr>
              <a:t>p</a:t>
            </a:r>
            <a:r>
              <a:rPr lang="en-US" sz="1400" b="1" i="1" u="none" strike="noStrike" cap="none" dirty="0">
                <a:solidFill>
                  <a:schemeClr val="tx1">
                    <a:lumMod val="75000"/>
                    <a:lumOff val="25000"/>
                  </a:schemeClr>
                </a:solidFill>
                <a:latin typeface="Libre Franklin Medium"/>
                <a:ea typeface="Libre Franklin Medium"/>
                <a:cs typeface="Libre Franklin Medium"/>
                <a:sym typeface="Libre Franklin Medium"/>
              </a:rPr>
              <a:t>rescribes</a:t>
            </a:r>
            <a:endParaRPr sz="1400" b="1" i="1" u="none" strike="noStrike" cap="none" dirty="0">
              <a:solidFill>
                <a:schemeClr val="tx1">
                  <a:lumMod val="75000"/>
                  <a:lumOff val="25000"/>
                </a:schemeClr>
              </a:solidFill>
              <a:latin typeface="Libre Franklin Medium"/>
              <a:ea typeface="Libre Franklin Medium"/>
              <a:cs typeface="Libre Franklin Medium"/>
              <a:sym typeface="Libre Franklin Medium"/>
            </a:endParaRPr>
          </a:p>
        </p:txBody>
      </p:sp>
      <p:cxnSp>
        <p:nvCxnSpPr>
          <p:cNvPr id="37" name="Google Shape;849;p28">
            <a:extLst>
              <a:ext uri="{FF2B5EF4-FFF2-40B4-BE49-F238E27FC236}">
                <a16:creationId xmlns:a16="http://schemas.microsoft.com/office/drawing/2014/main" id="{16CC55F4-EC20-EA43-9653-306255B1406A}"/>
              </a:ext>
            </a:extLst>
          </p:cNvPr>
          <p:cNvCxnSpPr>
            <a:cxnSpLocks/>
          </p:cNvCxnSpPr>
          <p:nvPr/>
        </p:nvCxnSpPr>
        <p:spPr>
          <a:xfrm flipV="1">
            <a:off x="7723269" y="1866421"/>
            <a:ext cx="2772486" cy="234303"/>
          </a:xfrm>
          <a:prstGeom prst="bentConnector3">
            <a:avLst>
              <a:gd name="adj1" fmla="val -276"/>
            </a:avLst>
          </a:prstGeom>
          <a:noFill/>
          <a:ln w="28575" cap="flat" cmpd="sng">
            <a:solidFill>
              <a:srgbClr val="0070C0"/>
            </a:solidFill>
            <a:prstDash val="sysDash"/>
            <a:miter lim="800000"/>
            <a:headEnd type="none" w="sm" len="sm"/>
            <a:tailEnd type="triangle" w="med" len="med"/>
          </a:ln>
        </p:spPr>
      </p:cxnSp>
      <p:sp>
        <p:nvSpPr>
          <p:cNvPr id="38" name="Google Shape;850;p28">
            <a:extLst>
              <a:ext uri="{FF2B5EF4-FFF2-40B4-BE49-F238E27FC236}">
                <a16:creationId xmlns:a16="http://schemas.microsoft.com/office/drawing/2014/main" id="{350A1C09-A78C-774F-BC9B-E768A063A8A0}"/>
              </a:ext>
            </a:extLst>
          </p:cNvPr>
          <p:cNvSpPr txBox="1"/>
          <p:nvPr/>
        </p:nvSpPr>
        <p:spPr>
          <a:xfrm>
            <a:off x="9039537" y="2198428"/>
            <a:ext cx="442782" cy="369330"/>
          </a:xfrm>
          <a:prstGeom prst="rect">
            <a:avLst/>
          </a:prstGeom>
          <a:solidFill>
            <a:schemeClr val="bg1"/>
          </a:solid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C000"/>
              </a:buClr>
              <a:buSzPts val="1800"/>
              <a:buFont typeface="Libre Franklin Medium"/>
              <a:buNone/>
            </a:pPr>
            <a:r>
              <a:rPr lang="en-US" sz="1800" b="1" i="0" u="none" strike="noStrike" cap="none" dirty="0">
                <a:solidFill>
                  <a:schemeClr val="accent4"/>
                </a:solidFill>
                <a:latin typeface="Libre Franklin Medium"/>
                <a:ea typeface="Libre Franklin Medium"/>
                <a:cs typeface="Libre Franklin Medium"/>
                <a:sym typeface="Libre Franklin Medium"/>
              </a:rPr>
              <a:t>OR</a:t>
            </a:r>
            <a:r>
              <a:rPr lang="en-US" sz="1800" b="1" i="0" u="none" strike="noStrike" cap="none" dirty="0">
                <a:solidFill>
                  <a:srgbClr val="FFC000"/>
                </a:solidFill>
                <a:latin typeface="Libre Franklin Medium"/>
                <a:ea typeface="Libre Franklin Medium"/>
                <a:cs typeface="Libre Franklin Medium"/>
                <a:sym typeface="Libre Franklin Medium"/>
              </a:rPr>
              <a:t> </a:t>
            </a:r>
            <a:endParaRPr dirty="0"/>
          </a:p>
        </p:txBody>
      </p:sp>
      <p:cxnSp>
        <p:nvCxnSpPr>
          <p:cNvPr id="41" name="Google Shape;853;p28">
            <a:extLst>
              <a:ext uri="{FF2B5EF4-FFF2-40B4-BE49-F238E27FC236}">
                <a16:creationId xmlns:a16="http://schemas.microsoft.com/office/drawing/2014/main" id="{F917A860-4603-6B49-88B6-5BAB60766656}"/>
              </a:ext>
            </a:extLst>
          </p:cNvPr>
          <p:cNvCxnSpPr>
            <a:cxnSpLocks/>
            <a:stCxn id="14" idx="6"/>
            <a:endCxn id="16" idx="2"/>
          </p:cNvCxnSpPr>
          <p:nvPr/>
        </p:nvCxnSpPr>
        <p:spPr>
          <a:xfrm flipV="1">
            <a:off x="2083275" y="2885493"/>
            <a:ext cx="1500864" cy="644"/>
          </a:xfrm>
          <a:prstGeom prst="straightConnector1">
            <a:avLst/>
          </a:prstGeom>
          <a:noFill/>
          <a:ln w="28575" cap="flat" cmpd="sng">
            <a:solidFill>
              <a:schemeClr val="dk2"/>
            </a:solidFill>
            <a:prstDash val="dash"/>
            <a:miter lim="800000"/>
            <a:headEnd type="triangle" w="med" len="med"/>
            <a:tailEnd type="triangle" w="med" len="med"/>
          </a:ln>
        </p:spPr>
      </p:cxnSp>
      <p:sp>
        <p:nvSpPr>
          <p:cNvPr id="42" name="Google Shape;820;p28">
            <a:extLst>
              <a:ext uri="{FF2B5EF4-FFF2-40B4-BE49-F238E27FC236}">
                <a16:creationId xmlns:a16="http://schemas.microsoft.com/office/drawing/2014/main" id="{8A17410C-A7CF-9B48-8B29-C64A38CD3A2E}"/>
              </a:ext>
            </a:extLst>
          </p:cNvPr>
          <p:cNvSpPr/>
          <p:nvPr/>
        </p:nvSpPr>
        <p:spPr>
          <a:xfrm>
            <a:off x="10505324" y="1068475"/>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sp>
        <p:nvSpPr>
          <p:cNvPr id="43" name="Google Shape;820;p28">
            <a:extLst>
              <a:ext uri="{FF2B5EF4-FFF2-40B4-BE49-F238E27FC236}">
                <a16:creationId xmlns:a16="http://schemas.microsoft.com/office/drawing/2014/main" id="{FA6D6E89-68C4-C443-BA26-ACCCB7EF077F}"/>
              </a:ext>
            </a:extLst>
          </p:cNvPr>
          <p:cNvSpPr/>
          <p:nvPr/>
        </p:nvSpPr>
        <p:spPr>
          <a:xfrm>
            <a:off x="10541412" y="4547793"/>
            <a:ext cx="1500895" cy="1548226"/>
          </a:xfrm>
          <a:prstGeom prst="ellipse">
            <a:avLst/>
          </a:prstGeom>
          <a:solidFill>
            <a:srgbClr val="F2F2F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Libre Franklin Medium"/>
              <a:buNone/>
            </a:pPr>
            <a:endParaRPr sz="1800" b="0" i="0" u="none" strike="noStrike" cap="none">
              <a:solidFill>
                <a:srgbClr val="000000"/>
              </a:solidFill>
              <a:latin typeface="Libre Franklin Medium"/>
              <a:ea typeface="Libre Franklin Medium"/>
              <a:cs typeface="Libre Franklin Medium"/>
              <a:sym typeface="Libre Franklin Medium"/>
            </a:endParaRPr>
          </a:p>
        </p:txBody>
      </p:sp>
      <p:cxnSp>
        <p:nvCxnSpPr>
          <p:cNvPr id="44" name="Elbow Connector 43">
            <a:extLst>
              <a:ext uri="{FF2B5EF4-FFF2-40B4-BE49-F238E27FC236}">
                <a16:creationId xmlns:a16="http://schemas.microsoft.com/office/drawing/2014/main" id="{89FF5237-60D0-8D4E-867A-96CE154E0F5C}"/>
              </a:ext>
            </a:extLst>
          </p:cNvPr>
          <p:cNvCxnSpPr>
            <a:stCxn id="18" idx="6"/>
            <a:endCxn id="43" idx="0"/>
          </p:cNvCxnSpPr>
          <p:nvPr/>
        </p:nvCxnSpPr>
        <p:spPr>
          <a:xfrm>
            <a:off x="8459315" y="2888145"/>
            <a:ext cx="2832545" cy="1659648"/>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Google Shape;854;p28">
            <a:extLst>
              <a:ext uri="{FF2B5EF4-FFF2-40B4-BE49-F238E27FC236}">
                <a16:creationId xmlns:a16="http://schemas.microsoft.com/office/drawing/2014/main" id="{A9662E9A-1845-A24C-9974-AFF64DA03DF0}"/>
              </a:ext>
            </a:extLst>
          </p:cNvPr>
          <p:cNvSpPr txBox="1"/>
          <p:nvPr/>
        </p:nvSpPr>
        <p:spPr>
          <a:xfrm>
            <a:off x="10741392" y="1427110"/>
            <a:ext cx="1028759" cy="83095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050"/>
              <a:buFont typeface="Libre Franklin Medium"/>
              <a:buNone/>
            </a:pPr>
            <a:r>
              <a:rPr lang="en-US" sz="1600" b="1" i="0" u="none" strike="noStrike" cap="none" dirty="0">
                <a:solidFill>
                  <a:srgbClr val="0070C0"/>
                </a:solidFill>
                <a:latin typeface="Libre Franklin Medium"/>
                <a:ea typeface="Libre Franklin Medium"/>
                <a:cs typeface="Libre Franklin Medium"/>
                <a:sym typeface="Libre Franklin Medium"/>
              </a:rPr>
              <a:t>Pharmacy Benefit Managers </a:t>
            </a:r>
            <a:endParaRPr sz="3200" b="1" dirty="0">
              <a:solidFill>
                <a:srgbClr val="0070C0"/>
              </a:solidFill>
            </a:endParaRPr>
          </a:p>
        </p:txBody>
      </p:sp>
      <p:sp>
        <p:nvSpPr>
          <p:cNvPr id="46" name="Google Shape;854;p28">
            <a:extLst>
              <a:ext uri="{FF2B5EF4-FFF2-40B4-BE49-F238E27FC236}">
                <a16:creationId xmlns:a16="http://schemas.microsoft.com/office/drawing/2014/main" id="{98CC2B35-759C-BC4E-956A-2094D09B834C}"/>
              </a:ext>
            </a:extLst>
          </p:cNvPr>
          <p:cNvSpPr txBox="1"/>
          <p:nvPr/>
        </p:nvSpPr>
        <p:spPr>
          <a:xfrm>
            <a:off x="10830913" y="4990895"/>
            <a:ext cx="921892" cy="6620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1050"/>
              <a:buFont typeface="Libre Franklin Medium"/>
              <a:buNone/>
            </a:pPr>
            <a:r>
              <a:rPr lang="en-US" b="1" i="0" u="none" strike="noStrike" cap="none" dirty="0">
                <a:solidFill>
                  <a:srgbClr val="0070C0"/>
                </a:solidFill>
                <a:latin typeface="Libre Franklin Medium"/>
                <a:ea typeface="Libre Franklin Medium"/>
                <a:cs typeface="Libre Franklin Medium"/>
                <a:sym typeface="Libre Franklin Medium"/>
              </a:rPr>
              <a:t>Health Plan</a:t>
            </a:r>
            <a:endParaRPr sz="3600" b="1" dirty="0">
              <a:solidFill>
                <a:srgbClr val="0070C0"/>
              </a:solidFill>
            </a:endParaRPr>
          </a:p>
        </p:txBody>
      </p:sp>
      <p:grpSp>
        <p:nvGrpSpPr>
          <p:cNvPr id="48" name="Group 85">
            <a:extLst>
              <a:ext uri="{FF2B5EF4-FFF2-40B4-BE49-F238E27FC236}">
                <a16:creationId xmlns:a16="http://schemas.microsoft.com/office/drawing/2014/main" id="{CB5AF5EC-7882-46DF-8C5C-2163CA44BCFC}"/>
              </a:ext>
            </a:extLst>
          </p:cNvPr>
          <p:cNvGrpSpPr>
            <a:grpSpLocks noChangeAspect="1"/>
          </p:cNvGrpSpPr>
          <p:nvPr/>
        </p:nvGrpSpPr>
        <p:grpSpPr bwMode="auto">
          <a:xfrm>
            <a:off x="3754798" y="2166506"/>
            <a:ext cx="757066" cy="834750"/>
            <a:chOff x="2613" y="1866"/>
            <a:chExt cx="536" cy="591"/>
          </a:xfrm>
          <a:solidFill>
            <a:schemeClr val="accent1"/>
          </a:solidFill>
        </p:grpSpPr>
        <p:sp>
          <p:nvSpPr>
            <p:cNvPr id="49" name="Freeform 86">
              <a:extLst>
                <a:ext uri="{FF2B5EF4-FFF2-40B4-BE49-F238E27FC236}">
                  <a16:creationId xmlns:a16="http://schemas.microsoft.com/office/drawing/2014/main" id="{2417516D-47A3-46D7-B1CD-6D863DAC8672}"/>
                </a:ext>
              </a:extLst>
            </p:cNvPr>
            <p:cNvSpPr>
              <a:spLocks/>
            </p:cNvSpPr>
            <p:nvPr/>
          </p:nvSpPr>
          <p:spPr bwMode="auto">
            <a:xfrm>
              <a:off x="2613" y="2208"/>
              <a:ext cx="536" cy="249"/>
            </a:xfrm>
            <a:custGeom>
              <a:avLst/>
              <a:gdLst>
                <a:gd name="T0" fmla="*/ 224 w 224"/>
                <a:gd name="T1" fmla="*/ 67 h 104"/>
                <a:gd name="T2" fmla="*/ 218 w 224"/>
                <a:gd name="T3" fmla="*/ 79 h 104"/>
                <a:gd name="T4" fmla="*/ 204 w 224"/>
                <a:gd name="T5" fmla="*/ 87 h 104"/>
                <a:gd name="T6" fmla="*/ 132 w 224"/>
                <a:gd name="T7" fmla="*/ 103 h 104"/>
                <a:gd name="T8" fmla="*/ 111 w 224"/>
                <a:gd name="T9" fmla="*/ 104 h 104"/>
                <a:gd name="T10" fmla="*/ 72 w 224"/>
                <a:gd name="T11" fmla="*/ 101 h 104"/>
                <a:gd name="T12" fmla="*/ 8 w 224"/>
                <a:gd name="T13" fmla="*/ 80 h 104"/>
                <a:gd name="T14" fmla="*/ 0 w 224"/>
                <a:gd name="T15" fmla="*/ 72 h 104"/>
                <a:gd name="T16" fmla="*/ 0 w 224"/>
                <a:gd name="T17" fmla="*/ 65 h 104"/>
                <a:gd name="T18" fmla="*/ 20 w 224"/>
                <a:gd name="T19" fmla="*/ 25 h 104"/>
                <a:gd name="T20" fmla="*/ 37 w 224"/>
                <a:gd name="T21" fmla="*/ 28 h 104"/>
                <a:gd name="T22" fmla="*/ 30 w 224"/>
                <a:gd name="T23" fmla="*/ 72 h 104"/>
                <a:gd name="T24" fmla="*/ 40 w 224"/>
                <a:gd name="T25" fmla="*/ 84 h 104"/>
                <a:gd name="T26" fmla="*/ 44 w 224"/>
                <a:gd name="T27" fmla="*/ 83 h 104"/>
                <a:gd name="T28" fmla="*/ 55 w 224"/>
                <a:gd name="T29" fmla="*/ 74 h 104"/>
                <a:gd name="T30" fmla="*/ 45 w 224"/>
                <a:gd name="T31" fmla="*/ 69 h 104"/>
                <a:gd name="T32" fmla="*/ 40 w 224"/>
                <a:gd name="T33" fmla="*/ 69 h 104"/>
                <a:gd name="T34" fmla="*/ 47 w 224"/>
                <a:gd name="T35" fmla="*/ 34 h 104"/>
                <a:gd name="T36" fmla="*/ 73 w 224"/>
                <a:gd name="T37" fmla="*/ 56 h 104"/>
                <a:gd name="T38" fmla="*/ 74 w 224"/>
                <a:gd name="T39" fmla="*/ 57 h 104"/>
                <a:gd name="T40" fmla="*/ 74 w 224"/>
                <a:gd name="T41" fmla="*/ 58 h 104"/>
                <a:gd name="T42" fmla="*/ 72 w 224"/>
                <a:gd name="T43" fmla="*/ 60 h 104"/>
                <a:gd name="T44" fmla="*/ 77 w 224"/>
                <a:gd name="T45" fmla="*/ 74 h 104"/>
                <a:gd name="T46" fmla="*/ 85 w 224"/>
                <a:gd name="T47" fmla="*/ 63 h 104"/>
                <a:gd name="T48" fmla="*/ 83 w 224"/>
                <a:gd name="T49" fmla="*/ 54 h 104"/>
                <a:gd name="T50" fmla="*/ 50 w 224"/>
                <a:gd name="T51" fmla="*/ 23 h 104"/>
                <a:gd name="T52" fmla="*/ 41 w 224"/>
                <a:gd name="T53" fmla="*/ 12 h 104"/>
                <a:gd name="T54" fmla="*/ 47 w 224"/>
                <a:gd name="T55" fmla="*/ 8 h 104"/>
                <a:gd name="T56" fmla="*/ 66 w 224"/>
                <a:gd name="T57" fmla="*/ 0 h 104"/>
                <a:gd name="T58" fmla="*/ 78 w 224"/>
                <a:gd name="T59" fmla="*/ 15 h 104"/>
                <a:gd name="T60" fmla="*/ 103 w 224"/>
                <a:gd name="T61" fmla="*/ 47 h 104"/>
                <a:gd name="T62" fmla="*/ 112 w 224"/>
                <a:gd name="T63" fmla="*/ 59 h 104"/>
                <a:gd name="T64" fmla="*/ 121 w 224"/>
                <a:gd name="T65" fmla="*/ 48 h 104"/>
                <a:gd name="T66" fmla="*/ 146 w 224"/>
                <a:gd name="T67" fmla="*/ 15 h 104"/>
                <a:gd name="T68" fmla="*/ 158 w 224"/>
                <a:gd name="T69" fmla="*/ 0 h 104"/>
                <a:gd name="T70" fmla="*/ 176 w 224"/>
                <a:gd name="T71" fmla="*/ 8 h 104"/>
                <a:gd name="T72" fmla="*/ 188 w 224"/>
                <a:gd name="T73" fmla="*/ 14 h 104"/>
                <a:gd name="T74" fmla="*/ 169 w 224"/>
                <a:gd name="T75" fmla="*/ 38 h 104"/>
                <a:gd name="T76" fmla="*/ 169 w 224"/>
                <a:gd name="T77" fmla="*/ 79 h 104"/>
                <a:gd name="T78" fmla="*/ 185 w 224"/>
                <a:gd name="T79" fmla="*/ 46 h 104"/>
                <a:gd name="T80" fmla="*/ 204 w 224"/>
                <a:gd name="T81" fmla="*/ 25 h 104"/>
                <a:gd name="T82" fmla="*/ 224 w 224"/>
                <a:gd name="T83" fmla="*/ 6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104">
                  <a:moveTo>
                    <a:pt x="224" y="65"/>
                  </a:moveTo>
                  <a:cubicBezTo>
                    <a:pt x="224" y="67"/>
                    <a:pt x="224" y="67"/>
                    <a:pt x="224" y="67"/>
                  </a:cubicBezTo>
                  <a:cubicBezTo>
                    <a:pt x="224" y="69"/>
                    <a:pt x="224" y="70"/>
                    <a:pt x="224" y="72"/>
                  </a:cubicBezTo>
                  <a:cubicBezTo>
                    <a:pt x="224" y="76"/>
                    <a:pt x="221" y="77"/>
                    <a:pt x="218" y="79"/>
                  </a:cubicBezTo>
                  <a:cubicBezTo>
                    <a:pt x="217" y="79"/>
                    <a:pt x="217" y="80"/>
                    <a:pt x="216" y="80"/>
                  </a:cubicBezTo>
                  <a:cubicBezTo>
                    <a:pt x="213" y="82"/>
                    <a:pt x="208" y="85"/>
                    <a:pt x="204" y="87"/>
                  </a:cubicBezTo>
                  <a:cubicBezTo>
                    <a:pt x="190" y="93"/>
                    <a:pt x="173" y="98"/>
                    <a:pt x="152" y="101"/>
                  </a:cubicBezTo>
                  <a:cubicBezTo>
                    <a:pt x="145" y="102"/>
                    <a:pt x="139" y="103"/>
                    <a:pt x="132" y="103"/>
                  </a:cubicBezTo>
                  <a:cubicBezTo>
                    <a:pt x="126" y="104"/>
                    <a:pt x="120" y="104"/>
                    <a:pt x="113" y="104"/>
                  </a:cubicBezTo>
                  <a:cubicBezTo>
                    <a:pt x="111" y="104"/>
                    <a:pt x="111" y="104"/>
                    <a:pt x="111" y="104"/>
                  </a:cubicBezTo>
                  <a:cubicBezTo>
                    <a:pt x="104" y="104"/>
                    <a:pt x="98" y="104"/>
                    <a:pt x="92" y="103"/>
                  </a:cubicBezTo>
                  <a:cubicBezTo>
                    <a:pt x="86" y="103"/>
                    <a:pt x="79" y="102"/>
                    <a:pt x="72" y="101"/>
                  </a:cubicBezTo>
                  <a:cubicBezTo>
                    <a:pt x="51" y="98"/>
                    <a:pt x="34" y="93"/>
                    <a:pt x="20" y="87"/>
                  </a:cubicBezTo>
                  <a:cubicBezTo>
                    <a:pt x="16" y="85"/>
                    <a:pt x="11" y="82"/>
                    <a:pt x="8" y="80"/>
                  </a:cubicBezTo>
                  <a:cubicBezTo>
                    <a:pt x="7" y="80"/>
                    <a:pt x="7" y="79"/>
                    <a:pt x="6" y="79"/>
                  </a:cubicBezTo>
                  <a:cubicBezTo>
                    <a:pt x="3" y="77"/>
                    <a:pt x="0" y="76"/>
                    <a:pt x="0" y="72"/>
                  </a:cubicBezTo>
                  <a:cubicBezTo>
                    <a:pt x="0" y="70"/>
                    <a:pt x="0" y="69"/>
                    <a:pt x="0" y="67"/>
                  </a:cubicBezTo>
                  <a:cubicBezTo>
                    <a:pt x="0" y="65"/>
                    <a:pt x="0" y="65"/>
                    <a:pt x="0" y="65"/>
                  </a:cubicBezTo>
                  <a:cubicBezTo>
                    <a:pt x="0" y="57"/>
                    <a:pt x="0" y="49"/>
                    <a:pt x="3" y="43"/>
                  </a:cubicBezTo>
                  <a:cubicBezTo>
                    <a:pt x="6" y="35"/>
                    <a:pt x="13" y="30"/>
                    <a:pt x="20" y="25"/>
                  </a:cubicBezTo>
                  <a:cubicBezTo>
                    <a:pt x="23" y="22"/>
                    <a:pt x="27" y="20"/>
                    <a:pt x="31" y="17"/>
                  </a:cubicBezTo>
                  <a:cubicBezTo>
                    <a:pt x="33" y="21"/>
                    <a:pt x="35" y="24"/>
                    <a:pt x="37" y="28"/>
                  </a:cubicBezTo>
                  <a:cubicBezTo>
                    <a:pt x="27" y="37"/>
                    <a:pt x="24" y="54"/>
                    <a:pt x="29" y="70"/>
                  </a:cubicBezTo>
                  <a:cubicBezTo>
                    <a:pt x="30" y="71"/>
                    <a:pt x="30" y="71"/>
                    <a:pt x="30" y="72"/>
                  </a:cubicBezTo>
                  <a:cubicBezTo>
                    <a:pt x="30" y="74"/>
                    <a:pt x="31" y="75"/>
                    <a:pt x="32" y="77"/>
                  </a:cubicBezTo>
                  <a:cubicBezTo>
                    <a:pt x="33" y="79"/>
                    <a:pt x="35" y="84"/>
                    <a:pt x="40" y="84"/>
                  </a:cubicBezTo>
                  <a:cubicBezTo>
                    <a:pt x="41" y="84"/>
                    <a:pt x="41" y="84"/>
                    <a:pt x="42" y="84"/>
                  </a:cubicBezTo>
                  <a:cubicBezTo>
                    <a:pt x="43" y="83"/>
                    <a:pt x="43" y="83"/>
                    <a:pt x="44" y="83"/>
                  </a:cubicBezTo>
                  <a:cubicBezTo>
                    <a:pt x="46" y="84"/>
                    <a:pt x="48" y="84"/>
                    <a:pt x="50" y="83"/>
                  </a:cubicBezTo>
                  <a:cubicBezTo>
                    <a:pt x="54" y="82"/>
                    <a:pt x="56" y="78"/>
                    <a:pt x="55" y="74"/>
                  </a:cubicBezTo>
                  <a:cubicBezTo>
                    <a:pt x="54" y="70"/>
                    <a:pt x="51" y="68"/>
                    <a:pt x="47" y="68"/>
                  </a:cubicBezTo>
                  <a:cubicBezTo>
                    <a:pt x="46" y="68"/>
                    <a:pt x="46" y="68"/>
                    <a:pt x="45" y="69"/>
                  </a:cubicBezTo>
                  <a:cubicBezTo>
                    <a:pt x="43" y="69"/>
                    <a:pt x="42" y="71"/>
                    <a:pt x="41" y="72"/>
                  </a:cubicBezTo>
                  <a:cubicBezTo>
                    <a:pt x="40" y="71"/>
                    <a:pt x="40" y="70"/>
                    <a:pt x="40" y="69"/>
                  </a:cubicBezTo>
                  <a:cubicBezTo>
                    <a:pt x="39" y="67"/>
                    <a:pt x="39" y="67"/>
                    <a:pt x="39" y="67"/>
                  </a:cubicBezTo>
                  <a:cubicBezTo>
                    <a:pt x="34" y="52"/>
                    <a:pt x="37" y="37"/>
                    <a:pt x="47" y="34"/>
                  </a:cubicBezTo>
                  <a:cubicBezTo>
                    <a:pt x="48" y="33"/>
                    <a:pt x="49" y="33"/>
                    <a:pt x="50" y="33"/>
                  </a:cubicBezTo>
                  <a:cubicBezTo>
                    <a:pt x="59" y="33"/>
                    <a:pt x="69" y="43"/>
                    <a:pt x="73" y="56"/>
                  </a:cubicBezTo>
                  <a:cubicBezTo>
                    <a:pt x="73" y="56"/>
                    <a:pt x="74" y="56"/>
                    <a:pt x="74" y="56"/>
                  </a:cubicBezTo>
                  <a:cubicBezTo>
                    <a:pt x="74" y="57"/>
                    <a:pt x="74" y="57"/>
                    <a:pt x="74" y="57"/>
                  </a:cubicBezTo>
                  <a:cubicBezTo>
                    <a:pt x="74" y="57"/>
                    <a:pt x="74" y="57"/>
                    <a:pt x="74" y="57"/>
                  </a:cubicBezTo>
                  <a:cubicBezTo>
                    <a:pt x="74" y="58"/>
                    <a:pt x="74" y="58"/>
                    <a:pt x="74" y="58"/>
                  </a:cubicBezTo>
                  <a:cubicBezTo>
                    <a:pt x="74" y="58"/>
                    <a:pt x="75" y="59"/>
                    <a:pt x="75" y="59"/>
                  </a:cubicBezTo>
                  <a:cubicBezTo>
                    <a:pt x="74" y="59"/>
                    <a:pt x="73" y="59"/>
                    <a:pt x="72" y="60"/>
                  </a:cubicBezTo>
                  <a:cubicBezTo>
                    <a:pt x="68" y="61"/>
                    <a:pt x="66" y="65"/>
                    <a:pt x="67" y="69"/>
                  </a:cubicBezTo>
                  <a:cubicBezTo>
                    <a:pt x="68" y="73"/>
                    <a:pt x="73" y="76"/>
                    <a:pt x="77" y="74"/>
                  </a:cubicBezTo>
                  <a:cubicBezTo>
                    <a:pt x="79" y="74"/>
                    <a:pt x="80" y="72"/>
                    <a:pt x="81" y="70"/>
                  </a:cubicBezTo>
                  <a:cubicBezTo>
                    <a:pt x="83" y="69"/>
                    <a:pt x="85" y="67"/>
                    <a:pt x="85" y="63"/>
                  </a:cubicBezTo>
                  <a:cubicBezTo>
                    <a:pt x="85" y="62"/>
                    <a:pt x="85" y="61"/>
                    <a:pt x="85" y="59"/>
                  </a:cubicBezTo>
                  <a:cubicBezTo>
                    <a:pt x="85" y="57"/>
                    <a:pt x="84" y="56"/>
                    <a:pt x="83" y="54"/>
                  </a:cubicBezTo>
                  <a:cubicBezTo>
                    <a:pt x="83" y="53"/>
                    <a:pt x="83" y="53"/>
                    <a:pt x="83" y="52"/>
                  </a:cubicBezTo>
                  <a:cubicBezTo>
                    <a:pt x="77" y="35"/>
                    <a:pt x="64" y="23"/>
                    <a:pt x="50" y="23"/>
                  </a:cubicBezTo>
                  <a:cubicBezTo>
                    <a:pt x="49" y="23"/>
                    <a:pt x="48" y="23"/>
                    <a:pt x="47" y="23"/>
                  </a:cubicBezTo>
                  <a:cubicBezTo>
                    <a:pt x="45" y="20"/>
                    <a:pt x="43" y="16"/>
                    <a:pt x="41" y="12"/>
                  </a:cubicBezTo>
                  <a:cubicBezTo>
                    <a:pt x="42" y="11"/>
                    <a:pt x="43" y="10"/>
                    <a:pt x="45" y="10"/>
                  </a:cubicBezTo>
                  <a:cubicBezTo>
                    <a:pt x="47" y="8"/>
                    <a:pt x="47" y="8"/>
                    <a:pt x="47" y="8"/>
                  </a:cubicBezTo>
                  <a:cubicBezTo>
                    <a:pt x="50" y="7"/>
                    <a:pt x="53" y="5"/>
                    <a:pt x="56" y="4"/>
                  </a:cubicBezTo>
                  <a:cubicBezTo>
                    <a:pt x="60" y="2"/>
                    <a:pt x="63" y="1"/>
                    <a:pt x="66" y="0"/>
                  </a:cubicBezTo>
                  <a:cubicBezTo>
                    <a:pt x="67" y="0"/>
                    <a:pt x="67" y="0"/>
                    <a:pt x="67" y="0"/>
                  </a:cubicBezTo>
                  <a:cubicBezTo>
                    <a:pt x="70" y="5"/>
                    <a:pt x="74" y="10"/>
                    <a:pt x="78" y="15"/>
                  </a:cubicBezTo>
                  <a:cubicBezTo>
                    <a:pt x="85" y="25"/>
                    <a:pt x="92" y="34"/>
                    <a:pt x="98" y="42"/>
                  </a:cubicBezTo>
                  <a:cubicBezTo>
                    <a:pt x="103" y="47"/>
                    <a:pt x="103" y="47"/>
                    <a:pt x="103" y="47"/>
                  </a:cubicBezTo>
                  <a:cubicBezTo>
                    <a:pt x="106" y="51"/>
                    <a:pt x="108" y="54"/>
                    <a:pt x="111" y="58"/>
                  </a:cubicBezTo>
                  <a:cubicBezTo>
                    <a:pt x="112" y="59"/>
                    <a:pt x="112" y="59"/>
                    <a:pt x="112" y="59"/>
                  </a:cubicBezTo>
                  <a:cubicBezTo>
                    <a:pt x="113" y="58"/>
                    <a:pt x="113" y="58"/>
                    <a:pt x="113" y="58"/>
                  </a:cubicBezTo>
                  <a:cubicBezTo>
                    <a:pt x="115" y="55"/>
                    <a:pt x="118" y="51"/>
                    <a:pt x="121" y="48"/>
                  </a:cubicBezTo>
                  <a:cubicBezTo>
                    <a:pt x="126" y="42"/>
                    <a:pt x="126" y="42"/>
                    <a:pt x="126" y="42"/>
                  </a:cubicBezTo>
                  <a:cubicBezTo>
                    <a:pt x="132" y="34"/>
                    <a:pt x="139" y="25"/>
                    <a:pt x="146" y="15"/>
                  </a:cubicBezTo>
                  <a:cubicBezTo>
                    <a:pt x="150" y="10"/>
                    <a:pt x="154" y="5"/>
                    <a:pt x="157" y="0"/>
                  </a:cubicBezTo>
                  <a:cubicBezTo>
                    <a:pt x="157" y="0"/>
                    <a:pt x="158" y="0"/>
                    <a:pt x="158" y="0"/>
                  </a:cubicBezTo>
                  <a:cubicBezTo>
                    <a:pt x="161" y="1"/>
                    <a:pt x="164" y="2"/>
                    <a:pt x="168" y="4"/>
                  </a:cubicBezTo>
                  <a:cubicBezTo>
                    <a:pt x="171" y="5"/>
                    <a:pt x="174" y="7"/>
                    <a:pt x="176" y="8"/>
                  </a:cubicBezTo>
                  <a:cubicBezTo>
                    <a:pt x="180" y="10"/>
                    <a:pt x="180" y="10"/>
                    <a:pt x="180" y="10"/>
                  </a:cubicBezTo>
                  <a:cubicBezTo>
                    <a:pt x="182" y="11"/>
                    <a:pt x="185" y="13"/>
                    <a:pt x="188" y="14"/>
                  </a:cubicBezTo>
                  <a:cubicBezTo>
                    <a:pt x="185" y="24"/>
                    <a:pt x="182" y="32"/>
                    <a:pt x="177" y="40"/>
                  </a:cubicBezTo>
                  <a:cubicBezTo>
                    <a:pt x="175" y="39"/>
                    <a:pt x="172" y="38"/>
                    <a:pt x="169" y="38"/>
                  </a:cubicBezTo>
                  <a:cubicBezTo>
                    <a:pt x="158" y="38"/>
                    <a:pt x="149" y="47"/>
                    <a:pt x="149" y="59"/>
                  </a:cubicBezTo>
                  <a:cubicBezTo>
                    <a:pt x="149" y="70"/>
                    <a:pt x="158" y="79"/>
                    <a:pt x="169" y="79"/>
                  </a:cubicBezTo>
                  <a:cubicBezTo>
                    <a:pt x="180" y="79"/>
                    <a:pt x="190" y="70"/>
                    <a:pt x="190" y="59"/>
                  </a:cubicBezTo>
                  <a:cubicBezTo>
                    <a:pt x="190" y="54"/>
                    <a:pt x="188" y="50"/>
                    <a:pt x="185" y="46"/>
                  </a:cubicBezTo>
                  <a:cubicBezTo>
                    <a:pt x="190" y="38"/>
                    <a:pt x="194" y="29"/>
                    <a:pt x="197" y="19"/>
                  </a:cubicBezTo>
                  <a:cubicBezTo>
                    <a:pt x="199" y="21"/>
                    <a:pt x="202" y="23"/>
                    <a:pt x="204" y="25"/>
                  </a:cubicBezTo>
                  <a:cubicBezTo>
                    <a:pt x="211" y="30"/>
                    <a:pt x="218" y="35"/>
                    <a:pt x="221" y="43"/>
                  </a:cubicBezTo>
                  <a:cubicBezTo>
                    <a:pt x="224" y="49"/>
                    <a:pt x="224" y="57"/>
                    <a:pt x="224" y="65"/>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7">
              <a:extLst>
                <a:ext uri="{FF2B5EF4-FFF2-40B4-BE49-F238E27FC236}">
                  <a16:creationId xmlns:a16="http://schemas.microsoft.com/office/drawing/2014/main" id="{70F944E1-F778-4C0B-BC19-327EB85C5F64}"/>
                </a:ext>
              </a:extLst>
            </p:cNvPr>
            <p:cNvSpPr>
              <a:spLocks/>
            </p:cNvSpPr>
            <p:nvPr/>
          </p:nvSpPr>
          <p:spPr bwMode="auto">
            <a:xfrm>
              <a:off x="2994" y="2323"/>
              <a:ext cx="50" cy="50"/>
            </a:xfrm>
            <a:custGeom>
              <a:avLst/>
              <a:gdLst>
                <a:gd name="T0" fmla="*/ 21 w 21"/>
                <a:gd name="T1" fmla="*/ 11 h 21"/>
                <a:gd name="T2" fmla="*/ 10 w 21"/>
                <a:gd name="T3" fmla="*/ 21 h 21"/>
                <a:gd name="T4" fmla="*/ 0 w 21"/>
                <a:gd name="T5" fmla="*/ 11 h 21"/>
                <a:gd name="T6" fmla="*/ 10 w 21"/>
                <a:gd name="T7" fmla="*/ 0 h 21"/>
                <a:gd name="T8" fmla="*/ 14 w 21"/>
                <a:gd name="T9" fmla="*/ 1 h 21"/>
                <a:gd name="T10" fmla="*/ 19 w 21"/>
                <a:gd name="T11" fmla="*/ 6 h 21"/>
                <a:gd name="T12" fmla="*/ 21 w 21"/>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21" y="11"/>
                  </a:moveTo>
                  <a:cubicBezTo>
                    <a:pt x="21" y="16"/>
                    <a:pt x="16" y="21"/>
                    <a:pt x="10" y="21"/>
                  </a:cubicBezTo>
                  <a:cubicBezTo>
                    <a:pt x="4" y="21"/>
                    <a:pt x="0" y="16"/>
                    <a:pt x="0" y="11"/>
                  </a:cubicBezTo>
                  <a:cubicBezTo>
                    <a:pt x="0" y="5"/>
                    <a:pt x="4" y="0"/>
                    <a:pt x="10" y="0"/>
                  </a:cubicBezTo>
                  <a:cubicBezTo>
                    <a:pt x="11" y="0"/>
                    <a:pt x="13" y="0"/>
                    <a:pt x="14" y="1"/>
                  </a:cubicBezTo>
                  <a:cubicBezTo>
                    <a:pt x="16" y="2"/>
                    <a:pt x="18" y="3"/>
                    <a:pt x="19" y="6"/>
                  </a:cubicBezTo>
                  <a:cubicBezTo>
                    <a:pt x="20" y="7"/>
                    <a:pt x="21" y="9"/>
                    <a:pt x="21" y="1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8">
              <a:extLst>
                <a:ext uri="{FF2B5EF4-FFF2-40B4-BE49-F238E27FC236}">
                  <a16:creationId xmlns:a16="http://schemas.microsoft.com/office/drawing/2014/main" id="{C395328E-D408-4E4F-BE1C-97626B7B8848}"/>
                </a:ext>
              </a:extLst>
            </p:cNvPr>
            <p:cNvSpPr>
              <a:spLocks/>
            </p:cNvSpPr>
            <p:nvPr/>
          </p:nvSpPr>
          <p:spPr bwMode="auto">
            <a:xfrm>
              <a:off x="2817" y="2227"/>
              <a:ext cx="129" cy="88"/>
            </a:xfrm>
            <a:custGeom>
              <a:avLst/>
              <a:gdLst>
                <a:gd name="T0" fmla="*/ 54 w 54"/>
                <a:gd name="T1" fmla="*/ 0 h 37"/>
                <a:gd name="T2" fmla="*/ 27 w 54"/>
                <a:gd name="T3" fmla="*/ 4 h 37"/>
                <a:gd name="T4" fmla="*/ 0 w 54"/>
                <a:gd name="T5" fmla="*/ 0 h 37"/>
                <a:gd name="T6" fmla="*/ 27 w 54"/>
                <a:gd name="T7" fmla="*/ 37 h 37"/>
                <a:gd name="T8" fmla="*/ 54 w 54"/>
                <a:gd name="T9" fmla="*/ 0 h 37"/>
              </a:gdLst>
              <a:ahLst/>
              <a:cxnLst>
                <a:cxn ang="0">
                  <a:pos x="T0" y="T1"/>
                </a:cxn>
                <a:cxn ang="0">
                  <a:pos x="T2" y="T3"/>
                </a:cxn>
                <a:cxn ang="0">
                  <a:pos x="T4" y="T5"/>
                </a:cxn>
                <a:cxn ang="0">
                  <a:pos x="T6" y="T7"/>
                </a:cxn>
                <a:cxn ang="0">
                  <a:pos x="T8" y="T9"/>
                </a:cxn>
              </a:cxnLst>
              <a:rect l="0" t="0" r="r" b="b"/>
              <a:pathLst>
                <a:path w="54" h="37">
                  <a:moveTo>
                    <a:pt x="54" y="0"/>
                  </a:moveTo>
                  <a:cubicBezTo>
                    <a:pt x="48" y="2"/>
                    <a:pt x="35" y="4"/>
                    <a:pt x="27" y="4"/>
                  </a:cubicBezTo>
                  <a:cubicBezTo>
                    <a:pt x="18" y="4"/>
                    <a:pt x="6" y="2"/>
                    <a:pt x="0" y="0"/>
                  </a:cubicBezTo>
                  <a:cubicBezTo>
                    <a:pt x="27" y="37"/>
                    <a:pt x="27" y="37"/>
                    <a:pt x="27" y="37"/>
                  </a:cubicBezTo>
                  <a:lnTo>
                    <a:pt x="54" y="0"/>
                  </a:ln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9">
              <a:extLst>
                <a:ext uri="{FF2B5EF4-FFF2-40B4-BE49-F238E27FC236}">
                  <a16:creationId xmlns:a16="http://schemas.microsoft.com/office/drawing/2014/main" id="{63AA0610-EA67-4D7F-9528-5EA56C42855A}"/>
                </a:ext>
              </a:extLst>
            </p:cNvPr>
            <p:cNvSpPr>
              <a:spLocks/>
            </p:cNvSpPr>
            <p:nvPr/>
          </p:nvSpPr>
          <p:spPr bwMode="auto">
            <a:xfrm>
              <a:off x="2702" y="1866"/>
              <a:ext cx="359" cy="316"/>
            </a:xfrm>
            <a:custGeom>
              <a:avLst/>
              <a:gdLst>
                <a:gd name="T0" fmla="*/ 149 w 150"/>
                <a:gd name="T1" fmla="*/ 91 h 132"/>
                <a:gd name="T2" fmla="*/ 141 w 150"/>
                <a:gd name="T3" fmla="*/ 78 h 132"/>
                <a:gd name="T4" fmla="*/ 132 w 150"/>
                <a:gd name="T5" fmla="*/ 45 h 132"/>
                <a:gd name="T6" fmla="*/ 104 w 150"/>
                <a:gd name="T7" fmla="*/ 6 h 132"/>
                <a:gd name="T8" fmla="*/ 70 w 150"/>
                <a:gd name="T9" fmla="*/ 1 h 132"/>
                <a:gd name="T10" fmla="*/ 25 w 150"/>
                <a:gd name="T11" fmla="*/ 34 h 132"/>
                <a:gd name="T12" fmla="*/ 16 w 150"/>
                <a:gd name="T13" fmla="*/ 64 h 132"/>
                <a:gd name="T14" fmla="*/ 2 w 150"/>
                <a:gd name="T15" fmla="*/ 91 h 132"/>
                <a:gd name="T16" fmla="*/ 1 w 150"/>
                <a:gd name="T17" fmla="*/ 98 h 132"/>
                <a:gd name="T18" fmla="*/ 14 w 150"/>
                <a:gd name="T19" fmla="*/ 113 h 132"/>
                <a:gd name="T20" fmla="*/ 34 w 150"/>
                <a:gd name="T21" fmla="*/ 126 h 132"/>
                <a:gd name="T22" fmla="*/ 54 w 150"/>
                <a:gd name="T23" fmla="*/ 132 h 132"/>
                <a:gd name="T24" fmla="*/ 53 w 150"/>
                <a:gd name="T25" fmla="*/ 130 h 132"/>
                <a:gd name="T26" fmla="*/ 48 w 150"/>
                <a:gd name="T27" fmla="*/ 123 h 132"/>
                <a:gd name="T28" fmla="*/ 34 w 150"/>
                <a:gd name="T29" fmla="*/ 74 h 132"/>
                <a:gd name="T30" fmla="*/ 43 w 150"/>
                <a:gd name="T31" fmla="*/ 64 h 132"/>
                <a:gd name="T32" fmla="*/ 74 w 150"/>
                <a:gd name="T33" fmla="*/ 58 h 132"/>
                <a:gd name="T34" fmla="*/ 102 w 150"/>
                <a:gd name="T35" fmla="*/ 48 h 132"/>
                <a:gd name="T36" fmla="*/ 111 w 150"/>
                <a:gd name="T37" fmla="*/ 47 h 132"/>
                <a:gd name="T38" fmla="*/ 117 w 150"/>
                <a:gd name="T39" fmla="*/ 81 h 132"/>
                <a:gd name="T40" fmla="*/ 108 w 150"/>
                <a:gd name="T41" fmla="*/ 114 h 132"/>
                <a:gd name="T42" fmla="*/ 97 w 150"/>
                <a:gd name="T43" fmla="*/ 131 h 132"/>
                <a:gd name="T44" fmla="*/ 120 w 150"/>
                <a:gd name="T45" fmla="*/ 124 h 132"/>
                <a:gd name="T46" fmla="*/ 139 w 150"/>
                <a:gd name="T47" fmla="*/ 110 h 132"/>
                <a:gd name="T48" fmla="*/ 149 w 150"/>
                <a:gd name="T49" fmla="*/ 97 h 132"/>
                <a:gd name="T50" fmla="*/ 149 w 150"/>
                <a:gd name="T51"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32">
                  <a:moveTo>
                    <a:pt x="149" y="91"/>
                  </a:moveTo>
                  <a:cubicBezTo>
                    <a:pt x="146" y="87"/>
                    <a:pt x="143" y="82"/>
                    <a:pt x="141" y="78"/>
                  </a:cubicBezTo>
                  <a:cubicBezTo>
                    <a:pt x="135" y="68"/>
                    <a:pt x="135" y="57"/>
                    <a:pt x="132" y="45"/>
                  </a:cubicBezTo>
                  <a:cubicBezTo>
                    <a:pt x="128" y="28"/>
                    <a:pt x="120" y="15"/>
                    <a:pt x="104" y="6"/>
                  </a:cubicBezTo>
                  <a:cubicBezTo>
                    <a:pt x="93" y="1"/>
                    <a:pt x="82" y="0"/>
                    <a:pt x="70" y="1"/>
                  </a:cubicBezTo>
                  <a:cubicBezTo>
                    <a:pt x="48" y="3"/>
                    <a:pt x="33" y="14"/>
                    <a:pt x="25" y="34"/>
                  </a:cubicBezTo>
                  <a:cubicBezTo>
                    <a:pt x="21" y="44"/>
                    <a:pt x="20" y="54"/>
                    <a:pt x="16" y="64"/>
                  </a:cubicBezTo>
                  <a:cubicBezTo>
                    <a:pt x="12" y="73"/>
                    <a:pt x="7" y="82"/>
                    <a:pt x="2" y="91"/>
                  </a:cubicBezTo>
                  <a:cubicBezTo>
                    <a:pt x="0" y="93"/>
                    <a:pt x="0" y="95"/>
                    <a:pt x="1" y="98"/>
                  </a:cubicBezTo>
                  <a:cubicBezTo>
                    <a:pt x="5" y="104"/>
                    <a:pt x="9" y="109"/>
                    <a:pt x="14" y="113"/>
                  </a:cubicBezTo>
                  <a:cubicBezTo>
                    <a:pt x="20" y="118"/>
                    <a:pt x="27" y="123"/>
                    <a:pt x="34" y="126"/>
                  </a:cubicBezTo>
                  <a:cubicBezTo>
                    <a:pt x="41" y="129"/>
                    <a:pt x="48" y="131"/>
                    <a:pt x="54" y="132"/>
                  </a:cubicBezTo>
                  <a:cubicBezTo>
                    <a:pt x="54" y="131"/>
                    <a:pt x="54" y="131"/>
                    <a:pt x="53" y="130"/>
                  </a:cubicBezTo>
                  <a:cubicBezTo>
                    <a:pt x="51" y="128"/>
                    <a:pt x="49" y="126"/>
                    <a:pt x="48" y="123"/>
                  </a:cubicBezTo>
                  <a:cubicBezTo>
                    <a:pt x="38" y="109"/>
                    <a:pt x="33" y="91"/>
                    <a:pt x="34" y="74"/>
                  </a:cubicBezTo>
                  <a:cubicBezTo>
                    <a:pt x="34" y="68"/>
                    <a:pt x="38" y="66"/>
                    <a:pt x="43" y="64"/>
                  </a:cubicBezTo>
                  <a:cubicBezTo>
                    <a:pt x="53" y="62"/>
                    <a:pt x="64" y="60"/>
                    <a:pt x="74" y="58"/>
                  </a:cubicBezTo>
                  <a:cubicBezTo>
                    <a:pt x="83" y="55"/>
                    <a:pt x="93" y="53"/>
                    <a:pt x="102" y="48"/>
                  </a:cubicBezTo>
                  <a:cubicBezTo>
                    <a:pt x="104" y="46"/>
                    <a:pt x="109" y="42"/>
                    <a:pt x="111" y="47"/>
                  </a:cubicBezTo>
                  <a:cubicBezTo>
                    <a:pt x="115" y="56"/>
                    <a:pt x="118" y="68"/>
                    <a:pt x="117" y="81"/>
                  </a:cubicBezTo>
                  <a:cubicBezTo>
                    <a:pt x="116" y="93"/>
                    <a:pt x="113" y="104"/>
                    <a:pt x="108" y="114"/>
                  </a:cubicBezTo>
                  <a:cubicBezTo>
                    <a:pt x="105" y="120"/>
                    <a:pt x="101" y="126"/>
                    <a:pt x="97" y="131"/>
                  </a:cubicBezTo>
                  <a:cubicBezTo>
                    <a:pt x="105" y="130"/>
                    <a:pt x="112" y="128"/>
                    <a:pt x="120" y="124"/>
                  </a:cubicBezTo>
                  <a:cubicBezTo>
                    <a:pt x="127" y="120"/>
                    <a:pt x="134" y="116"/>
                    <a:pt x="139" y="110"/>
                  </a:cubicBezTo>
                  <a:cubicBezTo>
                    <a:pt x="143" y="106"/>
                    <a:pt x="146" y="102"/>
                    <a:pt x="149" y="97"/>
                  </a:cubicBezTo>
                  <a:cubicBezTo>
                    <a:pt x="150" y="95"/>
                    <a:pt x="150" y="93"/>
                    <a:pt x="149" y="9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4">
            <a:extLst>
              <a:ext uri="{FF2B5EF4-FFF2-40B4-BE49-F238E27FC236}">
                <a16:creationId xmlns:a16="http://schemas.microsoft.com/office/drawing/2014/main" id="{BE2DC4AE-97C4-4030-931A-8352FE41624C}"/>
              </a:ext>
            </a:extLst>
          </p:cNvPr>
          <p:cNvGrpSpPr>
            <a:grpSpLocks noChangeAspect="1"/>
          </p:cNvGrpSpPr>
          <p:nvPr/>
        </p:nvGrpSpPr>
        <p:grpSpPr bwMode="auto">
          <a:xfrm>
            <a:off x="4235761" y="2359620"/>
            <a:ext cx="752563" cy="798239"/>
            <a:chOff x="2532" y="1793"/>
            <a:chExt cx="692" cy="734"/>
          </a:xfrm>
          <a:solidFill>
            <a:schemeClr val="accent1"/>
          </a:solidFill>
        </p:grpSpPr>
        <p:sp>
          <p:nvSpPr>
            <p:cNvPr id="54" name="Freeform 5">
              <a:extLst>
                <a:ext uri="{FF2B5EF4-FFF2-40B4-BE49-F238E27FC236}">
                  <a16:creationId xmlns:a16="http://schemas.microsoft.com/office/drawing/2014/main" id="{B9BACBC9-19D0-4B91-8826-A027955DB456}"/>
                </a:ext>
              </a:extLst>
            </p:cNvPr>
            <p:cNvSpPr>
              <a:spLocks noEditPoints="1"/>
            </p:cNvSpPr>
            <p:nvPr/>
          </p:nvSpPr>
          <p:spPr bwMode="auto">
            <a:xfrm>
              <a:off x="2686" y="1793"/>
              <a:ext cx="384" cy="450"/>
            </a:xfrm>
            <a:custGeom>
              <a:avLst/>
              <a:gdLst>
                <a:gd name="T0" fmla="*/ 3 w 190"/>
                <a:gd name="T1" fmla="*/ 124 h 222"/>
                <a:gd name="T2" fmla="*/ 49 w 190"/>
                <a:gd name="T3" fmla="*/ 200 h 222"/>
                <a:gd name="T4" fmla="*/ 95 w 190"/>
                <a:gd name="T5" fmla="*/ 222 h 222"/>
                <a:gd name="T6" fmla="*/ 142 w 190"/>
                <a:gd name="T7" fmla="*/ 200 h 222"/>
                <a:gd name="T8" fmla="*/ 187 w 190"/>
                <a:gd name="T9" fmla="*/ 124 h 222"/>
                <a:gd name="T10" fmla="*/ 182 w 190"/>
                <a:gd name="T11" fmla="*/ 86 h 222"/>
                <a:gd name="T12" fmla="*/ 20 w 190"/>
                <a:gd name="T13" fmla="*/ 43 h 222"/>
                <a:gd name="T14" fmla="*/ 9 w 190"/>
                <a:gd name="T15" fmla="*/ 96 h 222"/>
                <a:gd name="T16" fmla="*/ 9 w 190"/>
                <a:gd name="T17" fmla="*/ 96 h 222"/>
                <a:gd name="T18" fmla="*/ 18 w 190"/>
                <a:gd name="T19" fmla="*/ 111 h 222"/>
                <a:gd name="T20" fmla="*/ 21 w 190"/>
                <a:gd name="T21" fmla="*/ 107 h 222"/>
                <a:gd name="T22" fmla="*/ 22 w 190"/>
                <a:gd name="T23" fmla="*/ 107 h 222"/>
                <a:gd name="T24" fmla="*/ 25 w 190"/>
                <a:gd name="T25" fmla="*/ 108 h 222"/>
                <a:gd name="T26" fmla="*/ 25 w 190"/>
                <a:gd name="T27" fmla="*/ 108 h 222"/>
                <a:gd name="T28" fmla="*/ 48 w 190"/>
                <a:gd name="T29" fmla="*/ 75 h 222"/>
                <a:gd name="T30" fmla="*/ 52 w 190"/>
                <a:gd name="T31" fmla="*/ 74 h 222"/>
                <a:gd name="T32" fmla="*/ 63 w 190"/>
                <a:gd name="T33" fmla="*/ 74 h 222"/>
                <a:gd name="T34" fmla="*/ 116 w 190"/>
                <a:gd name="T35" fmla="*/ 75 h 222"/>
                <a:gd name="T36" fmla="*/ 124 w 190"/>
                <a:gd name="T37" fmla="*/ 75 h 222"/>
                <a:gd name="T38" fmla="*/ 150 w 190"/>
                <a:gd name="T39" fmla="*/ 84 h 222"/>
                <a:gd name="T40" fmla="*/ 147 w 190"/>
                <a:gd name="T41" fmla="*/ 75 h 222"/>
                <a:gd name="T42" fmla="*/ 147 w 190"/>
                <a:gd name="T43" fmla="*/ 75 h 222"/>
                <a:gd name="T44" fmla="*/ 165 w 190"/>
                <a:gd name="T45" fmla="*/ 108 h 222"/>
                <a:gd name="T46" fmla="*/ 165 w 190"/>
                <a:gd name="T47" fmla="*/ 108 h 222"/>
                <a:gd name="T48" fmla="*/ 165 w 190"/>
                <a:gd name="T49" fmla="*/ 108 h 222"/>
                <a:gd name="T50" fmla="*/ 165 w 190"/>
                <a:gd name="T51" fmla="*/ 108 h 222"/>
                <a:gd name="T52" fmla="*/ 167 w 190"/>
                <a:gd name="T53" fmla="*/ 107 h 222"/>
                <a:gd name="T54" fmla="*/ 169 w 190"/>
                <a:gd name="T55" fmla="*/ 107 h 222"/>
                <a:gd name="T56" fmla="*/ 173 w 190"/>
                <a:gd name="T57" fmla="*/ 126 h 222"/>
                <a:gd name="T58" fmla="*/ 164 w 190"/>
                <a:gd name="T59" fmla="*/ 143 h 222"/>
                <a:gd name="T60" fmla="*/ 163 w 190"/>
                <a:gd name="T61" fmla="*/ 143 h 222"/>
                <a:gd name="T62" fmla="*/ 163 w 190"/>
                <a:gd name="T63" fmla="*/ 143 h 222"/>
                <a:gd name="T64" fmla="*/ 162 w 190"/>
                <a:gd name="T65" fmla="*/ 143 h 222"/>
                <a:gd name="T66" fmla="*/ 161 w 190"/>
                <a:gd name="T67" fmla="*/ 142 h 222"/>
                <a:gd name="T68" fmla="*/ 126 w 190"/>
                <a:gd name="T69" fmla="*/ 194 h 222"/>
                <a:gd name="T70" fmla="*/ 111 w 190"/>
                <a:gd name="T71" fmla="*/ 203 h 222"/>
                <a:gd name="T72" fmla="*/ 105 w 190"/>
                <a:gd name="T73" fmla="*/ 205 h 222"/>
                <a:gd name="T74" fmla="*/ 103 w 190"/>
                <a:gd name="T75" fmla="*/ 205 h 222"/>
                <a:gd name="T76" fmla="*/ 100 w 190"/>
                <a:gd name="T77" fmla="*/ 206 h 222"/>
                <a:gd name="T78" fmla="*/ 95 w 190"/>
                <a:gd name="T79" fmla="*/ 206 h 222"/>
                <a:gd name="T80" fmla="*/ 30 w 190"/>
                <a:gd name="T81" fmla="*/ 142 h 222"/>
                <a:gd name="T82" fmla="*/ 30 w 190"/>
                <a:gd name="T83" fmla="*/ 142 h 222"/>
                <a:gd name="T84" fmla="*/ 28 w 190"/>
                <a:gd name="T85" fmla="*/ 143 h 222"/>
                <a:gd name="T86" fmla="*/ 24 w 190"/>
                <a:gd name="T87" fmla="*/ 141 h 222"/>
                <a:gd name="T88" fmla="*/ 18 w 190"/>
                <a:gd name="T89" fmla="*/ 12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0" h="222">
                  <a:moveTo>
                    <a:pt x="9" y="96"/>
                  </a:moveTo>
                  <a:cubicBezTo>
                    <a:pt x="3" y="97"/>
                    <a:pt x="0" y="110"/>
                    <a:pt x="3" y="124"/>
                  </a:cubicBezTo>
                  <a:cubicBezTo>
                    <a:pt x="5" y="138"/>
                    <a:pt x="11" y="148"/>
                    <a:pt x="17" y="149"/>
                  </a:cubicBezTo>
                  <a:cubicBezTo>
                    <a:pt x="24" y="168"/>
                    <a:pt x="35" y="187"/>
                    <a:pt x="49" y="200"/>
                  </a:cubicBezTo>
                  <a:cubicBezTo>
                    <a:pt x="57" y="208"/>
                    <a:pt x="66" y="214"/>
                    <a:pt x="75" y="218"/>
                  </a:cubicBezTo>
                  <a:cubicBezTo>
                    <a:pt x="82" y="221"/>
                    <a:pt x="88" y="222"/>
                    <a:pt x="95" y="222"/>
                  </a:cubicBezTo>
                  <a:cubicBezTo>
                    <a:pt x="102" y="222"/>
                    <a:pt x="109" y="221"/>
                    <a:pt x="115" y="218"/>
                  </a:cubicBezTo>
                  <a:cubicBezTo>
                    <a:pt x="125" y="214"/>
                    <a:pt x="134" y="208"/>
                    <a:pt x="142" y="200"/>
                  </a:cubicBezTo>
                  <a:cubicBezTo>
                    <a:pt x="156" y="186"/>
                    <a:pt x="167" y="168"/>
                    <a:pt x="174" y="149"/>
                  </a:cubicBezTo>
                  <a:cubicBezTo>
                    <a:pt x="179" y="147"/>
                    <a:pt x="185" y="137"/>
                    <a:pt x="187" y="124"/>
                  </a:cubicBezTo>
                  <a:cubicBezTo>
                    <a:pt x="190" y="110"/>
                    <a:pt x="187" y="98"/>
                    <a:pt x="182" y="96"/>
                  </a:cubicBezTo>
                  <a:cubicBezTo>
                    <a:pt x="182" y="93"/>
                    <a:pt x="182" y="89"/>
                    <a:pt x="182" y="86"/>
                  </a:cubicBezTo>
                  <a:cubicBezTo>
                    <a:pt x="182" y="35"/>
                    <a:pt x="152" y="5"/>
                    <a:pt x="106" y="2"/>
                  </a:cubicBezTo>
                  <a:cubicBezTo>
                    <a:pt x="65" y="0"/>
                    <a:pt x="34" y="16"/>
                    <a:pt x="20" y="43"/>
                  </a:cubicBezTo>
                  <a:cubicBezTo>
                    <a:pt x="15" y="52"/>
                    <a:pt x="13" y="63"/>
                    <a:pt x="11" y="76"/>
                  </a:cubicBezTo>
                  <a:cubicBezTo>
                    <a:pt x="10" y="82"/>
                    <a:pt x="9" y="89"/>
                    <a:pt x="9" y="96"/>
                  </a:cubicBezTo>
                  <a:cubicBezTo>
                    <a:pt x="9" y="96"/>
                    <a:pt x="9" y="96"/>
                    <a:pt x="9" y="96"/>
                  </a:cubicBezTo>
                  <a:cubicBezTo>
                    <a:pt x="9" y="96"/>
                    <a:pt x="9" y="96"/>
                    <a:pt x="9" y="96"/>
                  </a:cubicBezTo>
                  <a:cubicBezTo>
                    <a:pt x="9" y="96"/>
                    <a:pt x="9" y="96"/>
                    <a:pt x="9" y="96"/>
                  </a:cubicBezTo>
                  <a:close/>
                  <a:moveTo>
                    <a:pt x="18" y="111"/>
                  </a:moveTo>
                  <a:cubicBezTo>
                    <a:pt x="19" y="109"/>
                    <a:pt x="20" y="108"/>
                    <a:pt x="21" y="107"/>
                  </a:cubicBezTo>
                  <a:cubicBezTo>
                    <a:pt x="21" y="107"/>
                    <a:pt x="21" y="107"/>
                    <a:pt x="21" y="107"/>
                  </a:cubicBezTo>
                  <a:cubicBezTo>
                    <a:pt x="21" y="107"/>
                    <a:pt x="22" y="107"/>
                    <a:pt x="22" y="107"/>
                  </a:cubicBezTo>
                  <a:cubicBezTo>
                    <a:pt x="22" y="107"/>
                    <a:pt x="22" y="107"/>
                    <a:pt x="22" y="107"/>
                  </a:cubicBezTo>
                  <a:cubicBezTo>
                    <a:pt x="22" y="107"/>
                    <a:pt x="22" y="107"/>
                    <a:pt x="23" y="107"/>
                  </a:cubicBezTo>
                  <a:cubicBezTo>
                    <a:pt x="24" y="107"/>
                    <a:pt x="24" y="107"/>
                    <a:pt x="25" y="108"/>
                  </a:cubicBezTo>
                  <a:cubicBezTo>
                    <a:pt x="25" y="108"/>
                    <a:pt x="25" y="108"/>
                    <a:pt x="25" y="108"/>
                  </a:cubicBezTo>
                  <a:cubicBezTo>
                    <a:pt x="25" y="108"/>
                    <a:pt x="25" y="108"/>
                    <a:pt x="25" y="108"/>
                  </a:cubicBezTo>
                  <a:cubicBezTo>
                    <a:pt x="25" y="108"/>
                    <a:pt x="25" y="108"/>
                    <a:pt x="25" y="108"/>
                  </a:cubicBezTo>
                  <a:cubicBezTo>
                    <a:pt x="26" y="105"/>
                    <a:pt x="29" y="82"/>
                    <a:pt x="48" y="75"/>
                  </a:cubicBezTo>
                  <a:cubicBezTo>
                    <a:pt x="48" y="75"/>
                    <a:pt x="48" y="75"/>
                    <a:pt x="48" y="75"/>
                  </a:cubicBezTo>
                  <a:cubicBezTo>
                    <a:pt x="49" y="75"/>
                    <a:pt x="51" y="74"/>
                    <a:pt x="52" y="74"/>
                  </a:cubicBezTo>
                  <a:cubicBezTo>
                    <a:pt x="54" y="74"/>
                    <a:pt x="55" y="74"/>
                    <a:pt x="57" y="73"/>
                  </a:cubicBezTo>
                  <a:cubicBezTo>
                    <a:pt x="59" y="73"/>
                    <a:pt x="61" y="73"/>
                    <a:pt x="63" y="74"/>
                  </a:cubicBezTo>
                  <a:cubicBezTo>
                    <a:pt x="63" y="74"/>
                    <a:pt x="76" y="78"/>
                    <a:pt x="93" y="79"/>
                  </a:cubicBezTo>
                  <a:cubicBezTo>
                    <a:pt x="100" y="79"/>
                    <a:pt x="109" y="78"/>
                    <a:pt x="116" y="75"/>
                  </a:cubicBezTo>
                  <a:cubicBezTo>
                    <a:pt x="118" y="75"/>
                    <a:pt x="119" y="75"/>
                    <a:pt x="121" y="75"/>
                  </a:cubicBezTo>
                  <a:cubicBezTo>
                    <a:pt x="122" y="75"/>
                    <a:pt x="123" y="75"/>
                    <a:pt x="124" y="75"/>
                  </a:cubicBezTo>
                  <a:cubicBezTo>
                    <a:pt x="135" y="75"/>
                    <a:pt x="142" y="81"/>
                    <a:pt x="150" y="84"/>
                  </a:cubicBezTo>
                  <a:cubicBezTo>
                    <a:pt x="150" y="84"/>
                    <a:pt x="150" y="84"/>
                    <a:pt x="150" y="84"/>
                  </a:cubicBezTo>
                  <a:cubicBezTo>
                    <a:pt x="150" y="84"/>
                    <a:pt x="150" y="84"/>
                    <a:pt x="150" y="84"/>
                  </a:cubicBezTo>
                  <a:cubicBezTo>
                    <a:pt x="149" y="81"/>
                    <a:pt x="147" y="77"/>
                    <a:pt x="147" y="75"/>
                  </a:cubicBezTo>
                  <a:cubicBezTo>
                    <a:pt x="147" y="75"/>
                    <a:pt x="147" y="75"/>
                    <a:pt x="147" y="75"/>
                  </a:cubicBezTo>
                  <a:cubicBezTo>
                    <a:pt x="147" y="75"/>
                    <a:pt x="147" y="75"/>
                    <a:pt x="147" y="75"/>
                  </a:cubicBezTo>
                  <a:cubicBezTo>
                    <a:pt x="148" y="75"/>
                    <a:pt x="149" y="76"/>
                    <a:pt x="150" y="76"/>
                  </a:cubicBezTo>
                  <a:cubicBezTo>
                    <a:pt x="156" y="82"/>
                    <a:pt x="161" y="92"/>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5" y="108"/>
                    <a:pt x="165" y="108"/>
                    <a:pt x="165" y="108"/>
                  </a:cubicBezTo>
                  <a:cubicBezTo>
                    <a:pt x="166" y="107"/>
                    <a:pt x="166" y="107"/>
                    <a:pt x="167" y="107"/>
                  </a:cubicBezTo>
                  <a:cubicBezTo>
                    <a:pt x="167" y="107"/>
                    <a:pt x="168" y="107"/>
                    <a:pt x="168" y="107"/>
                  </a:cubicBezTo>
                  <a:cubicBezTo>
                    <a:pt x="168" y="107"/>
                    <a:pt x="168" y="107"/>
                    <a:pt x="169" y="107"/>
                  </a:cubicBezTo>
                  <a:cubicBezTo>
                    <a:pt x="169" y="107"/>
                    <a:pt x="169" y="107"/>
                    <a:pt x="170" y="107"/>
                  </a:cubicBezTo>
                  <a:cubicBezTo>
                    <a:pt x="173" y="109"/>
                    <a:pt x="175" y="117"/>
                    <a:pt x="173" y="126"/>
                  </a:cubicBezTo>
                  <a:cubicBezTo>
                    <a:pt x="172" y="133"/>
                    <a:pt x="169" y="139"/>
                    <a:pt x="166" y="142"/>
                  </a:cubicBezTo>
                  <a:cubicBezTo>
                    <a:pt x="165" y="142"/>
                    <a:pt x="165" y="143"/>
                    <a:pt x="164" y="143"/>
                  </a:cubicBezTo>
                  <a:cubicBezTo>
                    <a:pt x="164" y="143"/>
                    <a:pt x="164" y="143"/>
                    <a:pt x="164" y="143"/>
                  </a:cubicBezTo>
                  <a:cubicBezTo>
                    <a:pt x="163" y="143"/>
                    <a:pt x="163" y="143"/>
                    <a:pt x="163" y="143"/>
                  </a:cubicBezTo>
                  <a:cubicBezTo>
                    <a:pt x="163" y="143"/>
                    <a:pt x="163" y="143"/>
                    <a:pt x="163" y="143"/>
                  </a:cubicBezTo>
                  <a:cubicBezTo>
                    <a:pt x="163" y="143"/>
                    <a:pt x="163" y="143"/>
                    <a:pt x="163" y="143"/>
                  </a:cubicBezTo>
                  <a:cubicBezTo>
                    <a:pt x="163" y="143"/>
                    <a:pt x="163" y="143"/>
                    <a:pt x="162" y="143"/>
                  </a:cubicBezTo>
                  <a:cubicBezTo>
                    <a:pt x="162" y="143"/>
                    <a:pt x="162" y="143"/>
                    <a:pt x="162" y="143"/>
                  </a:cubicBezTo>
                  <a:cubicBezTo>
                    <a:pt x="162" y="143"/>
                    <a:pt x="161" y="143"/>
                    <a:pt x="161" y="142"/>
                  </a:cubicBezTo>
                  <a:cubicBezTo>
                    <a:pt x="161" y="142"/>
                    <a:pt x="161" y="142"/>
                    <a:pt x="161" y="142"/>
                  </a:cubicBezTo>
                  <a:cubicBezTo>
                    <a:pt x="161" y="142"/>
                    <a:pt x="161" y="142"/>
                    <a:pt x="161" y="142"/>
                  </a:cubicBezTo>
                  <a:cubicBezTo>
                    <a:pt x="154" y="162"/>
                    <a:pt x="142" y="182"/>
                    <a:pt x="126" y="194"/>
                  </a:cubicBezTo>
                  <a:cubicBezTo>
                    <a:pt x="122" y="198"/>
                    <a:pt x="117" y="201"/>
                    <a:pt x="112" y="203"/>
                  </a:cubicBezTo>
                  <a:cubicBezTo>
                    <a:pt x="112" y="203"/>
                    <a:pt x="111" y="203"/>
                    <a:pt x="111" y="203"/>
                  </a:cubicBezTo>
                  <a:cubicBezTo>
                    <a:pt x="106" y="205"/>
                    <a:pt x="106" y="205"/>
                    <a:pt x="106" y="205"/>
                  </a:cubicBezTo>
                  <a:cubicBezTo>
                    <a:pt x="105" y="205"/>
                    <a:pt x="105" y="205"/>
                    <a:pt x="105" y="205"/>
                  </a:cubicBezTo>
                  <a:cubicBezTo>
                    <a:pt x="105" y="205"/>
                    <a:pt x="104" y="205"/>
                    <a:pt x="103" y="205"/>
                  </a:cubicBezTo>
                  <a:cubicBezTo>
                    <a:pt x="103" y="205"/>
                    <a:pt x="103" y="205"/>
                    <a:pt x="103" y="205"/>
                  </a:cubicBezTo>
                  <a:cubicBezTo>
                    <a:pt x="101" y="206"/>
                    <a:pt x="101" y="206"/>
                    <a:pt x="101" y="206"/>
                  </a:cubicBezTo>
                  <a:cubicBezTo>
                    <a:pt x="100" y="206"/>
                    <a:pt x="100" y="206"/>
                    <a:pt x="100" y="206"/>
                  </a:cubicBezTo>
                  <a:cubicBezTo>
                    <a:pt x="99" y="206"/>
                    <a:pt x="97" y="206"/>
                    <a:pt x="95" y="206"/>
                  </a:cubicBezTo>
                  <a:cubicBezTo>
                    <a:pt x="95" y="206"/>
                    <a:pt x="95" y="206"/>
                    <a:pt x="95" y="206"/>
                  </a:cubicBezTo>
                  <a:cubicBezTo>
                    <a:pt x="84" y="206"/>
                    <a:pt x="74" y="202"/>
                    <a:pt x="65" y="195"/>
                  </a:cubicBezTo>
                  <a:cubicBezTo>
                    <a:pt x="49" y="183"/>
                    <a:pt x="37" y="163"/>
                    <a:pt x="30" y="142"/>
                  </a:cubicBezTo>
                  <a:cubicBezTo>
                    <a:pt x="30" y="142"/>
                    <a:pt x="30" y="142"/>
                    <a:pt x="30" y="142"/>
                  </a:cubicBezTo>
                  <a:cubicBezTo>
                    <a:pt x="30" y="142"/>
                    <a:pt x="30" y="142"/>
                    <a:pt x="30" y="142"/>
                  </a:cubicBezTo>
                  <a:cubicBezTo>
                    <a:pt x="30" y="143"/>
                    <a:pt x="29" y="143"/>
                    <a:pt x="28" y="143"/>
                  </a:cubicBezTo>
                  <a:cubicBezTo>
                    <a:pt x="28" y="143"/>
                    <a:pt x="28" y="143"/>
                    <a:pt x="28" y="143"/>
                  </a:cubicBezTo>
                  <a:cubicBezTo>
                    <a:pt x="28" y="143"/>
                    <a:pt x="28" y="143"/>
                    <a:pt x="28" y="143"/>
                  </a:cubicBezTo>
                  <a:cubicBezTo>
                    <a:pt x="26" y="143"/>
                    <a:pt x="25" y="142"/>
                    <a:pt x="24" y="141"/>
                  </a:cubicBezTo>
                  <a:cubicBezTo>
                    <a:pt x="21" y="138"/>
                    <a:pt x="19" y="133"/>
                    <a:pt x="18" y="126"/>
                  </a:cubicBezTo>
                  <a:cubicBezTo>
                    <a:pt x="18" y="126"/>
                    <a:pt x="18" y="125"/>
                    <a:pt x="18" y="125"/>
                  </a:cubicBezTo>
                  <a:cubicBezTo>
                    <a:pt x="18" y="120"/>
                    <a:pt x="18" y="116"/>
                    <a:pt x="18" y="11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
              <a:extLst>
                <a:ext uri="{FF2B5EF4-FFF2-40B4-BE49-F238E27FC236}">
                  <a16:creationId xmlns:a16="http://schemas.microsoft.com/office/drawing/2014/main" id="{41B4F53B-456E-4874-8EC9-75B06D25B4B7}"/>
                </a:ext>
              </a:extLst>
            </p:cNvPr>
            <p:cNvSpPr>
              <a:spLocks/>
            </p:cNvSpPr>
            <p:nvPr/>
          </p:nvSpPr>
          <p:spPr bwMode="auto">
            <a:xfrm>
              <a:off x="2742" y="20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752839F3-8657-44D8-B7E5-7609B97A85AF}"/>
                </a:ext>
              </a:extLst>
            </p:cNvPr>
            <p:cNvSpPr>
              <a:spLocks/>
            </p:cNvSpPr>
            <p:nvPr/>
          </p:nvSpPr>
          <p:spPr bwMode="auto">
            <a:xfrm>
              <a:off x="2532" y="2239"/>
              <a:ext cx="692" cy="288"/>
            </a:xfrm>
            <a:custGeom>
              <a:avLst/>
              <a:gdLst>
                <a:gd name="T0" fmla="*/ 171 w 342"/>
                <a:gd name="T1" fmla="*/ 142 h 142"/>
                <a:gd name="T2" fmla="*/ 338 w 342"/>
                <a:gd name="T3" fmla="*/ 103 h 142"/>
                <a:gd name="T4" fmla="*/ 340 w 342"/>
                <a:gd name="T5" fmla="*/ 76 h 142"/>
                <a:gd name="T6" fmla="*/ 278 w 342"/>
                <a:gd name="T7" fmla="*/ 5 h 142"/>
                <a:gd name="T8" fmla="*/ 275 w 342"/>
                <a:gd name="T9" fmla="*/ 7 h 142"/>
                <a:gd name="T10" fmla="*/ 282 w 342"/>
                <a:gd name="T11" fmla="*/ 20 h 142"/>
                <a:gd name="T12" fmla="*/ 272 w 342"/>
                <a:gd name="T13" fmla="*/ 62 h 142"/>
                <a:gd name="T14" fmla="*/ 250 w 342"/>
                <a:gd name="T15" fmla="*/ 46 h 142"/>
                <a:gd name="T16" fmla="*/ 265 w 342"/>
                <a:gd name="T17" fmla="*/ 18 h 142"/>
                <a:gd name="T18" fmla="*/ 234 w 342"/>
                <a:gd name="T19" fmla="*/ 0 h 142"/>
                <a:gd name="T20" fmla="*/ 179 w 342"/>
                <a:gd name="T21" fmla="*/ 30 h 142"/>
                <a:gd name="T22" fmla="*/ 156 w 342"/>
                <a:gd name="T23" fmla="*/ 13 h 142"/>
                <a:gd name="T24" fmla="*/ 155 w 342"/>
                <a:gd name="T25" fmla="*/ 61 h 142"/>
                <a:gd name="T26" fmla="*/ 87 w 342"/>
                <a:gd name="T27" fmla="*/ 2 h 142"/>
                <a:gd name="T28" fmla="*/ 80 w 342"/>
                <a:gd name="T29" fmla="*/ 23 h 142"/>
                <a:gd name="T30" fmla="*/ 103 w 342"/>
                <a:gd name="T31" fmla="*/ 54 h 142"/>
                <a:gd name="T32" fmla="*/ 96 w 342"/>
                <a:gd name="T33" fmla="*/ 106 h 142"/>
                <a:gd name="T34" fmla="*/ 82 w 342"/>
                <a:gd name="T35" fmla="*/ 108 h 142"/>
                <a:gd name="T36" fmla="*/ 75 w 342"/>
                <a:gd name="T37" fmla="*/ 100 h 142"/>
                <a:gd name="T38" fmla="*/ 91 w 342"/>
                <a:gd name="T39" fmla="*/ 93 h 142"/>
                <a:gd name="T40" fmla="*/ 94 w 342"/>
                <a:gd name="T41" fmla="*/ 93 h 142"/>
                <a:gd name="T42" fmla="*/ 90 w 342"/>
                <a:gd name="T43" fmla="*/ 59 h 142"/>
                <a:gd name="T44" fmla="*/ 69 w 342"/>
                <a:gd name="T45" fmla="*/ 38 h 142"/>
                <a:gd name="T46" fmla="*/ 47 w 342"/>
                <a:gd name="T47" fmla="*/ 60 h 142"/>
                <a:gd name="T48" fmla="*/ 44 w 342"/>
                <a:gd name="T49" fmla="*/ 93 h 142"/>
                <a:gd name="T50" fmla="*/ 48 w 342"/>
                <a:gd name="T51" fmla="*/ 93 h 142"/>
                <a:gd name="T52" fmla="*/ 64 w 342"/>
                <a:gd name="T53" fmla="*/ 100 h 142"/>
                <a:gd name="T54" fmla="*/ 56 w 342"/>
                <a:gd name="T55" fmla="*/ 108 h 142"/>
                <a:gd name="T56" fmla="*/ 43 w 342"/>
                <a:gd name="T57" fmla="*/ 106 h 142"/>
                <a:gd name="T58" fmla="*/ 30 w 342"/>
                <a:gd name="T59" fmla="*/ 81 h 142"/>
                <a:gd name="T60" fmla="*/ 36 w 342"/>
                <a:gd name="T61" fmla="*/ 49 h 142"/>
                <a:gd name="T62" fmla="*/ 57 w 342"/>
                <a:gd name="T63" fmla="*/ 24 h 142"/>
                <a:gd name="T64" fmla="*/ 68 w 342"/>
                <a:gd name="T65" fmla="*/ 4 h 142"/>
                <a:gd name="T66" fmla="*/ 25 w 342"/>
                <a:gd name="T67" fmla="*/ 28 h 142"/>
                <a:gd name="T68" fmla="*/ 1 w 342"/>
                <a:gd name="T69" fmla="*/ 95 h 142"/>
                <a:gd name="T70" fmla="*/ 171 w 342"/>
                <a:gd name="T7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142">
                  <a:moveTo>
                    <a:pt x="171" y="142"/>
                  </a:moveTo>
                  <a:cubicBezTo>
                    <a:pt x="171" y="142"/>
                    <a:pt x="171" y="142"/>
                    <a:pt x="171" y="142"/>
                  </a:cubicBezTo>
                  <a:cubicBezTo>
                    <a:pt x="171" y="142"/>
                    <a:pt x="171" y="142"/>
                    <a:pt x="171" y="142"/>
                  </a:cubicBezTo>
                  <a:cubicBezTo>
                    <a:pt x="239" y="142"/>
                    <a:pt x="322" y="133"/>
                    <a:pt x="338" y="103"/>
                  </a:cubicBezTo>
                  <a:cubicBezTo>
                    <a:pt x="339" y="100"/>
                    <a:pt x="340" y="98"/>
                    <a:pt x="341" y="95"/>
                  </a:cubicBezTo>
                  <a:cubicBezTo>
                    <a:pt x="342" y="89"/>
                    <a:pt x="342" y="82"/>
                    <a:pt x="340" y="76"/>
                  </a:cubicBezTo>
                  <a:cubicBezTo>
                    <a:pt x="333" y="52"/>
                    <a:pt x="324" y="36"/>
                    <a:pt x="315" y="26"/>
                  </a:cubicBezTo>
                  <a:cubicBezTo>
                    <a:pt x="299" y="8"/>
                    <a:pt x="282" y="6"/>
                    <a:pt x="278" y="5"/>
                  </a:cubicBezTo>
                  <a:cubicBezTo>
                    <a:pt x="276" y="5"/>
                    <a:pt x="275" y="5"/>
                    <a:pt x="274" y="4"/>
                  </a:cubicBezTo>
                  <a:cubicBezTo>
                    <a:pt x="274" y="5"/>
                    <a:pt x="275" y="6"/>
                    <a:pt x="275" y="7"/>
                  </a:cubicBezTo>
                  <a:cubicBezTo>
                    <a:pt x="277" y="11"/>
                    <a:pt x="278" y="15"/>
                    <a:pt x="279" y="19"/>
                  </a:cubicBezTo>
                  <a:cubicBezTo>
                    <a:pt x="280" y="19"/>
                    <a:pt x="281" y="20"/>
                    <a:pt x="282" y="20"/>
                  </a:cubicBezTo>
                  <a:cubicBezTo>
                    <a:pt x="293" y="26"/>
                    <a:pt x="297" y="39"/>
                    <a:pt x="291" y="50"/>
                  </a:cubicBezTo>
                  <a:cubicBezTo>
                    <a:pt x="287" y="57"/>
                    <a:pt x="280" y="62"/>
                    <a:pt x="272" y="62"/>
                  </a:cubicBezTo>
                  <a:cubicBezTo>
                    <a:pt x="268" y="62"/>
                    <a:pt x="264" y="61"/>
                    <a:pt x="261" y="59"/>
                  </a:cubicBezTo>
                  <a:cubicBezTo>
                    <a:pt x="256" y="56"/>
                    <a:pt x="252" y="52"/>
                    <a:pt x="250" y="46"/>
                  </a:cubicBezTo>
                  <a:cubicBezTo>
                    <a:pt x="249" y="40"/>
                    <a:pt x="249" y="34"/>
                    <a:pt x="252" y="29"/>
                  </a:cubicBezTo>
                  <a:cubicBezTo>
                    <a:pt x="255" y="24"/>
                    <a:pt x="259" y="20"/>
                    <a:pt x="265" y="18"/>
                  </a:cubicBezTo>
                  <a:cubicBezTo>
                    <a:pt x="264" y="13"/>
                    <a:pt x="261" y="7"/>
                    <a:pt x="255" y="2"/>
                  </a:cubicBezTo>
                  <a:cubicBezTo>
                    <a:pt x="247" y="2"/>
                    <a:pt x="239" y="2"/>
                    <a:pt x="234" y="0"/>
                  </a:cubicBezTo>
                  <a:cubicBezTo>
                    <a:pt x="233" y="10"/>
                    <a:pt x="205" y="41"/>
                    <a:pt x="187" y="61"/>
                  </a:cubicBezTo>
                  <a:cubicBezTo>
                    <a:pt x="179" y="30"/>
                    <a:pt x="179" y="30"/>
                    <a:pt x="179" y="30"/>
                  </a:cubicBezTo>
                  <a:cubicBezTo>
                    <a:pt x="185" y="27"/>
                    <a:pt x="186" y="19"/>
                    <a:pt x="186" y="13"/>
                  </a:cubicBezTo>
                  <a:cubicBezTo>
                    <a:pt x="156" y="13"/>
                    <a:pt x="156" y="13"/>
                    <a:pt x="156" y="13"/>
                  </a:cubicBezTo>
                  <a:cubicBezTo>
                    <a:pt x="156" y="19"/>
                    <a:pt x="157" y="27"/>
                    <a:pt x="163" y="30"/>
                  </a:cubicBezTo>
                  <a:cubicBezTo>
                    <a:pt x="155" y="61"/>
                    <a:pt x="155" y="61"/>
                    <a:pt x="155" y="61"/>
                  </a:cubicBezTo>
                  <a:cubicBezTo>
                    <a:pt x="137" y="41"/>
                    <a:pt x="109" y="10"/>
                    <a:pt x="108" y="0"/>
                  </a:cubicBezTo>
                  <a:cubicBezTo>
                    <a:pt x="103" y="1"/>
                    <a:pt x="95" y="2"/>
                    <a:pt x="87" y="2"/>
                  </a:cubicBezTo>
                  <a:cubicBezTo>
                    <a:pt x="82" y="7"/>
                    <a:pt x="78" y="13"/>
                    <a:pt x="76" y="18"/>
                  </a:cubicBezTo>
                  <a:cubicBezTo>
                    <a:pt x="78" y="19"/>
                    <a:pt x="79" y="21"/>
                    <a:pt x="80" y="23"/>
                  </a:cubicBezTo>
                  <a:cubicBezTo>
                    <a:pt x="89" y="27"/>
                    <a:pt x="96" y="36"/>
                    <a:pt x="102" y="48"/>
                  </a:cubicBezTo>
                  <a:cubicBezTo>
                    <a:pt x="103" y="50"/>
                    <a:pt x="103" y="52"/>
                    <a:pt x="103" y="54"/>
                  </a:cubicBezTo>
                  <a:cubicBezTo>
                    <a:pt x="106" y="63"/>
                    <a:pt x="108" y="73"/>
                    <a:pt x="108" y="81"/>
                  </a:cubicBezTo>
                  <a:cubicBezTo>
                    <a:pt x="108" y="93"/>
                    <a:pt x="108" y="103"/>
                    <a:pt x="96" y="106"/>
                  </a:cubicBezTo>
                  <a:cubicBezTo>
                    <a:pt x="94" y="107"/>
                    <a:pt x="92" y="108"/>
                    <a:pt x="91" y="108"/>
                  </a:cubicBezTo>
                  <a:cubicBezTo>
                    <a:pt x="82" y="108"/>
                    <a:pt x="82" y="108"/>
                    <a:pt x="82" y="108"/>
                  </a:cubicBezTo>
                  <a:cubicBezTo>
                    <a:pt x="78" y="108"/>
                    <a:pt x="75" y="105"/>
                    <a:pt x="75" y="100"/>
                  </a:cubicBezTo>
                  <a:cubicBezTo>
                    <a:pt x="75" y="100"/>
                    <a:pt x="75" y="100"/>
                    <a:pt x="75" y="100"/>
                  </a:cubicBezTo>
                  <a:cubicBezTo>
                    <a:pt x="75" y="96"/>
                    <a:pt x="78" y="93"/>
                    <a:pt x="82" y="93"/>
                  </a:cubicBezTo>
                  <a:cubicBezTo>
                    <a:pt x="91" y="93"/>
                    <a:pt x="91" y="93"/>
                    <a:pt x="91" y="93"/>
                  </a:cubicBezTo>
                  <a:cubicBezTo>
                    <a:pt x="92" y="93"/>
                    <a:pt x="92" y="93"/>
                    <a:pt x="93" y="93"/>
                  </a:cubicBezTo>
                  <a:cubicBezTo>
                    <a:pt x="94" y="93"/>
                    <a:pt x="94" y="93"/>
                    <a:pt x="94" y="93"/>
                  </a:cubicBezTo>
                  <a:cubicBezTo>
                    <a:pt x="95" y="91"/>
                    <a:pt x="95" y="84"/>
                    <a:pt x="95" y="81"/>
                  </a:cubicBezTo>
                  <a:cubicBezTo>
                    <a:pt x="95" y="74"/>
                    <a:pt x="93" y="66"/>
                    <a:pt x="90" y="59"/>
                  </a:cubicBezTo>
                  <a:cubicBezTo>
                    <a:pt x="89" y="58"/>
                    <a:pt x="87" y="57"/>
                    <a:pt x="87" y="55"/>
                  </a:cubicBezTo>
                  <a:cubicBezTo>
                    <a:pt x="82" y="45"/>
                    <a:pt x="75" y="38"/>
                    <a:pt x="69" y="38"/>
                  </a:cubicBezTo>
                  <a:cubicBezTo>
                    <a:pt x="63" y="38"/>
                    <a:pt x="56" y="45"/>
                    <a:pt x="51" y="56"/>
                  </a:cubicBezTo>
                  <a:cubicBezTo>
                    <a:pt x="50" y="58"/>
                    <a:pt x="49" y="59"/>
                    <a:pt x="47" y="60"/>
                  </a:cubicBezTo>
                  <a:cubicBezTo>
                    <a:pt x="44" y="68"/>
                    <a:pt x="43" y="75"/>
                    <a:pt x="43" y="81"/>
                  </a:cubicBezTo>
                  <a:cubicBezTo>
                    <a:pt x="43" y="84"/>
                    <a:pt x="43" y="91"/>
                    <a:pt x="44" y="93"/>
                  </a:cubicBezTo>
                  <a:cubicBezTo>
                    <a:pt x="44" y="93"/>
                    <a:pt x="44" y="93"/>
                    <a:pt x="45" y="93"/>
                  </a:cubicBezTo>
                  <a:cubicBezTo>
                    <a:pt x="46" y="93"/>
                    <a:pt x="47" y="93"/>
                    <a:pt x="48" y="93"/>
                  </a:cubicBezTo>
                  <a:cubicBezTo>
                    <a:pt x="56" y="93"/>
                    <a:pt x="56" y="93"/>
                    <a:pt x="56" y="93"/>
                  </a:cubicBezTo>
                  <a:cubicBezTo>
                    <a:pt x="60" y="93"/>
                    <a:pt x="63" y="96"/>
                    <a:pt x="64" y="100"/>
                  </a:cubicBezTo>
                  <a:cubicBezTo>
                    <a:pt x="64" y="100"/>
                    <a:pt x="64" y="100"/>
                    <a:pt x="64" y="100"/>
                  </a:cubicBezTo>
                  <a:cubicBezTo>
                    <a:pt x="64" y="105"/>
                    <a:pt x="60" y="108"/>
                    <a:pt x="56" y="108"/>
                  </a:cubicBezTo>
                  <a:cubicBezTo>
                    <a:pt x="48" y="108"/>
                    <a:pt x="48" y="108"/>
                    <a:pt x="48" y="108"/>
                  </a:cubicBezTo>
                  <a:cubicBezTo>
                    <a:pt x="46" y="108"/>
                    <a:pt x="44" y="107"/>
                    <a:pt x="43" y="106"/>
                  </a:cubicBezTo>
                  <a:cubicBezTo>
                    <a:pt x="38" y="106"/>
                    <a:pt x="35" y="103"/>
                    <a:pt x="33" y="100"/>
                  </a:cubicBezTo>
                  <a:cubicBezTo>
                    <a:pt x="30" y="96"/>
                    <a:pt x="30" y="90"/>
                    <a:pt x="30" y="81"/>
                  </a:cubicBezTo>
                  <a:cubicBezTo>
                    <a:pt x="30" y="73"/>
                    <a:pt x="32" y="64"/>
                    <a:pt x="35" y="55"/>
                  </a:cubicBezTo>
                  <a:cubicBezTo>
                    <a:pt x="35" y="53"/>
                    <a:pt x="35" y="51"/>
                    <a:pt x="36" y="49"/>
                  </a:cubicBezTo>
                  <a:cubicBezTo>
                    <a:pt x="39" y="41"/>
                    <a:pt x="44" y="35"/>
                    <a:pt x="49" y="30"/>
                  </a:cubicBezTo>
                  <a:cubicBezTo>
                    <a:pt x="51" y="27"/>
                    <a:pt x="54" y="25"/>
                    <a:pt x="57" y="24"/>
                  </a:cubicBezTo>
                  <a:cubicBezTo>
                    <a:pt x="58" y="21"/>
                    <a:pt x="60" y="19"/>
                    <a:pt x="63" y="17"/>
                  </a:cubicBezTo>
                  <a:cubicBezTo>
                    <a:pt x="64" y="13"/>
                    <a:pt x="65" y="9"/>
                    <a:pt x="68" y="4"/>
                  </a:cubicBezTo>
                  <a:cubicBezTo>
                    <a:pt x="67" y="5"/>
                    <a:pt x="66" y="5"/>
                    <a:pt x="64" y="5"/>
                  </a:cubicBezTo>
                  <a:cubicBezTo>
                    <a:pt x="59" y="6"/>
                    <a:pt x="42" y="8"/>
                    <a:pt x="25" y="28"/>
                  </a:cubicBezTo>
                  <a:cubicBezTo>
                    <a:pt x="17" y="38"/>
                    <a:pt x="8" y="53"/>
                    <a:pt x="2" y="76"/>
                  </a:cubicBezTo>
                  <a:cubicBezTo>
                    <a:pt x="0" y="82"/>
                    <a:pt x="0" y="89"/>
                    <a:pt x="1" y="95"/>
                  </a:cubicBezTo>
                  <a:cubicBezTo>
                    <a:pt x="2" y="97"/>
                    <a:pt x="3" y="100"/>
                    <a:pt x="4" y="103"/>
                  </a:cubicBezTo>
                  <a:cubicBezTo>
                    <a:pt x="20" y="133"/>
                    <a:pt x="103" y="142"/>
                    <a:pt x="171" y="142"/>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8">
              <a:extLst>
                <a:ext uri="{FF2B5EF4-FFF2-40B4-BE49-F238E27FC236}">
                  <a16:creationId xmlns:a16="http://schemas.microsoft.com/office/drawing/2014/main" id="{55D86608-6C2A-4707-80A8-75DA66AD662E}"/>
                </a:ext>
              </a:extLst>
            </p:cNvPr>
            <p:cNvSpPr>
              <a:spLocks noChangeArrowheads="1"/>
            </p:cNvSpPr>
            <p:nvPr/>
          </p:nvSpPr>
          <p:spPr bwMode="auto">
            <a:xfrm>
              <a:off x="3058" y="2296"/>
              <a:ext cx="49" cy="49"/>
            </a:xfrm>
            <a:prstGeom prst="ellipse">
              <a:avLst/>
            </a:pr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108">
            <a:extLst>
              <a:ext uri="{FF2B5EF4-FFF2-40B4-BE49-F238E27FC236}">
                <a16:creationId xmlns:a16="http://schemas.microsoft.com/office/drawing/2014/main" id="{1A2F16BF-EF5A-4324-8D72-2B7592C3E980}"/>
              </a:ext>
            </a:extLst>
          </p:cNvPr>
          <p:cNvSpPr>
            <a:spLocks/>
          </p:cNvSpPr>
          <p:nvPr/>
        </p:nvSpPr>
        <p:spPr bwMode="auto">
          <a:xfrm>
            <a:off x="892732" y="2161244"/>
            <a:ext cx="303665" cy="890508"/>
          </a:xfrm>
          <a:custGeom>
            <a:avLst/>
            <a:gdLst/>
            <a:ahLst/>
            <a:cxnLst>
              <a:cxn ang="0">
                <a:pos x="109" y="101"/>
              </a:cxn>
              <a:cxn ang="0">
                <a:pos x="144" y="101"/>
              </a:cxn>
              <a:cxn ang="0">
                <a:pos x="176" y="132"/>
              </a:cxn>
              <a:cxn ang="0">
                <a:pos x="176" y="295"/>
              </a:cxn>
              <a:cxn ang="0">
                <a:pos x="176" y="305"/>
              </a:cxn>
              <a:cxn ang="0">
                <a:pos x="161" y="320"/>
              </a:cxn>
              <a:cxn ang="0">
                <a:pos x="161" y="320"/>
              </a:cxn>
              <a:cxn ang="0">
                <a:pos x="145" y="305"/>
              </a:cxn>
              <a:cxn ang="0">
                <a:pos x="145" y="295"/>
              </a:cxn>
              <a:cxn ang="0">
                <a:pos x="145" y="161"/>
              </a:cxn>
              <a:cxn ang="0">
                <a:pos x="140" y="161"/>
              </a:cxn>
              <a:cxn ang="0">
                <a:pos x="140" y="494"/>
              </a:cxn>
              <a:cxn ang="0">
                <a:pos x="117" y="515"/>
              </a:cxn>
              <a:cxn ang="0">
                <a:pos x="117" y="515"/>
              </a:cxn>
              <a:cxn ang="0">
                <a:pos x="96" y="494"/>
              </a:cxn>
              <a:cxn ang="0">
                <a:pos x="96" y="294"/>
              </a:cxn>
              <a:cxn ang="0">
                <a:pos x="96" y="294"/>
              </a:cxn>
              <a:cxn ang="0">
                <a:pos x="89" y="287"/>
              </a:cxn>
              <a:cxn ang="0">
                <a:pos x="87" y="287"/>
              </a:cxn>
              <a:cxn ang="0">
                <a:pos x="80" y="294"/>
              </a:cxn>
              <a:cxn ang="0">
                <a:pos x="80" y="294"/>
              </a:cxn>
              <a:cxn ang="0">
                <a:pos x="80" y="494"/>
              </a:cxn>
              <a:cxn ang="0">
                <a:pos x="58" y="515"/>
              </a:cxn>
              <a:cxn ang="0">
                <a:pos x="58" y="515"/>
              </a:cxn>
              <a:cxn ang="0">
                <a:pos x="37" y="494"/>
              </a:cxn>
              <a:cxn ang="0">
                <a:pos x="37" y="161"/>
              </a:cxn>
              <a:cxn ang="0">
                <a:pos x="31" y="161"/>
              </a:cxn>
              <a:cxn ang="0">
                <a:pos x="31" y="295"/>
              </a:cxn>
              <a:cxn ang="0">
                <a:pos x="31" y="305"/>
              </a:cxn>
              <a:cxn ang="0">
                <a:pos x="15" y="320"/>
              </a:cxn>
              <a:cxn ang="0">
                <a:pos x="15" y="320"/>
              </a:cxn>
              <a:cxn ang="0">
                <a:pos x="0" y="305"/>
              </a:cxn>
              <a:cxn ang="0">
                <a:pos x="0" y="295"/>
              </a:cxn>
              <a:cxn ang="0">
                <a:pos x="0" y="132"/>
              </a:cxn>
              <a:cxn ang="0">
                <a:pos x="32" y="101"/>
              </a:cxn>
              <a:cxn ang="0">
                <a:pos x="67" y="101"/>
              </a:cxn>
              <a:cxn ang="0">
                <a:pos x="67" y="85"/>
              </a:cxn>
              <a:cxn ang="0">
                <a:pos x="43" y="45"/>
              </a:cxn>
              <a:cxn ang="0">
                <a:pos x="88" y="0"/>
              </a:cxn>
              <a:cxn ang="0">
                <a:pos x="134" y="45"/>
              </a:cxn>
              <a:cxn ang="0">
                <a:pos x="109" y="85"/>
              </a:cxn>
              <a:cxn ang="0">
                <a:pos x="109" y="101"/>
              </a:cxn>
            </a:cxnLst>
            <a:rect l="0" t="0" r="r" b="b"/>
            <a:pathLst>
              <a:path w="176" h="515">
                <a:moveTo>
                  <a:pt x="109" y="101"/>
                </a:moveTo>
                <a:cubicBezTo>
                  <a:pt x="144" y="101"/>
                  <a:pt x="144" y="101"/>
                  <a:pt x="144" y="101"/>
                </a:cubicBezTo>
                <a:cubicBezTo>
                  <a:pt x="162" y="101"/>
                  <a:pt x="176" y="115"/>
                  <a:pt x="176" y="132"/>
                </a:cubicBezTo>
                <a:cubicBezTo>
                  <a:pt x="176" y="295"/>
                  <a:pt x="176" y="295"/>
                  <a:pt x="176" y="295"/>
                </a:cubicBezTo>
                <a:cubicBezTo>
                  <a:pt x="176" y="305"/>
                  <a:pt x="176" y="305"/>
                  <a:pt x="176" y="305"/>
                </a:cubicBezTo>
                <a:cubicBezTo>
                  <a:pt x="176" y="313"/>
                  <a:pt x="169" y="320"/>
                  <a:pt x="161" y="320"/>
                </a:cubicBezTo>
                <a:cubicBezTo>
                  <a:pt x="161" y="320"/>
                  <a:pt x="161" y="320"/>
                  <a:pt x="161" y="320"/>
                </a:cubicBezTo>
                <a:cubicBezTo>
                  <a:pt x="152" y="320"/>
                  <a:pt x="145" y="313"/>
                  <a:pt x="145" y="305"/>
                </a:cubicBezTo>
                <a:cubicBezTo>
                  <a:pt x="145" y="295"/>
                  <a:pt x="145" y="295"/>
                  <a:pt x="145" y="295"/>
                </a:cubicBezTo>
                <a:cubicBezTo>
                  <a:pt x="145" y="161"/>
                  <a:pt x="145" y="161"/>
                  <a:pt x="145" y="161"/>
                </a:cubicBezTo>
                <a:cubicBezTo>
                  <a:pt x="142" y="156"/>
                  <a:pt x="140" y="161"/>
                  <a:pt x="140" y="161"/>
                </a:cubicBezTo>
                <a:cubicBezTo>
                  <a:pt x="140" y="494"/>
                  <a:pt x="140" y="494"/>
                  <a:pt x="140" y="494"/>
                </a:cubicBezTo>
                <a:cubicBezTo>
                  <a:pt x="140" y="506"/>
                  <a:pt x="130" y="515"/>
                  <a:pt x="117" y="515"/>
                </a:cubicBezTo>
                <a:cubicBezTo>
                  <a:pt x="117" y="515"/>
                  <a:pt x="117" y="515"/>
                  <a:pt x="117" y="515"/>
                </a:cubicBezTo>
                <a:cubicBezTo>
                  <a:pt x="105" y="515"/>
                  <a:pt x="96" y="506"/>
                  <a:pt x="96" y="494"/>
                </a:cubicBezTo>
                <a:cubicBezTo>
                  <a:pt x="96" y="294"/>
                  <a:pt x="96" y="294"/>
                  <a:pt x="96" y="294"/>
                </a:cubicBezTo>
                <a:cubicBezTo>
                  <a:pt x="96" y="294"/>
                  <a:pt x="96" y="294"/>
                  <a:pt x="96" y="294"/>
                </a:cubicBezTo>
                <a:cubicBezTo>
                  <a:pt x="96" y="290"/>
                  <a:pt x="93" y="287"/>
                  <a:pt x="89" y="287"/>
                </a:cubicBezTo>
                <a:cubicBezTo>
                  <a:pt x="87" y="287"/>
                  <a:pt x="87" y="287"/>
                  <a:pt x="87" y="287"/>
                </a:cubicBezTo>
                <a:cubicBezTo>
                  <a:pt x="83" y="287"/>
                  <a:pt x="80" y="290"/>
                  <a:pt x="80" y="294"/>
                </a:cubicBezTo>
                <a:cubicBezTo>
                  <a:pt x="80" y="294"/>
                  <a:pt x="80" y="294"/>
                  <a:pt x="80" y="294"/>
                </a:cubicBezTo>
                <a:cubicBezTo>
                  <a:pt x="80" y="494"/>
                  <a:pt x="80" y="494"/>
                  <a:pt x="80" y="494"/>
                </a:cubicBezTo>
                <a:cubicBezTo>
                  <a:pt x="80" y="506"/>
                  <a:pt x="70" y="515"/>
                  <a:pt x="58" y="515"/>
                </a:cubicBezTo>
                <a:cubicBezTo>
                  <a:pt x="58" y="515"/>
                  <a:pt x="58" y="515"/>
                  <a:pt x="58" y="515"/>
                </a:cubicBezTo>
                <a:cubicBezTo>
                  <a:pt x="47" y="515"/>
                  <a:pt x="37" y="506"/>
                  <a:pt x="37" y="494"/>
                </a:cubicBezTo>
                <a:cubicBezTo>
                  <a:pt x="37" y="161"/>
                  <a:pt x="37" y="161"/>
                  <a:pt x="37" y="161"/>
                </a:cubicBezTo>
                <a:cubicBezTo>
                  <a:pt x="37" y="161"/>
                  <a:pt x="34" y="156"/>
                  <a:pt x="31" y="161"/>
                </a:cubicBezTo>
                <a:cubicBezTo>
                  <a:pt x="31" y="295"/>
                  <a:pt x="31" y="295"/>
                  <a:pt x="31" y="295"/>
                </a:cubicBezTo>
                <a:cubicBezTo>
                  <a:pt x="31" y="305"/>
                  <a:pt x="31" y="305"/>
                  <a:pt x="31" y="305"/>
                </a:cubicBezTo>
                <a:cubicBezTo>
                  <a:pt x="31" y="313"/>
                  <a:pt x="24" y="320"/>
                  <a:pt x="15" y="320"/>
                </a:cubicBezTo>
                <a:cubicBezTo>
                  <a:pt x="15" y="320"/>
                  <a:pt x="15" y="320"/>
                  <a:pt x="15" y="320"/>
                </a:cubicBezTo>
                <a:cubicBezTo>
                  <a:pt x="7" y="320"/>
                  <a:pt x="0" y="313"/>
                  <a:pt x="0" y="305"/>
                </a:cubicBezTo>
                <a:cubicBezTo>
                  <a:pt x="0" y="295"/>
                  <a:pt x="0" y="295"/>
                  <a:pt x="0" y="295"/>
                </a:cubicBezTo>
                <a:cubicBezTo>
                  <a:pt x="0" y="132"/>
                  <a:pt x="0" y="132"/>
                  <a:pt x="0" y="132"/>
                </a:cubicBezTo>
                <a:cubicBezTo>
                  <a:pt x="0" y="115"/>
                  <a:pt x="15" y="101"/>
                  <a:pt x="32" y="101"/>
                </a:cubicBezTo>
                <a:cubicBezTo>
                  <a:pt x="67" y="101"/>
                  <a:pt x="67" y="101"/>
                  <a:pt x="67" y="101"/>
                </a:cubicBezTo>
                <a:cubicBezTo>
                  <a:pt x="67" y="85"/>
                  <a:pt x="67" y="85"/>
                  <a:pt x="67" y="85"/>
                </a:cubicBezTo>
                <a:cubicBezTo>
                  <a:pt x="52" y="77"/>
                  <a:pt x="43" y="62"/>
                  <a:pt x="43" y="45"/>
                </a:cubicBezTo>
                <a:cubicBezTo>
                  <a:pt x="43" y="20"/>
                  <a:pt x="63" y="0"/>
                  <a:pt x="88" y="0"/>
                </a:cubicBezTo>
                <a:cubicBezTo>
                  <a:pt x="113" y="0"/>
                  <a:pt x="134" y="20"/>
                  <a:pt x="134" y="45"/>
                </a:cubicBezTo>
                <a:cubicBezTo>
                  <a:pt x="134" y="62"/>
                  <a:pt x="124" y="77"/>
                  <a:pt x="109" y="85"/>
                </a:cubicBezTo>
                <a:cubicBezTo>
                  <a:pt x="109" y="101"/>
                  <a:pt x="109" y="101"/>
                  <a:pt x="109" y="101"/>
                </a:cubicBez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9">
            <a:extLst>
              <a:ext uri="{FF2B5EF4-FFF2-40B4-BE49-F238E27FC236}">
                <a16:creationId xmlns:a16="http://schemas.microsoft.com/office/drawing/2014/main" id="{FF27EBDC-41E6-4D91-9BBD-9169D1E1A36C}"/>
              </a:ext>
            </a:extLst>
          </p:cNvPr>
          <p:cNvSpPr>
            <a:spLocks/>
          </p:cNvSpPr>
          <p:nvPr/>
        </p:nvSpPr>
        <p:spPr bwMode="auto">
          <a:xfrm>
            <a:off x="1256413" y="2159781"/>
            <a:ext cx="414888" cy="891971"/>
          </a:xfrm>
          <a:custGeom>
            <a:avLst/>
            <a:gdLst/>
            <a:ahLst/>
            <a:cxnLst>
              <a:cxn ang="0">
                <a:pos x="141" y="101"/>
              </a:cxn>
              <a:cxn ang="0">
                <a:pos x="141" y="85"/>
              </a:cxn>
              <a:cxn ang="0">
                <a:pos x="166" y="45"/>
              </a:cxn>
              <a:cxn ang="0">
                <a:pos x="120" y="0"/>
              </a:cxn>
              <a:cxn ang="0">
                <a:pos x="75" y="45"/>
              </a:cxn>
              <a:cxn ang="0">
                <a:pos x="99" y="85"/>
              </a:cxn>
              <a:cxn ang="0">
                <a:pos x="99" y="101"/>
              </a:cxn>
              <a:cxn ang="0">
                <a:pos x="66" y="101"/>
              </a:cxn>
              <a:cxn ang="0">
                <a:pos x="38" y="133"/>
              </a:cxn>
              <a:cxn ang="0">
                <a:pos x="5" y="254"/>
              </a:cxn>
              <a:cxn ang="0">
                <a:pos x="2" y="263"/>
              </a:cxn>
              <a:cxn ang="0">
                <a:pos x="13" y="282"/>
              </a:cxn>
              <a:cxn ang="0">
                <a:pos x="13" y="282"/>
              </a:cxn>
              <a:cxn ang="0">
                <a:pos x="32" y="271"/>
              </a:cxn>
              <a:cxn ang="0">
                <a:pos x="34" y="262"/>
              </a:cxn>
              <a:cxn ang="0">
                <a:pos x="65" y="163"/>
              </a:cxn>
              <a:cxn ang="0">
                <a:pos x="78" y="166"/>
              </a:cxn>
              <a:cxn ang="0">
                <a:pos x="24" y="358"/>
              </a:cxn>
              <a:cxn ang="0">
                <a:pos x="71" y="358"/>
              </a:cxn>
              <a:cxn ang="0">
                <a:pos x="71" y="495"/>
              </a:cxn>
              <a:cxn ang="0">
                <a:pos x="92" y="516"/>
              </a:cxn>
              <a:cxn ang="0">
                <a:pos x="92" y="516"/>
              </a:cxn>
              <a:cxn ang="0">
                <a:pos x="114" y="495"/>
              </a:cxn>
              <a:cxn ang="0">
                <a:pos x="114" y="358"/>
              </a:cxn>
              <a:cxn ang="0">
                <a:pos x="126" y="358"/>
              </a:cxn>
              <a:cxn ang="0">
                <a:pos x="126" y="495"/>
              </a:cxn>
              <a:cxn ang="0">
                <a:pos x="148" y="516"/>
              </a:cxn>
              <a:cxn ang="0">
                <a:pos x="148" y="516"/>
              </a:cxn>
              <a:cxn ang="0">
                <a:pos x="170" y="495"/>
              </a:cxn>
              <a:cxn ang="0">
                <a:pos x="170" y="358"/>
              </a:cxn>
              <a:cxn ang="0">
                <a:pos x="216" y="358"/>
              </a:cxn>
              <a:cxn ang="0">
                <a:pos x="163" y="166"/>
              </a:cxn>
              <a:cxn ang="0">
                <a:pos x="176" y="163"/>
              </a:cxn>
              <a:cxn ang="0">
                <a:pos x="206" y="262"/>
              </a:cxn>
              <a:cxn ang="0">
                <a:pos x="209" y="271"/>
              </a:cxn>
              <a:cxn ang="0">
                <a:pos x="228" y="282"/>
              </a:cxn>
              <a:cxn ang="0">
                <a:pos x="228" y="282"/>
              </a:cxn>
              <a:cxn ang="0">
                <a:pos x="238" y="263"/>
              </a:cxn>
              <a:cxn ang="0">
                <a:pos x="236" y="254"/>
              </a:cxn>
              <a:cxn ang="0">
                <a:pos x="202" y="133"/>
              </a:cxn>
              <a:cxn ang="0">
                <a:pos x="174" y="101"/>
              </a:cxn>
              <a:cxn ang="0">
                <a:pos x="141" y="101"/>
              </a:cxn>
            </a:cxnLst>
            <a:rect l="0" t="0" r="r" b="b"/>
            <a:pathLst>
              <a:path w="240" h="516">
                <a:moveTo>
                  <a:pt x="141" y="101"/>
                </a:moveTo>
                <a:cubicBezTo>
                  <a:pt x="141" y="85"/>
                  <a:pt x="141" y="85"/>
                  <a:pt x="141" y="85"/>
                </a:cubicBezTo>
                <a:cubicBezTo>
                  <a:pt x="156" y="77"/>
                  <a:pt x="166" y="62"/>
                  <a:pt x="166" y="45"/>
                </a:cubicBezTo>
                <a:cubicBezTo>
                  <a:pt x="166" y="20"/>
                  <a:pt x="145" y="0"/>
                  <a:pt x="120" y="0"/>
                </a:cubicBezTo>
                <a:cubicBezTo>
                  <a:pt x="95" y="0"/>
                  <a:pt x="75" y="20"/>
                  <a:pt x="75" y="45"/>
                </a:cubicBezTo>
                <a:cubicBezTo>
                  <a:pt x="75" y="62"/>
                  <a:pt x="84" y="77"/>
                  <a:pt x="99" y="85"/>
                </a:cubicBezTo>
                <a:cubicBezTo>
                  <a:pt x="99" y="85"/>
                  <a:pt x="99" y="85"/>
                  <a:pt x="99" y="101"/>
                </a:cubicBezTo>
                <a:cubicBezTo>
                  <a:pt x="66" y="101"/>
                  <a:pt x="66" y="101"/>
                  <a:pt x="66" y="101"/>
                </a:cubicBezTo>
                <a:cubicBezTo>
                  <a:pt x="48" y="101"/>
                  <a:pt x="41" y="121"/>
                  <a:pt x="38" y="133"/>
                </a:cubicBezTo>
                <a:cubicBezTo>
                  <a:pt x="5" y="254"/>
                  <a:pt x="5" y="254"/>
                  <a:pt x="5" y="254"/>
                </a:cubicBezTo>
                <a:cubicBezTo>
                  <a:pt x="5" y="254"/>
                  <a:pt x="5" y="254"/>
                  <a:pt x="2" y="263"/>
                </a:cubicBezTo>
                <a:cubicBezTo>
                  <a:pt x="0" y="271"/>
                  <a:pt x="5" y="280"/>
                  <a:pt x="13" y="282"/>
                </a:cubicBezTo>
                <a:cubicBezTo>
                  <a:pt x="13" y="282"/>
                  <a:pt x="13" y="282"/>
                  <a:pt x="13" y="282"/>
                </a:cubicBezTo>
                <a:cubicBezTo>
                  <a:pt x="21" y="284"/>
                  <a:pt x="29" y="279"/>
                  <a:pt x="32" y="271"/>
                </a:cubicBezTo>
                <a:cubicBezTo>
                  <a:pt x="32" y="271"/>
                  <a:pt x="32" y="271"/>
                  <a:pt x="34" y="262"/>
                </a:cubicBezTo>
                <a:cubicBezTo>
                  <a:pt x="65" y="163"/>
                  <a:pt x="65" y="163"/>
                  <a:pt x="65" y="163"/>
                </a:cubicBezTo>
                <a:cubicBezTo>
                  <a:pt x="68" y="157"/>
                  <a:pt x="76" y="157"/>
                  <a:pt x="78" y="166"/>
                </a:cubicBezTo>
                <a:cubicBezTo>
                  <a:pt x="78" y="166"/>
                  <a:pt x="77" y="170"/>
                  <a:pt x="24" y="358"/>
                </a:cubicBezTo>
                <a:cubicBezTo>
                  <a:pt x="71" y="358"/>
                  <a:pt x="71" y="358"/>
                  <a:pt x="71" y="358"/>
                </a:cubicBezTo>
                <a:cubicBezTo>
                  <a:pt x="71" y="396"/>
                  <a:pt x="71" y="440"/>
                  <a:pt x="71" y="495"/>
                </a:cubicBezTo>
                <a:cubicBezTo>
                  <a:pt x="71" y="507"/>
                  <a:pt x="80" y="516"/>
                  <a:pt x="92" y="516"/>
                </a:cubicBezTo>
                <a:cubicBezTo>
                  <a:pt x="92" y="516"/>
                  <a:pt x="92" y="516"/>
                  <a:pt x="92" y="516"/>
                </a:cubicBezTo>
                <a:cubicBezTo>
                  <a:pt x="104" y="516"/>
                  <a:pt x="114" y="507"/>
                  <a:pt x="114" y="495"/>
                </a:cubicBezTo>
                <a:cubicBezTo>
                  <a:pt x="114" y="495"/>
                  <a:pt x="114" y="494"/>
                  <a:pt x="114" y="358"/>
                </a:cubicBezTo>
                <a:cubicBezTo>
                  <a:pt x="126" y="358"/>
                  <a:pt x="126" y="358"/>
                  <a:pt x="126" y="358"/>
                </a:cubicBezTo>
                <a:cubicBezTo>
                  <a:pt x="126" y="494"/>
                  <a:pt x="126" y="495"/>
                  <a:pt x="126" y="495"/>
                </a:cubicBezTo>
                <a:cubicBezTo>
                  <a:pt x="126" y="507"/>
                  <a:pt x="136" y="516"/>
                  <a:pt x="148" y="516"/>
                </a:cubicBezTo>
                <a:cubicBezTo>
                  <a:pt x="148" y="516"/>
                  <a:pt x="148" y="516"/>
                  <a:pt x="148" y="516"/>
                </a:cubicBezTo>
                <a:cubicBezTo>
                  <a:pt x="160" y="516"/>
                  <a:pt x="170" y="507"/>
                  <a:pt x="170" y="495"/>
                </a:cubicBezTo>
                <a:cubicBezTo>
                  <a:pt x="170" y="440"/>
                  <a:pt x="170" y="396"/>
                  <a:pt x="170" y="358"/>
                </a:cubicBezTo>
                <a:cubicBezTo>
                  <a:pt x="216" y="358"/>
                  <a:pt x="216" y="358"/>
                  <a:pt x="216" y="358"/>
                </a:cubicBezTo>
                <a:cubicBezTo>
                  <a:pt x="164" y="170"/>
                  <a:pt x="163" y="166"/>
                  <a:pt x="163" y="166"/>
                </a:cubicBezTo>
                <a:cubicBezTo>
                  <a:pt x="164" y="157"/>
                  <a:pt x="172" y="157"/>
                  <a:pt x="176" y="163"/>
                </a:cubicBezTo>
                <a:cubicBezTo>
                  <a:pt x="206" y="262"/>
                  <a:pt x="206" y="262"/>
                  <a:pt x="206" y="262"/>
                </a:cubicBezTo>
                <a:cubicBezTo>
                  <a:pt x="209" y="271"/>
                  <a:pt x="209" y="271"/>
                  <a:pt x="209" y="271"/>
                </a:cubicBezTo>
                <a:cubicBezTo>
                  <a:pt x="211" y="279"/>
                  <a:pt x="219" y="284"/>
                  <a:pt x="228" y="282"/>
                </a:cubicBezTo>
                <a:cubicBezTo>
                  <a:pt x="228" y="282"/>
                  <a:pt x="228" y="282"/>
                  <a:pt x="228" y="282"/>
                </a:cubicBezTo>
                <a:cubicBezTo>
                  <a:pt x="236" y="280"/>
                  <a:pt x="240" y="271"/>
                  <a:pt x="238" y="263"/>
                </a:cubicBezTo>
                <a:cubicBezTo>
                  <a:pt x="236" y="254"/>
                  <a:pt x="236" y="254"/>
                  <a:pt x="236" y="254"/>
                </a:cubicBezTo>
                <a:cubicBezTo>
                  <a:pt x="202" y="133"/>
                  <a:pt x="202" y="133"/>
                  <a:pt x="202" y="133"/>
                </a:cubicBezTo>
                <a:cubicBezTo>
                  <a:pt x="199" y="121"/>
                  <a:pt x="192" y="101"/>
                  <a:pt x="174" y="101"/>
                </a:cubicBezTo>
                <a:lnTo>
                  <a:pt x="141" y="101"/>
                </a:lnTo>
                <a:close/>
              </a:path>
            </a:pathLst>
          </a:custGeom>
          <a:solidFill>
            <a:srgbClr val="54A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8" name="Group 4">
            <a:extLst>
              <a:ext uri="{FF2B5EF4-FFF2-40B4-BE49-F238E27FC236}">
                <a16:creationId xmlns:a16="http://schemas.microsoft.com/office/drawing/2014/main" id="{A34EC288-816C-47B9-B1DA-D0F2FC791FD6}"/>
              </a:ext>
            </a:extLst>
          </p:cNvPr>
          <p:cNvGrpSpPr>
            <a:grpSpLocks noChangeAspect="1"/>
          </p:cNvGrpSpPr>
          <p:nvPr/>
        </p:nvGrpSpPr>
        <p:grpSpPr bwMode="auto">
          <a:xfrm>
            <a:off x="7376297" y="2366606"/>
            <a:ext cx="634446" cy="666831"/>
            <a:chOff x="822" y="-2"/>
            <a:chExt cx="4114" cy="4324"/>
          </a:xfrm>
          <a:solidFill>
            <a:srgbClr val="55ACD1"/>
          </a:solidFill>
        </p:grpSpPr>
        <p:sp>
          <p:nvSpPr>
            <p:cNvPr id="69" name="Freeform 5">
              <a:extLst>
                <a:ext uri="{FF2B5EF4-FFF2-40B4-BE49-F238E27FC236}">
                  <a16:creationId xmlns:a16="http://schemas.microsoft.com/office/drawing/2014/main" id="{6C367E60-49F3-4559-BEED-E1FA26A3152A}"/>
                </a:ext>
              </a:extLst>
            </p:cNvPr>
            <p:cNvSpPr>
              <a:spLocks/>
            </p:cNvSpPr>
            <p:nvPr/>
          </p:nvSpPr>
          <p:spPr bwMode="auto">
            <a:xfrm>
              <a:off x="822" y="2631"/>
              <a:ext cx="4114" cy="1691"/>
            </a:xfrm>
            <a:custGeom>
              <a:avLst/>
              <a:gdLst>
                <a:gd name="T0" fmla="*/ 1828 w 1882"/>
                <a:gd name="T1" fmla="*/ 265 h 774"/>
                <a:gd name="T2" fmla="*/ 1717 w 1882"/>
                <a:gd name="T3" fmla="*/ 130 h 774"/>
                <a:gd name="T4" fmla="*/ 1211 w 1882"/>
                <a:gd name="T5" fmla="*/ 1 h 774"/>
                <a:gd name="T6" fmla="*/ 1185 w 1882"/>
                <a:gd name="T7" fmla="*/ 13 h 774"/>
                <a:gd name="T8" fmla="*/ 1052 w 1882"/>
                <a:gd name="T9" fmla="*/ 440 h 774"/>
                <a:gd name="T10" fmla="*/ 1024 w 1882"/>
                <a:gd name="T11" fmla="*/ 340 h 774"/>
                <a:gd name="T12" fmla="*/ 1015 w 1882"/>
                <a:gd name="T13" fmla="*/ 144 h 774"/>
                <a:gd name="T14" fmla="*/ 1024 w 1882"/>
                <a:gd name="T15" fmla="*/ 124 h 774"/>
                <a:gd name="T16" fmla="*/ 1036 w 1882"/>
                <a:gd name="T17" fmla="*/ 94 h 774"/>
                <a:gd name="T18" fmla="*/ 1029 w 1882"/>
                <a:gd name="T19" fmla="*/ 71 h 774"/>
                <a:gd name="T20" fmla="*/ 1025 w 1882"/>
                <a:gd name="T21" fmla="*/ 61 h 774"/>
                <a:gd name="T22" fmla="*/ 1023 w 1882"/>
                <a:gd name="T23" fmla="*/ 58 h 774"/>
                <a:gd name="T24" fmla="*/ 1009 w 1882"/>
                <a:gd name="T25" fmla="*/ 49 h 774"/>
                <a:gd name="T26" fmla="*/ 997 w 1882"/>
                <a:gd name="T27" fmla="*/ 48 h 774"/>
                <a:gd name="T28" fmla="*/ 885 w 1882"/>
                <a:gd name="T29" fmla="*/ 48 h 774"/>
                <a:gd name="T30" fmla="*/ 874 w 1882"/>
                <a:gd name="T31" fmla="*/ 49 h 774"/>
                <a:gd name="T32" fmla="*/ 858 w 1882"/>
                <a:gd name="T33" fmla="*/ 61 h 774"/>
                <a:gd name="T34" fmla="*/ 857 w 1882"/>
                <a:gd name="T35" fmla="*/ 63 h 774"/>
                <a:gd name="T36" fmla="*/ 847 w 1882"/>
                <a:gd name="T37" fmla="*/ 94 h 774"/>
                <a:gd name="T38" fmla="*/ 856 w 1882"/>
                <a:gd name="T39" fmla="*/ 120 h 774"/>
                <a:gd name="T40" fmla="*/ 865 w 1882"/>
                <a:gd name="T41" fmla="*/ 140 h 774"/>
                <a:gd name="T42" fmla="*/ 879 w 1882"/>
                <a:gd name="T43" fmla="*/ 171 h 774"/>
                <a:gd name="T44" fmla="*/ 841 w 1882"/>
                <a:gd name="T45" fmla="*/ 465 h 774"/>
                <a:gd name="T46" fmla="*/ 752 w 1882"/>
                <a:gd name="T47" fmla="*/ 210 h 774"/>
                <a:gd name="T48" fmla="*/ 694 w 1882"/>
                <a:gd name="T49" fmla="*/ 0 h 774"/>
                <a:gd name="T50" fmla="*/ 398 w 1882"/>
                <a:gd name="T51" fmla="*/ 69 h 774"/>
                <a:gd name="T52" fmla="*/ 165 w 1882"/>
                <a:gd name="T53" fmla="*/ 130 h 774"/>
                <a:gd name="T54" fmla="*/ 91 w 1882"/>
                <a:gd name="T55" fmla="*/ 185 h 774"/>
                <a:gd name="T56" fmla="*/ 14 w 1882"/>
                <a:gd name="T57" fmla="*/ 534 h 774"/>
                <a:gd name="T58" fmla="*/ 64 w 1882"/>
                <a:gd name="T59" fmla="*/ 647 h 774"/>
                <a:gd name="T60" fmla="*/ 459 w 1882"/>
                <a:gd name="T61" fmla="*/ 743 h 774"/>
                <a:gd name="T62" fmla="*/ 1008 w 1882"/>
                <a:gd name="T63" fmla="*/ 774 h 774"/>
                <a:gd name="T64" fmla="*/ 1621 w 1882"/>
                <a:gd name="T65" fmla="*/ 706 h 774"/>
                <a:gd name="T66" fmla="*/ 1818 w 1882"/>
                <a:gd name="T67" fmla="*/ 6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2" h="774">
                  <a:moveTo>
                    <a:pt x="1870" y="568"/>
                  </a:moveTo>
                  <a:cubicBezTo>
                    <a:pt x="1866" y="466"/>
                    <a:pt x="1860" y="363"/>
                    <a:pt x="1828" y="265"/>
                  </a:cubicBezTo>
                  <a:cubicBezTo>
                    <a:pt x="1819" y="237"/>
                    <a:pt x="1809" y="207"/>
                    <a:pt x="1791" y="185"/>
                  </a:cubicBezTo>
                  <a:cubicBezTo>
                    <a:pt x="1771" y="162"/>
                    <a:pt x="1745" y="138"/>
                    <a:pt x="1717" y="130"/>
                  </a:cubicBezTo>
                  <a:cubicBezTo>
                    <a:pt x="1650" y="112"/>
                    <a:pt x="1584" y="95"/>
                    <a:pt x="1516" y="78"/>
                  </a:cubicBezTo>
                  <a:cubicBezTo>
                    <a:pt x="1415" y="52"/>
                    <a:pt x="1313" y="27"/>
                    <a:pt x="1211" y="1"/>
                  </a:cubicBezTo>
                  <a:cubicBezTo>
                    <a:pt x="1205" y="0"/>
                    <a:pt x="1199" y="0"/>
                    <a:pt x="1188" y="0"/>
                  </a:cubicBezTo>
                  <a:cubicBezTo>
                    <a:pt x="1187" y="4"/>
                    <a:pt x="1186" y="9"/>
                    <a:pt x="1185" y="13"/>
                  </a:cubicBezTo>
                  <a:cubicBezTo>
                    <a:pt x="1167" y="79"/>
                    <a:pt x="1150" y="145"/>
                    <a:pt x="1130" y="210"/>
                  </a:cubicBezTo>
                  <a:cubicBezTo>
                    <a:pt x="1106" y="287"/>
                    <a:pt x="1079" y="364"/>
                    <a:pt x="1052" y="440"/>
                  </a:cubicBezTo>
                  <a:cubicBezTo>
                    <a:pt x="1049" y="449"/>
                    <a:pt x="1045" y="457"/>
                    <a:pt x="1041" y="465"/>
                  </a:cubicBezTo>
                  <a:cubicBezTo>
                    <a:pt x="1036" y="430"/>
                    <a:pt x="1030" y="385"/>
                    <a:pt x="1024" y="340"/>
                  </a:cubicBezTo>
                  <a:cubicBezTo>
                    <a:pt x="1014" y="256"/>
                    <a:pt x="1003" y="174"/>
                    <a:pt x="1003" y="171"/>
                  </a:cubicBezTo>
                  <a:cubicBezTo>
                    <a:pt x="1008" y="162"/>
                    <a:pt x="1011" y="153"/>
                    <a:pt x="1015" y="144"/>
                  </a:cubicBezTo>
                  <a:cubicBezTo>
                    <a:pt x="1016" y="143"/>
                    <a:pt x="1016" y="141"/>
                    <a:pt x="1017" y="140"/>
                  </a:cubicBezTo>
                  <a:cubicBezTo>
                    <a:pt x="1019" y="135"/>
                    <a:pt x="1022" y="129"/>
                    <a:pt x="1024" y="124"/>
                  </a:cubicBezTo>
                  <a:cubicBezTo>
                    <a:pt x="1025" y="122"/>
                    <a:pt x="1026" y="120"/>
                    <a:pt x="1028" y="118"/>
                  </a:cubicBezTo>
                  <a:cubicBezTo>
                    <a:pt x="1031" y="110"/>
                    <a:pt x="1036" y="103"/>
                    <a:pt x="1036" y="94"/>
                  </a:cubicBezTo>
                  <a:cubicBezTo>
                    <a:pt x="1036" y="86"/>
                    <a:pt x="1032" y="79"/>
                    <a:pt x="1030" y="73"/>
                  </a:cubicBezTo>
                  <a:cubicBezTo>
                    <a:pt x="1029" y="71"/>
                    <a:pt x="1029" y="71"/>
                    <a:pt x="1029" y="71"/>
                  </a:cubicBezTo>
                  <a:cubicBezTo>
                    <a:pt x="1028" y="70"/>
                    <a:pt x="1028" y="69"/>
                    <a:pt x="1028" y="68"/>
                  </a:cubicBezTo>
                  <a:cubicBezTo>
                    <a:pt x="1027" y="66"/>
                    <a:pt x="1026" y="63"/>
                    <a:pt x="1025" y="61"/>
                  </a:cubicBezTo>
                  <a:cubicBezTo>
                    <a:pt x="1024" y="60"/>
                    <a:pt x="1024" y="60"/>
                    <a:pt x="1024" y="60"/>
                  </a:cubicBezTo>
                  <a:cubicBezTo>
                    <a:pt x="1024" y="60"/>
                    <a:pt x="1023" y="59"/>
                    <a:pt x="1023" y="58"/>
                  </a:cubicBezTo>
                  <a:cubicBezTo>
                    <a:pt x="1021" y="56"/>
                    <a:pt x="1020" y="54"/>
                    <a:pt x="1018" y="53"/>
                  </a:cubicBezTo>
                  <a:cubicBezTo>
                    <a:pt x="1015" y="50"/>
                    <a:pt x="1011" y="50"/>
                    <a:pt x="1009" y="49"/>
                  </a:cubicBezTo>
                  <a:cubicBezTo>
                    <a:pt x="1003" y="49"/>
                    <a:pt x="1003" y="49"/>
                    <a:pt x="1003" y="49"/>
                  </a:cubicBezTo>
                  <a:cubicBezTo>
                    <a:pt x="1001" y="48"/>
                    <a:pt x="998" y="48"/>
                    <a:pt x="997" y="48"/>
                  </a:cubicBezTo>
                  <a:cubicBezTo>
                    <a:pt x="989" y="47"/>
                    <a:pt x="968" y="47"/>
                    <a:pt x="941" y="47"/>
                  </a:cubicBezTo>
                  <a:cubicBezTo>
                    <a:pt x="914" y="47"/>
                    <a:pt x="893" y="47"/>
                    <a:pt x="885" y="48"/>
                  </a:cubicBezTo>
                  <a:cubicBezTo>
                    <a:pt x="883" y="48"/>
                    <a:pt x="881" y="48"/>
                    <a:pt x="879" y="49"/>
                  </a:cubicBezTo>
                  <a:cubicBezTo>
                    <a:pt x="874" y="49"/>
                    <a:pt x="874" y="49"/>
                    <a:pt x="874" y="49"/>
                  </a:cubicBezTo>
                  <a:cubicBezTo>
                    <a:pt x="870" y="50"/>
                    <a:pt x="864" y="51"/>
                    <a:pt x="859" y="58"/>
                  </a:cubicBezTo>
                  <a:cubicBezTo>
                    <a:pt x="859" y="59"/>
                    <a:pt x="859" y="60"/>
                    <a:pt x="858" y="61"/>
                  </a:cubicBezTo>
                  <a:cubicBezTo>
                    <a:pt x="858" y="61"/>
                    <a:pt x="858" y="61"/>
                    <a:pt x="858" y="61"/>
                  </a:cubicBezTo>
                  <a:cubicBezTo>
                    <a:pt x="857" y="62"/>
                    <a:pt x="857" y="62"/>
                    <a:pt x="857" y="63"/>
                  </a:cubicBezTo>
                  <a:cubicBezTo>
                    <a:pt x="852" y="68"/>
                    <a:pt x="849" y="74"/>
                    <a:pt x="849" y="82"/>
                  </a:cubicBezTo>
                  <a:cubicBezTo>
                    <a:pt x="848" y="85"/>
                    <a:pt x="847" y="89"/>
                    <a:pt x="847" y="94"/>
                  </a:cubicBezTo>
                  <a:cubicBezTo>
                    <a:pt x="847" y="103"/>
                    <a:pt x="851" y="110"/>
                    <a:pt x="855" y="118"/>
                  </a:cubicBezTo>
                  <a:cubicBezTo>
                    <a:pt x="855" y="118"/>
                    <a:pt x="856" y="119"/>
                    <a:pt x="856" y="120"/>
                  </a:cubicBezTo>
                  <a:cubicBezTo>
                    <a:pt x="857" y="121"/>
                    <a:pt x="858" y="123"/>
                    <a:pt x="858" y="124"/>
                  </a:cubicBezTo>
                  <a:cubicBezTo>
                    <a:pt x="861" y="129"/>
                    <a:pt x="863" y="135"/>
                    <a:pt x="865" y="140"/>
                  </a:cubicBezTo>
                  <a:cubicBezTo>
                    <a:pt x="866" y="141"/>
                    <a:pt x="866" y="142"/>
                    <a:pt x="867" y="143"/>
                  </a:cubicBezTo>
                  <a:cubicBezTo>
                    <a:pt x="871" y="152"/>
                    <a:pt x="875" y="161"/>
                    <a:pt x="879" y="171"/>
                  </a:cubicBezTo>
                  <a:cubicBezTo>
                    <a:pt x="879" y="173"/>
                    <a:pt x="877" y="191"/>
                    <a:pt x="873" y="220"/>
                  </a:cubicBezTo>
                  <a:cubicBezTo>
                    <a:pt x="865" y="283"/>
                    <a:pt x="850" y="396"/>
                    <a:pt x="841" y="465"/>
                  </a:cubicBezTo>
                  <a:cubicBezTo>
                    <a:pt x="837" y="457"/>
                    <a:pt x="833" y="449"/>
                    <a:pt x="830" y="440"/>
                  </a:cubicBezTo>
                  <a:cubicBezTo>
                    <a:pt x="803" y="364"/>
                    <a:pt x="776" y="287"/>
                    <a:pt x="752" y="210"/>
                  </a:cubicBezTo>
                  <a:cubicBezTo>
                    <a:pt x="732" y="145"/>
                    <a:pt x="715" y="79"/>
                    <a:pt x="697" y="13"/>
                  </a:cubicBezTo>
                  <a:cubicBezTo>
                    <a:pt x="696" y="9"/>
                    <a:pt x="695" y="4"/>
                    <a:pt x="694" y="0"/>
                  </a:cubicBezTo>
                  <a:cubicBezTo>
                    <a:pt x="683" y="0"/>
                    <a:pt x="677" y="0"/>
                    <a:pt x="671" y="1"/>
                  </a:cubicBezTo>
                  <a:cubicBezTo>
                    <a:pt x="580" y="24"/>
                    <a:pt x="489" y="46"/>
                    <a:pt x="398" y="69"/>
                  </a:cubicBezTo>
                  <a:cubicBezTo>
                    <a:pt x="398" y="69"/>
                    <a:pt x="398" y="70"/>
                    <a:pt x="398" y="70"/>
                  </a:cubicBezTo>
                  <a:cubicBezTo>
                    <a:pt x="320" y="89"/>
                    <a:pt x="242" y="109"/>
                    <a:pt x="165" y="130"/>
                  </a:cubicBezTo>
                  <a:cubicBezTo>
                    <a:pt x="139" y="137"/>
                    <a:pt x="114" y="159"/>
                    <a:pt x="95" y="181"/>
                  </a:cubicBezTo>
                  <a:cubicBezTo>
                    <a:pt x="94" y="182"/>
                    <a:pt x="93" y="184"/>
                    <a:pt x="91" y="185"/>
                  </a:cubicBezTo>
                  <a:cubicBezTo>
                    <a:pt x="73" y="207"/>
                    <a:pt x="63" y="237"/>
                    <a:pt x="54" y="265"/>
                  </a:cubicBezTo>
                  <a:cubicBezTo>
                    <a:pt x="26" y="352"/>
                    <a:pt x="18" y="443"/>
                    <a:pt x="14" y="534"/>
                  </a:cubicBezTo>
                  <a:cubicBezTo>
                    <a:pt x="13" y="545"/>
                    <a:pt x="13" y="557"/>
                    <a:pt x="12" y="568"/>
                  </a:cubicBezTo>
                  <a:cubicBezTo>
                    <a:pt x="10" y="633"/>
                    <a:pt x="0" y="621"/>
                    <a:pt x="64" y="647"/>
                  </a:cubicBezTo>
                  <a:cubicBezTo>
                    <a:pt x="79" y="654"/>
                    <a:pt x="95" y="660"/>
                    <a:pt x="111" y="665"/>
                  </a:cubicBezTo>
                  <a:cubicBezTo>
                    <a:pt x="225" y="702"/>
                    <a:pt x="342" y="727"/>
                    <a:pt x="459" y="743"/>
                  </a:cubicBezTo>
                  <a:cubicBezTo>
                    <a:pt x="574" y="759"/>
                    <a:pt x="691" y="767"/>
                    <a:pt x="807" y="772"/>
                  </a:cubicBezTo>
                  <a:cubicBezTo>
                    <a:pt x="830" y="772"/>
                    <a:pt x="1008" y="774"/>
                    <a:pt x="1008" y="774"/>
                  </a:cubicBezTo>
                  <a:cubicBezTo>
                    <a:pt x="1030" y="773"/>
                    <a:pt x="1052" y="772"/>
                    <a:pt x="1075" y="772"/>
                  </a:cubicBezTo>
                  <a:cubicBezTo>
                    <a:pt x="1259" y="765"/>
                    <a:pt x="1442" y="748"/>
                    <a:pt x="1621" y="706"/>
                  </a:cubicBezTo>
                  <a:cubicBezTo>
                    <a:pt x="1671" y="695"/>
                    <a:pt x="1721" y="681"/>
                    <a:pt x="1771" y="665"/>
                  </a:cubicBezTo>
                  <a:cubicBezTo>
                    <a:pt x="1787" y="660"/>
                    <a:pt x="1803" y="654"/>
                    <a:pt x="1818" y="647"/>
                  </a:cubicBezTo>
                  <a:cubicBezTo>
                    <a:pt x="1882" y="621"/>
                    <a:pt x="1872" y="633"/>
                    <a:pt x="1870"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sp>
          <p:nvSpPr>
            <p:cNvPr id="70" name="Freeform 6">
              <a:extLst>
                <a:ext uri="{FF2B5EF4-FFF2-40B4-BE49-F238E27FC236}">
                  <a16:creationId xmlns:a16="http://schemas.microsoft.com/office/drawing/2014/main" id="{112C4644-CD7A-4EF7-9324-CB8F26C11E2C}"/>
                </a:ext>
              </a:extLst>
            </p:cNvPr>
            <p:cNvSpPr>
              <a:spLocks/>
            </p:cNvSpPr>
            <p:nvPr/>
          </p:nvSpPr>
          <p:spPr bwMode="auto">
            <a:xfrm>
              <a:off x="2103" y="378"/>
              <a:ext cx="1552" cy="2045"/>
            </a:xfrm>
            <a:custGeom>
              <a:avLst/>
              <a:gdLst>
                <a:gd name="T0" fmla="*/ 709 w 710"/>
                <a:gd name="T1" fmla="*/ 356 h 936"/>
                <a:gd name="T2" fmla="*/ 706 w 710"/>
                <a:gd name="T3" fmla="*/ 418 h 936"/>
                <a:gd name="T4" fmla="*/ 692 w 710"/>
                <a:gd name="T5" fmla="*/ 518 h 936"/>
                <a:gd name="T6" fmla="*/ 471 w 710"/>
                <a:gd name="T7" fmla="*/ 578 h 936"/>
                <a:gd name="T8" fmla="*/ 420 w 710"/>
                <a:gd name="T9" fmla="*/ 583 h 936"/>
                <a:gd name="T10" fmla="*/ 406 w 710"/>
                <a:gd name="T11" fmla="*/ 576 h 936"/>
                <a:gd name="T12" fmla="*/ 343 w 710"/>
                <a:gd name="T13" fmla="*/ 545 h 936"/>
                <a:gd name="T14" fmla="*/ 266 w 710"/>
                <a:gd name="T15" fmla="*/ 546 h 936"/>
                <a:gd name="T16" fmla="*/ 190 w 710"/>
                <a:gd name="T17" fmla="*/ 613 h 936"/>
                <a:gd name="T18" fmla="*/ 255 w 710"/>
                <a:gd name="T19" fmla="*/ 692 h 936"/>
                <a:gd name="T20" fmla="*/ 356 w 710"/>
                <a:gd name="T21" fmla="*/ 692 h 936"/>
                <a:gd name="T22" fmla="*/ 410 w 710"/>
                <a:gd name="T23" fmla="*/ 658 h 936"/>
                <a:gd name="T24" fmla="*/ 421 w 710"/>
                <a:gd name="T25" fmla="*/ 649 h 936"/>
                <a:gd name="T26" fmla="*/ 672 w 710"/>
                <a:gd name="T27" fmla="*/ 595 h 936"/>
                <a:gd name="T28" fmla="*/ 632 w 710"/>
                <a:gd name="T29" fmla="*/ 704 h 936"/>
                <a:gd name="T30" fmla="*/ 627 w 710"/>
                <a:gd name="T31" fmla="*/ 717 h 936"/>
                <a:gd name="T32" fmla="*/ 518 w 710"/>
                <a:gd name="T33" fmla="*/ 868 h 936"/>
                <a:gd name="T34" fmla="*/ 355 w 710"/>
                <a:gd name="T35" fmla="*/ 933 h 936"/>
                <a:gd name="T36" fmla="*/ 192 w 710"/>
                <a:gd name="T37" fmla="*/ 868 h 936"/>
                <a:gd name="T38" fmla="*/ 184 w 710"/>
                <a:gd name="T39" fmla="*/ 860 h 936"/>
                <a:gd name="T40" fmla="*/ 83 w 710"/>
                <a:gd name="T41" fmla="*/ 717 h 936"/>
                <a:gd name="T42" fmla="*/ 1 w 710"/>
                <a:gd name="T43" fmla="*/ 356 h 936"/>
                <a:gd name="T44" fmla="*/ 2 w 710"/>
                <a:gd name="T45" fmla="*/ 303 h 936"/>
                <a:gd name="T46" fmla="*/ 57 w 710"/>
                <a:gd name="T47" fmla="*/ 137 h 936"/>
                <a:gd name="T48" fmla="*/ 190 w 710"/>
                <a:gd name="T49" fmla="*/ 30 h 936"/>
                <a:gd name="T50" fmla="*/ 355 w 710"/>
                <a:gd name="T51" fmla="*/ 0 h 936"/>
                <a:gd name="T52" fmla="*/ 520 w 710"/>
                <a:gd name="T53" fmla="*/ 30 h 936"/>
                <a:gd name="T54" fmla="*/ 708 w 710"/>
                <a:gd name="T55" fmla="*/ 303 h 936"/>
                <a:gd name="T56" fmla="*/ 709 w 710"/>
                <a:gd name="T57" fmla="*/ 35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936">
                  <a:moveTo>
                    <a:pt x="709" y="356"/>
                  </a:moveTo>
                  <a:cubicBezTo>
                    <a:pt x="708" y="377"/>
                    <a:pt x="707" y="398"/>
                    <a:pt x="706" y="418"/>
                  </a:cubicBezTo>
                  <a:cubicBezTo>
                    <a:pt x="703" y="452"/>
                    <a:pt x="698" y="485"/>
                    <a:pt x="692" y="518"/>
                  </a:cubicBezTo>
                  <a:cubicBezTo>
                    <a:pt x="621" y="548"/>
                    <a:pt x="547" y="567"/>
                    <a:pt x="471" y="578"/>
                  </a:cubicBezTo>
                  <a:cubicBezTo>
                    <a:pt x="454" y="580"/>
                    <a:pt x="437" y="582"/>
                    <a:pt x="420" y="583"/>
                  </a:cubicBezTo>
                  <a:cubicBezTo>
                    <a:pt x="416" y="583"/>
                    <a:pt x="409" y="580"/>
                    <a:pt x="406" y="576"/>
                  </a:cubicBezTo>
                  <a:cubicBezTo>
                    <a:pt x="390" y="556"/>
                    <a:pt x="369" y="545"/>
                    <a:pt x="343" y="545"/>
                  </a:cubicBezTo>
                  <a:cubicBezTo>
                    <a:pt x="318" y="546"/>
                    <a:pt x="292" y="545"/>
                    <a:pt x="266" y="546"/>
                  </a:cubicBezTo>
                  <a:cubicBezTo>
                    <a:pt x="225" y="546"/>
                    <a:pt x="193" y="574"/>
                    <a:pt x="190" y="613"/>
                  </a:cubicBezTo>
                  <a:cubicBezTo>
                    <a:pt x="187" y="654"/>
                    <a:pt x="213" y="689"/>
                    <a:pt x="255" y="692"/>
                  </a:cubicBezTo>
                  <a:cubicBezTo>
                    <a:pt x="289" y="696"/>
                    <a:pt x="323" y="694"/>
                    <a:pt x="356" y="692"/>
                  </a:cubicBezTo>
                  <a:cubicBezTo>
                    <a:pt x="380" y="691"/>
                    <a:pt x="397" y="677"/>
                    <a:pt x="410" y="658"/>
                  </a:cubicBezTo>
                  <a:cubicBezTo>
                    <a:pt x="412" y="654"/>
                    <a:pt x="417" y="649"/>
                    <a:pt x="421" y="649"/>
                  </a:cubicBezTo>
                  <a:cubicBezTo>
                    <a:pt x="506" y="641"/>
                    <a:pt x="590" y="625"/>
                    <a:pt x="672" y="595"/>
                  </a:cubicBezTo>
                  <a:cubicBezTo>
                    <a:pt x="661" y="632"/>
                    <a:pt x="648" y="669"/>
                    <a:pt x="632" y="704"/>
                  </a:cubicBezTo>
                  <a:cubicBezTo>
                    <a:pt x="631" y="709"/>
                    <a:pt x="629" y="713"/>
                    <a:pt x="627" y="717"/>
                  </a:cubicBezTo>
                  <a:cubicBezTo>
                    <a:pt x="601" y="774"/>
                    <a:pt x="563" y="823"/>
                    <a:pt x="518" y="868"/>
                  </a:cubicBezTo>
                  <a:cubicBezTo>
                    <a:pt x="471" y="913"/>
                    <a:pt x="413" y="936"/>
                    <a:pt x="355" y="933"/>
                  </a:cubicBezTo>
                  <a:cubicBezTo>
                    <a:pt x="297" y="936"/>
                    <a:pt x="239" y="914"/>
                    <a:pt x="192" y="868"/>
                  </a:cubicBezTo>
                  <a:cubicBezTo>
                    <a:pt x="189" y="865"/>
                    <a:pt x="186" y="862"/>
                    <a:pt x="184" y="860"/>
                  </a:cubicBezTo>
                  <a:cubicBezTo>
                    <a:pt x="142" y="817"/>
                    <a:pt x="107" y="771"/>
                    <a:pt x="83" y="717"/>
                  </a:cubicBezTo>
                  <a:cubicBezTo>
                    <a:pt x="32" y="602"/>
                    <a:pt x="2" y="482"/>
                    <a:pt x="1" y="356"/>
                  </a:cubicBezTo>
                  <a:cubicBezTo>
                    <a:pt x="1" y="339"/>
                    <a:pt x="0" y="321"/>
                    <a:pt x="2" y="303"/>
                  </a:cubicBezTo>
                  <a:cubicBezTo>
                    <a:pt x="8" y="242"/>
                    <a:pt x="26" y="185"/>
                    <a:pt x="57" y="137"/>
                  </a:cubicBezTo>
                  <a:cubicBezTo>
                    <a:pt x="88" y="91"/>
                    <a:pt x="132" y="54"/>
                    <a:pt x="190" y="30"/>
                  </a:cubicBezTo>
                  <a:cubicBezTo>
                    <a:pt x="243" y="9"/>
                    <a:pt x="299" y="0"/>
                    <a:pt x="355" y="0"/>
                  </a:cubicBezTo>
                  <a:cubicBezTo>
                    <a:pt x="411" y="0"/>
                    <a:pt x="467" y="9"/>
                    <a:pt x="520" y="30"/>
                  </a:cubicBezTo>
                  <a:cubicBezTo>
                    <a:pt x="638" y="78"/>
                    <a:pt x="697" y="182"/>
                    <a:pt x="708" y="303"/>
                  </a:cubicBezTo>
                  <a:cubicBezTo>
                    <a:pt x="710" y="321"/>
                    <a:pt x="709" y="339"/>
                    <a:pt x="709"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sp>
          <p:nvSpPr>
            <p:cNvPr id="71" name="Freeform 7">
              <a:extLst>
                <a:ext uri="{FF2B5EF4-FFF2-40B4-BE49-F238E27FC236}">
                  <a16:creationId xmlns:a16="http://schemas.microsoft.com/office/drawing/2014/main" id="{2ED32AAB-AC0C-4EAD-BA30-631AB72A20F0}"/>
                </a:ext>
              </a:extLst>
            </p:cNvPr>
            <p:cNvSpPr>
              <a:spLocks/>
            </p:cNvSpPr>
            <p:nvPr/>
          </p:nvSpPr>
          <p:spPr bwMode="auto">
            <a:xfrm>
              <a:off x="1618" y="-2"/>
              <a:ext cx="2522" cy="1593"/>
            </a:xfrm>
            <a:custGeom>
              <a:avLst/>
              <a:gdLst>
                <a:gd name="T0" fmla="*/ 1147 w 1154"/>
                <a:gd name="T1" fmla="*/ 478 h 729"/>
                <a:gd name="T2" fmla="*/ 1129 w 1154"/>
                <a:gd name="T3" fmla="*/ 418 h 729"/>
                <a:gd name="T4" fmla="*/ 1092 w 1154"/>
                <a:gd name="T5" fmla="*/ 404 h 729"/>
                <a:gd name="T6" fmla="*/ 1070 w 1154"/>
                <a:gd name="T7" fmla="*/ 343 h 729"/>
                <a:gd name="T8" fmla="*/ 790 w 1154"/>
                <a:gd name="T9" fmla="*/ 44 h 729"/>
                <a:gd name="T10" fmla="*/ 585 w 1154"/>
                <a:gd name="T11" fmla="*/ 1 h 729"/>
                <a:gd name="T12" fmla="*/ 577 w 1154"/>
                <a:gd name="T13" fmla="*/ 2 h 729"/>
                <a:gd name="T14" fmla="*/ 569 w 1154"/>
                <a:gd name="T15" fmla="*/ 1 h 729"/>
                <a:gd name="T16" fmla="*/ 364 w 1154"/>
                <a:gd name="T17" fmla="*/ 44 h 729"/>
                <a:gd name="T18" fmla="*/ 84 w 1154"/>
                <a:gd name="T19" fmla="*/ 343 h 729"/>
                <a:gd name="T20" fmla="*/ 62 w 1154"/>
                <a:gd name="T21" fmla="*/ 404 h 729"/>
                <a:gd name="T22" fmla="*/ 25 w 1154"/>
                <a:gd name="T23" fmla="*/ 418 h 729"/>
                <a:gd name="T24" fmla="*/ 7 w 1154"/>
                <a:gd name="T25" fmla="*/ 478 h 729"/>
                <a:gd name="T26" fmla="*/ 2 w 1154"/>
                <a:gd name="T27" fmla="*/ 560 h 729"/>
                <a:gd name="T28" fmla="*/ 21 w 1154"/>
                <a:gd name="T29" fmla="*/ 659 h 729"/>
                <a:gd name="T30" fmla="*/ 76 w 1154"/>
                <a:gd name="T31" fmla="*/ 726 h 729"/>
                <a:gd name="T32" fmla="*/ 146 w 1154"/>
                <a:gd name="T33" fmla="*/ 718 h 729"/>
                <a:gd name="T34" fmla="*/ 154 w 1154"/>
                <a:gd name="T35" fmla="*/ 717 h 729"/>
                <a:gd name="T36" fmla="*/ 173 w 1154"/>
                <a:gd name="T37" fmla="*/ 695 h 729"/>
                <a:gd name="T38" fmla="*/ 166 w 1154"/>
                <a:gd name="T39" fmla="*/ 630 h 729"/>
                <a:gd name="T40" fmla="*/ 151 w 1154"/>
                <a:gd name="T41" fmla="*/ 487 h 729"/>
                <a:gd name="T42" fmla="*/ 147 w 1154"/>
                <a:gd name="T43" fmla="*/ 404 h 729"/>
                <a:gd name="T44" fmla="*/ 577 w 1154"/>
                <a:gd name="T45" fmla="*/ 89 h 729"/>
                <a:gd name="T46" fmla="*/ 1007 w 1154"/>
                <a:gd name="T47" fmla="*/ 404 h 729"/>
                <a:gd name="T48" fmla="*/ 1003 w 1154"/>
                <a:gd name="T49" fmla="*/ 487 h 729"/>
                <a:gd name="T50" fmla="*/ 988 w 1154"/>
                <a:gd name="T51" fmla="*/ 630 h 729"/>
                <a:gd name="T52" fmla="*/ 981 w 1154"/>
                <a:gd name="T53" fmla="*/ 695 h 729"/>
                <a:gd name="T54" fmla="*/ 1000 w 1154"/>
                <a:gd name="T55" fmla="*/ 717 h 729"/>
                <a:gd name="T56" fmla="*/ 1008 w 1154"/>
                <a:gd name="T57" fmla="*/ 718 h 729"/>
                <a:gd name="T58" fmla="*/ 1078 w 1154"/>
                <a:gd name="T59" fmla="*/ 726 h 729"/>
                <a:gd name="T60" fmla="*/ 1133 w 1154"/>
                <a:gd name="T61" fmla="*/ 659 h 729"/>
                <a:gd name="T62" fmla="*/ 1152 w 1154"/>
                <a:gd name="T63" fmla="*/ 560 h 729"/>
                <a:gd name="T64" fmla="*/ 1147 w 1154"/>
                <a:gd name="T65" fmla="*/ 478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4" h="729">
                  <a:moveTo>
                    <a:pt x="1147" y="478"/>
                  </a:moveTo>
                  <a:cubicBezTo>
                    <a:pt x="1143" y="460"/>
                    <a:pt x="1142" y="433"/>
                    <a:pt x="1129" y="418"/>
                  </a:cubicBezTo>
                  <a:cubicBezTo>
                    <a:pt x="1124" y="413"/>
                    <a:pt x="1093" y="406"/>
                    <a:pt x="1092" y="404"/>
                  </a:cubicBezTo>
                  <a:cubicBezTo>
                    <a:pt x="1092" y="404"/>
                    <a:pt x="1070" y="343"/>
                    <a:pt x="1070" y="343"/>
                  </a:cubicBezTo>
                  <a:cubicBezTo>
                    <a:pt x="1015" y="204"/>
                    <a:pt x="922" y="104"/>
                    <a:pt x="790" y="44"/>
                  </a:cubicBezTo>
                  <a:cubicBezTo>
                    <a:pt x="723" y="14"/>
                    <a:pt x="653" y="0"/>
                    <a:pt x="585" y="1"/>
                  </a:cubicBezTo>
                  <a:cubicBezTo>
                    <a:pt x="582" y="1"/>
                    <a:pt x="580" y="1"/>
                    <a:pt x="577" y="2"/>
                  </a:cubicBezTo>
                  <a:cubicBezTo>
                    <a:pt x="574" y="1"/>
                    <a:pt x="572" y="1"/>
                    <a:pt x="569" y="1"/>
                  </a:cubicBezTo>
                  <a:cubicBezTo>
                    <a:pt x="501" y="0"/>
                    <a:pt x="431" y="14"/>
                    <a:pt x="364" y="44"/>
                  </a:cubicBezTo>
                  <a:cubicBezTo>
                    <a:pt x="232" y="104"/>
                    <a:pt x="139" y="204"/>
                    <a:pt x="84" y="343"/>
                  </a:cubicBezTo>
                  <a:cubicBezTo>
                    <a:pt x="84" y="343"/>
                    <a:pt x="62" y="404"/>
                    <a:pt x="62" y="404"/>
                  </a:cubicBezTo>
                  <a:cubicBezTo>
                    <a:pt x="61" y="406"/>
                    <a:pt x="30" y="413"/>
                    <a:pt x="25" y="418"/>
                  </a:cubicBezTo>
                  <a:cubicBezTo>
                    <a:pt x="12" y="433"/>
                    <a:pt x="11" y="460"/>
                    <a:pt x="7" y="478"/>
                  </a:cubicBezTo>
                  <a:cubicBezTo>
                    <a:pt x="1" y="505"/>
                    <a:pt x="0" y="532"/>
                    <a:pt x="2" y="560"/>
                  </a:cubicBezTo>
                  <a:cubicBezTo>
                    <a:pt x="4" y="593"/>
                    <a:pt x="10" y="627"/>
                    <a:pt x="21" y="659"/>
                  </a:cubicBezTo>
                  <a:cubicBezTo>
                    <a:pt x="30" y="683"/>
                    <a:pt x="44" y="729"/>
                    <a:pt x="76" y="726"/>
                  </a:cubicBezTo>
                  <a:cubicBezTo>
                    <a:pt x="93" y="724"/>
                    <a:pt x="129" y="720"/>
                    <a:pt x="146" y="718"/>
                  </a:cubicBezTo>
                  <a:cubicBezTo>
                    <a:pt x="149" y="718"/>
                    <a:pt x="152" y="717"/>
                    <a:pt x="154" y="717"/>
                  </a:cubicBezTo>
                  <a:cubicBezTo>
                    <a:pt x="166" y="716"/>
                    <a:pt x="174" y="706"/>
                    <a:pt x="173" y="695"/>
                  </a:cubicBezTo>
                  <a:cubicBezTo>
                    <a:pt x="170" y="673"/>
                    <a:pt x="168" y="651"/>
                    <a:pt x="166" y="630"/>
                  </a:cubicBezTo>
                  <a:cubicBezTo>
                    <a:pt x="161" y="583"/>
                    <a:pt x="156" y="535"/>
                    <a:pt x="151" y="487"/>
                  </a:cubicBezTo>
                  <a:cubicBezTo>
                    <a:pt x="148" y="461"/>
                    <a:pt x="138" y="431"/>
                    <a:pt x="147" y="404"/>
                  </a:cubicBezTo>
                  <a:cubicBezTo>
                    <a:pt x="214" y="206"/>
                    <a:pt x="389" y="80"/>
                    <a:pt x="577" y="89"/>
                  </a:cubicBezTo>
                  <a:cubicBezTo>
                    <a:pt x="765" y="80"/>
                    <a:pt x="940" y="206"/>
                    <a:pt x="1007" y="404"/>
                  </a:cubicBezTo>
                  <a:cubicBezTo>
                    <a:pt x="1016" y="431"/>
                    <a:pt x="1006" y="461"/>
                    <a:pt x="1003" y="487"/>
                  </a:cubicBezTo>
                  <a:cubicBezTo>
                    <a:pt x="998" y="535"/>
                    <a:pt x="993" y="583"/>
                    <a:pt x="988" y="630"/>
                  </a:cubicBezTo>
                  <a:cubicBezTo>
                    <a:pt x="986" y="651"/>
                    <a:pt x="984" y="673"/>
                    <a:pt x="981" y="695"/>
                  </a:cubicBezTo>
                  <a:cubicBezTo>
                    <a:pt x="980" y="706"/>
                    <a:pt x="988" y="716"/>
                    <a:pt x="1000" y="717"/>
                  </a:cubicBezTo>
                  <a:cubicBezTo>
                    <a:pt x="1002" y="717"/>
                    <a:pt x="1005" y="718"/>
                    <a:pt x="1008" y="718"/>
                  </a:cubicBezTo>
                  <a:cubicBezTo>
                    <a:pt x="1025" y="720"/>
                    <a:pt x="1061" y="724"/>
                    <a:pt x="1078" y="726"/>
                  </a:cubicBezTo>
                  <a:cubicBezTo>
                    <a:pt x="1110" y="729"/>
                    <a:pt x="1124" y="683"/>
                    <a:pt x="1133" y="659"/>
                  </a:cubicBezTo>
                  <a:cubicBezTo>
                    <a:pt x="1144" y="627"/>
                    <a:pt x="1150" y="593"/>
                    <a:pt x="1152" y="560"/>
                  </a:cubicBezTo>
                  <a:cubicBezTo>
                    <a:pt x="1154" y="532"/>
                    <a:pt x="1153" y="505"/>
                    <a:pt x="1147" y="4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ndParaRPr>
            </a:p>
          </p:txBody>
        </p:sp>
      </p:grpSp>
      <p:cxnSp>
        <p:nvCxnSpPr>
          <p:cNvPr id="9" name="Connector: Elbow 8">
            <a:extLst>
              <a:ext uri="{FF2B5EF4-FFF2-40B4-BE49-F238E27FC236}">
                <a16:creationId xmlns:a16="http://schemas.microsoft.com/office/drawing/2014/main" id="{8E2C6EAB-529D-4514-8BA3-7627E0185057}"/>
              </a:ext>
            </a:extLst>
          </p:cNvPr>
          <p:cNvCxnSpPr>
            <a:endCxn id="14" idx="4"/>
          </p:cNvCxnSpPr>
          <p:nvPr/>
        </p:nvCxnSpPr>
        <p:spPr>
          <a:xfrm rot="10800000" flipV="1">
            <a:off x="1296911" y="3566318"/>
            <a:ext cx="6016363" cy="94576"/>
          </a:xfrm>
          <a:prstGeom prst="bentConnector4">
            <a:avLst>
              <a:gd name="adj1" fmla="val 40"/>
              <a:gd name="adj2" fmla="val 464484"/>
            </a:avLst>
          </a:prstGeom>
          <a:noFill/>
          <a:ln w="28575" cap="flat" cmpd="sng">
            <a:solidFill>
              <a:schemeClr val="dk2"/>
            </a:solidFill>
            <a:prstDash val="dash"/>
            <a:miter lim="800000"/>
            <a:headEnd type="none" w="med" len="med"/>
            <a:tailEnd type="triangle" w="med" len="med"/>
          </a:ln>
        </p:spPr>
      </p:cxnSp>
      <p:sp>
        <p:nvSpPr>
          <p:cNvPr id="59" name="Google Shape;818;p28">
            <a:extLst>
              <a:ext uri="{FF2B5EF4-FFF2-40B4-BE49-F238E27FC236}">
                <a16:creationId xmlns:a16="http://schemas.microsoft.com/office/drawing/2014/main" id="{BB27A0A3-226D-4F61-B401-5BDF9173AA40}"/>
              </a:ext>
            </a:extLst>
          </p:cNvPr>
          <p:cNvSpPr/>
          <p:nvPr/>
        </p:nvSpPr>
        <p:spPr>
          <a:xfrm>
            <a:off x="2590324" y="2055582"/>
            <a:ext cx="457200" cy="519294"/>
          </a:xfrm>
          <a:prstGeom prst="ellipse">
            <a:avLst/>
          </a:prstGeom>
          <a:solidFill>
            <a:schemeClr val="accent1"/>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sz="1800" b="1" i="0" u="none" strike="noStrike" cap="none" dirty="0">
                <a:solidFill>
                  <a:schemeClr val="bg1"/>
                </a:solidFill>
                <a:latin typeface="Libre Franklin Medium"/>
                <a:ea typeface="Libre Franklin Medium"/>
                <a:cs typeface="Libre Franklin Medium"/>
                <a:sym typeface="Libre Franklin Medium"/>
              </a:rPr>
              <a:t>1</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65" name="Google Shape;818;p28">
            <a:extLst>
              <a:ext uri="{FF2B5EF4-FFF2-40B4-BE49-F238E27FC236}">
                <a16:creationId xmlns:a16="http://schemas.microsoft.com/office/drawing/2014/main" id="{75A81798-A32E-4EB5-8F58-509C96BB1705}"/>
              </a:ext>
            </a:extLst>
          </p:cNvPr>
          <p:cNvSpPr/>
          <p:nvPr/>
        </p:nvSpPr>
        <p:spPr>
          <a:xfrm>
            <a:off x="8574869" y="2130265"/>
            <a:ext cx="457200" cy="519294"/>
          </a:xfrm>
          <a:prstGeom prst="ellipse">
            <a:avLst/>
          </a:prstGeom>
          <a:solidFill>
            <a:schemeClr val="accent1"/>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sz="1800" b="1" i="0" u="none" strike="noStrike" cap="none" dirty="0">
                <a:solidFill>
                  <a:schemeClr val="bg1"/>
                </a:solidFill>
                <a:latin typeface="Libre Franklin Medium"/>
                <a:ea typeface="Libre Franklin Medium"/>
                <a:cs typeface="Libre Franklin Medium"/>
                <a:sym typeface="Libre Franklin Medium"/>
              </a:rPr>
              <a:t>2</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66" name="Google Shape;818;p28">
            <a:extLst>
              <a:ext uri="{FF2B5EF4-FFF2-40B4-BE49-F238E27FC236}">
                <a16:creationId xmlns:a16="http://schemas.microsoft.com/office/drawing/2014/main" id="{3255410A-2F42-44CB-8375-1A7B4AE20548}"/>
              </a:ext>
            </a:extLst>
          </p:cNvPr>
          <p:cNvSpPr/>
          <p:nvPr/>
        </p:nvSpPr>
        <p:spPr>
          <a:xfrm>
            <a:off x="8976243" y="777360"/>
            <a:ext cx="457200" cy="519294"/>
          </a:xfrm>
          <a:prstGeom prst="ellipse">
            <a:avLst/>
          </a:prstGeom>
          <a:solidFill>
            <a:schemeClr val="accent1"/>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b="1" dirty="0">
                <a:solidFill>
                  <a:schemeClr val="bg1"/>
                </a:solidFill>
                <a:latin typeface="Libre Franklin Medium"/>
                <a:ea typeface="Libre Franklin Medium"/>
                <a:cs typeface="Libre Franklin Medium"/>
                <a:sym typeface="Libre Franklin Medium"/>
              </a:rPr>
              <a:t>3</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67" name="Google Shape;818;p28">
            <a:extLst>
              <a:ext uri="{FF2B5EF4-FFF2-40B4-BE49-F238E27FC236}">
                <a16:creationId xmlns:a16="http://schemas.microsoft.com/office/drawing/2014/main" id="{2144D929-C21F-453D-87DC-3A2326AC063A}"/>
              </a:ext>
            </a:extLst>
          </p:cNvPr>
          <p:cNvSpPr/>
          <p:nvPr/>
        </p:nvSpPr>
        <p:spPr>
          <a:xfrm>
            <a:off x="7012592" y="3809655"/>
            <a:ext cx="457200" cy="519294"/>
          </a:xfrm>
          <a:prstGeom prst="ellipse">
            <a:avLst/>
          </a:prstGeom>
          <a:solidFill>
            <a:schemeClr val="accent1"/>
          </a:solid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Libre Franklin Medium"/>
              <a:buNone/>
            </a:pPr>
            <a:r>
              <a:rPr lang="en-US" b="1" dirty="0">
                <a:solidFill>
                  <a:schemeClr val="bg1"/>
                </a:solidFill>
                <a:latin typeface="Libre Franklin Medium"/>
                <a:ea typeface="Libre Franklin Medium"/>
                <a:cs typeface="Libre Franklin Medium"/>
                <a:sym typeface="Libre Franklin Medium"/>
              </a:rPr>
              <a:t>4</a:t>
            </a:r>
            <a:endParaRPr sz="1800" b="1" i="0" u="none" strike="noStrike" cap="none" dirty="0">
              <a:solidFill>
                <a:schemeClr val="bg1"/>
              </a:solidFill>
              <a:latin typeface="Libre Franklin Medium"/>
              <a:ea typeface="Libre Franklin Medium"/>
              <a:cs typeface="Libre Franklin Medium"/>
              <a:sym typeface="Libre Franklin Medium"/>
            </a:endParaRPr>
          </a:p>
        </p:txBody>
      </p:sp>
      <p:sp>
        <p:nvSpPr>
          <p:cNvPr id="58" name="Google Shape;828;p28">
            <a:extLst>
              <a:ext uri="{FF2B5EF4-FFF2-40B4-BE49-F238E27FC236}">
                <a16:creationId xmlns:a16="http://schemas.microsoft.com/office/drawing/2014/main" id="{19FCD5D3-F12A-4FD4-9F01-A9550900D030}"/>
              </a:ext>
            </a:extLst>
          </p:cNvPr>
          <p:cNvSpPr txBox="1"/>
          <p:nvPr/>
        </p:nvSpPr>
        <p:spPr>
          <a:xfrm>
            <a:off x="7080706" y="5748368"/>
            <a:ext cx="1365114" cy="27699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Libre Franklin Medium"/>
              <a:buNone/>
            </a:pPr>
            <a:r>
              <a:rPr lang="en-US" sz="1200" b="0" i="0" u="none" strike="noStrike" cap="none" dirty="0">
                <a:solidFill>
                  <a:schemeClr val="tx1">
                    <a:lumMod val="75000"/>
                    <a:lumOff val="25000"/>
                  </a:schemeClr>
                </a:solidFill>
                <a:latin typeface="Libre Franklin Medium"/>
                <a:ea typeface="Libre Franklin Medium"/>
                <a:cs typeface="Libre Franklin Medium"/>
                <a:sym typeface="Libre Franklin Medium"/>
              </a:rPr>
              <a:t>Digital Therapeutic</a:t>
            </a:r>
            <a:endParaRPr dirty="0">
              <a:solidFill>
                <a:schemeClr val="tx1">
                  <a:lumMod val="75000"/>
                  <a:lumOff val="25000"/>
                </a:schemeClr>
              </a:solidFill>
            </a:endParaRPr>
          </a:p>
        </p:txBody>
      </p:sp>
      <p:sp>
        <p:nvSpPr>
          <p:cNvPr id="72" name="Freeform 15">
            <a:extLst>
              <a:ext uri="{FF2B5EF4-FFF2-40B4-BE49-F238E27FC236}">
                <a16:creationId xmlns:a16="http://schemas.microsoft.com/office/drawing/2014/main" id="{E004142A-B634-4EC7-BF68-0846E600D976}"/>
              </a:ext>
            </a:extLst>
          </p:cNvPr>
          <p:cNvSpPr>
            <a:spLocks noChangeAspect="1" noEditPoints="1"/>
          </p:cNvSpPr>
          <p:nvPr/>
        </p:nvSpPr>
        <p:spPr bwMode="auto">
          <a:xfrm>
            <a:off x="7441387" y="4724947"/>
            <a:ext cx="504264" cy="983688"/>
          </a:xfrm>
          <a:custGeom>
            <a:avLst/>
            <a:gdLst>
              <a:gd name="T0" fmla="*/ 599 w 838"/>
              <a:gd name="T1" fmla="*/ 1174 h 1637"/>
              <a:gd name="T2" fmla="*/ 599 w 838"/>
              <a:gd name="T3" fmla="*/ 838 h 1637"/>
              <a:gd name="T4" fmla="*/ 420 w 838"/>
              <a:gd name="T5" fmla="*/ 1006 h 1637"/>
              <a:gd name="T6" fmla="*/ 575 w 838"/>
              <a:gd name="T7" fmla="*/ 838 h 1637"/>
              <a:gd name="T8" fmla="*/ 410 w 838"/>
              <a:gd name="T9" fmla="*/ 501 h 1637"/>
              <a:gd name="T10" fmla="*/ 185 w 838"/>
              <a:gd name="T11" fmla="*/ 528 h 1637"/>
              <a:gd name="T12" fmla="*/ 158 w 838"/>
              <a:gd name="T13" fmla="*/ 435 h 1637"/>
              <a:gd name="T14" fmla="*/ 383 w 838"/>
              <a:gd name="T15" fmla="*/ 407 h 1637"/>
              <a:gd name="T16" fmla="*/ 82 w 838"/>
              <a:gd name="T17" fmla="*/ 768 h 1637"/>
              <a:gd name="T18" fmla="*/ 399 w 838"/>
              <a:gd name="T19" fmla="*/ 966 h 1637"/>
              <a:gd name="T20" fmla="*/ 484 w 838"/>
              <a:gd name="T21" fmla="*/ 767 h 1637"/>
              <a:gd name="T22" fmla="*/ 82 w 838"/>
              <a:gd name="T23" fmla="*/ 768 h 1637"/>
              <a:gd name="T24" fmla="*/ 295 w 838"/>
              <a:gd name="T25" fmla="*/ 879 h 1637"/>
              <a:gd name="T26" fmla="*/ 283 w 838"/>
              <a:gd name="T27" fmla="*/ 937 h 1637"/>
              <a:gd name="T28" fmla="*/ 271 w 838"/>
              <a:gd name="T29" fmla="*/ 879 h 1637"/>
              <a:gd name="T30" fmla="*/ 214 w 838"/>
              <a:gd name="T31" fmla="*/ 867 h 1637"/>
              <a:gd name="T32" fmla="*/ 271 w 838"/>
              <a:gd name="T33" fmla="*/ 855 h 1637"/>
              <a:gd name="T34" fmla="*/ 283 w 838"/>
              <a:gd name="T35" fmla="*/ 798 h 1637"/>
              <a:gd name="T36" fmla="*/ 295 w 838"/>
              <a:gd name="T37" fmla="*/ 855 h 1637"/>
              <a:gd name="T38" fmla="*/ 353 w 838"/>
              <a:gd name="T39" fmla="*/ 867 h 1637"/>
              <a:gd name="T40" fmla="*/ 486 w 838"/>
              <a:gd name="T41" fmla="*/ 665 h 1637"/>
              <a:gd name="T42" fmla="*/ 82 w 838"/>
              <a:gd name="T43" fmla="*/ 744 h 1637"/>
              <a:gd name="T44" fmla="*/ 98 w 838"/>
              <a:gd name="T45" fmla="*/ 626 h 1637"/>
              <a:gd name="T46" fmla="*/ 185 w 838"/>
              <a:gd name="T47" fmla="*/ 551 h 1637"/>
              <a:gd name="T48" fmla="*/ 396 w 838"/>
              <a:gd name="T49" fmla="*/ 550 h 1637"/>
              <a:gd name="T50" fmla="*/ 470 w 838"/>
              <a:gd name="T51" fmla="*/ 626 h 1637"/>
              <a:gd name="T52" fmla="*/ 454 w 838"/>
              <a:gd name="T53" fmla="*/ 1145 h 1637"/>
              <a:gd name="T54" fmla="*/ 132 w 838"/>
              <a:gd name="T55" fmla="*/ 1148 h 1637"/>
              <a:gd name="T56" fmla="*/ 82 w 838"/>
              <a:gd name="T57" fmla="*/ 992 h 1637"/>
              <a:gd name="T58" fmla="*/ 395 w 838"/>
              <a:gd name="T59" fmla="*/ 1007 h 1637"/>
              <a:gd name="T60" fmla="*/ 756 w 838"/>
              <a:gd name="T61" fmla="*/ 0 h 1637"/>
              <a:gd name="T62" fmla="*/ 0 w 838"/>
              <a:gd name="T63" fmla="*/ 82 h 1637"/>
              <a:gd name="T64" fmla="*/ 82 w 838"/>
              <a:gd name="T65" fmla="*/ 1637 h 1637"/>
              <a:gd name="T66" fmla="*/ 838 w 838"/>
              <a:gd name="T67" fmla="*/ 1555 h 1637"/>
              <a:gd name="T68" fmla="*/ 756 w 838"/>
              <a:gd name="T69" fmla="*/ 0 h 1637"/>
              <a:gd name="T70" fmla="*/ 34 w 838"/>
              <a:gd name="T71" fmla="*/ 209 h 1637"/>
              <a:gd name="T72" fmla="*/ 803 w 838"/>
              <a:gd name="T73" fmla="*/ 1428 h 1637"/>
              <a:gd name="T74" fmla="*/ 471 w 838"/>
              <a:gd name="T75" fmla="*/ 1533 h 1637"/>
              <a:gd name="T76" fmla="*/ 366 w 838"/>
              <a:gd name="T77" fmla="*/ 1533 h 1637"/>
              <a:gd name="T78" fmla="*/ 471 w 838"/>
              <a:gd name="T79" fmla="*/ 1533 h 1637"/>
              <a:gd name="T80" fmla="*/ 332 w 838"/>
              <a:gd name="T81" fmla="*/ 105 h 1637"/>
              <a:gd name="T82" fmla="*/ 523 w 838"/>
              <a:gd name="T83" fmla="*/ 122 h 1637"/>
              <a:gd name="T84" fmla="*/ 332 w 838"/>
              <a:gd name="T85" fmla="*/ 13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8" h="1637">
                <a:moveTo>
                  <a:pt x="599" y="838"/>
                </a:moveTo>
                <a:cubicBezTo>
                  <a:pt x="599" y="1174"/>
                  <a:pt x="599" y="1174"/>
                  <a:pt x="599" y="1174"/>
                </a:cubicBezTo>
                <a:cubicBezTo>
                  <a:pt x="687" y="1168"/>
                  <a:pt x="755" y="1095"/>
                  <a:pt x="755" y="1006"/>
                </a:cubicBezTo>
                <a:cubicBezTo>
                  <a:pt x="755" y="917"/>
                  <a:pt x="686" y="846"/>
                  <a:pt x="599" y="838"/>
                </a:cubicBezTo>
                <a:close/>
                <a:moveTo>
                  <a:pt x="575" y="838"/>
                </a:moveTo>
                <a:cubicBezTo>
                  <a:pt x="488" y="844"/>
                  <a:pt x="420" y="917"/>
                  <a:pt x="420" y="1006"/>
                </a:cubicBezTo>
                <a:cubicBezTo>
                  <a:pt x="420" y="1095"/>
                  <a:pt x="489" y="1168"/>
                  <a:pt x="575" y="1174"/>
                </a:cubicBezTo>
                <a:lnTo>
                  <a:pt x="575" y="838"/>
                </a:lnTo>
                <a:close/>
                <a:moveTo>
                  <a:pt x="410" y="435"/>
                </a:moveTo>
                <a:cubicBezTo>
                  <a:pt x="410" y="501"/>
                  <a:pt x="410" y="501"/>
                  <a:pt x="410" y="501"/>
                </a:cubicBezTo>
                <a:cubicBezTo>
                  <a:pt x="410" y="516"/>
                  <a:pt x="398" y="528"/>
                  <a:pt x="383" y="528"/>
                </a:cubicBezTo>
                <a:cubicBezTo>
                  <a:pt x="185" y="528"/>
                  <a:pt x="185" y="528"/>
                  <a:pt x="185" y="528"/>
                </a:cubicBezTo>
                <a:cubicBezTo>
                  <a:pt x="170" y="528"/>
                  <a:pt x="158" y="516"/>
                  <a:pt x="158" y="501"/>
                </a:cubicBezTo>
                <a:cubicBezTo>
                  <a:pt x="158" y="435"/>
                  <a:pt x="158" y="435"/>
                  <a:pt x="158" y="435"/>
                </a:cubicBezTo>
                <a:cubicBezTo>
                  <a:pt x="158" y="419"/>
                  <a:pt x="170" y="407"/>
                  <a:pt x="185" y="407"/>
                </a:cubicBezTo>
                <a:cubicBezTo>
                  <a:pt x="383" y="407"/>
                  <a:pt x="383" y="407"/>
                  <a:pt x="383" y="407"/>
                </a:cubicBezTo>
                <a:cubicBezTo>
                  <a:pt x="397" y="407"/>
                  <a:pt x="410" y="419"/>
                  <a:pt x="410" y="435"/>
                </a:cubicBezTo>
                <a:close/>
                <a:moveTo>
                  <a:pt x="82" y="768"/>
                </a:moveTo>
                <a:cubicBezTo>
                  <a:pt x="82" y="966"/>
                  <a:pt x="82" y="966"/>
                  <a:pt x="82" y="966"/>
                </a:cubicBezTo>
                <a:cubicBezTo>
                  <a:pt x="399" y="966"/>
                  <a:pt x="399" y="966"/>
                  <a:pt x="399" y="966"/>
                </a:cubicBezTo>
                <a:cubicBezTo>
                  <a:pt x="410" y="915"/>
                  <a:pt x="441" y="871"/>
                  <a:pt x="484" y="843"/>
                </a:cubicBezTo>
                <a:cubicBezTo>
                  <a:pt x="484" y="778"/>
                  <a:pt x="484" y="767"/>
                  <a:pt x="484" y="767"/>
                </a:cubicBezTo>
                <a:cubicBezTo>
                  <a:pt x="82" y="767"/>
                  <a:pt x="82" y="767"/>
                  <a:pt x="82" y="767"/>
                </a:cubicBezTo>
                <a:lnTo>
                  <a:pt x="82" y="768"/>
                </a:lnTo>
                <a:close/>
                <a:moveTo>
                  <a:pt x="341" y="879"/>
                </a:moveTo>
                <a:cubicBezTo>
                  <a:pt x="295" y="879"/>
                  <a:pt x="295" y="879"/>
                  <a:pt x="295" y="879"/>
                </a:cubicBezTo>
                <a:cubicBezTo>
                  <a:pt x="295" y="925"/>
                  <a:pt x="295" y="925"/>
                  <a:pt x="295" y="925"/>
                </a:cubicBezTo>
                <a:cubicBezTo>
                  <a:pt x="295" y="931"/>
                  <a:pt x="289" y="937"/>
                  <a:pt x="283" y="937"/>
                </a:cubicBezTo>
                <a:cubicBezTo>
                  <a:pt x="276" y="937"/>
                  <a:pt x="271" y="931"/>
                  <a:pt x="271" y="925"/>
                </a:cubicBezTo>
                <a:cubicBezTo>
                  <a:pt x="271" y="879"/>
                  <a:pt x="271" y="879"/>
                  <a:pt x="271" y="879"/>
                </a:cubicBezTo>
                <a:cubicBezTo>
                  <a:pt x="226" y="879"/>
                  <a:pt x="226" y="879"/>
                  <a:pt x="226" y="879"/>
                </a:cubicBezTo>
                <a:cubicBezTo>
                  <a:pt x="219" y="879"/>
                  <a:pt x="214" y="873"/>
                  <a:pt x="214" y="867"/>
                </a:cubicBezTo>
                <a:cubicBezTo>
                  <a:pt x="214" y="861"/>
                  <a:pt x="219" y="855"/>
                  <a:pt x="226" y="855"/>
                </a:cubicBezTo>
                <a:cubicBezTo>
                  <a:pt x="271" y="855"/>
                  <a:pt x="271" y="855"/>
                  <a:pt x="271" y="855"/>
                </a:cubicBezTo>
                <a:cubicBezTo>
                  <a:pt x="271" y="810"/>
                  <a:pt x="271" y="810"/>
                  <a:pt x="271" y="810"/>
                </a:cubicBezTo>
                <a:cubicBezTo>
                  <a:pt x="271" y="804"/>
                  <a:pt x="276" y="798"/>
                  <a:pt x="283" y="798"/>
                </a:cubicBezTo>
                <a:cubicBezTo>
                  <a:pt x="289" y="798"/>
                  <a:pt x="295" y="804"/>
                  <a:pt x="295" y="810"/>
                </a:cubicBezTo>
                <a:cubicBezTo>
                  <a:pt x="295" y="855"/>
                  <a:pt x="295" y="855"/>
                  <a:pt x="295" y="855"/>
                </a:cubicBezTo>
                <a:cubicBezTo>
                  <a:pt x="341" y="855"/>
                  <a:pt x="341" y="855"/>
                  <a:pt x="341" y="855"/>
                </a:cubicBezTo>
                <a:cubicBezTo>
                  <a:pt x="347" y="855"/>
                  <a:pt x="353" y="861"/>
                  <a:pt x="353" y="867"/>
                </a:cubicBezTo>
                <a:cubicBezTo>
                  <a:pt x="353" y="873"/>
                  <a:pt x="348" y="879"/>
                  <a:pt x="341" y="879"/>
                </a:cubicBezTo>
                <a:close/>
                <a:moveTo>
                  <a:pt x="486" y="665"/>
                </a:moveTo>
                <a:cubicBezTo>
                  <a:pt x="486" y="744"/>
                  <a:pt x="486" y="744"/>
                  <a:pt x="486" y="744"/>
                </a:cubicBezTo>
                <a:cubicBezTo>
                  <a:pt x="82" y="744"/>
                  <a:pt x="82" y="744"/>
                  <a:pt x="82" y="744"/>
                </a:cubicBezTo>
                <a:cubicBezTo>
                  <a:pt x="82" y="665"/>
                  <a:pt x="82" y="665"/>
                  <a:pt x="82" y="665"/>
                </a:cubicBezTo>
                <a:cubicBezTo>
                  <a:pt x="82" y="650"/>
                  <a:pt x="88" y="637"/>
                  <a:pt x="98" y="626"/>
                </a:cubicBezTo>
                <a:cubicBezTo>
                  <a:pt x="172" y="550"/>
                  <a:pt x="172" y="550"/>
                  <a:pt x="172" y="550"/>
                </a:cubicBezTo>
                <a:cubicBezTo>
                  <a:pt x="176" y="551"/>
                  <a:pt x="180" y="551"/>
                  <a:pt x="185" y="551"/>
                </a:cubicBezTo>
                <a:cubicBezTo>
                  <a:pt x="383" y="551"/>
                  <a:pt x="383" y="551"/>
                  <a:pt x="383" y="551"/>
                </a:cubicBezTo>
                <a:cubicBezTo>
                  <a:pt x="387" y="551"/>
                  <a:pt x="391" y="551"/>
                  <a:pt x="396" y="550"/>
                </a:cubicBezTo>
                <a:cubicBezTo>
                  <a:pt x="470" y="626"/>
                  <a:pt x="470" y="626"/>
                  <a:pt x="470" y="626"/>
                </a:cubicBezTo>
                <a:cubicBezTo>
                  <a:pt x="470" y="626"/>
                  <a:pt x="470" y="626"/>
                  <a:pt x="470" y="626"/>
                </a:cubicBezTo>
                <a:cubicBezTo>
                  <a:pt x="480" y="637"/>
                  <a:pt x="486" y="652"/>
                  <a:pt x="486" y="665"/>
                </a:cubicBezTo>
                <a:close/>
                <a:moveTo>
                  <a:pt x="454" y="1145"/>
                </a:moveTo>
                <a:cubicBezTo>
                  <a:pt x="449" y="1147"/>
                  <a:pt x="441" y="1148"/>
                  <a:pt x="435" y="1148"/>
                </a:cubicBezTo>
                <a:cubicBezTo>
                  <a:pt x="132" y="1148"/>
                  <a:pt x="132" y="1148"/>
                  <a:pt x="132" y="1148"/>
                </a:cubicBezTo>
                <a:cubicBezTo>
                  <a:pt x="105" y="1148"/>
                  <a:pt x="82" y="1127"/>
                  <a:pt x="82" y="1099"/>
                </a:cubicBezTo>
                <a:cubicBezTo>
                  <a:pt x="82" y="992"/>
                  <a:pt x="82" y="992"/>
                  <a:pt x="82" y="992"/>
                </a:cubicBezTo>
                <a:cubicBezTo>
                  <a:pt x="396" y="992"/>
                  <a:pt x="396" y="992"/>
                  <a:pt x="396" y="992"/>
                </a:cubicBezTo>
                <a:cubicBezTo>
                  <a:pt x="396" y="996"/>
                  <a:pt x="395" y="1001"/>
                  <a:pt x="395" y="1007"/>
                </a:cubicBezTo>
                <a:cubicBezTo>
                  <a:pt x="396" y="1060"/>
                  <a:pt x="419" y="1109"/>
                  <a:pt x="454" y="1145"/>
                </a:cubicBezTo>
                <a:close/>
                <a:moveTo>
                  <a:pt x="756" y="0"/>
                </a:moveTo>
                <a:cubicBezTo>
                  <a:pt x="82" y="0"/>
                  <a:pt x="82" y="0"/>
                  <a:pt x="82" y="0"/>
                </a:cubicBezTo>
                <a:cubicBezTo>
                  <a:pt x="36" y="0"/>
                  <a:pt x="0" y="37"/>
                  <a:pt x="0" y="82"/>
                </a:cubicBezTo>
                <a:cubicBezTo>
                  <a:pt x="0" y="1555"/>
                  <a:pt x="0" y="1555"/>
                  <a:pt x="0" y="1555"/>
                </a:cubicBezTo>
                <a:cubicBezTo>
                  <a:pt x="0" y="1600"/>
                  <a:pt x="36" y="1637"/>
                  <a:pt x="82" y="1637"/>
                </a:cubicBezTo>
                <a:cubicBezTo>
                  <a:pt x="756" y="1637"/>
                  <a:pt x="756" y="1637"/>
                  <a:pt x="756" y="1637"/>
                </a:cubicBezTo>
                <a:cubicBezTo>
                  <a:pt x="801" y="1637"/>
                  <a:pt x="838" y="1600"/>
                  <a:pt x="838" y="1555"/>
                </a:cubicBezTo>
                <a:cubicBezTo>
                  <a:pt x="838" y="82"/>
                  <a:pt x="838" y="82"/>
                  <a:pt x="838" y="82"/>
                </a:cubicBezTo>
                <a:cubicBezTo>
                  <a:pt x="838" y="37"/>
                  <a:pt x="801" y="0"/>
                  <a:pt x="756" y="0"/>
                </a:cubicBezTo>
                <a:close/>
                <a:moveTo>
                  <a:pt x="34" y="1428"/>
                </a:moveTo>
                <a:cubicBezTo>
                  <a:pt x="34" y="209"/>
                  <a:pt x="34" y="209"/>
                  <a:pt x="34" y="209"/>
                </a:cubicBezTo>
                <a:cubicBezTo>
                  <a:pt x="803" y="209"/>
                  <a:pt x="803" y="209"/>
                  <a:pt x="803" y="209"/>
                </a:cubicBezTo>
                <a:cubicBezTo>
                  <a:pt x="803" y="1428"/>
                  <a:pt x="803" y="1428"/>
                  <a:pt x="803" y="1428"/>
                </a:cubicBezTo>
                <a:cubicBezTo>
                  <a:pt x="34" y="1428"/>
                  <a:pt x="34" y="1428"/>
                  <a:pt x="34" y="1428"/>
                </a:cubicBezTo>
                <a:close/>
                <a:moveTo>
                  <a:pt x="471" y="1533"/>
                </a:moveTo>
                <a:cubicBezTo>
                  <a:pt x="471" y="1562"/>
                  <a:pt x="447" y="1585"/>
                  <a:pt x="419" y="1585"/>
                </a:cubicBezTo>
                <a:cubicBezTo>
                  <a:pt x="390" y="1585"/>
                  <a:pt x="366" y="1562"/>
                  <a:pt x="366" y="1533"/>
                </a:cubicBezTo>
                <a:cubicBezTo>
                  <a:pt x="366" y="1504"/>
                  <a:pt x="390" y="1480"/>
                  <a:pt x="419" y="1480"/>
                </a:cubicBezTo>
                <a:cubicBezTo>
                  <a:pt x="447" y="1480"/>
                  <a:pt x="471" y="1504"/>
                  <a:pt x="471" y="1533"/>
                </a:cubicBezTo>
                <a:close/>
                <a:moveTo>
                  <a:pt x="314" y="122"/>
                </a:moveTo>
                <a:cubicBezTo>
                  <a:pt x="314" y="112"/>
                  <a:pt x="322" y="105"/>
                  <a:pt x="332" y="105"/>
                </a:cubicBezTo>
                <a:cubicBezTo>
                  <a:pt x="506" y="105"/>
                  <a:pt x="506" y="105"/>
                  <a:pt x="506" y="105"/>
                </a:cubicBezTo>
                <a:cubicBezTo>
                  <a:pt x="515" y="105"/>
                  <a:pt x="523" y="112"/>
                  <a:pt x="523" y="122"/>
                </a:cubicBezTo>
                <a:cubicBezTo>
                  <a:pt x="523" y="132"/>
                  <a:pt x="515" y="139"/>
                  <a:pt x="506" y="139"/>
                </a:cubicBezTo>
                <a:cubicBezTo>
                  <a:pt x="332" y="139"/>
                  <a:pt x="332" y="139"/>
                  <a:pt x="332" y="139"/>
                </a:cubicBezTo>
                <a:cubicBezTo>
                  <a:pt x="322" y="139"/>
                  <a:pt x="314" y="132"/>
                  <a:pt x="314" y="122"/>
                </a:cubicBezTo>
                <a:close/>
              </a:path>
            </a:pathLst>
          </a:custGeom>
          <a:solidFill>
            <a:srgbClr val="55ACD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11857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553462"/>
          </a:xfrm>
        </p:spPr>
        <p:txBody>
          <a:bodyPr/>
          <a:lstStyle/>
          <a:p>
            <a:r>
              <a:rPr lang="en-US" i="0" dirty="0">
                <a:solidFill>
                  <a:schemeClr val="accent1"/>
                </a:solidFill>
                <a:latin typeface="Prometo Medium" panose="020B0704030203060203" pitchFamily="34" charset="0"/>
              </a:rPr>
              <a:t>Leveraging</a:t>
            </a:r>
            <a:r>
              <a:rPr lang="en-US" sz="3600" i="0" dirty="0">
                <a:solidFill>
                  <a:schemeClr val="accent1"/>
                </a:solidFill>
                <a:latin typeface="Prometo Medium" panose="020B0704030203060203" pitchFamily="34" charset="0"/>
              </a:rPr>
              <a:t> NCPDP Standards for Digital Therapeutics</a:t>
            </a:r>
            <a:endParaRPr lang="en-US" dirty="0">
              <a:solidFill>
                <a:schemeClr val="accent1"/>
              </a:solidFill>
            </a:endParaRP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1195754" y="1963187"/>
            <a:ext cx="9937467" cy="3732017"/>
          </a:xfrm>
        </p:spPr>
        <p:txBody>
          <a:bodyPr>
            <a:normAutofit lnSpcReduction="10000"/>
          </a:bodyPr>
          <a:lstStyle/>
          <a:p>
            <a:pPr marL="0" indent="0">
              <a:buNone/>
            </a:pPr>
            <a:r>
              <a:rPr lang="en-US" i="1" dirty="0">
                <a:solidFill>
                  <a:schemeClr val="tx1">
                    <a:lumMod val="65000"/>
                    <a:lumOff val="35000"/>
                  </a:schemeClr>
                </a:solidFill>
              </a:rPr>
              <a:t>The scope of this task group focused on ordering and billing utilizing existing standards for the pharmacy benefit</a:t>
            </a:r>
            <a:endParaRPr lang="en-US" sz="1800" i="1" dirty="0">
              <a:solidFill>
                <a:schemeClr val="tx1">
                  <a:lumMod val="65000"/>
                  <a:lumOff val="35000"/>
                </a:schemeClr>
              </a:solidFill>
            </a:endParaRPr>
          </a:p>
          <a:p>
            <a:pPr marL="0" indent="0">
              <a:buNone/>
            </a:pPr>
            <a:r>
              <a:rPr lang="en-US" dirty="0">
                <a:solidFill>
                  <a:schemeClr val="tx1">
                    <a:lumMod val="65000"/>
                    <a:lumOff val="35000"/>
                  </a:schemeClr>
                </a:solidFill>
              </a:rPr>
              <a:t>“The MC Digital Therapeutics (</a:t>
            </a:r>
            <a:r>
              <a:rPr lang="en-US" dirty="0" err="1">
                <a:solidFill>
                  <a:schemeClr val="tx1">
                    <a:lumMod val="65000"/>
                    <a:lumOff val="35000"/>
                  </a:schemeClr>
                </a:solidFill>
              </a:rPr>
              <a:t>DTx</a:t>
            </a:r>
            <a:r>
              <a:rPr lang="en-US" dirty="0">
                <a:solidFill>
                  <a:schemeClr val="tx1">
                    <a:lumMod val="65000"/>
                    <a:lumOff val="35000"/>
                  </a:schemeClr>
                </a:solidFill>
              </a:rPr>
              <a:t>) Task Group will evaluate and identify the existing NCPDP or external standards that will fully or partially support </a:t>
            </a:r>
            <a:r>
              <a:rPr lang="en-US" dirty="0" err="1">
                <a:solidFill>
                  <a:schemeClr val="tx1">
                    <a:lumMod val="65000"/>
                    <a:lumOff val="35000"/>
                  </a:schemeClr>
                </a:solidFill>
              </a:rPr>
              <a:t>DTx</a:t>
            </a:r>
            <a:r>
              <a:rPr lang="en-US" dirty="0">
                <a:solidFill>
                  <a:schemeClr val="tx1">
                    <a:lumMod val="65000"/>
                    <a:lumOff val="35000"/>
                  </a:schemeClr>
                </a:solidFill>
              </a:rPr>
              <a:t> participant data exchange and propose changes to existing standards or alternatively develop new standards to support </a:t>
            </a:r>
            <a:r>
              <a:rPr lang="en-US" dirty="0" err="1">
                <a:solidFill>
                  <a:schemeClr val="tx1">
                    <a:lumMod val="65000"/>
                    <a:lumOff val="35000"/>
                  </a:schemeClr>
                </a:solidFill>
              </a:rPr>
              <a:t>DTx</a:t>
            </a:r>
            <a:r>
              <a:rPr lang="en-US" dirty="0">
                <a:solidFill>
                  <a:schemeClr val="tx1">
                    <a:lumMod val="65000"/>
                    <a:lumOff val="35000"/>
                  </a:schemeClr>
                </a:solidFill>
              </a:rPr>
              <a:t> requirements. Through the task group work, electronic data exchange between </a:t>
            </a:r>
            <a:r>
              <a:rPr lang="en-US" dirty="0" err="1">
                <a:solidFill>
                  <a:schemeClr val="tx1">
                    <a:lumMod val="65000"/>
                    <a:lumOff val="35000"/>
                  </a:schemeClr>
                </a:solidFill>
              </a:rPr>
              <a:t>DTx</a:t>
            </a:r>
            <a:r>
              <a:rPr lang="en-US" dirty="0">
                <a:solidFill>
                  <a:schemeClr val="tx1">
                    <a:lumMod val="65000"/>
                    <a:lumOff val="35000"/>
                  </a:schemeClr>
                </a:solidFill>
              </a:rPr>
              <a:t> trading partners and patient access to digital therapeutics will be supported.”</a:t>
            </a:r>
          </a:p>
          <a:p>
            <a:pPr marL="0" indent="0">
              <a:buNone/>
            </a:pPr>
            <a:endParaRPr lang="en-US" sz="1800" i="1"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22</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2302564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7D61E51-0684-4B62-B3F2-DBCEC2A57792}"/>
              </a:ext>
            </a:extLst>
          </p:cNvPr>
          <p:cNvGraphicFramePr>
            <a:graphicFrameLocks noGrp="1"/>
          </p:cNvGraphicFramePr>
          <p:nvPr>
            <p:ph idx="1"/>
          </p:nvPr>
        </p:nvGraphicFramePr>
        <p:xfrm>
          <a:off x="872926" y="1691775"/>
          <a:ext cx="9815202" cy="4480560"/>
        </p:xfrm>
        <a:graphic>
          <a:graphicData uri="http://schemas.openxmlformats.org/drawingml/2006/table">
            <a:tbl>
              <a:tblPr bandRow="1">
                <a:tableStyleId>{0E3FDE45-AF77-4B5C-9715-49D594BDF05E}</a:tableStyleId>
              </a:tblPr>
              <a:tblGrid>
                <a:gridCol w="4897921">
                  <a:extLst>
                    <a:ext uri="{9D8B030D-6E8A-4147-A177-3AD203B41FA5}">
                      <a16:colId xmlns:a16="http://schemas.microsoft.com/office/drawing/2014/main" val="2545853442"/>
                    </a:ext>
                  </a:extLst>
                </a:gridCol>
                <a:gridCol w="4917281">
                  <a:extLst>
                    <a:ext uri="{9D8B030D-6E8A-4147-A177-3AD203B41FA5}">
                      <a16:colId xmlns:a16="http://schemas.microsoft.com/office/drawing/2014/main" val="3551164689"/>
                    </a:ext>
                  </a:extLst>
                </a:gridCol>
              </a:tblGrid>
              <a:tr h="0">
                <a:tc>
                  <a:txBody>
                    <a:bodyPr/>
                    <a:lstStyle/>
                    <a:p>
                      <a:pPr marL="285750" indent="-285750" algn="l">
                        <a:buFont typeface="Arial" panose="020B0604020202020204" pitchFamily="34" charset="0"/>
                        <a:buChar char="•"/>
                      </a:pPr>
                      <a:r>
                        <a:rPr lang="en-US" sz="2400" dirty="0">
                          <a:solidFill>
                            <a:schemeClr val="accent6">
                              <a:lumMod val="75000"/>
                            </a:schemeClr>
                          </a:solidFill>
                        </a:rPr>
                        <a:t>Billing Unit Standard</a:t>
                      </a:r>
                    </a:p>
                    <a:p>
                      <a:pPr marL="285750" indent="-285750">
                        <a:buFont typeface="Arial" panose="020B0604020202020204" pitchFamily="34" charset="0"/>
                        <a:buChar char="•"/>
                      </a:pPr>
                      <a:endParaRPr lang="en-US" sz="2400" dirty="0">
                        <a:solidFill>
                          <a:schemeClr val="accent6">
                            <a:lumMod val="75000"/>
                          </a:schemeClr>
                        </a:solidFill>
                      </a:endParaRP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400" dirty="0">
                          <a:solidFill>
                            <a:schemeClr val="accent6">
                              <a:lumMod val="75000"/>
                            </a:schemeClr>
                          </a:solidFill>
                        </a:rPr>
                        <a:t>Product Identifiers Standard</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190711"/>
                  </a:ext>
                </a:extLst>
              </a:tr>
              <a:tr h="0">
                <a:tc>
                  <a:txBody>
                    <a:bodyPr/>
                    <a:lstStyle/>
                    <a:p>
                      <a:pPr marL="285750" indent="-285750">
                        <a:buFont typeface="Arial" panose="020B0604020202020204" pitchFamily="34" charset="0"/>
                        <a:buChar char="•"/>
                      </a:pPr>
                      <a:r>
                        <a:rPr lang="en-US" sz="2400" dirty="0">
                          <a:solidFill>
                            <a:schemeClr val="accent6">
                              <a:lumMod val="75000"/>
                            </a:schemeClr>
                          </a:solidFill>
                        </a:rPr>
                        <a:t>SCRIPT Transactions</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400" dirty="0">
                          <a:solidFill>
                            <a:schemeClr val="accent6">
                              <a:lumMod val="75000"/>
                            </a:schemeClr>
                          </a:solidFill>
                        </a:rPr>
                        <a:t>Telecommunication Standard Transactions</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406773176"/>
                  </a:ext>
                </a:extLst>
              </a:tr>
              <a:tr h="0">
                <a:tc>
                  <a:txBody>
                    <a:bodyPr/>
                    <a:lstStyle/>
                    <a:p>
                      <a:pPr marL="285750" indent="-285750">
                        <a:buFont typeface="Arial" panose="020B0604020202020204" pitchFamily="34" charset="0"/>
                        <a:buChar char="•"/>
                      </a:pPr>
                      <a:r>
                        <a:rPr lang="en-US" sz="2400" dirty="0"/>
                        <a:t>Formulary and Benefit Standard (F&amp;B)</a:t>
                      </a:r>
                      <a:br>
                        <a:rPr lang="en-US" sz="2400" dirty="0"/>
                      </a:br>
                      <a:endParaRPr lang="en-US" sz="2400"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400" dirty="0"/>
                        <a:t>Real-Time Prescription Benefit (RTPB)</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84473"/>
                  </a:ext>
                </a:extLst>
              </a:tr>
              <a:tr h="0">
                <a:tc>
                  <a:txBody>
                    <a:bodyPr/>
                    <a:lstStyle/>
                    <a:p>
                      <a:pPr marL="285750" indent="-285750">
                        <a:buFont typeface="Arial" panose="020B0604020202020204" pitchFamily="34" charset="0"/>
                        <a:buChar char="•"/>
                      </a:pPr>
                      <a:r>
                        <a:rPr lang="en-US" sz="2400" dirty="0"/>
                        <a:t>Specialty Pharmacy Data Reporting Standard</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400" dirty="0"/>
                        <a:t>Benefit Integration Standard</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9836016"/>
                  </a:ext>
                </a:extLst>
              </a:tr>
              <a:tr h="0">
                <a:tc>
                  <a:txBody>
                    <a:bodyPr/>
                    <a:lstStyle/>
                    <a:p>
                      <a:pPr marL="285750" indent="-285750">
                        <a:buFont typeface="Arial" panose="020B0604020202020204" pitchFamily="34" charset="0"/>
                        <a:buChar char="•"/>
                      </a:pPr>
                      <a:r>
                        <a:rPr lang="en-US" sz="2400" dirty="0"/>
                        <a:t>Medical Rebate Data Submission Standard</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400" dirty="0"/>
                        <a:t>Manufacturer Rebate Standard</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1453377"/>
                  </a:ext>
                </a:extLst>
              </a:tr>
            </a:tbl>
          </a:graphicData>
        </a:graphic>
      </p:graphicFrame>
      <p:sp>
        <p:nvSpPr>
          <p:cNvPr id="3" name="Slide Number Placeholder 2">
            <a:extLst>
              <a:ext uri="{FF2B5EF4-FFF2-40B4-BE49-F238E27FC236}">
                <a16:creationId xmlns:a16="http://schemas.microsoft.com/office/drawing/2014/main" id="{3790B2ED-E244-4C7F-94E4-35D86FF882A1}"/>
              </a:ext>
            </a:extLst>
          </p:cNvPr>
          <p:cNvSpPr>
            <a:spLocks noGrp="1"/>
          </p:cNvSpPr>
          <p:nvPr>
            <p:ph type="sldNum" sz="quarter" idx="12"/>
          </p:nvPr>
        </p:nvSpPr>
        <p:spPr/>
        <p:txBody>
          <a:bodyPr/>
          <a:lstStyle/>
          <a:p>
            <a:fld id="{2F8AF2E6-64A8-0F46-AF27-0A96D82A033B}" type="slidenum">
              <a:rPr lang="en-US" smtClean="0"/>
              <a:pPr/>
              <a:t>23</a:t>
            </a:fld>
            <a:endParaRPr lang="en-US" dirty="0"/>
          </a:p>
        </p:txBody>
      </p:sp>
      <p:sp>
        <p:nvSpPr>
          <p:cNvPr id="4" name="Title 3">
            <a:extLst>
              <a:ext uri="{FF2B5EF4-FFF2-40B4-BE49-F238E27FC236}">
                <a16:creationId xmlns:a16="http://schemas.microsoft.com/office/drawing/2014/main" id="{8E913B1F-0F8A-4B55-B710-F5F61DA11716}"/>
              </a:ext>
            </a:extLst>
          </p:cNvPr>
          <p:cNvSpPr>
            <a:spLocks noGrp="1"/>
          </p:cNvSpPr>
          <p:nvPr>
            <p:ph type="title"/>
          </p:nvPr>
        </p:nvSpPr>
        <p:spPr>
          <a:xfrm>
            <a:off x="967055" y="882128"/>
            <a:ext cx="9833429" cy="809647"/>
          </a:xfrm>
        </p:spPr>
        <p:txBody>
          <a:bodyPr/>
          <a:lstStyle/>
          <a:p>
            <a:r>
              <a:rPr lang="en-US" dirty="0"/>
              <a:t>NCPDP Priority Standards for Initial Use Case</a:t>
            </a:r>
          </a:p>
        </p:txBody>
      </p:sp>
      <p:pic>
        <p:nvPicPr>
          <p:cNvPr id="6" name="Picture 5"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385613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3593EA-94F3-47EF-82E4-17FD838A3F26}"/>
              </a:ext>
            </a:extLst>
          </p:cNvPr>
          <p:cNvSpPr>
            <a:spLocks noGrp="1"/>
          </p:cNvSpPr>
          <p:nvPr>
            <p:ph idx="1"/>
          </p:nvPr>
        </p:nvSpPr>
        <p:spPr/>
        <p:txBody>
          <a:bodyPr/>
          <a:lstStyle/>
          <a:p>
            <a:r>
              <a:rPr lang="en-US" b="0" dirty="0"/>
              <a:t>Common billing units are “each” (EA), milliliter (mL) or gram (GM)</a:t>
            </a:r>
          </a:p>
          <a:p>
            <a:r>
              <a:rPr lang="en-US" b="0" dirty="0"/>
              <a:t>Digital Therapeutics organizations should bring their product to the NCPDP Billing Unit Task Group to verify the appropriate billing unit for their product based upon its use.</a:t>
            </a:r>
          </a:p>
          <a:p>
            <a:pPr lvl="1"/>
            <a:r>
              <a:rPr lang="en-US" b="0" dirty="0"/>
              <a:t>The manufacturer </a:t>
            </a:r>
            <a:r>
              <a:rPr lang="en-US" dirty="0"/>
              <a:t>should fill our a</a:t>
            </a:r>
            <a:r>
              <a:rPr lang="en-US" b="0" dirty="0"/>
              <a:t> Quantity Unit Information Communication (QUIC) form to aid in Task Group discussion and adjudication</a:t>
            </a:r>
          </a:p>
          <a:p>
            <a:endParaRPr lang="en-US" b="0" dirty="0"/>
          </a:p>
        </p:txBody>
      </p:sp>
      <p:sp>
        <p:nvSpPr>
          <p:cNvPr id="3" name="Slide Number Placeholder 2">
            <a:extLst>
              <a:ext uri="{FF2B5EF4-FFF2-40B4-BE49-F238E27FC236}">
                <a16:creationId xmlns:a16="http://schemas.microsoft.com/office/drawing/2014/main" id="{CB93F76F-4A97-433E-90A0-74E087CCCCD5}"/>
              </a:ext>
            </a:extLst>
          </p:cNvPr>
          <p:cNvSpPr>
            <a:spLocks noGrp="1"/>
          </p:cNvSpPr>
          <p:nvPr>
            <p:ph type="sldNum" sz="quarter" idx="12"/>
          </p:nvPr>
        </p:nvSpPr>
        <p:spPr/>
        <p:txBody>
          <a:bodyPr/>
          <a:lstStyle/>
          <a:p>
            <a:fld id="{2F8AF2E6-64A8-0F46-AF27-0A96D82A033B}" type="slidenum">
              <a:rPr lang="en-US" smtClean="0"/>
              <a:pPr/>
              <a:t>24</a:t>
            </a:fld>
            <a:endParaRPr lang="en-US" dirty="0"/>
          </a:p>
        </p:txBody>
      </p:sp>
      <p:sp>
        <p:nvSpPr>
          <p:cNvPr id="4" name="Title 3">
            <a:extLst>
              <a:ext uri="{FF2B5EF4-FFF2-40B4-BE49-F238E27FC236}">
                <a16:creationId xmlns:a16="http://schemas.microsoft.com/office/drawing/2014/main" id="{3D661AA9-03D5-4832-9B0D-07F1A10F1758}"/>
              </a:ext>
            </a:extLst>
          </p:cNvPr>
          <p:cNvSpPr>
            <a:spLocks noGrp="1"/>
          </p:cNvSpPr>
          <p:nvPr>
            <p:ph type="title"/>
          </p:nvPr>
        </p:nvSpPr>
        <p:spPr/>
        <p:txBody>
          <a:bodyPr/>
          <a:lstStyle/>
          <a:p>
            <a:r>
              <a:rPr lang="en-US" dirty="0"/>
              <a:t>Billing Unit Standard</a:t>
            </a:r>
          </a:p>
        </p:txBody>
      </p:sp>
      <p:pic>
        <p:nvPicPr>
          <p:cNvPr id="5" name="Picture 4"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106256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3D2A75C-7BAA-463E-A425-2F635DD06285}"/>
              </a:ext>
            </a:extLst>
          </p:cNvPr>
          <p:cNvGraphicFramePr>
            <a:graphicFrameLocks noGrp="1"/>
          </p:cNvGraphicFramePr>
          <p:nvPr>
            <p:ph idx="1"/>
          </p:nvPr>
        </p:nvGraphicFramePr>
        <p:xfrm>
          <a:off x="793376" y="2487706"/>
          <a:ext cx="9894752" cy="3511188"/>
        </p:xfrm>
        <a:graphic>
          <a:graphicData uri="http://schemas.openxmlformats.org/drawingml/2006/table">
            <a:tbl>
              <a:tblPr firstRow="1" bandRow="1">
                <a:tableStyleId>{0E3FDE45-AF77-4B5C-9715-49D594BDF05E}</a:tableStyleId>
              </a:tblPr>
              <a:tblGrid>
                <a:gridCol w="4977471">
                  <a:extLst>
                    <a:ext uri="{9D8B030D-6E8A-4147-A177-3AD203B41FA5}">
                      <a16:colId xmlns:a16="http://schemas.microsoft.com/office/drawing/2014/main" val="3717782050"/>
                    </a:ext>
                  </a:extLst>
                </a:gridCol>
                <a:gridCol w="4917281">
                  <a:extLst>
                    <a:ext uri="{9D8B030D-6E8A-4147-A177-3AD203B41FA5}">
                      <a16:colId xmlns:a16="http://schemas.microsoft.com/office/drawing/2014/main" val="1470220437"/>
                    </a:ext>
                  </a:extLst>
                </a:gridCol>
              </a:tblGrid>
              <a:tr h="487665">
                <a:tc>
                  <a:txBody>
                    <a:bodyPr/>
                    <a:lstStyle/>
                    <a:p>
                      <a:r>
                        <a:rPr lang="en-US" sz="2400" b="0" dirty="0"/>
                        <a:t>NDC*</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2400" b="0" dirty="0"/>
                        <a:t>UPC*</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67653928"/>
                  </a:ext>
                </a:extLst>
              </a:tr>
              <a:tr h="877797">
                <a:tc>
                  <a:txBody>
                    <a:bodyPr/>
                    <a:lstStyle/>
                    <a:p>
                      <a:r>
                        <a:rPr lang="en-US" sz="2400" b="0" dirty="0"/>
                        <a:t>National Health Related Item Code (NHRIC)*</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2400" b="0" dirty="0"/>
                        <a:t>Device Identifier (DI) portion of the UDI*</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435739"/>
                  </a:ext>
                </a:extLst>
              </a:tr>
              <a:tr h="1267929">
                <a:tc>
                  <a:txBody>
                    <a:bodyPr/>
                    <a:lstStyle/>
                    <a:p>
                      <a:r>
                        <a:rPr lang="en-US" sz="2400" b="0" dirty="0"/>
                        <a:t>Health Industry Business </a:t>
                      </a:r>
                      <a:r>
                        <a:rPr lang="fr-FR" sz="2400" b="0" dirty="0"/>
                        <a:t>Communications Council® Code (HIBCC®) (19-digit </a:t>
                      </a:r>
                      <a:r>
                        <a:rPr lang="fr-FR" sz="2400" b="0" dirty="0" err="1"/>
                        <a:t>limit</a:t>
                      </a:r>
                      <a:r>
                        <a:rPr lang="fr-FR" sz="2400" b="0" dirty="0"/>
                        <a:t>)</a:t>
                      </a:r>
                      <a:endParaRPr lang="en-US" sz="2400" b="0"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r>
                        <a:rPr lang="en-US" sz="2400" b="0" dirty="0"/>
                        <a:t>Product Identification Numbers (PIN)*</a:t>
                      </a:r>
                    </a:p>
                    <a:p>
                      <a:endParaRPr lang="en-US" sz="2400" b="0" dirty="0"/>
                    </a:p>
                  </a:txBody>
                  <a:tcPr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76426520"/>
                  </a:ext>
                </a:extLst>
              </a:tr>
              <a:tr h="877797">
                <a:tc>
                  <a:txBody>
                    <a:bodyPr/>
                    <a:lstStyle/>
                    <a:p>
                      <a:r>
                        <a:rPr lang="en-US" sz="2400" b="0" dirty="0"/>
                        <a:t>Global Trade Identification Number (GTIN)</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US" sz="2400" b="0"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114077"/>
                  </a:ext>
                </a:extLst>
              </a:tr>
            </a:tbl>
          </a:graphicData>
        </a:graphic>
      </p:graphicFrame>
      <p:sp>
        <p:nvSpPr>
          <p:cNvPr id="3" name="Slide Number Placeholder 2">
            <a:extLst>
              <a:ext uri="{FF2B5EF4-FFF2-40B4-BE49-F238E27FC236}">
                <a16:creationId xmlns:a16="http://schemas.microsoft.com/office/drawing/2014/main" id="{CB93F76F-4A97-433E-90A0-74E087CCCCD5}"/>
              </a:ext>
            </a:extLst>
          </p:cNvPr>
          <p:cNvSpPr>
            <a:spLocks noGrp="1"/>
          </p:cNvSpPr>
          <p:nvPr>
            <p:ph type="sldNum" sz="quarter" idx="12"/>
          </p:nvPr>
        </p:nvSpPr>
        <p:spPr/>
        <p:txBody>
          <a:bodyPr/>
          <a:lstStyle/>
          <a:p>
            <a:fld id="{2F8AF2E6-64A8-0F46-AF27-0A96D82A033B}" type="slidenum">
              <a:rPr lang="en-US" smtClean="0"/>
              <a:pPr/>
              <a:t>25</a:t>
            </a:fld>
            <a:endParaRPr lang="en-US" dirty="0"/>
          </a:p>
        </p:txBody>
      </p:sp>
      <p:sp>
        <p:nvSpPr>
          <p:cNvPr id="4" name="Title 3">
            <a:extLst>
              <a:ext uri="{FF2B5EF4-FFF2-40B4-BE49-F238E27FC236}">
                <a16:creationId xmlns:a16="http://schemas.microsoft.com/office/drawing/2014/main" id="{3D661AA9-03D5-4832-9B0D-07F1A10F1758}"/>
              </a:ext>
            </a:extLst>
          </p:cNvPr>
          <p:cNvSpPr>
            <a:spLocks noGrp="1"/>
          </p:cNvSpPr>
          <p:nvPr>
            <p:ph type="title"/>
          </p:nvPr>
        </p:nvSpPr>
        <p:spPr/>
        <p:txBody>
          <a:bodyPr/>
          <a:lstStyle/>
          <a:p>
            <a:r>
              <a:rPr lang="en-US" dirty="0"/>
              <a:t>Product Identifiers Standard</a:t>
            </a:r>
            <a:br>
              <a:rPr lang="en-US" dirty="0"/>
            </a:br>
            <a:r>
              <a:rPr lang="en-US" dirty="0"/>
              <a:t/>
            </a:r>
            <a:br>
              <a:rPr lang="en-US" dirty="0"/>
            </a:br>
            <a:r>
              <a:rPr lang="en-US" sz="2000" dirty="0"/>
              <a:t>The following identifiers are accepted in the NCPDP standards for products.</a:t>
            </a:r>
            <a:br>
              <a:rPr lang="en-US" sz="2000" dirty="0"/>
            </a:br>
            <a:endParaRPr lang="en-US" sz="2000" dirty="0"/>
          </a:p>
        </p:txBody>
      </p:sp>
      <p:pic>
        <p:nvPicPr>
          <p:cNvPr id="5" name="Picture 4"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2223680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07E6A15-9458-4F5E-8351-7BFF15FB69D1}"/>
              </a:ext>
            </a:extLst>
          </p:cNvPr>
          <p:cNvGraphicFramePr>
            <a:graphicFrameLocks noGrp="1"/>
          </p:cNvGraphicFramePr>
          <p:nvPr>
            <p:ph idx="1"/>
          </p:nvPr>
        </p:nvGraphicFramePr>
        <p:xfrm>
          <a:off x="854698" y="1472407"/>
          <a:ext cx="9730683" cy="3474720"/>
        </p:xfrm>
        <a:graphic>
          <a:graphicData uri="http://schemas.openxmlformats.org/drawingml/2006/table">
            <a:tbl>
              <a:tblPr firstRow="1" bandRow="1">
                <a:tableStyleId>{0E3FDE45-AF77-4B5C-9715-49D594BDF05E}</a:tableStyleId>
              </a:tblPr>
              <a:tblGrid>
                <a:gridCol w="4813052">
                  <a:extLst>
                    <a:ext uri="{9D8B030D-6E8A-4147-A177-3AD203B41FA5}">
                      <a16:colId xmlns:a16="http://schemas.microsoft.com/office/drawing/2014/main" val="1864747993"/>
                    </a:ext>
                  </a:extLst>
                </a:gridCol>
                <a:gridCol w="4917631">
                  <a:extLst>
                    <a:ext uri="{9D8B030D-6E8A-4147-A177-3AD203B41FA5}">
                      <a16:colId xmlns:a16="http://schemas.microsoft.com/office/drawing/2014/main" val="1584993441"/>
                    </a:ext>
                  </a:extLst>
                </a:gridCol>
              </a:tblGrid>
              <a:tr h="370840">
                <a:tc>
                  <a:txBody>
                    <a:bodyPr/>
                    <a:lstStyle/>
                    <a:p>
                      <a:r>
                        <a:rPr lang="en-US" sz="2400" b="0" dirty="0"/>
                        <a:t>NewRx</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b="0" dirty="0"/>
                        <a:t>RxRenewal Request/Response</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5102500"/>
                  </a:ext>
                </a:extLst>
              </a:tr>
              <a:tr h="370840">
                <a:tc>
                  <a:txBody>
                    <a:bodyPr/>
                    <a:lstStyle/>
                    <a:p>
                      <a:r>
                        <a:rPr lang="en-US" sz="2400" dirty="0"/>
                        <a:t>NewRx Request/Response</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CancelRx Request/Response</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79428322"/>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2400" dirty="0" err="1"/>
                        <a:t>RxFill</a:t>
                      </a:r>
                      <a:endParaRPr lang="en-US" sz="2400"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dirty="0"/>
                        <a:t>RxChange Request/Response</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16957"/>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2400" dirty="0"/>
                        <a:t>PA Request &amp; Response, Initiation R &amp; R, Appeal R &amp; R, Cancel R &amp; R</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RxTransfer Request/Response</a:t>
                      </a:r>
                    </a:p>
                    <a:p>
                      <a:endParaRPr lang="en-US" sz="2400"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1317348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2400" dirty="0"/>
                        <a:t>REMS Messages</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dirty="0"/>
                        <a:t>Rx History Request/Response</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773908"/>
                  </a:ext>
                </a:extLst>
              </a:tr>
              <a:tr h="370840">
                <a:tc gridSpan="2">
                  <a:txBody>
                    <a:bodyPr/>
                    <a:lstStyle/>
                    <a:p>
                      <a:pPr algn="ctr"/>
                      <a:r>
                        <a:rPr lang="en-US" sz="2400" dirty="0"/>
                        <a:t>Other misc. for LTC, etc.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400"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62265656"/>
                  </a:ext>
                </a:extLst>
              </a:tr>
            </a:tbl>
          </a:graphicData>
        </a:graphic>
      </p:graphicFrame>
      <p:sp>
        <p:nvSpPr>
          <p:cNvPr id="3" name="Slide Number Placeholder 2">
            <a:extLst>
              <a:ext uri="{FF2B5EF4-FFF2-40B4-BE49-F238E27FC236}">
                <a16:creationId xmlns:a16="http://schemas.microsoft.com/office/drawing/2014/main" id="{CB93F76F-4A97-433E-90A0-74E087CCCCD5}"/>
              </a:ext>
            </a:extLst>
          </p:cNvPr>
          <p:cNvSpPr>
            <a:spLocks noGrp="1"/>
          </p:cNvSpPr>
          <p:nvPr>
            <p:ph type="sldNum" sz="quarter" idx="12"/>
          </p:nvPr>
        </p:nvSpPr>
        <p:spPr/>
        <p:txBody>
          <a:bodyPr/>
          <a:lstStyle/>
          <a:p>
            <a:fld id="{2F8AF2E6-64A8-0F46-AF27-0A96D82A033B}" type="slidenum">
              <a:rPr lang="en-US" smtClean="0"/>
              <a:pPr/>
              <a:t>26</a:t>
            </a:fld>
            <a:endParaRPr lang="en-US" dirty="0"/>
          </a:p>
        </p:txBody>
      </p:sp>
      <p:sp>
        <p:nvSpPr>
          <p:cNvPr id="4" name="Title 3">
            <a:extLst>
              <a:ext uri="{FF2B5EF4-FFF2-40B4-BE49-F238E27FC236}">
                <a16:creationId xmlns:a16="http://schemas.microsoft.com/office/drawing/2014/main" id="{3D661AA9-03D5-4832-9B0D-07F1A10F1758}"/>
              </a:ext>
            </a:extLst>
          </p:cNvPr>
          <p:cNvSpPr>
            <a:spLocks noGrp="1"/>
          </p:cNvSpPr>
          <p:nvPr>
            <p:ph type="title"/>
          </p:nvPr>
        </p:nvSpPr>
        <p:spPr>
          <a:xfrm>
            <a:off x="854698" y="989246"/>
            <a:ext cx="9833429" cy="1028700"/>
          </a:xfrm>
        </p:spPr>
        <p:txBody>
          <a:bodyPr/>
          <a:lstStyle/>
          <a:p>
            <a:r>
              <a:rPr lang="en-US" dirty="0"/>
              <a:t>SCRIPT Standard Messages</a:t>
            </a:r>
          </a:p>
        </p:txBody>
      </p:sp>
      <p:sp>
        <p:nvSpPr>
          <p:cNvPr id="6" name="TextBox 5">
            <a:extLst>
              <a:ext uri="{FF2B5EF4-FFF2-40B4-BE49-F238E27FC236}">
                <a16:creationId xmlns:a16="http://schemas.microsoft.com/office/drawing/2014/main" id="{B041B0EB-700A-4FE0-99E3-E447CADAE702}"/>
              </a:ext>
            </a:extLst>
          </p:cNvPr>
          <p:cNvSpPr txBox="1"/>
          <p:nvPr/>
        </p:nvSpPr>
        <p:spPr>
          <a:xfrm>
            <a:off x="854698" y="5312887"/>
            <a:ext cx="10266020" cy="923330"/>
          </a:xfrm>
          <a:prstGeom prst="rect">
            <a:avLst/>
          </a:prstGeom>
          <a:noFill/>
        </p:spPr>
        <p:txBody>
          <a:bodyPr wrap="square" rtlCol="0">
            <a:spAutoFit/>
          </a:bodyPr>
          <a:lstStyle/>
          <a:p>
            <a:r>
              <a:rPr lang="en-US" sz="1800" b="1" i="1" u="none" strike="noStrike" baseline="0" dirty="0">
                <a:solidFill>
                  <a:schemeClr val="accent1"/>
                </a:solidFill>
                <a:latin typeface="Calibri" panose="020F0502020204030204" pitchFamily="34" charset="0"/>
              </a:rPr>
              <a:t>The Task Group found no data elements to be missing for a digital therapeutic and no information required by the any of the SCRIPT Standard messages that would prevent the messages from being used when the relevant product is a digital therapeutic complying with </a:t>
            </a:r>
            <a:r>
              <a:rPr lang="en-US" b="1" i="1" dirty="0">
                <a:solidFill>
                  <a:schemeClr val="accent1"/>
                </a:solidFill>
                <a:latin typeface="Calibri" panose="020F0502020204030204" pitchFamily="34" charset="0"/>
              </a:rPr>
              <a:t>the Initial </a:t>
            </a:r>
            <a:r>
              <a:rPr lang="en-US" sz="1800" b="1" i="1" u="none" strike="noStrike" baseline="0" dirty="0">
                <a:solidFill>
                  <a:schemeClr val="accent1"/>
                </a:solidFill>
                <a:latin typeface="Calibri" panose="020F0502020204030204" pitchFamily="34" charset="0"/>
              </a:rPr>
              <a:t>Use Case. </a:t>
            </a:r>
            <a:endParaRPr lang="en-US" dirty="0">
              <a:solidFill>
                <a:schemeClr val="accent1"/>
              </a:solidFill>
            </a:endParaRPr>
          </a:p>
        </p:txBody>
      </p:sp>
    </p:spTree>
    <p:extLst>
      <p:ext uri="{BB962C8B-B14F-4D97-AF65-F5344CB8AC3E}">
        <p14:creationId xmlns:p14="http://schemas.microsoft.com/office/powerpoint/2010/main" val="4174288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07E6A15-9458-4F5E-8351-7BFF15FB69D1}"/>
              </a:ext>
            </a:extLst>
          </p:cNvPr>
          <p:cNvGraphicFramePr>
            <a:graphicFrameLocks noGrp="1"/>
          </p:cNvGraphicFramePr>
          <p:nvPr>
            <p:ph idx="1"/>
          </p:nvPr>
        </p:nvGraphicFramePr>
        <p:xfrm>
          <a:off x="712694" y="1472407"/>
          <a:ext cx="9674194" cy="3840480"/>
        </p:xfrm>
        <a:graphic>
          <a:graphicData uri="http://schemas.openxmlformats.org/drawingml/2006/table">
            <a:tbl>
              <a:tblPr firstRow="1" bandRow="1">
                <a:tableStyleId>{0E3FDE45-AF77-4B5C-9715-49D594BDF05E}</a:tableStyleId>
              </a:tblPr>
              <a:tblGrid>
                <a:gridCol w="4902263">
                  <a:extLst>
                    <a:ext uri="{9D8B030D-6E8A-4147-A177-3AD203B41FA5}">
                      <a16:colId xmlns:a16="http://schemas.microsoft.com/office/drawing/2014/main" val="1864747993"/>
                    </a:ext>
                  </a:extLst>
                </a:gridCol>
                <a:gridCol w="4771931">
                  <a:extLst>
                    <a:ext uri="{9D8B030D-6E8A-4147-A177-3AD203B41FA5}">
                      <a16:colId xmlns:a16="http://schemas.microsoft.com/office/drawing/2014/main" val="1584993441"/>
                    </a:ext>
                  </a:extLst>
                </a:gridCol>
              </a:tblGrid>
              <a:tr h="370840">
                <a:tc>
                  <a:txBody>
                    <a:bodyPr/>
                    <a:lstStyle/>
                    <a:p>
                      <a:r>
                        <a:rPr lang="en-US" sz="2400" b="0" dirty="0">
                          <a:solidFill>
                            <a:schemeClr val="bg2">
                              <a:lumMod val="20000"/>
                              <a:lumOff val="80000"/>
                            </a:schemeClr>
                          </a:solidFill>
                        </a:rPr>
                        <a:t>NewRx</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a:solidFill>
                            <a:schemeClr val="bg2">
                              <a:lumMod val="20000"/>
                              <a:lumOff val="80000"/>
                            </a:schemeClr>
                          </a:solidFill>
                        </a:rPr>
                        <a:t>RxRenewal Request/Response</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35102500"/>
                  </a:ext>
                </a:extLst>
              </a:tr>
              <a:tr h="370840">
                <a:tc>
                  <a:txBody>
                    <a:bodyPr/>
                    <a:lstStyle/>
                    <a:p>
                      <a:r>
                        <a:rPr lang="en-US" sz="2400" dirty="0">
                          <a:solidFill>
                            <a:schemeClr val="bg2">
                              <a:lumMod val="20000"/>
                              <a:lumOff val="80000"/>
                            </a:schemeClr>
                          </a:solidFill>
                        </a:rPr>
                        <a:t>NewRx Request/Response</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bg2">
                              <a:lumMod val="20000"/>
                              <a:lumOff val="80000"/>
                            </a:schemeClr>
                          </a:solidFill>
                        </a:rPr>
                        <a:t>CancelRx Request/Response</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9428322"/>
                  </a:ext>
                </a:extLst>
              </a:tr>
              <a:tr h="370840">
                <a:tc>
                  <a:txBody>
                    <a:bodyPr/>
                    <a:lstStyle/>
                    <a:p>
                      <a:r>
                        <a:rPr lang="en-US" sz="2400" b="1" i="1" dirty="0">
                          <a:solidFill>
                            <a:schemeClr val="accent6">
                              <a:lumMod val="75000"/>
                            </a:schemeClr>
                          </a:solidFill>
                        </a:rPr>
                        <a:t>PA Request &amp; Response, Initiation R &amp; R, Appeal R &amp; R, Cancel R &amp; R</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bg2">
                              <a:lumMod val="20000"/>
                              <a:lumOff val="80000"/>
                            </a:schemeClr>
                          </a:solidFill>
                        </a:rPr>
                        <a:t>RxChange Request/Response</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84616957"/>
                  </a:ext>
                </a:extLst>
              </a:tr>
              <a:tr h="370840">
                <a:tc>
                  <a:txBody>
                    <a:bodyPr/>
                    <a:lstStyle/>
                    <a:p>
                      <a:r>
                        <a:rPr lang="en-US" sz="2400" dirty="0">
                          <a:solidFill>
                            <a:schemeClr val="bg2">
                              <a:lumMod val="20000"/>
                              <a:lumOff val="80000"/>
                            </a:schemeClr>
                          </a:solidFill>
                        </a:rPr>
                        <a:t>RxChange Request/Response</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bg2">
                              <a:lumMod val="20000"/>
                              <a:lumOff val="80000"/>
                            </a:schemeClr>
                          </a:solidFill>
                        </a:rPr>
                        <a:t>RxTransfer Request/Response</a:t>
                      </a:r>
                    </a:p>
                    <a:p>
                      <a:endParaRPr lang="en-US" sz="2400" dirty="0">
                        <a:solidFill>
                          <a:schemeClr val="bg2">
                            <a:lumMod val="20000"/>
                            <a:lumOff val="80000"/>
                          </a:schemeClr>
                        </a:solidFill>
                      </a:endParaRP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173485"/>
                  </a:ext>
                </a:extLst>
              </a:tr>
              <a:tr h="370840">
                <a:tc>
                  <a:txBody>
                    <a:bodyPr/>
                    <a:lstStyle/>
                    <a:p>
                      <a:r>
                        <a:rPr lang="en-US" sz="2400" dirty="0">
                          <a:solidFill>
                            <a:schemeClr val="bg2">
                              <a:lumMod val="20000"/>
                              <a:lumOff val="80000"/>
                            </a:schemeClr>
                          </a:solidFill>
                        </a:rPr>
                        <a:t>RxFill</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bg2">
                              <a:lumMod val="20000"/>
                              <a:lumOff val="80000"/>
                            </a:schemeClr>
                          </a:solidFill>
                        </a:rPr>
                        <a:t>Rx History Request/Response</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51773908"/>
                  </a:ext>
                </a:extLst>
              </a:tr>
              <a:tr h="370840">
                <a:tc>
                  <a:txBody>
                    <a:bodyPr/>
                    <a:lstStyle/>
                    <a:p>
                      <a:r>
                        <a:rPr lang="en-US" sz="2400" dirty="0">
                          <a:solidFill>
                            <a:schemeClr val="bg2">
                              <a:lumMod val="20000"/>
                              <a:lumOff val="80000"/>
                            </a:schemeClr>
                          </a:solidFill>
                        </a:rPr>
                        <a:t>REMS Messages</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bg2">
                              <a:lumMod val="20000"/>
                              <a:lumOff val="80000"/>
                            </a:schemeClr>
                          </a:solidFill>
                        </a:rPr>
                        <a:t>Other misc. for LTC, etc.</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65656"/>
                  </a:ext>
                </a:extLst>
              </a:tr>
            </a:tbl>
          </a:graphicData>
        </a:graphic>
      </p:graphicFrame>
      <p:sp>
        <p:nvSpPr>
          <p:cNvPr id="3" name="Slide Number Placeholder 2">
            <a:extLst>
              <a:ext uri="{FF2B5EF4-FFF2-40B4-BE49-F238E27FC236}">
                <a16:creationId xmlns:a16="http://schemas.microsoft.com/office/drawing/2014/main" id="{CB93F76F-4A97-433E-90A0-74E087CCCCD5}"/>
              </a:ext>
            </a:extLst>
          </p:cNvPr>
          <p:cNvSpPr>
            <a:spLocks noGrp="1"/>
          </p:cNvSpPr>
          <p:nvPr>
            <p:ph type="sldNum" sz="quarter" idx="12"/>
          </p:nvPr>
        </p:nvSpPr>
        <p:spPr/>
        <p:txBody>
          <a:bodyPr/>
          <a:lstStyle/>
          <a:p>
            <a:fld id="{2F8AF2E6-64A8-0F46-AF27-0A96D82A033B}" type="slidenum">
              <a:rPr lang="en-US" smtClean="0"/>
              <a:pPr/>
              <a:t>27</a:t>
            </a:fld>
            <a:endParaRPr lang="en-US" dirty="0"/>
          </a:p>
        </p:txBody>
      </p:sp>
      <p:sp>
        <p:nvSpPr>
          <p:cNvPr id="4" name="Title 3">
            <a:extLst>
              <a:ext uri="{FF2B5EF4-FFF2-40B4-BE49-F238E27FC236}">
                <a16:creationId xmlns:a16="http://schemas.microsoft.com/office/drawing/2014/main" id="{3D661AA9-03D5-4832-9B0D-07F1A10F1758}"/>
              </a:ext>
            </a:extLst>
          </p:cNvPr>
          <p:cNvSpPr>
            <a:spLocks noGrp="1"/>
          </p:cNvSpPr>
          <p:nvPr>
            <p:ph type="title"/>
          </p:nvPr>
        </p:nvSpPr>
        <p:spPr>
          <a:xfrm>
            <a:off x="854698" y="989246"/>
            <a:ext cx="9833429" cy="1028700"/>
          </a:xfrm>
        </p:spPr>
        <p:txBody>
          <a:bodyPr/>
          <a:lstStyle/>
          <a:p>
            <a:r>
              <a:rPr lang="en-US" dirty="0"/>
              <a:t>SCRIPT Standard – </a:t>
            </a:r>
            <a:r>
              <a:rPr lang="en-US" b="1" dirty="0"/>
              <a:t>Prior Authorization</a:t>
            </a:r>
          </a:p>
        </p:txBody>
      </p:sp>
      <p:sp>
        <p:nvSpPr>
          <p:cNvPr id="6" name="TextBox 5">
            <a:extLst>
              <a:ext uri="{FF2B5EF4-FFF2-40B4-BE49-F238E27FC236}">
                <a16:creationId xmlns:a16="http://schemas.microsoft.com/office/drawing/2014/main" id="{B041B0EB-700A-4FE0-99E3-E447CADAE702}"/>
              </a:ext>
            </a:extLst>
          </p:cNvPr>
          <p:cNvSpPr txBox="1"/>
          <p:nvPr/>
        </p:nvSpPr>
        <p:spPr>
          <a:xfrm>
            <a:off x="854698" y="5312887"/>
            <a:ext cx="10266020" cy="923330"/>
          </a:xfrm>
          <a:prstGeom prst="rect">
            <a:avLst/>
          </a:prstGeom>
          <a:noFill/>
        </p:spPr>
        <p:txBody>
          <a:bodyPr wrap="square" rtlCol="0">
            <a:spAutoFit/>
          </a:bodyPr>
          <a:lstStyle/>
          <a:p>
            <a:r>
              <a:rPr lang="en-US" sz="1800" b="1" i="1" u="none" strike="noStrike" baseline="0" dirty="0">
                <a:solidFill>
                  <a:schemeClr val="bg2">
                    <a:lumMod val="20000"/>
                    <a:lumOff val="80000"/>
                  </a:schemeClr>
                </a:solidFill>
                <a:latin typeface="Calibri" panose="020F0502020204030204" pitchFamily="34" charset="0"/>
              </a:rPr>
              <a:t>The Task Group found no data elements to be missing for a digital therapeutic and no information required by the any of the SCRIPT Standard messages that would prevent the messages from being used when the relevant product is a digital therapeutic complying with </a:t>
            </a:r>
            <a:r>
              <a:rPr lang="en-US" b="1" i="1" dirty="0">
                <a:solidFill>
                  <a:schemeClr val="bg2">
                    <a:lumMod val="20000"/>
                    <a:lumOff val="80000"/>
                  </a:schemeClr>
                </a:solidFill>
                <a:latin typeface="Calibri" panose="020F0502020204030204" pitchFamily="34" charset="0"/>
              </a:rPr>
              <a:t>the Initial </a:t>
            </a:r>
            <a:r>
              <a:rPr lang="en-US" sz="1800" b="1" i="1" u="none" strike="noStrike" baseline="0" dirty="0">
                <a:solidFill>
                  <a:schemeClr val="bg2">
                    <a:lumMod val="20000"/>
                    <a:lumOff val="80000"/>
                  </a:schemeClr>
                </a:solidFill>
                <a:latin typeface="Calibri" panose="020F0502020204030204" pitchFamily="34" charset="0"/>
              </a:rPr>
              <a:t>Use Case. </a:t>
            </a:r>
            <a:endParaRPr lang="en-US" dirty="0">
              <a:solidFill>
                <a:schemeClr val="bg2">
                  <a:lumMod val="20000"/>
                  <a:lumOff val="80000"/>
                </a:schemeClr>
              </a:solidFill>
            </a:endParaRPr>
          </a:p>
        </p:txBody>
      </p:sp>
      <p:pic>
        <p:nvPicPr>
          <p:cNvPr id="7" name="Picture 6"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4234995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07E6A15-9458-4F5E-8351-7BFF15FB69D1}"/>
              </a:ext>
            </a:extLst>
          </p:cNvPr>
          <p:cNvGraphicFramePr>
            <a:graphicFrameLocks noGrp="1"/>
          </p:cNvGraphicFramePr>
          <p:nvPr>
            <p:ph idx="1"/>
          </p:nvPr>
        </p:nvGraphicFramePr>
        <p:xfrm>
          <a:off x="927847" y="1620407"/>
          <a:ext cx="9760790" cy="3231946"/>
        </p:xfrm>
        <a:graphic>
          <a:graphicData uri="http://schemas.openxmlformats.org/drawingml/2006/table">
            <a:tbl>
              <a:tblPr firstRow="1" bandRow="1">
                <a:tableStyleId>{0E3FDE45-AF77-4B5C-9715-49D594BDF05E}</a:tableStyleId>
              </a:tblPr>
              <a:tblGrid>
                <a:gridCol w="4988859">
                  <a:extLst>
                    <a:ext uri="{9D8B030D-6E8A-4147-A177-3AD203B41FA5}">
                      <a16:colId xmlns:a16="http://schemas.microsoft.com/office/drawing/2014/main" val="1864747993"/>
                    </a:ext>
                  </a:extLst>
                </a:gridCol>
                <a:gridCol w="4771931">
                  <a:extLst>
                    <a:ext uri="{9D8B030D-6E8A-4147-A177-3AD203B41FA5}">
                      <a16:colId xmlns:a16="http://schemas.microsoft.com/office/drawing/2014/main" val="1584993441"/>
                    </a:ext>
                  </a:extLst>
                </a:gridCol>
              </a:tblGrid>
              <a:tr h="1355332">
                <a:tc>
                  <a:txBody>
                    <a:bodyPr/>
                    <a:lstStyle/>
                    <a:p>
                      <a:r>
                        <a:rPr lang="en-US" sz="2400" b="0" dirty="0"/>
                        <a:t>Eligibility Verification Request/Response</a:t>
                      </a:r>
                      <a:br>
                        <a:rPr lang="en-US" sz="2400" b="0" dirty="0"/>
                      </a:br>
                      <a:endParaRPr lang="en-US" sz="2400" b="0"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b="0" dirty="0"/>
                        <a:t>Pre-Determination of Benefits</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5102500"/>
                  </a:ext>
                </a:extLst>
              </a:tr>
              <a:tr h="938307">
                <a:tc>
                  <a:txBody>
                    <a:bodyPr/>
                    <a:lstStyle/>
                    <a:p>
                      <a:r>
                        <a:rPr lang="en-US" sz="2400" dirty="0"/>
                        <a:t>Claims Billing</a:t>
                      </a:r>
                      <a:br>
                        <a:rPr lang="en-US" sz="2400" dirty="0"/>
                      </a:br>
                      <a:endParaRPr lang="en-US" sz="2400"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Service Billing</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79428322"/>
                  </a:ext>
                </a:extLst>
              </a:tr>
              <a:tr h="938307">
                <a:tc>
                  <a:txBody>
                    <a:bodyPr/>
                    <a:lstStyle/>
                    <a:p>
                      <a:r>
                        <a:rPr lang="en-US" sz="2400" dirty="0"/>
                        <a:t>Prior Authorization Inquiry</a:t>
                      </a:r>
                      <a:br>
                        <a:rPr lang="en-US" sz="2400" dirty="0"/>
                      </a:br>
                      <a:endParaRPr lang="en-US" sz="2400"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dirty="0"/>
                        <a:t>Information Reporting Transactions</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16957"/>
                  </a:ext>
                </a:extLst>
              </a:tr>
            </a:tbl>
          </a:graphicData>
        </a:graphic>
      </p:graphicFrame>
      <p:sp>
        <p:nvSpPr>
          <p:cNvPr id="3" name="Slide Number Placeholder 2">
            <a:extLst>
              <a:ext uri="{FF2B5EF4-FFF2-40B4-BE49-F238E27FC236}">
                <a16:creationId xmlns:a16="http://schemas.microsoft.com/office/drawing/2014/main" id="{CB93F76F-4A97-433E-90A0-74E087CCCCD5}"/>
              </a:ext>
            </a:extLst>
          </p:cNvPr>
          <p:cNvSpPr>
            <a:spLocks noGrp="1"/>
          </p:cNvSpPr>
          <p:nvPr>
            <p:ph type="sldNum" sz="quarter" idx="12"/>
          </p:nvPr>
        </p:nvSpPr>
        <p:spPr/>
        <p:txBody>
          <a:bodyPr/>
          <a:lstStyle/>
          <a:p>
            <a:fld id="{2F8AF2E6-64A8-0F46-AF27-0A96D82A033B}" type="slidenum">
              <a:rPr lang="en-US" smtClean="0"/>
              <a:pPr/>
              <a:t>28</a:t>
            </a:fld>
            <a:endParaRPr lang="en-US" dirty="0"/>
          </a:p>
        </p:txBody>
      </p:sp>
      <p:sp>
        <p:nvSpPr>
          <p:cNvPr id="4" name="Title 3">
            <a:extLst>
              <a:ext uri="{FF2B5EF4-FFF2-40B4-BE49-F238E27FC236}">
                <a16:creationId xmlns:a16="http://schemas.microsoft.com/office/drawing/2014/main" id="{3D661AA9-03D5-4832-9B0D-07F1A10F1758}"/>
              </a:ext>
            </a:extLst>
          </p:cNvPr>
          <p:cNvSpPr>
            <a:spLocks noGrp="1"/>
          </p:cNvSpPr>
          <p:nvPr>
            <p:ph type="title"/>
          </p:nvPr>
        </p:nvSpPr>
        <p:spPr>
          <a:xfrm>
            <a:off x="854698" y="989247"/>
            <a:ext cx="9833429" cy="631160"/>
          </a:xfrm>
        </p:spPr>
        <p:txBody>
          <a:bodyPr/>
          <a:lstStyle/>
          <a:p>
            <a:r>
              <a:rPr lang="en-US" dirty="0"/>
              <a:t>Telecommunication Standard Transactions</a:t>
            </a:r>
          </a:p>
        </p:txBody>
      </p:sp>
      <p:sp>
        <p:nvSpPr>
          <p:cNvPr id="2" name="TextBox 1">
            <a:extLst>
              <a:ext uri="{FF2B5EF4-FFF2-40B4-BE49-F238E27FC236}">
                <a16:creationId xmlns:a16="http://schemas.microsoft.com/office/drawing/2014/main" id="{0ED7158D-3743-4943-B3D0-62DDA2917922}"/>
              </a:ext>
            </a:extLst>
          </p:cNvPr>
          <p:cNvSpPr txBox="1"/>
          <p:nvPr/>
        </p:nvSpPr>
        <p:spPr>
          <a:xfrm>
            <a:off x="1048871" y="5069541"/>
            <a:ext cx="10311646" cy="923330"/>
          </a:xfrm>
          <a:prstGeom prst="rect">
            <a:avLst/>
          </a:prstGeom>
          <a:noFill/>
        </p:spPr>
        <p:txBody>
          <a:bodyPr wrap="square" rtlCol="0">
            <a:spAutoFit/>
          </a:bodyPr>
          <a:lstStyle/>
          <a:p>
            <a:r>
              <a:rPr lang="en-US" sz="1800" b="1" i="1" u="none" strike="noStrike" baseline="0" dirty="0">
                <a:solidFill>
                  <a:schemeClr val="accent1"/>
                </a:solidFill>
                <a:latin typeface="Calibri" panose="020F0502020204030204" pitchFamily="34" charset="0"/>
              </a:rPr>
              <a:t>The Task Group found no data elements to be missing for a digital therapeutic and no information required by the any of the Telecommunication Standard transactions that would prevent the transactions from being used when the relevant product is a digital therapeutic complying with </a:t>
            </a:r>
            <a:r>
              <a:rPr lang="en-US" b="1" i="1" dirty="0">
                <a:solidFill>
                  <a:schemeClr val="accent1"/>
                </a:solidFill>
                <a:latin typeface="Calibri" panose="020F0502020204030204" pitchFamily="34" charset="0"/>
              </a:rPr>
              <a:t>the Initial </a:t>
            </a:r>
            <a:r>
              <a:rPr lang="en-US" sz="1800" b="1" i="1" u="none" strike="noStrike" baseline="0" dirty="0">
                <a:solidFill>
                  <a:schemeClr val="accent1"/>
                </a:solidFill>
                <a:latin typeface="Calibri" panose="020F0502020204030204" pitchFamily="34" charset="0"/>
              </a:rPr>
              <a:t>Use Case. </a:t>
            </a:r>
            <a:endParaRPr lang="en-US" dirty="0">
              <a:solidFill>
                <a:schemeClr val="accent1"/>
              </a:solidFill>
            </a:endParaRPr>
          </a:p>
        </p:txBody>
      </p:sp>
      <p:pic>
        <p:nvPicPr>
          <p:cNvPr id="6" name="Picture 5"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406750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7D61E51-0684-4B62-B3F2-DBCEC2A57792}"/>
              </a:ext>
            </a:extLst>
          </p:cNvPr>
          <p:cNvGraphicFramePr>
            <a:graphicFrameLocks noGrp="1"/>
          </p:cNvGraphicFramePr>
          <p:nvPr>
            <p:ph idx="1"/>
          </p:nvPr>
        </p:nvGraphicFramePr>
        <p:xfrm>
          <a:off x="872926" y="2138085"/>
          <a:ext cx="9815202" cy="3308574"/>
        </p:xfrm>
        <a:graphic>
          <a:graphicData uri="http://schemas.openxmlformats.org/drawingml/2006/table">
            <a:tbl>
              <a:tblPr firstRow="1" bandRow="1">
                <a:tableStyleId>{0E3FDE45-AF77-4B5C-9715-49D594BDF05E}</a:tableStyleId>
              </a:tblPr>
              <a:tblGrid>
                <a:gridCol w="4897921">
                  <a:extLst>
                    <a:ext uri="{9D8B030D-6E8A-4147-A177-3AD203B41FA5}">
                      <a16:colId xmlns:a16="http://schemas.microsoft.com/office/drawing/2014/main" val="2545853442"/>
                    </a:ext>
                  </a:extLst>
                </a:gridCol>
                <a:gridCol w="4917281">
                  <a:extLst>
                    <a:ext uri="{9D8B030D-6E8A-4147-A177-3AD203B41FA5}">
                      <a16:colId xmlns:a16="http://schemas.microsoft.com/office/drawing/2014/main" val="3551164689"/>
                    </a:ext>
                  </a:extLst>
                </a:gridCol>
              </a:tblGrid>
              <a:tr h="1366688">
                <a:tc>
                  <a:txBody>
                    <a:bodyPr/>
                    <a:lstStyle/>
                    <a:p>
                      <a:pPr marL="285750" indent="-285750">
                        <a:buFont typeface="Arial" panose="020B0604020202020204" pitchFamily="34" charset="0"/>
                        <a:buChar char="•"/>
                      </a:pPr>
                      <a:r>
                        <a:rPr lang="en-US" sz="2400" b="0" dirty="0">
                          <a:solidFill>
                            <a:schemeClr val="accent6">
                              <a:lumMod val="75000"/>
                            </a:schemeClr>
                          </a:solidFill>
                        </a:rPr>
                        <a:t>Formulary and Benefit Standard (F&amp;B)</a:t>
                      </a:r>
                      <a:br>
                        <a:rPr lang="en-US" sz="2400" b="0" dirty="0">
                          <a:solidFill>
                            <a:schemeClr val="accent6">
                              <a:lumMod val="75000"/>
                            </a:schemeClr>
                          </a:solidFill>
                        </a:rPr>
                      </a:br>
                      <a:endParaRPr lang="en-US" sz="2400" b="0" dirty="0">
                        <a:solidFill>
                          <a:schemeClr val="accent6">
                            <a:lumMod val="75000"/>
                          </a:schemeClr>
                        </a:solidFill>
                      </a:endParaRP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buFont typeface="Arial" panose="020B0604020202020204" pitchFamily="34" charset="0"/>
                        <a:buChar char="•"/>
                      </a:pPr>
                      <a:r>
                        <a:rPr lang="en-US" sz="2400" b="0" dirty="0">
                          <a:solidFill>
                            <a:schemeClr val="accent6">
                              <a:lumMod val="75000"/>
                            </a:schemeClr>
                          </a:solidFill>
                        </a:rPr>
                        <a:t>Real-Time Prescription Benefit (RTPB)</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484473"/>
                  </a:ext>
                </a:extLst>
              </a:tr>
              <a:tr h="946168">
                <a:tc>
                  <a:txBody>
                    <a:bodyPr/>
                    <a:lstStyle/>
                    <a:p>
                      <a:pPr marL="285750" indent="-285750">
                        <a:buFont typeface="Arial" panose="020B0604020202020204" pitchFamily="34" charset="0"/>
                        <a:buChar char="•"/>
                      </a:pPr>
                      <a:r>
                        <a:rPr lang="en-US" sz="2400" dirty="0"/>
                        <a:t>Specialty Pharmacy Data Reporting Standard</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2400" dirty="0"/>
                        <a:t>Benefit Integration Standard</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836016"/>
                  </a:ext>
                </a:extLst>
              </a:tr>
              <a:tr h="995718">
                <a:tc>
                  <a:txBody>
                    <a:bodyPr/>
                    <a:lstStyle/>
                    <a:p>
                      <a:pPr marL="285750" indent="-285750">
                        <a:buFont typeface="Arial" panose="020B0604020202020204" pitchFamily="34" charset="0"/>
                        <a:buChar char="•"/>
                      </a:pPr>
                      <a:r>
                        <a:rPr lang="en-US" sz="2400" dirty="0"/>
                        <a:t>Medical Rebate Data Submission Standard</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buFont typeface="Arial" panose="020B0604020202020204" pitchFamily="34" charset="0"/>
                        <a:buChar char="•"/>
                      </a:pPr>
                      <a:r>
                        <a:rPr lang="en-US" sz="2400" dirty="0"/>
                        <a:t>Manufacturer Rebate Standard</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453377"/>
                  </a:ext>
                </a:extLst>
              </a:tr>
            </a:tbl>
          </a:graphicData>
        </a:graphic>
      </p:graphicFrame>
      <p:sp>
        <p:nvSpPr>
          <p:cNvPr id="3" name="Slide Number Placeholder 2">
            <a:extLst>
              <a:ext uri="{FF2B5EF4-FFF2-40B4-BE49-F238E27FC236}">
                <a16:creationId xmlns:a16="http://schemas.microsoft.com/office/drawing/2014/main" id="{3790B2ED-E244-4C7F-94E4-35D86FF882A1}"/>
              </a:ext>
            </a:extLst>
          </p:cNvPr>
          <p:cNvSpPr>
            <a:spLocks noGrp="1"/>
          </p:cNvSpPr>
          <p:nvPr>
            <p:ph type="sldNum" sz="quarter" idx="12"/>
          </p:nvPr>
        </p:nvSpPr>
        <p:spPr/>
        <p:txBody>
          <a:bodyPr/>
          <a:lstStyle/>
          <a:p>
            <a:fld id="{2F8AF2E6-64A8-0F46-AF27-0A96D82A033B}" type="slidenum">
              <a:rPr lang="en-US" smtClean="0"/>
              <a:pPr/>
              <a:t>29</a:t>
            </a:fld>
            <a:endParaRPr lang="en-US" dirty="0"/>
          </a:p>
        </p:txBody>
      </p:sp>
      <p:sp>
        <p:nvSpPr>
          <p:cNvPr id="4" name="Title 3">
            <a:extLst>
              <a:ext uri="{FF2B5EF4-FFF2-40B4-BE49-F238E27FC236}">
                <a16:creationId xmlns:a16="http://schemas.microsoft.com/office/drawing/2014/main" id="{8E913B1F-0F8A-4B55-B710-F5F61DA11716}"/>
              </a:ext>
            </a:extLst>
          </p:cNvPr>
          <p:cNvSpPr>
            <a:spLocks noGrp="1"/>
          </p:cNvSpPr>
          <p:nvPr>
            <p:ph type="title"/>
          </p:nvPr>
        </p:nvSpPr>
        <p:spPr>
          <a:xfrm>
            <a:off x="872926" y="995083"/>
            <a:ext cx="10086427" cy="1183342"/>
          </a:xfrm>
        </p:spPr>
        <p:txBody>
          <a:bodyPr/>
          <a:lstStyle/>
          <a:p>
            <a:r>
              <a:rPr lang="en-US" dirty="0"/>
              <a:t/>
            </a:r>
            <a:br>
              <a:rPr lang="en-US" dirty="0"/>
            </a:br>
            <a:r>
              <a:rPr lang="en-US" dirty="0"/>
              <a:t>Remaining Priority for Initial Use Case</a:t>
            </a:r>
          </a:p>
        </p:txBody>
      </p:sp>
      <p:pic>
        <p:nvPicPr>
          <p:cNvPr id="6" name="Picture 5"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201982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31877" y="3270095"/>
            <a:ext cx="3873458" cy="1030860"/>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To realize the full health </a:t>
            </a:r>
          </a:p>
          <a:p>
            <a:pPr>
              <a:lnSpc>
                <a:spcPts val="2460"/>
              </a:lnSpc>
            </a:pPr>
            <a:r>
              <a:rPr lang="en-US" sz="2000" dirty="0">
                <a:solidFill>
                  <a:schemeClr val="bg1"/>
                </a:solidFill>
                <a:latin typeface="Century Gothic" panose="020B0502020202020204" pitchFamily="34" charset="0"/>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
        <p:nvSpPr>
          <p:cNvPr id="2" name="Slide Number Placeholder 1"/>
          <p:cNvSpPr>
            <a:spLocks noGrp="1"/>
          </p:cNvSpPr>
          <p:nvPr>
            <p:ph type="sldNum" sz="quarter" idx="4"/>
          </p:nvPr>
        </p:nvSpPr>
        <p:spPr/>
        <p:txBody>
          <a:bodyPr/>
          <a:lstStyle/>
          <a:p>
            <a:fld id="{D8D877B3-D348-4611-9BDB-C5374591D951}" type="slidenum">
              <a:rPr lang="en-US" smtClean="0"/>
              <a:pPr/>
              <a:t>3</a:t>
            </a:fld>
            <a:endParaRPr lang="en-US" dirty="0"/>
          </a:p>
        </p:txBody>
      </p:sp>
    </p:spTree>
    <p:extLst>
      <p:ext uri="{BB962C8B-B14F-4D97-AF65-F5344CB8AC3E}">
        <p14:creationId xmlns:p14="http://schemas.microsoft.com/office/powerpoint/2010/main" val="3257601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BC288D-57A0-43C6-87E6-886515AEE07C}"/>
              </a:ext>
            </a:extLst>
          </p:cNvPr>
          <p:cNvSpPr>
            <a:spLocks noGrp="1"/>
          </p:cNvSpPr>
          <p:nvPr>
            <p:ph idx="1"/>
          </p:nvPr>
        </p:nvSpPr>
        <p:spPr>
          <a:xfrm>
            <a:off x="854699" y="2017946"/>
            <a:ext cx="9833429" cy="3686136"/>
          </a:xfrm>
        </p:spPr>
        <p:txBody>
          <a:bodyPr>
            <a:normAutofit/>
          </a:bodyPr>
          <a:lstStyle/>
          <a:p>
            <a:r>
              <a:rPr lang="en-US" sz="2400" b="0" dirty="0"/>
              <a:t>Analysis of Formulary and Benefit Standard (in progress)</a:t>
            </a:r>
          </a:p>
          <a:p>
            <a:r>
              <a:rPr lang="en-US" sz="2400" b="0" dirty="0"/>
              <a:t>Analysis of Real-Time Prescription Benefit Standard</a:t>
            </a:r>
          </a:p>
          <a:p>
            <a:r>
              <a:rPr lang="en-US" sz="2400" b="0" dirty="0"/>
              <a:t>Solicitation of use cases that vary from the </a:t>
            </a:r>
            <a:r>
              <a:rPr lang="en-US" sz="2400" b="0" i="1" dirty="0"/>
              <a:t>Initial Use Case </a:t>
            </a:r>
            <a:r>
              <a:rPr lang="en-US" sz="2400" b="0" dirty="0"/>
              <a:t>and determine standards useability</a:t>
            </a:r>
          </a:p>
          <a:p>
            <a:r>
              <a:rPr lang="en-US" sz="2400" b="0" dirty="0"/>
              <a:t>Update </a:t>
            </a:r>
            <a:r>
              <a:rPr lang="en-US" sz="2400" i="1" dirty="0"/>
              <a:t>“Guidance for Using the NCPDP Standards for Digital Therapeutics”</a:t>
            </a:r>
            <a:r>
              <a:rPr lang="en-US" sz="2400" b="0" dirty="0"/>
              <a:t> document</a:t>
            </a:r>
          </a:p>
        </p:txBody>
      </p:sp>
      <p:sp>
        <p:nvSpPr>
          <p:cNvPr id="3" name="Slide Number Placeholder 2">
            <a:extLst>
              <a:ext uri="{FF2B5EF4-FFF2-40B4-BE49-F238E27FC236}">
                <a16:creationId xmlns:a16="http://schemas.microsoft.com/office/drawing/2014/main" id="{18B8BE85-A466-4EB1-B794-A19E81544C26}"/>
              </a:ext>
            </a:extLst>
          </p:cNvPr>
          <p:cNvSpPr>
            <a:spLocks noGrp="1"/>
          </p:cNvSpPr>
          <p:nvPr>
            <p:ph type="sldNum" sz="quarter" idx="12"/>
          </p:nvPr>
        </p:nvSpPr>
        <p:spPr/>
        <p:txBody>
          <a:bodyPr/>
          <a:lstStyle/>
          <a:p>
            <a:fld id="{2F8AF2E6-64A8-0F46-AF27-0A96D82A033B}" type="slidenum">
              <a:rPr lang="en-US" smtClean="0"/>
              <a:pPr/>
              <a:t>30</a:t>
            </a:fld>
            <a:endParaRPr lang="en-US" dirty="0"/>
          </a:p>
        </p:txBody>
      </p:sp>
      <p:sp>
        <p:nvSpPr>
          <p:cNvPr id="4" name="Title 3">
            <a:extLst>
              <a:ext uri="{FF2B5EF4-FFF2-40B4-BE49-F238E27FC236}">
                <a16:creationId xmlns:a16="http://schemas.microsoft.com/office/drawing/2014/main" id="{132C08D0-D812-4971-BC38-42D60CF0204D}"/>
              </a:ext>
            </a:extLst>
          </p:cNvPr>
          <p:cNvSpPr>
            <a:spLocks noGrp="1"/>
          </p:cNvSpPr>
          <p:nvPr>
            <p:ph type="title"/>
          </p:nvPr>
        </p:nvSpPr>
        <p:spPr/>
        <p:txBody>
          <a:bodyPr/>
          <a:lstStyle/>
          <a:p>
            <a:r>
              <a:rPr lang="en-US" dirty="0"/>
              <a:t>Task Group Next Steps	</a:t>
            </a:r>
          </a:p>
        </p:txBody>
      </p:sp>
      <p:pic>
        <p:nvPicPr>
          <p:cNvPr id="5" name="Picture 4"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247517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1</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The following is often true of a digital therapeutic:</a:t>
            </a:r>
          </a:p>
          <a:p>
            <a:pPr marL="735013" lvl="2" indent="-34290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Driven by a software program</a:t>
            </a:r>
          </a:p>
          <a:p>
            <a:pPr marL="735013" lvl="2" indent="-34290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Used independently of other therapies</a:t>
            </a:r>
          </a:p>
          <a:p>
            <a:pPr marL="735013" lvl="2" indent="-34290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Used in concert with other therapy such as medications or devices</a:t>
            </a:r>
          </a:p>
          <a:p>
            <a:pPr marL="735013" lvl="2" indent="-34290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All of the above</a:t>
            </a:r>
          </a:p>
          <a:p>
            <a:pPr marL="0" indent="0">
              <a:buClrTx/>
              <a:buNone/>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31</a:t>
            </a:fld>
            <a:endParaRPr lang="en-US" dirty="0"/>
          </a:p>
        </p:txBody>
      </p:sp>
    </p:spTree>
    <p:extLst>
      <p:ext uri="{BB962C8B-B14F-4D97-AF65-F5344CB8AC3E}">
        <p14:creationId xmlns:p14="http://schemas.microsoft.com/office/powerpoint/2010/main" val="1093571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1</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The following is often true of a digital therapeutic:</a:t>
            </a:r>
          </a:p>
          <a:p>
            <a:pPr marL="735013" lvl="2" indent="-34290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Driven by a software program</a:t>
            </a:r>
          </a:p>
          <a:p>
            <a:pPr marL="735013" lvl="2" indent="-34290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Used independently of other therapies</a:t>
            </a:r>
          </a:p>
          <a:p>
            <a:pPr marL="735013" lvl="2" indent="-34290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Used in concert with other therapy such as medications or devices</a:t>
            </a:r>
          </a:p>
          <a:p>
            <a:pPr marL="735013" lvl="2" indent="-342900">
              <a:lnSpc>
                <a:spcPct val="150000"/>
              </a:lnSpc>
              <a:spcBef>
                <a:spcPts val="0"/>
              </a:spcBef>
              <a:buFont typeface="+mj-lt"/>
              <a:buAutoNum type="alphaLcPeriod"/>
            </a:pPr>
            <a:r>
              <a:rPr lang="en-US" sz="2400" b="1" dirty="0">
                <a:solidFill>
                  <a:schemeClr val="accent1"/>
                </a:solidFill>
                <a:effectLst/>
                <a:ea typeface="Calibri" panose="020F0502020204030204" pitchFamily="34" charset="0"/>
                <a:cs typeface="Times New Roman" panose="02020603050405020304" pitchFamily="18" charset="0"/>
              </a:rPr>
              <a:t>All of the above</a:t>
            </a:r>
          </a:p>
          <a:p>
            <a:pPr marL="0" indent="0">
              <a:buClrTx/>
              <a:buNone/>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32</a:t>
            </a:fld>
            <a:endParaRPr lang="en-US" dirty="0"/>
          </a:p>
        </p:txBody>
      </p:sp>
    </p:spTree>
    <p:extLst>
      <p:ext uri="{BB962C8B-B14F-4D97-AF65-F5344CB8AC3E}">
        <p14:creationId xmlns:p14="http://schemas.microsoft.com/office/powerpoint/2010/main" val="243244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2</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514350" marR="0" lvl="0" indent="-514350">
              <a:lnSpc>
                <a:spcPct val="107000"/>
              </a:lnSpc>
              <a:spcBef>
                <a:spcPts val="0"/>
              </a:spcBef>
              <a:spcAft>
                <a:spcPts val="0"/>
              </a:spcAft>
              <a:buFont typeface="+mj-lt"/>
              <a:buAutoNum type="arabicPeriod" startAt="2"/>
            </a:pPr>
            <a:r>
              <a:rPr lang="en-US" sz="2400" dirty="0">
                <a:effectLst/>
                <a:ea typeface="Calibri" panose="020F0502020204030204" pitchFamily="34" charset="0"/>
                <a:cs typeface="Times New Roman" panose="02020603050405020304" pitchFamily="18" charset="0"/>
              </a:rPr>
              <a:t>The components of the </a:t>
            </a:r>
            <a:r>
              <a:rPr lang="en-US" sz="2400" i="1" dirty="0">
                <a:effectLst/>
                <a:ea typeface="Calibri" panose="020F0502020204030204" pitchFamily="34" charset="0"/>
                <a:cs typeface="Times New Roman" panose="02020603050405020304" pitchFamily="18" charset="0"/>
              </a:rPr>
              <a:t>initial use case</a:t>
            </a:r>
            <a:r>
              <a:rPr lang="en-US" sz="2400" dirty="0">
                <a:effectLst/>
                <a:ea typeface="Calibri" panose="020F0502020204030204" pitchFamily="34" charset="0"/>
                <a:cs typeface="Times New Roman" panose="02020603050405020304" pitchFamily="18" charset="0"/>
              </a:rPr>
              <a:t> the NCPDP Digital Therapeutics Task Group is analyzing for standards applicability are:</a:t>
            </a:r>
          </a:p>
          <a:p>
            <a:pPr marL="735013" lvl="2" indent="-342900">
              <a:lnSpc>
                <a:spcPct val="110000"/>
              </a:lnSpc>
              <a:spcBef>
                <a:spcPts val="0"/>
              </a:spcBef>
              <a:buFont typeface="+mj-lt"/>
              <a:buAutoNum type="alphaLcPeriod"/>
            </a:pPr>
            <a:r>
              <a:rPr lang="en-US" sz="2400" b="0" dirty="0">
                <a:effectLst/>
                <a:ea typeface="Calibri" panose="020F0502020204030204" pitchFamily="34" charset="0"/>
                <a:cs typeface="Times New Roman" panose="02020603050405020304" pitchFamily="18" charset="0"/>
              </a:rPr>
              <a:t>A physician order is needed.</a:t>
            </a:r>
          </a:p>
          <a:p>
            <a:pPr marL="735013" lvl="2" indent="-342900">
              <a:lnSpc>
                <a:spcPct val="110000"/>
              </a:lnSpc>
              <a:spcBef>
                <a:spcPts val="0"/>
              </a:spcBef>
              <a:buFont typeface="+mj-lt"/>
              <a:buAutoNum type="alphaLcPeriod"/>
            </a:pPr>
            <a:r>
              <a:rPr lang="en-US" sz="2400" b="0" dirty="0">
                <a:effectLst/>
                <a:ea typeface="Calibri" panose="020F0502020204030204" pitchFamily="34" charset="0"/>
                <a:cs typeface="Times New Roman" panose="02020603050405020304" pitchFamily="18" charset="0"/>
              </a:rPr>
              <a:t>The pharmacy performs a patient service or dispenses an activation code to the patient.</a:t>
            </a:r>
          </a:p>
          <a:p>
            <a:pPr marL="735013" lvl="2" indent="-342900">
              <a:lnSpc>
                <a:spcPct val="110000"/>
              </a:lnSpc>
              <a:spcBef>
                <a:spcPts val="0"/>
              </a:spcBef>
              <a:buFont typeface="+mj-lt"/>
              <a:buAutoNum type="alphaLcPeriod"/>
            </a:pPr>
            <a:r>
              <a:rPr lang="en-US" sz="2400" b="0" dirty="0">
                <a:effectLst/>
                <a:ea typeface="Calibri" panose="020F0502020204030204" pitchFamily="34" charset="0"/>
                <a:cs typeface="Times New Roman" panose="02020603050405020304" pitchFamily="18" charset="0"/>
              </a:rPr>
              <a:t>The digital therapeutic or service is covered under the patient’s prescription benefit plan.</a:t>
            </a:r>
          </a:p>
          <a:p>
            <a:pPr marL="735013" lvl="2" indent="-342900">
              <a:lnSpc>
                <a:spcPct val="110000"/>
              </a:lnSpc>
              <a:spcBef>
                <a:spcPts val="0"/>
              </a:spcBef>
              <a:buFont typeface="+mj-lt"/>
              <a:buAutoNum type="alphaLcPeriod"/>
            </a:pPr>
            <a:r>
              <a:rPr lang="en-US" sz="2400" b="0" dirty="0">
                <a:effectLst/>
                <a:ea typeface="Calibri" panose="020F0502020204030204" pitchFamily="34" charset="0"/>
                <a:cs typeface="Times New Roman" panose="02020603050405020304" pitchFamily="18" charset="0"/>
              </a:rPr>
              <a:t>All of the above</a:t>
            </a:r>
          </a:p>
          <a:p>
            <a:pPr marL="457200" indent="-457200">
              <a:buClrTx/>
              <a:buAutoNum type="arabicPeriod"/>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33</a:t>
            </a:fld>
            <a:endParaRPr lang="en-US" dirty="0"/>
          </a:p>
        </p:txBody>
      </p:sp>
    </p:spTree>
    <p:extLst>
      <p:ext uri="{BB962C8B-B14F-4D97-AF65-F5344CB8AC3E}">
        <p14:creationId xmlns:p14="http://schemas.microsoft.com/office/powerpoint/2010/main" val="173436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2</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514350" marR="0" lvl="0" indent="-514350">
              <a:lnSpc>
                <a:spcPct val="107000"/>
              </a:lnSpc>
              <a:spcBef>
                <a:spcPts val="0"/>
              </a:spcBef>
              <a:spcAft>
                <a:spcPts val="0"/>
              </a:spcAft>
              <a:buFont typeface="+mj-lt"/>
              <a:buAutoNum type="arabicPeriod" startAt="2"/>
            </a:pPr>
            <a:r>
              <a:rPr lang="en-US" sz="2400" dirty="0">
                <a:effectLst/>
                <a:ea typeface="Calibri" panose="020F0502020204030204" pitchFamily="34" charset="0"/>
                <a:cs typeface="Times New Roman" panose="02020603050405020304" pitchFamily="18" charset="0"/>
              </a:rPr>
              <a:t>The components of the </a:t>
            </a:r>
            <a:r>
              <a:rPr lang="en-US" sz="2400" i="1" dirty="0">
                <a:effectLst/>
                <a:ea typeface="Calibri" panose="020F0502020204030204" pitchFamily="34" charset="0"/>
                <a:cs typeface="Times New Roman" panose="02020603050405020304" pitchFamily="18" charset="0"/>
              </a:rPr>
              <a:t>initial use case</a:t>
            </a:r>
            <a:r>
              <a:rPr lang="en-US" sz="2400" dirty="0">
                <a:effectLst/>
                <a:ea typeface="Calibri" panose="020F0502020204030204" pitchFamily="34" charset="0"/>
                <a:cs typeface="Times New Roman" panose="02020603050405020304" pitchFamily="18" charset="0"/>
              </a:rPr>
              <a:t> the NCPDP Digital Therapeutics Task Group is analyzing for standards applicability are:</a:t>
            </a:r>
          </a:p>
          <a:p>
            <a:pPr marL="735013" lvl="2" indent="-342900">
              <a:lnSpc>
                <a:spcPct val="110000"/>
              </a:lnSpc>
              <a:spcBef>
                <a:spcPts val="0"/>
              </a:spcBef>
              <a:buFont typeface="+mj-lt"/>
              <a:buAutoNum type="alphaLcPeriod"/>
            </a:pPr>
            <a:r>
              <a:rPr lang="en-US" sz="2400" b="0" dirty="0">
                <a:effectLst/>
                <a:ea typeface="Calibri" panose="020F0502020204030204" pitchFamily="34" charset="0"/>
                <a:cs typeface="Times New Roman" panose="02020603050405020304" pitchFamily="18" charset="0"/>
              </a:rPr>
              <a:t>A physician order is needed.</a:t>
            </a:r>
          </a:p>
          <a:p>
            <a:pPr marL="735013" lvl="2" indent="-342900">
              <a:lnSpc>
                <a:spcPct val="110000"/>
              </a:lnSpc>
              <a:spcBef>
                <a:spcPts val="0"/>
              </a:spcBef>
              <a:buFont typeface="+mj-lt"/>
              <a:buAutoNum type="alphaLcPeriod"/>
            </a:pPr>
            <a:r>
              <a:rPr lang="en-US" sz="2400" b="0" dirty="0">
                <a:effectLst/>
                <a:ea typeface="Calibri" panose="020F0502020204030204" pitchFamily="34" charset="0"/>
                <a:cs typeface="Times New Roman" panose="02020603050405020304" pitchFamily="18" charset="0"/>
              </a:rPr>
              <a:t>The pharmacy performs a patient service or dispenses an activation code.</a:t>
            </a:r>
          </a:p>
          <a:p>
            <a:pPr marL="735013" lvl="2" indent="-342900">
              <a:lnSpc>
                <a:spcPct val="110000"/>
              </a:lnSpc>
              <a:spcBef>
                <a:spcPts val="0"/>
              </a:spcBef>
              <a:buFont typeface="+mj-lt"/>
              <a:buAutoNum type="alphaLcPeriod"/>
            </a:pPr>
            <a:r>
              <a:rPr lang="en-US" sz="2400" b="0" dirty="0">
                <a:effectLst/>
                <a:ea typeface="Calibri" panose="020F0502020204030204" pitchFamily="34" charset="0"/>
                <a:cs typeface="Times New Roman" panose="02020603050405020304" pitchFamily="18" charset="0"/>
              </a:rPr>
              <a:t>The digital therapeutic or service is covered under the patient’s prescription benefit plan.</a:t>
            </a:r>
          </a:p>
          <a:p>
            <a:pPr marL="735013" lvl="2" indent="-342900">
              <a:lnSpc>
                <a:spcPct val="110000"/>
              </a:lnSpc>
              <a:spcBef>
                <a:spcPts val="0"/>
              </a:spcBef>
              <a:buFont typeface="+mj-lt"/>
              <a:buAutoNum type="alphaLcPeriod"/>
            </a:pPr>
            <a:r>
              <a:rPr lang="en-US" sz="2400" b="1" dirty="0">
                <a:solidFill>
                  <a:schemeClr val="accent1"/>
                </a:solidFill>
                <a:effectLst/>
                <a:ea typeface="Calibri" panose="020F0502020204030204" pitchFamily="34" charset="0"/>
                <a:cs typeface="Times New Roman" panose="02020603050405020304" pitchFamily="18" charset="0"/>
              </a:rPr>
              <a:t>All of the above</a:t>
            </a:r>
          </a:p>
          <a:p>
            <a:pPr marL="457200" indent="-457200">
              <a:buClrTx/>
              <a:buAutoNum type="arabicPeriod"/>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34</a:t>
            </a:fld>
            <a:endParaRPr lang="en-US" dirty="0"/>
          </a:p>
        </p:txBody>
      </p:sp>
    </p:spTree>
    <p:extLst>
      <p:ext uri="{BB962C8B-B14F-4D97-AF65-F5344CB8AC3E}">
        <p14:creationId xmlns:p14="http://schemas.microsoft.com/office/powerpoint/2010/main" val="1859449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3</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514350" marR="0" lvl="0" indent="-514350">
              <a:lnSpc>
                <a:spcPct val="107000"/>
              </a:lnSpc>
              <a:spcBef>
                <a:spcPts val="0"/>
              </a:spcBef>
              <a:spcAft>
                <a:spcPts val="0"/>
              </a:spcAft>
              <a:buFont typeface="+mj-lt"/>
              <a:buAutoNum type="arabicPeriod" startAt="3"/>
            </a:pPr>
            <a:r>
              <a:rPr lang="en-US" sz="2400" dirty="0">
                <a:effectLst/>
                <a:ea typeface="Calibri" panose="020F0502020204030204" pitchFamily="34" charset="0"/>
                <a:cs typeface="Times New Roman" panose="02020603050405020304" pitchFamily="18" charset="0"/>
              </a:rPr>
              <a:t>In order to have a claim successfully submitted in the NCPDP Telecommunication standard format, the claim must be compliant with the NCPDP Billing Unit and NCPDP Product Identifiers Standards.</a:t>
            </a:r>
          </a:p>
          <a:p>
            <a:pPr marL="912813" lvl="2"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True</a:t>
            </a:r>
          </a:p>
          <a:p>
            <a:pPr marL="912813" lvl="2"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False</a:t>
            </a:r>
          </a:p>
          <a:p>
            <a:pPr marL="457200" indent="-457200">
              <a:buClrTx/>
              <a:buAutoNum type="arabicPeriod" startAt="3"/>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35</a:t>
            </a:fld>
            <a:endParaRPr lang="en-US" dirty="0"/>
          </a:p>
        </p:txBody>
      </p:sp>
    </p:spTree>
    <p:extLst>
      <p:ext uri="{BB962C8B-B14F-4D97-AF65-F5344CB8AC3E}">
        <p14:creationId xmlns:p14="http://schemas.microsoft.com/office/powerpoint/2010/main" val="29840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3</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514350" marR="0" lvl="0" indent="-514350">
              <a:lnSpc>
                <a:spcPct val="107000"/>
              </a:lnSpc>
              <a:spcBef>
                <a:spcPts val="0"/>
              </a:spcBef>
              <a:spcAft>
                <a:spcPts val="0"/>
              </a:spcAft>
              <a:buFont typeface="+mj-lt"/>
              <a:buAutoNum type="arabicPeriod" startAt="3"/>
            </a:pPr>
            <a:r>
              <a:rPr lang="en-US" sz="2400" dirty="0">
                <a:effectLst/>
                <a:ea typeface="Calibri" panose="020F0502020204030204" pitchFamily="34" charset="0"/>
                <a:cs typeface="Times New Roman" panose="02020603050405020304" pitchFamily="18" charset="0"/>
              </a:rPr>
              <a:t>In order to have a claim successfully submitted in the NCPDP Telecommunication standard format, the claim must be compliant with the NCPDP Billing Unit and NCPDP Product Identifiers Standards.</a:t>
            </a:r>
          </a:p>
          <a:p>
            <a:pPr marL="912813" lvl="2" indent="-285750">
              <a:lnSpc>
                <a:spcPct val="150000"/>
              </a:lnSpc>
              <a:spcBef>
                <a:spcPts val="0"/>
              </a:spcBef>
              <a:buFont typeface="+mj-lt"/>
              <a:buAutoNum type="alphaLcPeriod"/>
            </a:pPr>
            <a:r>
              <a:rPr lang="en-US" sz="2400" b="1" dirty="0">
                <a:solidFill>
                  <a:schemeClr val="accent1"/>
                </a:solidFill>
                <a:effectLst/>
                <a:ea typeface="Calibri" panose="020F0502020204030204" pitchFamily="34" charset="0"/>
                <a:cs typeface="Times New Roman" panose="02020603050405020304" pitchFamily="18" charset="0"/>
              </a:rPr>
              <a:t>True</a:t>
            </a:r>
          </a:p>
          <a:p>
            <a:pPr marL="912813" lvl="2"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False</a:t>
            </a:r>
          </a:p>
          <a:p>
            <a:pPr marL="457200" indent="-457200">
              <a:buClrTx/>
              <a:buAutoNum type="arabicPeriod" startAt="3"/>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36</a:t>
            </a:fld>
            <a:endParaRPr lang="en-US" dirty="0"/>
          </a:p>
        </p:txBody>
      </p:sp>
    </p:spTree>
    <p:extLst>
      <p:ext uri="{BB962C8B-B14F-4D97-AF65-F5344CB8AC3E}">
        <p14:creationId xmlns:p14="http://schemas.microsoft.com/office/powerpoint/2010/main" val="2524235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4</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514350" marR="0" lvl="0" indent="-514350">
              <a:lnSpc>
                <a:spcPct val="107000"/>
              </a:lnSpc>
              <a:spcBef>
                <a:spcPts val="0"/>
              </a:spcBef>
              <a:spcAft>
                <a:spcPts val="0"/>
              </a:spcAft>
              <a:buFont typeface="+mj-lt"/>
              <a:buAutoNum type="arabicPeriod" startAt="4"/>
            </a:pPr>
            <a:r>
              <a:rPr lang="en-US" sz="2400" dirty="0">
                <a:effectLst/>
                <a:ea typeface="Calibri" panose="020F0502020204030204" pitchFamily="34" charset="0"/>
                <a:cs typeface="Times New Roman" panose="02020603050405020304" pitchFamily="18" charset="0"/>
              </a:rPr>
              <a:t>Which of the following NCPDP standards has not yet been analyzed for gaps by the NCPDP Digital Therapeutics Task Group?</a:t>
            </a:r>
          </a:p>
          <a:p>
            <a:pPr marL="742950" lvl="1"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SCRIPT Electronic prescription transaction</a:t>
            </a:r>
          </a:p>
          <a:p>
            <a:pPr marL="742950" lvl="1"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SCRIPT Prior Authorization request transaction</a:t>
            </a:r>
          </a:p>
          <a:p>
            <a:pPr marL="742950" lvl="1"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Real Time Prescription Benefit (RTPB) request transaction</a:t>
            </a:r>
          </a:p>
          <a:p>
            <a:pPr marL="742950" lvl="1"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SCRIPT Medication History request transaction</a:t>
            </a:r>
          </a:p>
          <a:p>
            <a:pPr marL="457200" indent="-457200">
              <a:buClrTx/>
              <a:buAutoNum type="arabicPeriod" startAt="4"/>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37</a:t>
            </a:fld>
            <a:endParaRPr lang="en-US" dirty="0"/>
          </a:p>
        </p:txBody>
      </p:sp>
    </p:spTree>
    <p:extLst>
      <p:ext uri="{BB962C8B-B14F-4D97-AF65-F5344CB8AC3E}">
        <p14:creationId xmlns:p14="http://schemas.microsoft.com/office/powerpoint/2010/main" val="1986171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4</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514350" marR="0" lvl="0" indent="-514350">
              <a:lnSpc>
                <a:spcPct val="107000"/>
              </a:lnSpc>
              <a:spcBef>
                <a:spcPts val="0"/>
              </a:spcBef>
              <a:spcAft>
                <a:spcPts val="0"/>
              </a:spcAft>
              <a:buFont typeface="+mj-lt"/>
              <a:buAutoNum type="arabicPeriod" startAt="4"/>
            </a:pPr>
            <a:r>
              <a:rPr lang="en-US" sz="2400" dirty="0">
                <a:effectLst/>
                <a:ea typeface="Calibri" panose="020F0502020204030204" pitchFamily="34" charset="0"/>
                <a:cs typeface="Times New Roman" panose="02020603050405020304" pitchFamily="18" charset="0"/>
              </a:rPr>
              <a:t>Which of the following NCPDP standards has not yet been analyzed for gaps by the NCPDP Digital Therapeutics Task Group?</a:t>
            </a:r>
          </a:p>
          <a:p>
            <a:pPr marL="742950" lvl="1"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SCRIPT Electronic prescription transaction</a:t>
            </a:r>
          </a:p>
          <a:p>
            <a:pPr marL="742950" lvl="1"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SCRIPT Prior Authorization request transaction</a:t>
            </a:r>
          </a:p>
          <a:p>
            <a:pPr marL="742950" lvl="1" indent="-285750">
              <a:lnSpc>
                <a:spcPct val="150000"/>
              </a:lnSpc>
              <a:spcBef>
                <a:spcPts val="0"/>
              </a:spcBef>
              <a:buFont typeface="+mj-lt"/>
              <a:buAutoNum type="alphaLcPeriod"/>
            </a:pPr>
            <a:r>
              <a:rPr lang="en-US" sz="2400" b="1" dirty="0">
                <a:solidFill>
                  <a:schemeClr val="accent1"/>
                </a:solidFill>
                <a:effectLst/>
                <a:ea typeface="Calibri" panose="020F0502020204030204" pitchFamily="34" charset="0"/>
                <a:cs typeface="Times New Roman" panose="02020603050405020304" pitchFamily="18" charset="0"/>
              </a:rPr>
              <a:t>Real Time Prescription Benefit (RTPB) request transaction</a:t>
            </a:r>
          </a:p>
          <a:p>
            <a:pPr marL="742950" lvl="1" indent="-285750">
              <a:lnSpc>
                <a:spcPct val="150000"/>
              </a:lnSpc>
              <a:spcBef>
                <a:spcPts val="0"/>
              </a:spcBef>
              <a:buFont typeface="+mj-lt"/>
              <a:buAutoNum type="alphaLcPeriod"/>
            </a:pPr>
            <a:r>
              <a:rPr lang="en-US" sz="2400" dirty="0">
                <a:effectLst/>
                <a:ea typeface="Calibri" panose="020F0502020204030204" pitchFamily="34" charset="0"/>
                <a:cs typeface="Times New Roman" panose="02020603050405020304" pitchFamily="18" charset="0"/>
              </a:rPr>
              <a:t>SCRIPT Medication History request transaction</a:t>
            </a:r>
          </a:p>
          <a:p>
            <a:pPr marL="457200" indent="-457200">
              <a:buClrTx/>
              <a:buAutoNum type="arabicPeriod" startAt="4"/>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38</a:t>
            </a:fld>
            <a:endParaRPr lang="en-US" dirty="0"/>
          </a:p>
        </p:txBody>
      </p:sp>
    </p:spTree>
    <p:extLst>
      <p:ext uri="{BB962C8B-B14F-4D97-AF65-F5344CB8AC3E}">
        <p14:creationId xmlns:p14="http://schemas.microsoft.com/office/powerpoint/2010/main" val="310057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5</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514350" marR="0" lvl="0" indent="-514350">
              <a:spcBef>
                <a:spcPts val="0"/>
              </a:spcBef>
              <a:spcAft>
                <a:spcPts val="0"/>
              </a:spcAft>
              <a:buFont typeface="+mj-lt"/>
              <a:buAutoNum type="arabicPeriod" startAt="5"/>
            </a:pPr>
            <a:r>
              <a:rPr lang="en-US" sz="2400" dirty="0">
                <a:effectLst/>
                <a:ea typeface="Calibri" panose="020F0502020204030204" pitchFamily="34" charset="0"/>
                <a:cs typeface="Times New Roman" panose="02020603050405020304" pitchFamily="18" charset="0"/>
              </a:rPr>
              <a:t>Which NCPDP standard is used for electronic prescribing? </a:t>
            </a:r>
          </a:p>
          <a:p>
            <a:pPr marL="742950" marR="0" lvl="1" indent="-285750">
              <a:lnSpc>
                <a:spcPct val="150000"/>
              </a:lnSpc>
              <a:spcBef>
                <a:spcPts val="0"/>
              </a:spcBef>
              <a:spcAft>
                <a:spcPts val="0"/>
              </a:spcAft>
              <a:buFont typeface="+mj-lt"/>
              <a:buAutoNum type="alphaLcPeriod"/>
            </a:pPr>
            <a:r>
              <a:rPr lang="en-US" sz="2400" dirty="0">
                <a:effectLst/>
                <a:ea typeface="Calibri" panose="020F0502020204030204" pitchFamily="34" charset="0"/>
                <a:cs typeface="Times New Roman" panose="02020603050405020304" pitchFamily="18" charset="0"/>
              </a:rPr>
              <a:t>NCPDP Telecommunication vD.0 Standard</a:t>
            </a:r>
          </a:p>
          <a:p>
            <a:pPr marL="742950" marR="0" lvl="1" indent="-285750">
              <a:lnSpc>
                <a:spcPct val="150000"/>
              </a:lnSpc>
              <a:spcBef>
                <a:spcPts val="0"/>
              </a:spcBef>
              <a:spcAft>
                <a:spcPts val="0"/>
              </a:spcAft>
              <a:buFont typeface="+mj-lt"/>
              <a:buAutoNum type="alphaLcPeriod"/>
            </a:pPr>
            <a:r>
              <a:rPr lang="en-US" sz="2400" dirty="0">
                <a:effectLst/>
                <a:ea typeface="Calibri" panose="020F0502020204030204" pitchFamily="34" charset="0"/>
                <a:cs typeface="Times New Roman" panose="02020603050405020304" pitchFamily="18" charset="0"/>
              </a:rPr>
              <a:t>NCPDP Real time Prescription Benefit (RTPB) Standard</a:t>
            </a:r>
          </a:p>
          <a:p>
            <a:pPr marL="742950" marR="0" lvl="1" indent="-285750">
              <a:lnSpc>
                <a:spcPct val="150000"/>
              </a:lnSpc>
              <a:spcBef>
                <a:spcPts val="0"/>
              </a:spcBef>
              <a:spcAft>
                <a:spcPts val="800"/>
              </a:spcAft>
              <a:buFont typeface="+mj-lt"/>
              <a:buAutoNum type="alphaLcPeriod"/>
            </a:pPr>
            <a:r>
              <a:rPr lang="en-US" sz="2400" dirty="0">
                <a:effectLst/>
                <a:ea typeface="Calibri" panose="020F0502020204030204" pitchFamily="34" charset="0"/>
                <a:cs typeface="Times New Roman" panose="02020603050405020304" pitchFamily="18" charset="0"/>
              </a:rPr>
              <a:t>NCPDP SCRIPT Standard</a:t>
            </a:r>
          </a:p>
          <a:p>
            <a:pPr marL="0" indent="0">
              <a:buClrTx/>
              <a:buNone/>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39</a:t>
            </a:fld>
            <a:endParaRPr lang="en-US" dirty="0"/>
          </a:p>
        </p:txBody>
      </p:sp>
    </p:spTree>
    <p:extLst>
      <p:ext uri="{BB962C8B-B14F-4D97-AF65-F5344CB8AC3E}">
        <p14:creationId xmlns:p14="http://schemas.microsoft.com/office/powerpoint/2010/main" val="184959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957263"/>
            <a:ext cx="9833429" cy="1262808"/>
          </a:xfrm>
        </p:spPr>
        <p:txBody>
          <a:bodyPr/>
          <a:lstStyle/>
          <a:p>
            <a:r>
              <a:rPr lang="en-US" dirty="0"/>
              <a:t>About NCPDP</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1467976"/>
            <a:ext cx="10761039" cy="4772026"/>
          </a:xfrm>
        </p:spPr>
        <p:txBody>
          <a:bodyPr>
            <a:normAutofit fontScale="92500" lnSpcReduction="20000"/>
          </a:bodyPr>
          <a:lstStyle/>
          <a:p>
            <a:pPr marL="0" indent="0">
              <a:buNone/>
            </a:pPr>
            <a:r>
              <a:rPr lang="en-US" sz="1900" b="0" dirty="0">
                <a:solidFill>
                  <a:schemeClr val="tx1">
                    <a:lumMod val="75000"/>
                    <a:lumOff val="25000"/>
                  </a:schemeClr>
                </a:solidFill>
              </a:rPr>
              <a:t>Founded in 1977, NCPDP is a not-for-profit, ANSI-accredited, Standards Development Organization with over 1,500 members representing virtually every sector of the pharmacy services industry. </a:t>
            </a:r>
          </a:p>
          <a:p>
            <a:pPr marL="0" indent="0">
              <a:buNone/>
            </a:pPr>
            <a:r>
              <a:rPr lang="en-US" sz="1900" b="0" dirty="0">
                <a:solidFill>
                  <a:schemeClr val="tx1">
                    <a:lumMod val="75000"/>
                    <a:lumOff val="25000"/>
                  </a:schemeClr>
                </a:solidFill>
              </a:rPr>
              <a:t>NCPDP members have created standards such as the Telecommunication Standard and Batch Standard, the SCRIPT Standard for e-Prescribing, the Manufacturers Rebate Standard and more to improve communication within the pharmacy industry. </a:t>
            </a:r>
          </a:p>
          <a:p>
            <a:pPr marL="0" indent="0">
              <a:buNone/>
            </a:pPr>
            <a:r>
              <a:rPr lang="en-US" sz="1900" b="0" dirty="0">
                <a:solidFill>
                  <a:schemeClr val="tx1">
                    <a:lumMod val="75000"/>
                    <a:lumOff val="25000"/>
                  </a:schemeClr>
                </a:solidFill>
              </a:rPr>
              <a:t>Our data products include </a:t>
            </a:r>
            <a:r>
              <a:rPr lang="en-US" sz="1900" b="0" dirty="0" err="1">
                <a:solidFill>
                  <a:schemeClr val="tx1">
                    <a:lumMod val="75000"/>
                    <a:lumOff val="25000"/>
                  </a:schemeClr>
                </a:solidFill>
              </a:rPr>
              <a:t>dataQ</a:t>
            </a:r>
            <a:r>
              <a:rPr lang="en-US" sz="1900" b="0" dirty="0">
                <a:solidFill>
                  <a:schemeClr val="tx1">
                    <a:lumMod val="75000"/>
                    <a:lumOff val="25000"/>
                  </a:schemeClr>
                </a:solidFill>
              </a:rPr>
              <a:t>®, a robust database of information on more than 80,000 pharmacies, </a:t>
            </a:r>
            <a:r>
              <a:rPr lang="en-US" sz="1900" b="0" dirty="0" err="1">
                <a:solidFill>
                  <a:schemeClr val="tx1">
                    <a:lumMod val="75000"/>
                    <a:lumOff val="25000"/>
                  </a:schemeClr>
                </a:solidFill>
              </a:rPr>
              <a:t>HCIdea</a:t>
            </a:r>
            <a:r>
              <a:rPr lang="en-US" sz="1900" b="0" dirty="0">
                <a:solidFill>
                  <a:schemeClr val="tx1">
                    <a:lumMod val="75000"/>
                    <a:lumOff val="25000"/>
                  </a:schemeClr>
                </a:solidFill>
              </a:rPr>
              <a:t>®, a database of continually updated information on more than 2.5 million prescribers, and </a:t>
            </a:r>
            <a:r>
              <a:rPr lang="en-US" sz="1900" b="0" dirty="0" err="1">
                <a:solidFill>
                  <a:schemeClr val="tx1">
                    <a:lumMod val="75000"/>
                    <a:lumOff val="25000"/>
                  </a:schemeClr>
                </a:solidFill>
              </a:rPr>
              <a:t>resQ</a:t>
            </a:r>
            <a:r>
              <a:rPr lang="en-US" sz="1900" b="0" dirty="0">
                <a:solidFill>
                  <a:schemeClr val="tx1">
                    <a:lumMod val="75000"/>
                    <a:lumOff val="25000"/>
                  </a:schemeClr>
                </a:solidFill>
              </a:rPr>
              <a:t>™, an industry pharmacy credentialing resource. NCPDP's </a:t>
            </a:r>
            <a:r>
              <a:rPr lang="en-US" sz="1900" b="0" dirty="0" err="1">
                <a:solidFill>
                  <a:schemeClr val="tx1">
                    <a:lumMod val="75000"/>
                    <a:lumOff val="25000"/>
                  </a:schemeClr>
                </a:solidFill>
              </a:rPr>
              <a:t>RxReconn</a:t>
            </a:r>
            <a:r>
              <a:rPr lang="en-US" sz="1900" b="0" dirty="0">
                <a:solidFill>
                  <a:schemeClr val="tx1">
                    <a:lumMod val="75000"/>
                    <a:lumOff val="25000"/>
                  </a:schemeClr>
                </a:solidFill>
              </a:rPr>
              <a:t>® is a legislative tracking product for real-time monitoring of pharmacy-related state and national legislative and regulatory activity. </a:t>
            </a:r>
          </a:p>
          <a:p>
            <a:pPr marL="0" indent="0">
              <a:buNone/>
            </a:pPr>
            <a:r>
              <a:rPr lang="en-US" u="sng" dirty="0">
                <a:solidFill>
                  <a:schemeClr val="tx1">
                    <a:lumMod val="65000"/>
                    <a:lumOff val="35000"/>
                  </a:schemeClr>
                </a:solidFill>
                <a:hlinkClick r:id="rId2"/>
              </a:rPr>
              <a:t>www.ncpdp.org</a:t>
            </a:r>
            <a:endParaRPr lang="en-US" u="sng" dirty="0">
              <a:solidFill>
                <a:schemeClr val="tx1">
                  <a:lumMod val="65000"/>
                  <a:lumOff val="35000"/>
                </a:schemeClr>
              </a:solidFill>
            </a:endParaRPr>
          </a:p>
        </p:txBody>
      </p:sp>
    </p:spTree>
    <p:extLst>
      <p:ext uri="{BB962C8B-B14F-4D97-AF65-F5344CB8AC3E}">
        <p14:creationId xmlns:p14="http://schemas.microsoft.com/office/powerpoint/2010/main" val="942100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Post-Test Question 5</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54699" y="1963188"/>
            <a:ext cx="10278522" cy="4003504"/>
          </a:xfrm>
        </p:spPr>
        <p:txBody>
          <a:bodyPr>
            <a:normAutofit/>
          </a:bodyPr>
          <a:lstStyle/>
          <a:p>
            <a:pPr marL="514350" marR="0" lvl="0" indent="-514350">
              <a:spcBef>
                <a:spcPts val="0"/>
              </a:spcBef>
              <a:spcAft>
                <a:spcPts val="0"/>
              </a:spcAft>
              <a:buFont typeface="+mj-lt"/>
              <a:buAutoNum type="arabicPeriod" startAt="5"/>
            </a:pPr>
            <a:r>
              <a:rPr lang="en-US" sz="2400" dirty="0">
                <a:effectLst/>
                <a:ea typeface="Calibri" panose="020F0502020204030204" pitchFamily="34" charset="0"/>
                <a:cs typeface="Times New Roman" panose="02020603050405020304" pitchFamily="18" charset="0"/>
              </a:rPr>
              <a:t>Which NCPDP standard is used for electronic prescribing? </a:t>
            </a:r>
          </a:p>
          <a:p>
            <a:pPr marL="742950" marR="0" lvl="1" indent="-285750">
              <a:lnSpc>
                <a:spcPct val="150000"/>
              </a:lnSpc>
              <a:spcBef>
                <a:spcPts val="0"/>
              </a:spcBef>
              <a:spcAft>
                <a:spcPts val="0"/>
              </a:spcAft>
              <a:buFont typeface="+mj-lt"/>
              <a:buAutoNum type="alphaLcPeriod"/>
            </a:pPr>
            <a:r>
              <a:rPr lang="en-US" sz="2400" dirty="0">
                <a:effectLst/>
                <a:ea typeface="Calibri" panose="020F0502020204030204" pitchFamily="34" charset="0"/>
                <a:cs typeface="Times New Roman" panose="02020603050405020304" pitchFamily="18" charset="0"/>
              </a:rPr>
              <a:t>NCPDP Telecommunication vD.0 Standard</a:t>
            </a:r>
          </a:p>
          <a:p>
            <a:pPr marL="742950" marR="0" lvl="1" indent="-285750">
              <a:lnSpc>
                <a:spcPct val="150000"/>
              </a:lnSpc>
              <a:spcBef>
                <a:spcPts val="0"/>
              </a:spcBef>
              <a:spcAft>
                <a:spcPts val="0"/>
              </a:spcAft>
              <a:buFont typeface="+mj-lt"/>
              <a:buAutoNum type="alphaLcPeriod"/>
            </a:pPr>
            <a:r>
              <a:rPr lang="en-US" sz="2400" dirty="0">
                <a:effectLst/>
                <a:ea typeface="Calibri" panose="020F0502020204030204" pitchFamily="34" charset="0"/>
                <a:cs typeface="Times New Roman" panose="02020603050405020304" pitchFamily="18" charset="0"/>
              </a:rPr>
              <a:t>NCPDP Real time Prescription Benefit (RTPB) Standard</a:t>
            </a:r>
          </a:p>
          <a:p>
            <a:pPr marL="742950" marR="0" lvl="1" indent="-285750">
              <a:lnSpc>
                <a:spcPct val="150000"/>
              </a:lnSpc>
              <a:spcBef>
                <a:spcPts val="0"/>
              </a:spcBef>
              <a:spcAft>
                <a:spcPts val="800"/>
              </a:spcAft>
              <a:buFont typeface="+mj-lt"/>
              <a:buAutoNum type="alphaLcPeriod"/>
            </a:pPr>
            <a:r>
              <a:rPr lang="en-US" sz="2400" b="1" dirty="0">
                <a:solidFill>
                  <a:schemeClr val="accent1"/>
                </a:solidFill>
                <a:effectLst/>
                <a:ea typeface="Calibri" panose="020F0502020204030204" pitchFamily="34" charset="0"/>
                <a:cs typeface="Times New Roman" panose="02020603050405020304" pitchFamily="18" charset="0"/>
              </a:rPr>
              <a:t>NCPDP SCRIPT Standard</a:t>
            </a:r>
          </a:p>
          <a:p>
            <a:pPr marL="0" indent="0">
              <a:buClrTx/>
              <a:buNone/>
            </a:pPr>
            <a:endParaRPr lang="en-US" sz="3200" dirty="0"/>
          </a:p>
        </p:txBody>
      </p:sp>
      <p:pic>
        <p:nvPicPr>
          <p:cNvPr id="4" name="Picture 3" descr="A picture containing clock, meter&#10;&#10;Description automatically generated">
            <a:extLst>
              <a:ext uri="{FF2B5EF4-FFF2-40B4-BE49-F238E27FC236}">
                <a16:creationId xmlns:a16="http://schemas.microsoft.com/office/drawing/2014/main" id="{143F3098-A74C-4A3C-B03D-B80ED54B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5" name="Slide Number Placeholder 4"/>
          <p:cNvSpPr>
            <a:spLocks noGrp="1"/>
          </p:cNvSpPr>
          <p:nvPr>
            <p:ph type="sldNum" sz="quarter" idx="12"/>
          </p:nvPr>
        </p:nvSpPr>
        <p:spPr/>
        <p:txBody>
          <a:bodyPr/>
          <a:lstStyle/>
          <a:p>
            <a:fld id="{2F8AF2E6-64A8-0F46-AF27-0A96D82A033B}" type="slidenum">
              <a:rPr lang="en-US" smtClean="0"/>
              <a:pPr/>
              <a:t>40</a:t>
            </a:fld>
            <a:endParaRPr lang="en-US" dirty="0"/>
          </a:p>
        </p:txBody>
      </p:sp>
    </p:spTree>
    <p:extLst>
      <p:ext uri="{BB962C8B-B14F-4D97-AF65-F5344CB8AC3E}">
        <p14:creationId xmlns:p14="http://schemas.microsoft.com/office/powerpoint/2010/main" val="4275815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F8AF2E6-64A8-0F46-AF27-0A96D82A033B}" type="slidenum">
              <a:rPr lang="en-US" smtClean="0"/>
              <a:pPr/>
              <a:t>41</a:t>
            </a:fld>
            <a:endParaRPr lang="en-US" dirty="0"/>
          </a:p>
        </p:txBody>
      </p:sp>
      <p:sp>
        <p:nvSpPr>
          <p:cNvPr id="6" name="Title 5"/>
          <p:cNvSpPr>
            <a:spLocks noGrp="1"/>
          </p:cNvSpPr>
          <p:nvPr>
            <p:ph type="title" idx="4294967295"/>
          </p:nvPr>
        </p:nvSpPr>
        <p:spPr>
          <a:xfrm>
            <a:off x="1828800" y="2636286"/>
            <a:ext cx="4187825" cy="1784350"/>
          </a:xfrm>
          <a:prstGeom prst="rect">
            <a:avLst/>
          </a:prstGeom>
        </p:spPr>
        <p:txBody>
          <a:bodyPr/>
          <a:lstStyle/>
          <a:p>
            <a:r>
              <a:rPr lang="en-US" sz="5400" dirty="0">
                <a:solidFill>
                  <a:schemeClr val="bg1"/>
                </a:solidFill>
              </a:rPr>
              <a:t>Questions?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107" y="6288297"/>
            <a:ext cx="1408145" cy="430926"/>
          </a:xfrm>
          <a:prstGeom prst="rect">
            <a:avLst/>
          </a:prstGeom>
        </p:spPr>
      </p:pic>
    </p:spTree>
    <p:extLst>
      <p:ext uri="{BB962C8B-B14F-4D97-AF65-F5344CB8AC3E}">
        <p14:creationId xmlns:p14="http://schemas.microsoft.com/office/powerpoint/2010/main" val="32241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6">
            <a:extLst>
              <a:ext uri="{FF2B5EF4-FFF2-40B4-BE49-F238E27FC236}">
                <a16:creationId xmlns:a16="http://schemas.microsoft.com/office/drawing/2014/main" id="{2E20B529-4F14-D14E-B5FA-4BF3A2FD6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4351690" y="2242379"/>
            <a:ext cx="2614625" cy="2615824"/>
          </a:xfrm>
          <a:prstGeom prst="ellipse">
            <a:avLst/>
          </a:prstGeom>
          <a:noFill/>
          <a:ln>
            <a:noFill/>
          </a:ln>
        </p:spPr>
      </p:pic>
      <p:pic>
        <p:nvPicPr>
          <p:cNvPr id="18" name="Picture Placeholder 6">
            <a:extLst>
              <a:ext uri="{FF2B5EF4-FFF2-40B4-BE49-F238E27FC236}">
                <a16:creationId xmlns:a16="http://schemas.microsoft.com/office/drawing/2014/main" id="{0988E0D7-F692-1446-B1C3-1557D00FC2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7744424" y="2242379"/>
            <a:ext cx="2614625" cy="2615824"/>
          </a:xfrm>
          <a:prstGeom prst="ellipse">
            <a:avLst/>
          </a:prstGeom>
          <a:noFill/>
          <a:ln>
            <a:noFill/>
          </a:ln>
        </p:spPr>
      </p:pic>
      <p:pic>
        <p:nvPicPr>
          <p:cNvPr id="16" name="Picture Placeholder 6">
            <a:extLst>
              <a:ext uri="{FF2B5EF4-FFF2-40B4-BE49-F238E27FC236}">
                <a16:creationId xmlns:a16="http://schemas.microsoft.com/office/drawing/2014/main" id="{0F46950C-63F4-ED42-815F-C8163A797A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940095" y="2242380"/>
            <a:ext cx="2614625" cy="2615824"/>
          </a:xfrm>
          <a:prstGeom prst="ellipse">
            <a:avLst/>
          </a:prstGeom>
          <a:noFill/>
          <a:ln>
            <a:noFill/>
          </a:ln>
        </p:spPr>
      </p:pic>
      <p:pic>
        <p:nvPicPr>
          <p:cNvPr id="3" name="Picture Placeholder 2"/>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291268" y="2300578"/>
            <a:ext cx="2599405" cy="2599405"/>
          </a:xfrm>
        </p:spPr>
      </p:pic>
      <p:pic>
        <p:nvPicPr>
          <p:cNvPr id="7" name="Picture Placeholder 6"/>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tretch>
            <a:fillRect/>
          </a:stretch>
        </p:blipFill>
        <p:spPr>
          <a:xfrm>
            <a:off x="4684002" y="2205210"/>
            <a:ext cx="2708280" cy="2708280"/>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157367" y="2208213"/>
            <a:ext cx="2638425" cy="2638425"/>
          </a:xfrm>
        </p:spPr>
      </p:pic>
      <p:sp>
        <p:nvSpPr>
          <p:cNvPr id="11" name="TextBox 10"/>
          <p:cNvSpPr txBox="1"/>
          <p:nvPr/>
        </p:nvSpPr>
        <p:spPr>
          <a:xfrm>
            <a:off x="157163" y="5429916"/>
            <a:ext cx="4643438" cy="609398"/>
          </a:xfrm>
          <a:prstGeom prst="rect">
            <a:avLst/>
          </a:prstGeom>
          <a:noFill/>
        </p:spPr>
        <p:txBody>
          <a:bodyPr wrap="square" lIns="0" rIns="0" rtlCol="0">
            <a:spAutoFit/>
          </a:bodyPr>
          <a:lstStyle/>
          <a:p>
            <a:pPr algn="ctr">
              <a:lnSpc>
                <a:spcPct val="120000"/>
              </a:lnSpc>
            </a:pPr>
            <a:r>
              <a:rPr lang="en-US" sz="1400" i="1" dirty="0">
                <a:solidFill>
                  <a:schemeClr val="bg2"/>
                </a:solidFill>
                <a:latin typeface="Century Gothic" panose="020B0502020202020204" pitchFamily="34" charset="0"/>
              </a:rPr>
              <a:t>VP, Market Access, </a:t>
            </a:r>
            <a:r>
              <a:rPr lang="en-US" sz="1400" i="1" dirty="0" err="1">
                <a:solidFill>
                  <a:schemeClr val="bg2"/>
                </a:solidFill>
                <a:latin typeface="Century Gothic" panose="020B0502020202020204" pitchFamily="34" charset="0"/>
              </a:rPr>
              <a:t>Cognoa</a:t>
            </a:r>
            <a:endParaRPr lang="en-US" sz="1400" i="1" dirty="0">
              <a:solidFill>
                <a:schemeClr val="bg2"/>
              </a:solidFill>
              <a:latin typeface="Century Gothic" panose="020B0502020202020204" pitchFamily="34" charset="0"/>
            </a:endParaRPr>
          </a:p>
          <a:p>
            <a:pPr algn="ctr">
              <a:lnSpc>
                <a:spcPct val="120000"/>
              </a:lnSpc>
            </a:pPr>
            <a:endParaRPr lang="en-US" sz="1400" i="1" dirty="0">
              <a:solidFill>
                <a:schemeClr val="bg2"/>
              </a:solidFill>
              <a:latin typeface="Century Gothic" panose="020B0502020202020204" pitchFamily="34" charset="0"/>
            </a:endParaRPr>
          </a:p>
        </p:txBody>
      </p:sp>
      <p:sp>
        <p:nvSpPr>
          <p:cNvPr id="13" name="TextBox 12"/>
          <p:cNvSpPr txBox="1"/>
          <p:nvPr/>
        </p:nvSpPr>
        <p:spPr>
          <a:xfrm>
            <a:off x="4477037" y="5429916"/>
            <a:ext cx="3164459" cy="326051"/>
          </a:xfrm>
          <a:prstGeom prst="rect">
            <a:avLst/>
          </a:prstGeom>
          <a:noFill/>
        </p:spPr>
        <p:txBody>
          <a:bodyPr wrap="square" lIns="0" rIns="0" rtlCol="0">
            <a:spAutoFit/>
          </a:bodyPr>
          <a:lstStyle/>
          <a:p>
            <a:pPr algn="ctr">
              <a:lnSpc>
                <a:spcPct val="120000"/>
              </a:lnSpc>
            </a:pPr>
            <a:r>
              <a:rPr lang="en-US" sz="1400" i="1" dirty="0">
                <a:solidFill>
                  <a:schemeClr val="bg2"/>
                </a:solidFill>
                <a:latin typeface="Century Gothic" panose="020B0502020202020204" pitchFamily="34" charset="0"/>
              </a:rPr>
              <a:t>CEO, Sonora Advisory Group, LLC</a:t>
            </a:r>
          </a:p>
        </p:txBody>
      </p:sp>
      <p:sp>
        <p:nvSpPr>
          <p:cNvPr id="15" name="TextBox 14"/>
          <p:cNvSpPr txBox="1"/>
          <p:nvPr/>
        </p:nvSpPr>
        <p:spPr>
          <a:xfrm>
            <a:off x="7874647" y="5495727"/>
            <a:ext cx="3485869" cy="609398"/>
          </a:xfrm>
          <a:prstGeom prst="rect">
            <a:avLst/>
          </a:prstGeom>
          <a:noFill/>
        </p:spPr>
        <p:txBody>
          <a:bodyPr wrap="square" lIns="0" rIns="0" rtlCol="0">
            <a:spAutoFit/>
          </a:bodyPr>
          <a:lstStyle/>
          <a:p>
            <a:pPr algn="ctr">
              <a:lnSpc>
                <a:spcPct val="120000"/>
              </a:lnSpc>
            </a:pPr>
            <a:r>
              <a:rPr lang="en-US" sz="1400" i="1" dirty="0">
                <a:solidFill>
                  <a:schemeClr val="bg2"/>
                </a:solidFill>
                <a:latin typeface="Century Gothic" panose="020B0502020202020204" pitchFamily="34" charset="0"/>
              </a:rPr>
              <a:t>Vice President, Health Advances</a:t>
            </a:r>
          </a:p>
          <a:p>
            <a:pPr algn="ctr">
              <a:lnSpc>
                <a:spcPct val="120000"/>
              </a:lnSpc>
            </a:pPr>
            <a:endParaRPr lang="en-US" sz="1400" i="1" dirty="0">
              <a:solidFill>
                <a:schemeClr val="bg2"/>
              </a:solidFill>
              <a:latin typeface="Century Gothic" panose="020B0502020202020204" pitchFamily="34" charset="0"/>
            </a:endParaRPr>
          </a:p>
        </p:txBody>
      </p:sp>
      <p:sp>
        <p:nvSpPr>
          <p:cNvPr id="20" name="Title 1">
            <a:extLst>
              <a:ext uri="{FF2B5EF4-FFF2-40B4-BE49-F238E27FC236}">
                <a16:creationId xmlns:a16="http://schemas.microsoft.com/office/drawing/2014/main" id="{4DAF99CA-48C9-2942-96FD-52DD3C8813F8}"/>
              </a:ext>
            </a:extLst>
          </p:cNvPr>
          <p:cNvSpPr txBox="1">
            <a:spLocks/>
          </p:cNvSpPr>
          <p:nvPr/>
        </p:nvSpPr>
        <p:spPr>
          <a:xfrm>
            <a:off x="854583" y="1171169"/>
            <a:ext cx="9833429" cy="1028700"/>
          </a:xfrm>
          <a:prstGeom prst="rect">
            <a:avLst/>
          </a:prstGeom>
        </p:spPr>
        <p:txBody>
          <a:bodyPr wrap="square" l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dirty="0"/>
              <a:t>Open Discussion</a:t>
            </a:r>
          </a:p>
        </p:txBody>
      </p:sp>
      <p:sp>
        <p:nvSpPr>
          <p:cNvPr id="19" name="TextBox 18"/>
          <p:cNvSpPr txBox="1"/>
          <p:nvPr/>
        </p:nvSpPr>
        <p:spPr>
          <a:xfrm>
            <a:off x="854584" y="5059807"/>
            <a:ext cx="3293556" cy="455317"/>
          </a:xfrm>
          <a:prstGeom prst="rect">
            <a:avLst/>
          </a:prstGeom>
          <a:noFill/>
        </p:spPr>
        <p:txBody>
          <a:bodyPr wrap="square" rtlCol="0">
            <a:spAutoFit/>
          </a:bodyPr>
          <a:lstStyle/>
          <a:p>
            <a:pPr algn="ctr">
              <a:lnSpc>
                <a:spcPct val="150000"/>
              </a:lnSpc>
            </a:pPr>
            <a:r>
              <a:rPr lang="en-US" dirty="0">
                <a:solidFill>
                  <a:schemeClr val="accent1"/>
                </a:solidFill>
                <a:latin typeface="Prometo Medium" panose="020B0704030203060203" pitchFamily="34" charset="0"/>
              </a:rPr>
              <a:t>Andy Molnar </a:t>
            </a:r>
          </a:p>
        </p:txBody>
      </p:sp>
      <p:sp>
        <p:nvSpPr>
          <p:cNvPr id="21" name="TextBox 20"/>
          <p:cNvSpPr txBox="1"/>
          <p:nvPr/>
        </p:nvSpPr>
        <p:spPr>
          <a:xfrm>
            <a:off x="4577665" y="5059807"/>
            <a:ext cx="2968085" cy="455317"/>
          </a:xfrm>
          <a:prstGeom prst="rect">
            <a:avLst/>
          </a:prstGeom>
          <a:noFill/>
        </p:spPr>
        <p:txBody>
          <a:bodyPr wrap="square" rtlCol="0">
            <a:spAutoFit/>
          </a:bodyPr>
          <a:lstStyle/>
          <a:p>
            <a:pPr algn="ctr">
              <a:lnSpc>
                <a:spcPct val="150000"/>
              </a:lnSpc>
            </a:pPr>
            <a:r>
              <a:rPr lang="en-US" dirty="0">
                <a:solidFill>
                  <a:schemeClr val="accent1"/>
                </a:solidFill>
                <a:latin typeface="Prometo Medium" panose="020B0704030203060203" pitchFamily="34" charset="0"/>
              </a:rPr>
              <a:t>Cathy </a:t>
            </a:r>
            <a:r>
              <a:rPr lang="en-US" dirty="0" err="1">
                <a:solidFill>
                  <a:schemeClr val="accent1"/>
                </a:solidFill>
                <a:latin typeface="Prometo Medium" panose="020B0704030203060203" pitchFamily="34" charset="0"/>
              </a:rPr>
              <a:t>Graeff</a:t>
            </a:r>
            <a:endParaRPr lang="en-US" dirty="0">
              <a:solidFill>
                <a:schemeClr val="accent1"/>
              </a:solidFill>
              <a:latin typeface="Prometo Medium" panose="020B0704030203060203" pitchFamily="34" charset="0"/>
            </a:endParaRPr>
          </a:p>
        </p:txBody>
      </p:sp>
      <p:sp>
        <p:nvSpPr>
          <p:cNvPr id="22" name="TextBox 21"/>
          <p:cNvSpPr txBox="1"/>
          <p:nvPr/>
        </p:nvSpPr>
        <p:spPr>
          <a:xfrm>
            <a:off x="7778901" y="5059807"/>
            <a:ext cx="3581615" cy="455317"/>
          </a:xfrm>
          <a:prstGeom prst="rect">
            <a:avLst/>
          </a:prstGeom>
          <a:noFill/>
        </p:spPr>
        <p:txBody>
          <a:bodyPr wrap="square" rtlCol="0">
            <a:spAutoFit/>
          </a:bodyPr>
          <a:lstStyle/>
          <a:p>
            <a:pPr algn="ctr">
              <a:lnSpc>
                <a:spcPct val="150000"/>
              </a:lnSpc>
            </a:pPr>
            <a:r>
              <a:rPr lang="en-US" dirty="0">
                <a:solidFill>
                  <a:schemeClr val="accent1"/>
                </a:solidFill>
                <a:latin typeface="Prometo Medium" panose="020B0704030203060203" pitchFamily="34" charset="0"/>
              </a:rPr>
              <a:t>Jeff Abraham</a:t>
            </a:r>
          </a:p>
        </p:txBody>
      </p:sp>
      <p:pic>
        <p:nvPicPr>
          <p:cNvPr id="23" name="Picture 22" descr="A picture containing clock, meter&#10;&#10;Description automatically generated">
            <a:extLst>
              <a:ext uri="{FF2B5EF4-FFF2-40B4-BE49-F238E27FC236}">
                <a16:creationId xmlns:a16="http://schemas.microsoft.com/office/drawing/2014/main" id="{534A42E5-363C-4BA9-8CB1-C0AA41BB08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4" name="Slide Number Placeholder 3"/>
          <p:cNvSpPr>
            <a:spLocks noGrp="1"/>
          </p:cNvSpPr>
          <p:nvPr>
            <p:ph type="sldNum" sz="quarter" idx="10"/>
          </p:nvPr>
        </p:nvSpPr>
        <p:spPr/>
        <p:txBody>
          <a:bodyPr/>
          <a:lstStyle/>
          <a:p>
            <a:fld id="{D8D877B3-D348-4611-9BDB-C5374591D951}" type="slidenum">
              <a:rPr lang="en-US" smtClean="0"/>
              <a:pPr/>
              <a:t>42</a:t>
            </a:fld>
            <a:endParaRPr lang="en-US" dirty="0"/>
          </a:p>
        </p:txBody>
      </p:sp>
    </p:spTree>
    <p:extLst>
      <p:ext uri="{BB962C8B-B14F-4D97-AF65-F5344CB8AC3E}">
        <p14:creationId xmlns:p14="http://schemas.microsoft.com/office/powerpoint/2010/main" val="2099235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971550"/>
            <a:ext cx="9833429" cy="807554"/>
          </a:xfrm>
        </p:spPr>
        <p:txBody>
          <a:bodyPr/>
          <a:lstStyle/>
          <a:p>
            <a:r>
              <a:rPr lang="en-US" dirty="0"/>
              <a:t>Upcoming Pharmacy Town Hall</a:t>
            </a:r>
            <a:br>
              <a:rPr lang="en-US" dirty="0"/>
            </a:br>
            <a:r>
              <a:rPr lang="en-US" dirty="0"/>
              <a:t> </a:t>
            </a:r>
            <a:br>
              <a:rPr lang="en-US" dirty="0"/>
            </a:br>
            <a:r>
              <a:rPr lang="en-US" sz="3200" i="0" dirty="0"/>
              <a:t>Save the Date</a:t>
            </a:r>
          </a:p>
        </p:txBody>
      </p:sp>
      <p:sp>
        <p:nvSpPr>
          <p:cNvPr id="3" name="Content Placeholder 2"/>
          <p:cNvSpPr>
            <a:spLocks noGrp="1"/>
          </p:cNvSpPr>
          <p:nvPr>
            <p:ph idx="1"/>
          </p:nvPr>
        </p:nvSpPr>
        <p:spPr>
          <a:xfrm>
            <a:off x="854699" y="2165684"/>
            <a:ext cx="10505818" cy="4224494"/>
          </a:xfrm>
        </p:spPr>
        <p:txBody>
          <a:bodyPr tIns="0">
            <a:normAutofit/>
          </a:bodyPr>
          <a:lstStyle/>
          <a:p>
            <a:pPr marL="0" indent="0">
              <a:buNone/>
            </a:pPr>
            <a:r>
              <a:rPr lang="en-US" sz="3100" dirty="0">
                <a:solidFill>
                  <a:schemeClr val="tx1">
                    <a:lumMod val="65000"/>
                    <a:lumOff val="35000"/>
                  </a:schemeClr>
                </a:solidFill>
              </a:rPr>
              <a:t>Pharmacy Town Hall 3 - Specialty Pharmacy</a:t>
            </a:r>
          </a:p>
          <a:p>
            <a:pPr marL="222250" lvl="1" indent="0">
              <a:buNone/>
            </a:pPr>
            <a:r>
              <a:rPr lang="en-US" sz="3100" b="0" dirty="0"/>
              <a:t>December 10, 2020 | </a:t>
            </a:r>
            <a:r>
              <a:rPr lang="en-US" sz="3100" b="0" dirty="0">
                <a:hlinkClick r:id="rId3"/>
              </a:rPr>
              <a:t>Register</a:t>
            </a:r>
            <a:endParaRPr lang="en-US" sz="3100" b="0" dirty="0"/>
          </a:p>
          <a:p>
            <a:pPr marL="222250" lvl="1" indent="0">
              <a:buNone/>
            </a:pPr>
            <a:endParaRPr lang="en-US" sz="2400" b="0" dirty="0"/>
          </a:p>
          <a:p>
            <a:pPr marL="222250" lvl="1" indent="0">
              <a:buNone/>
            </a:pPr>
            <a:r>
              <a:rPr lang="en-US" sz="2400" b="0" dirty="0"/>
              <a:t>Speakers:</a:t>
            </a:r>
          </a:p>
          <a:p>
            <a:r>
              <a:rPr lang="en-US" dirty="0">
                <a:solidFill>
                  <a:schemeClr val="tx1">
                    <a:lumMod val="65000"/>
                    <a:lumOff val="35000"/>
                  </a:schemeClr>
                </a:solidFill>
              </a:rPr>
              <a:t>Julie </a:t>
            </a:r>
            <a:r>
              <a:rPr lang="en-US" dirty="0" err="1">
                <a:solidFill>
                  <a:schemeClr val="tx1">
                    <a:lumMod val="65000"/>
                    <a:lumOff val="35000"/>
                  </a:schemeClr>
                </a:solidFill>
              </a:rPr>
              <a:t>Hessick</a:t>
            </a:r>
            <a:r>
              <a:rPr lang="en-US" dirty="0">
                <a:solidFill>
                  <a:schemeClr val="tx1">
                    <a:lumMod val="65000"/>
                    <a:lumOff val="35000"/>
                  </a:schemeClr>
                </a:solidFill>
              </a:rPr>
              <a:t>, </a:t>
            </a:r>
            <a:r>
              <a:rPr lang="en-US" dirty="0" err="1">
                <a:solidFill>
                  <a:schemeClr val="tx1">
                    <a:lumMod val="65000"/>
                    <a:lumOff val="35000"/>
                  </a:schemeClr>
                </a:solidFill>
              </a:rPr>
              <a:t>OneOme</a:t>
            </a:r>
            <a:endParaRPr lang="en-US" dirty="0">
              <a:solidFill>
                <a:schemeClr val="tx1">
                  <a:lumMod val="65000"/>
                  <a:lumOff val="35000"/>
                </a:schemeClr>
              </a:solidFill>
            </a:endParaRPr>
          </a:p>
          <a:p>
            <a:r>
              <a:rPr lang="en-US" dirty="0">
                <a:solidFill>
                  <a:schemeClr val="tx1">
                    <a:lumMod val="65000"/>
                    <a:lumOff val="35000"/>
                  </a:schemeClr>
                </a:solidFill>
              </a:rPr>
              <a:t>Laura </a:t>
            </a:r>
            <a:r>
              <a:rPr lang="en-US" dirty="0" err="1">
                <a:solidFill>
                  <a:schemeClr val="tx1">
                    <a:lumMod val="65000"/>
                    <a:lumOff val="35000"/>
                  </a:schemeClr>
                </a:solidFill>
              </a:rPr>
              <a:t>Topor</a:t>
            </a:r>
            <a:r>
              <a:rPr lang="en-US" dirty="0">
                <a:solidFill>
                  <a:schemeClr val="tx1">
                    <a:lumMod val="65000"/>
                    <a:lumOff val="35000"/>
                  </a:schemeClr>
                </a:solidFill>
              </a:rPr>
              <a:t>, Granada Health, Inc.</a:t>
            </a:r>
          </a:p>
          <a:p>
            <a:r>
              <a:rPr lang="en-US" dirty="0">
                <a:solidFill>
                  <a:schemeClr val="tx1">
                    <a:lumMod val="65000"/>
                    <a:lumOff val="35000"/>
                  </a:schemeClr>
                </a:solidFill>
              </a:rPr>
              <a:t>Michele Kidd, </a:t>
            </a:r>
            <a:r>
              <a:rPr lang="en-US" dirty="0" err="1">
                <a:solidFill>
                  <a:schemeClr val="tx1">
                    <a:lumMod val="65000"/>
                    <a:lumOff val="35000"/>
                  </a:schemeClr>
                </a:solidFill>
              </a:rPr>
              <a:t>Accredo</a:t>
            </a:r>
            <a:r>
              <a:rPr lang="en-US" dirty="0">
                <a:solidFill>
                  <a:schemeClr val="tx1">
                    <a:lumMod val="65000"/>
                    <a:lumOff val="35000"/>
                  </a:schemeClr>
                </a:solidFill>
              </a:rPr>
              <a:t>, an Express Scripts Company</a:t>
            </a:r>
          </a:p>
          <a:p>
            <a:pPr marL="222250" lvl="1" indent="0">
              <a:buNone/>
            </a:pPr>
            <a:endParaRPr lang="en-US" sz="2400" b="0" dirty="0"/>
          </a:p>
          <a:p>
            <a:pPr marL="222250" lvl="1" indent="0">
              <a:buNone/>
            </a:pPr>
            <a:endParaRPr lang="en-US" sz="7800" b="0" dirty="0"/>
          </a:p>
          <a:p>
            <a:endParaRPr lang="en-US" sz="8000" dirty="0"/>
          </a:p>
          <a:p>
            <a:pPr marL="0" indent="0">
              <a:buNone/>
            </a:pPr>
            <a:endParaRPr lang="en-US" sz="8000" dirty="0"/>
          </a:p>
          <a:p>
            <a:endParaRPr lang="en-US" dirty="0"/>
          </a:p>
        </p:txBody>
      </p:sp>
      <p:sp>
        <p:nvSpPr>
          <p:cNvPr id="4" name="Slide Number Placeholder 3"/>
          <p:cNvSpPr>
            <a:spLocks noGrp="1"/>
          </p:cNvSpPr>
          <p:nvPr>
            <p:ph type="sldNum" sz="quarter" idx="12"/>
          </p:nvPr>
        </p:nvSpPr>
        <p:spPr/>
        <p:txBody>
          <a:bodyPr/>
          <a:lstStyle/>
          <a:p>
            <a:fld id="{2F8AF2E6-64A8-0F46-AF27-0A96D82A033B}" type="slidenum">
              <a:rPr lang="en-US" smtClean="0"/>
              <a:pPr/>
              <a:t>43</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2577" y="6288297"/>
            <a:ext cx="1408145" cy="430926"/>
          </a:xfrm>
          <a:prstGeom prst="rect">
            <a:avLst/>
          </a:prstGeom>
        </p:spPr>
      </p:pic>
    </p:spTree>
    <p:extLst>
      <p:ext uri="{BB962C8B-B14F-4D97-AF65-F5344CB8AC3E}">
        <p14:creationId xmlns:p14="http://schemas.microsoft.com/office/powerpoint/2010/main" val="917810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5C35C-ED75-0A45-8E8A-A67019E78B20}"/>
              </a:ext>
            </a:extLst>
          </p:cNvPr>
          <p:cNvSpPr>
            <a:spLocks noGrp="1"/>
          </p:cNvSpPr>
          <p:nvPr>
            <p:ph type="sldNum" sz="quarter" idx="4"/>
          </p:nvPr>
        </p:nvSpPr>
        <p:spPr/>
        <p:txBody>
          <a:bodyPr/>
          <a:lstStyle/>
          <a:p>
            <a:fld id="{D8D877B3-D348-4611-9BDB-C5374591D951}" type="slidenum">
              <a:rPr lang="en-US" smtClean="0"/>
              <a:pPr/>
              <a:t>44</a:t>
            </a:fld>
            <a:endParaRPr lang="en-US"/>
          </a:p>
        </p:txBody>
      </p:sp>
      <p:sp>
        <p:nvSpPr>
          <p:cNvPr id="3" name="Rectangle 2">
            <a:extLst>
              <a:ext uri="{FF2B5EF4-FFF2-40B4-BE49-F238E27FC236}">
                <a16:creationId xmlns:a16="http://schemas.microsoft.com/office/drawing/2014/main" id="{AF4CD587-5FA3-644B-BF6B-A572DF659585}"/>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9621BB-7D10-6E4A-B11B-D7518FBA424A}"/>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01E0AB0-2991-1647-BF1E-86E18AE05051}"/>
              </a:ext>
            </a:extLst>
          </p:cNvPr>
          <p:cNvGrpSpPr/>
          <p:nvPr/>
        </p:nvGrpSpPr>
        <p:grpSpPr>
          <a:xfrm>
            <a:off x="10752013" y="10633"/>
            <a:ext cx="1439987" cy="6858000"/>
            <a:chOff x="1650797" y="10633"/>
            <a:chExt cx="1439987" cy="6858000"/>
          </a:xfrm>
        </p:grpSpPr>
        <p:pic>
          <p:nvPicPr>
            <p:cNvPr id="6" name="Picture Placeholder 4">
              <a:extLst>
                <a:ext uri="{FF2B5EF4-FFF2-40B4-BE49-F238E27FC236}">
                  <a16:creationId xmlns:a16="http://schemas.microsoft.com/office/drawing/2014/main" id="{AC591D9D-41E2-4941-B0AD-2B592F94F8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7" name="Picture Placeholder 4">
              <a:extLst>
                <a:ext uri="{FF2B5EF4-FFF2-40B4-BE49-F238E27FC236}">
                  <a16:creationId xmlns:a16="http://schemas.microsoft.com/office/drawing/2014/main" id="{A5CE0850-8FA4-604A-8D71-2D667EE709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8" name="Picture Placeholder 4">
              <a:extLst>
                <a:ext uri="{FF2B5EF4-FFF2-40B4-BE49-F238E27FC236}">
                  <a16:creationId xmlns:a16="http://schemas.microsoft.com/office/drawing/2014/main" id="{67295BAE-3B77-AA41-B2B6-8614E0671D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9" name="Group 8">
            <a:extLst>
              <a:ext uri="{FF2B5EF4-FFF2-40B4-BE49-F238E27FC236}">
                <a16:creationId xmlns:a16="http://schemas.microsoft.com/office/drawing/2014/main" id="{323020C1-B7D7-2940-97E5-7110620C9B15}"/>
              </a:ext>
            </a:extLst>
          </p:cNvPr>
          <p:cNvGrpSpPr/>
          <p:nvPr/>
        </p:nvGrpSpPr>
        <p:grpSpPr>
          <a:xfrm>
            <a:off x="8391839" y="10633"/>
            <a:ext cx="2331719" cy="6858000"/>
            <a:chOff x="1650797" y="10633"/>
            <a:chExt cx="2331719" cy="6858000"/>
          </a:xfrm>
        </p:grpSpPr>
        <p:pic>
          <p:nvPicPr>
            <p:cNvPr id="10" name="Picture Placeholder 4">
              <a:extLst>
                <a:ext uri="{FF2B5EF4-FFF2-40B4-BE49-F238E27FC236}">
                  <a16:creationId xmlns:a16="http://schemas.microsoft.com/office/drawing/2014/main" id="{9A7AA60D-E7ED-5E44-8A5D-0A3F1197CD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1" name="Picture Placeholder 4">
              <a:extLst>
                <a:ext uri="{FF2B5EF4-FFF2-40B4-BE49-F238E27FC236}">
                  <a16:creationId xmlns:a16="http://schemas.microsoft.com/office/drawing/2014/main" id="{6AC3BC95-7172-BB49-8B8B-19DCB81C9E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2" name="Picture Placeholder 4">
              <a:extLst>
                <a:ext uri="{FF2B5EF4-FFF2-40B4-BE49-F238E27FC236}">
                  <a16:creationId xmlns:a16="http://schemas.microsoft.com/office/drawing/2014/main" id="{FC2CEF78-D740-C14D-BCB6-85C9C2C695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13" name="Group 12">
            <a:extLst>
              <a:ext uri="{FF2B5EF4-FFF2-40B4-BE49-F238E27FC236}">
                <a16:creationId xmlns:a16="http://schemas.microsoft.com/office/drawing/2014/main" id="{37792893-AFBE-984B-B732-C0F8219A6FC8}"/>
              </a:ext>
            </a:extLst>
          </p:cNvPr>
          <p:cNvGrpSpPr/>
          <p:nvPr/>
        </p:nvGrpSpPr>
        <p:grpSpPr>
          <a:xfrm>
            <a:off x="1650797" y="10633"/>
            <a:ext cx="2331719" cy="6858000"/>
            <a:chOff x="1650797" y="10633"/>
            <a:chExt cx="2331719" cy="6858000"/>
          </a:xfrm>
        </p:grpSpPr>
        <p:pic>
          <p:nvPicPr>
            <p:cNvPr id="14" name="Picture Placeholder 4">
              <a:extLst>
                <a:ext uri="{FF2B5EF4-FFF2-40B4-BE49-F238E27FC236}">
                  <a16:creationId xmlns:a16="http://schemas.microsoft.com/office/drawing/2014/main" id="{A45FB4A2-9525-D54C-8208-BCF7EA49D6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5" name="Picture Placeholder 4">
              <a:extLst>
                <a:ext uri="{FF2B5EF4-FFF2-40B4-BE49-F238E27FC236}">
                  <a16:creationId xmlns:a16="http://schemas.microsoft.com/office/drawing/2014/main" id="{9D8E9ACF-F38C-B54A-8B30-33115DC6CA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6" name="Picture Placeholder 4">
              <a:extLst>
                <a:ext uri="{FF2B5EF4-FFF2-40B4-BE49-F238E27FC236}">
                  <a16:creationId xmlns:a16="http://schemas.microsoft.com/office/drawing/2014/main" id="{43DE9A9B-DCE9-A143-8748-E15E810907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17" name="Oval 16">
            <a:extLst>
              <a:ext uri="{FF2B5EF4-FFF2-40B4-BE49-F238E27FC236}">
                <a16:creationId xmlns:a16="http://schemas.microsoft.com/office/drawing/2014/main" id="{208EFF29-B617-1A48-9664-3D8E905859FD}"/>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6">
            <a:extLst>
              <a:ext uri="{FF2B5EF4-FFF2-40B4-BE49-F238E27FC236}">
                <a16:creationId xmlns:a16="http://schemas.microsoft.com/office/drawing/2014/main" id="{7110F8B2-F0A6-5641-8FAB-5CEE18D58B72}"/>
              </a:ext>
            </a:extLst>
          </p:cNvPr>
          <p:cNvSpPr txBox="1">
            <a:spLocks/>
          </p:cNvSpPr>
          <p:nvPr/>
        </p:nvSpPr>
        <p:spPr>
          <a:xfrm>
            <a:off x="1873016" y="2733809"/>
            <a:ext cx="8578788" cy="1783443"/>
          </a:xfrm>
          <a:prstGeom prst="rect">
            <a:avLst/>
          </a:prstGeom>
        </p:spPr>
        <p:txBody>
          <a:bodyPr lIns="457200" tIns="0" rIns="457200" anchor="ct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gn="ctr"/>
            <a:r>
              <a:rPr lang="en-US" sz="7200"/>
              <a:t>Concepts</a:t>
            </a:r>
            <a:endParaRPr lang="en-US" sz="7200">
              <a:solidFill>
                <a:srgbClr val="FFFFFF"/>
              </a:solidFill>
            </a:endParaRPr>
          </a:p>
        </p:txBody>
      </p:sp>
      <p:grpSp>
        <p:nvGrpSpPr>
          <p:cNvPr id="19" name="Group 18">
            <a:extLst>
              <a:ext uri="{FF2B5EF4-FFF2-40B4-BE49-F238E27FC236}">
                <a16:creationId xmlns:a16="http://schemas.microsoft.com/office/drawing/2014/main" id="{5374F290-047B-864A-88AB-18D669ABD883}"/>
              </a:ext>
            </a:extLst>
          </p:cNvPr>
          <p:cNvGrpSpPr/>
          <p:nvPr/>
        </p:nvGrpSpPr>
        <p:grpSpPr>
          <a:xfrm>
            <a:off x="0" y="10633"/>
            <a:ext cx="1611456" cy="6858000"/>
            <a:chOff x="2371060" y="10633"/>
            <a:chExt cx="1611456" cy="6858000"/>
          </a:xfrm>
        </p:grpSpPr>
        <p:pic>
          <p:nvPicPr>
            <p:cNvPr id="20" name="Picture Placeholder 4">
              <a:extLst>
                <a:ext uri="{FF2B5EF4-FFF2-40B4-BE49-F238E27FC236}">
                  <a16:creationId xmlns:a16="http://schemas.microsoft.com/office/drawing/2014/main" id="{C6A8B3FB-4ED3-C04D-8B02-B88E5B439B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21" name="Picture Placeholder 4">
              <a:extLst>
                <a:ext uri="{FF2B5EF4-FFF2-40B4-BE49-F238E27FC236}">
                  <a16:creationId xmlns:a16="http://schemas.microsoft.com/office/drawing/2014/main" id="{1574D03D-70C3-A44F-82A5-C746623AD1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22" name="Picture Placeholder 4">
              <a:extLst>
                <a:ext uri="{FF2B5EF4-FFF2-40B4-BE49-F238E27FC236}">
                  <a16:creationId xmlns:a16="http://schemas.microsoft.com/office/drawing/2014/main" id="{BC6C44CB-F3D5-5D41-B36F-59483E00F5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49" name="Title 6">
            <a:extLst>
              <a:ext uri="{FF2B5EF4-FFF2-40B4-BE49-F238E27FC236}">
                <a16:creationId xmlns:a16="http://schemas.microsoft.com/office/drawing/2014/main" id="{1AC8E2FB-B47D-554E-B35C-F07AFE631F97}"/>
              </a:ext>
            </a:extLst>
          </p:cNvPr>
          <p:cNvSpPr txBox="1">
            <a:spLocks/>
          </p:cNvSpPr>
          <p:nvPr/>
        </p:nvSpPr>
        <p:spPr>
          <a:xfrm>
            <a:off x="1883555" y="3258107"/>
            <a:ext cx="8578788" cy="1062407"/>
          </a:xfrm>
          <a:prstGeom prst="rect">
            <a:avLst/>
          </a:prstGeom>
        </p:spPr>
        <p:txBody>
          <a:bodyPr lIns="457200" tIns="0" rIns="457200" anchor="ct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gn="ctr"/>
            <a:r>
              <a:rPr lang="en-US" sz="4800" dirty="0">
                <a:solidFill>
                  <a:schemeClr val="bg1"/>
                </a:solidFill>
                <a:latin typeface="Prometo Medium" panose="020B0604030203060203" pitchFamily="34" charset="77"/>
              </a:rPr>
              <a:t>We’re prioritizing </a:t>
            </a:r>
            <a:br>
              <a:rPr lang="en-US" sz="4800" dirty="0">
                <a:solidFill>
                  <a:schemeClr val="bg1"/>
                </a:solidFill>
                <a:latin typeface="Prometo Medium" panose="020B0604030203060203" pitchFamily="34" charset="77"/>
              </a:rPr>
            </a:br>
            <a:r>
              <a:rPr lang="en-US" sz="4800" dirty="0">
                <a:solidFill>
                  <a:schemeClr val="bg1"/>
                </a:solidFill>
                <a:latin typeface="Prometo Medium" panose="020B0604030203060203" pitchFamily="34" charset="77"/>
              </a:rPr>
              <a:t>health and safety. </a:t>
            </a:r>
          </a:p>
          <a:p>
            <a:pPr algn="ctr"/>
            <a:endParaRPr lang="en-US" sz="7200" dirty="0">
              <a:solidFill>
                <a:schemeClr val="bg1"/>
              </a:solidFill>
            </a:endParaRPr>
          </a:p>
        </p:txBody>
      </p:sp>
      <p:sp>
        <p:nvSpPr>
          <p:cNvPr id="50" name="TextBox 49">
            <a:extLst>
              <a:ext uri="{FF2B5EF4-FFF2-40B4-BE49-F238E27FC236}">
                <a16:creationId xmlns:a16="http://schemas.microsoft.com/office/drawing/2014/main" id="{ABE2BD06-1213-B446-B37E-743F2A0D5EB1}"/>
              </a:ext>
            </a:extLst>
          </p:cNvPr>
          <p:cNvSpPr txBox="1"/>
          <p:nvPr/>
        </p:nvSpPr>
        <p:spPr>
          <a:xfrm>
            <a:off x="1883556" y="6041843"/>
            <a:ext cx="8578787" cy="338554"/>
          </a:xfrm>
          <a:prstGeom prst="rect">
            <a:avLst/>
          </a:prstGeom>
          <a:noFill/>
        </p:spPr>
        <p:txBody>
          <a:bodyPr wrap="square" lIns="0" rIns="0" rtlCol="0">
            <a:spAutoFit/>
          </a:bodyPr>
          <a:lstStyle/>
          <a:p>
            <a:pPr algn="ctr"/>
            <a:r>
              <a:rPr lang="en-US" sz="1600" dirty="0" err="1">
                <a:solidFill>
                  <a:schemeClr val="bg1"/>
                </a:solidFill>
                <a:latin typeface="Prometo Medium" panose="020B0604030203060203" pitchFamily="34" charset="77"/>
                <a:ea typeface="Open Sans" charset="0"/>
                <a:cs typeface="Open Sans" charset="0"/>
              </a:rPr>
              <a:t>himssconference.org</a:t>
            </a:r>
            <a:endParaRPr lang="en-US" sz="1600" dirty="0">
              <a:solidFill>
                <a:schemeClr val="bg1"/>
              </a:solidFill>
              <a:latin typeface="Prometo Medium" panose="020B0604030203060203" pitchFamily="34" charset="77"/>
              <a:ea typeface="Open Sans" charset="0"/>
              <a:cs typeface="Open Sans" charset="0"/>
            </a:endParaRPr>
          </a:p>
        </p:txBody>
      </p:sp>
      <p:sp>
        <p:nvSpPr>
          <p:cNvPr id="51" name="TextBox 50">
            <a:extLst>
              <a:ext uri="{FF2B5EF4-FFF2-40B4-BE49-F238E27FC236}">
                <a16:creationId xmlns:a16="http://schemas.microsoft.com/office/drawing/2014/main" id="{E9CB7061-65BB-5A44-8EE4-4C9B90E36ACD}"/>
              </a:ext>
            </a:extLst>
          </p:cNvPr>
          <p:cNvSpPr txBox="1"/>
          <p:nvPr/>
        </p:nvSpPr>
        <p:spPr>
          <a:xfrm>
            <a:off x="2168795" y="4235540"/>
            <a:ext cx="7987229" cy="646331"/>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The HIMSS Global Conference &amp; Exhibition </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will be held August 9-13, 2021 </a:t>
            </a:r>
          </a:p>
        </p:txBody>
      </p:sp>
      <p:pic>
        <p:nvPicPr>
          <p:cNvPr id="53" name="Picture 52" descr="A picture containing drawing&#10;&#10;Description automatically generated">
            <a:extLst>
              <a:ext uri="{FF2B5EF4-FFF2-40B4-BE49-F238E27FC236}">
                <a16:creationId xmlns:a16="http://schemas.microsoft.com/office/drawing/2014/main" id="{24651C40-CBA3-D142-A92B-C3876F572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781" y="322625"/>
            <a:ext cx="2657255" cy="1186997"/>
          </a:xfrm>
          <a:prstGeom prst="rect">
            <a:avLst/>
          </a:prstGeom>
        </p:spPr>
      </p:pic>
    </p:spTree>
    <p:extLst>
      <p:ext uri="{BB962C8B-B14F-4D97-AF65-F5344CB8AC3E}">
        <p14:creationId xmlns:p14="http://schemas.microsoft.com/office/powerpoint/2010/main" val="3561039257"/>
      </p:ext>
    </p:extLst>
  </p:cSld>
  <p:clrMapOvr>
    <a:masterClrMapping/>
  </p:clrMapOvr>
  <mc:AlternateContent xmlns:mc="http://schemas.openxmlformats.org/markup-compatibility/2006" xmlns:p14="http://schemas.microsoft.com/office/powerpoint/2010/main">
    <mc:Choice Requires="p14">
      <p:transition spd="slow" p14:dur="2000" advClick="0" advTm="10000">
        <p14:reveal/>
      </p:transition>
    </mc:Choice>
    <mc:Fallback xmlns="">
      <p:transition spd="slow" advClick="0" advTm="10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0C198-DBC4-4256-8C63-F7B01B9DF949}"/>
              </a:ext>
            </a:extLst>
          </p:cNvPr>
          <p:cNvSpPr>
            <a:spLocks noGrp="1"/>
          </p:cNvSpPr>
          <p:nvPr>
            <p:ph type="sldNum" sz="quarter" idx="10"/>
          </p:nvPr>
        </p:nvSpPr>
        <p:spPr/>
        <p:txBody>
          <a:bodyPr/>
          <a:lstStyle/>
          <a:p>
            <a:fld id="{D8D877B3-D348-4611-9BDB-C5374591D951}" type="slidenum">
              <a:rPr lang="en-US" smtClean="0"/>
              <a:pPr/>
              <a:t>45</a:t>
            </a:fld>
            <a:endParaRPr lang="en-US" dirty="0"/>
          </a:p>
        </p:txBody>
      </p:sp>
      <p:sp>
        <p:nvSpPr>
          <p:cNvPr id="3" name="Content Placeholder 2">
            <a:extLst>
              <a:ext uri="{FF2B5EF4-FFF2-40B4-BE49-F238E27FC236}">
                <a16:creationId xmlns:a16="http://schemas.microsoft.com/office/drawing/2014/main" id="{831B0A63-166D-4675-8698-0E85092ECE28}"/>
              </a:ext>
            </a:extLst>
          </p:cNvPr>
          <p:cNvSpPr>
            <a:spLocks noGrp="1"/>
          </p:cNvSpPr>
          <p:nvPr>
            <p:ph idx="1"/>
          </p:nvPr>
        </p:nvSpPr>
        <p:spPr>
          <a:xfrm>
            <a:off x="846075" y="1776845"/>
            <a:ext cx="7736816" cy="4218709"/>
          </a:xfrm>
        </p:spPr>
        <p:txBody>
          <a:bodyPr/>
          <a:lstStyle/>
          <a:p>
            <a:pPr marL="457200" indent="-457200">
              <a:buFont typeface="+mj-lt"/>
              <a:buAutoNum type="arabicPeriod"/>
            </a:pPr>
            <a:r>
              <a:rPr lang="en-US" sz="2000" dirty="0">
                <a:solidFill>
                  <a:srgbClr val="005596"/>
                </a:solidFill>
              </a:rPr>
              <a:t>Access the </a:t>
            </a:r>
            <a:r>
              <a:rPr lang="en-US" sz="2000" dirty="0" err="1">
                <a:solidFill>
                  <a:srgbClr val="005596"/>
                </a:solidFill>
              </a:rPr>
              <a:t>QReader</a:t>
            </a:r>
            <a:r>
              <a:rPr lang="en-US" sz="2000" dirty="0">
                <a:solidFill>
                  <a:srgbClr val="005596"/>
                </a:solidFill>
              </a:rPr>
              <a:t> to be taken to Registration Page enter the platform, complete the evaluation and claim CE credit. </a:t>
            </a:r>
            <a:br>
              <a:rPr lang="en-US" sz="2000" dirty="0">
                <a:solidFill>
                  <a:srgbClr val="005596"/>
                </a:solidFill>
              </a:rPr>
            </a:br>
            <a:r>
              <a:rPr lang="en-US" sz="2000" dirty="0">
                <a:solidFill>
                  <a:srgbClr val="005596"/>
                </a:solidFill>
              </a:rPr>
              <a:t/>
            </a:r>
            <a:br>
              <a:rPr lang="en-US" sz="2000" dirty="0">
                <a:solidFill>
                  <a:srgbClr val="005596"/>
                </a:solidFill>
              </a:rPr>
            </a:br>
            <a:r>
              <a:rPr lang="en-US" sz="2000" dirty="0">
                <a:solidFill>
                  <a:srgbClr val="005596"/>
                </a:solidFill>
              </a:rPr>
              <a:t>OR Type this address into the browse of any device </a:t>
            </a:r>
            <a:r>
              <a:rPr lang="en-US" sz="2000" dirty="0">
                <a:solidFill>
                  <a:srgbClr val="005596"/>
                </a:solidFill>
                <a:hlinkClick r:id="rId2"/>
              </a:rPr>
              <a:t>https://www.lecturepanda.com/a/NCPDPDT</a:t>
            </a:r>
            <a:endParaRPr lang="en-US" dirty="0">
              <a:solidFill>
                <a:srgbClr val="005596"/>
              </a:solidFill>
            </a:endParaRPr>
          </a:p>
          <a:p>
            <a:pPr marL="457200" indent="-457200">
              <a:buFont typeface="+mj-lt"/>
              <a:buAutoNum type="arabicPeriod"/>
            </a:pPr>
            <a:r>
              <a:rPr lang="en-US" sz="2000" dirty="0">
                <a:solidFill>
                  <a:srgbClr val="005596"/>
                </a:solidFill>
              </a:rPr>
              <a:t>Be prepared to have your CPE Monitor number to enter along with your Birth Month and Birth Date.  If the information you input does not match CPE Monitor, you will immediately be informed to correct.</a:t>
            </a:r>
          </a:p>
          <a:p>
            <a:pPr marL="457200" indent="-457200">
              <a:buFont typeface="+mj-lt"/>
              <a:buAutoNum type="arabicPeriod"/>
            </a:pPr>
            <a:r>
              <a:rPr lang="en-US" sz="2000" dirty="0">
                <a:solidFill>
                  <a:srgbClr val="005596"/>
                </a:solidFill>
              </a:rPr>
              <a:t>Complete the QUIZ – your credit should post with CPE Monitor in about 24 hours.  </a:t>
            </a:r>
          </a:p>
          <a:p>
            <a:endParaRPr lang="en-US" dirty="0"/>
          </a:p>
        </p:txBody>
      </p:sp>
      <p:sp>
        <p:nvSpPr>
          <p:cNvPr id="5" name="Title 4">
            <a:extLst>
              <a:ext uri="{FF2B5EF4-FFF2-40B4-BE49-F238E27FC236}">
                <a16:creationId xmlns:a16="http://schemas.microsoft.com/office/drawing/2014/main" id="{2BEF2351-EC77-417C-8745-B36ED63003AE}"/>
              </a:ext>
            </a:extLst>
          </p:cNvPr>
          <p:cNvSpPr>
            <a:spLocks noGrp="1"/>
          </p:cNvSpPr>
          <p:nvPr>
            <p:ph type="title"/>
          </p:nvPr>
        </p:nvSpPr>
        <p:spPr>
          <a:xfrm>
            <a:off x="846074" y="1051047"/>
            <a:ext cx="7736816" cy="725798"/>
          </a:xfrm>
        </p:spPr>
        <p:txBody>
          <a:bodyPr/>
          <a:lstStyle/>
          <a:p>
            <a:r>
              <a:rPr lang="en-US" dirty="0"/>
              <a:t>Claim CE Weblink</a:t>
            </a:r>
          </a:p>
        </p:txBody>
      </p:sp>
      <p:pic>
        <p:nvPicPr>
          <p:cNvPr id="14" name="Picture Placeholder 13" descr="Qr code&#10;&#10;Description automatically generated">
            <a:extLst>
              <a:ext uri="{FF2B5EF4-FFF2-40B4-BE49-F238E27FC236}">
                <a16:creationId xmlns:a16="http://schemas.microsoft.com/office/drawing/2014/main" id="{7C140CC1-6773-44AD-AD60-253B42F1525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617" r="617"/>
          <a:stretch>
            <a:fillRect/>
          </a:stretch>
        </p:blipFill>
        <p:spPr>
          <a:xfrm>
            <a:off x="8896495" y="2264786"/>
            <a:ext cx="3048000" cy="3086100"/>
          </a:xfrm>
        </p:spPr>
      </p:pic>
      <p:pic>
        <p:nvPicPr>
          <p:cNvPr id="6" name="Picture 5"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1289022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1162796"/>
            <a:ext cx="9833429" cy="1028700"/>
          </a:xfrm>
        </p:spPr>
        <p:txBody>
          <a:bodyPr/>
          <a:lstStyle/>
          <a:p>
            <a:r>
              <a:rPr lang="en-US" dirty="0"/>
              <a:t>Evaluation Weblink</a:t>
            </a:r>
          </a:p>
        </p:txBody>
      </p:sp>
      <p:sp>
        <p:nvSpPr>
          <p:cNvPr id="3" name="Content Placeholder 2">
            <a:extLst>
              <a:ext uri="{FF2B5EF4-FFF2-40B4-BE49-F238E27FC236}">
                <a16:creationId xmlns:a16="http://schemas.microsoft.com/office/drawing/2014/main" id="{6E85B90E-80BA-45F8-8BE1-FAC0CAB512A6}"/>
              </a:ext>
            </a:extLst>
          </p:cNvPr>
          <p:cNvSpPr>
            <a:spLocks noGrp="1"/>
          </p:cNvSpPr>
          <p:nvPr>
            <p:ph idx="1"/>
          </p:nvPr>
        </p:nvSpPr>
        <p:spPr>
          <a:xfrm>
            <a:off x="800807" y="1677146"/>
            <a:ext cx="10790697" cy="4377207"/>
          </a:xfrm>
        </p:spPr>
        <p:txBody>
          <a:bodyPr>
            <a:normAutofit fontScale="92500" lnSpcReduction="10000"/>
          </a:bodyPr>
          <a:lstStyle/>
          <a:p>
            <a:pPr marL="0" indent="0" algn="ctr">
              <a:buClrTx/>
              <a:buNone/>
            </a:pPr>
            <a:r>
              <a:rPr lang="en-US" sz="2400" dirty="0">
                <a:solidFill>
                  <a:srgbClr val="005596"/>
                </a:solidFill>
                <a:hlinkClick r:id="rId3"/>
              </a:rPr>
              <a:t>https://www.lecturepanda.com/a/NCPDPDT2</a:t>
            </a:r>
            <a:endParaRPr lang="en-US" sz="2400" dirty="0">
              <a:solidFill>
                <a:srgbClr val="0070C0"/>
              </a:solidFill>
            </a:endParaRPr>
          </a:p>
          <a:p>
            <a:pPr>
              <a:buClrTx/>
            </a:pPr>
            <a:r>
              <a:rPr lang="en-US" sz="2400" dirty="0"/>
              <a:t>Please use the weblink shown above to access the online evaluation.  Enter this address into the browser of your phone, tablet, laptop  or desktop. The process should take less than 5 minutes.</a:t>
            </a:r>
          </a:p>
          <a:p>
            <a:pPr>
              <a:buClrTx/>
            </a:pPr>
            <a:r>
              <a:rPr lang="en-US" sz="2400" dirty="0"/>
              <a:t>This evaluation asks for your CPE Monitor number in order to post CE credit, so have that number ready when you start the evaluation.  </a:t>
            </a:r>
          </a:p>
          <a:p>
            <a:pPr>
              <a:buClrTx/>
            </a:pPr>
            <a:r>
              <a:rPr lang="en-US" sz="2400" dirty="0"/>
              <a:t>Your credit will post about 4 weeks from the date of this event.  </a:t>
            </a:r>
          </a:p>
          <a:p>
            <a:pPr>
              <a:buClrTx/>
            </a:pPr>
            <a:r>
              <a:rPr lang="en-US" sz="2400" dirty="0"/>
              <a:t>If you have questions, please email: </a:t>
            </a:r>
            <a:r>
              <a:rPr lang="en-US" sz="2400" dirty="0">
                <a:hlinkClick r:id="rId4"/>
              </a:rPr>
              <a:t>office@instituteforwellness.org</a:t>
            </a:r>
            <a:endParaRPr lang="en-US" sz="2400" dirty="0"/>
          </a:p>
        </p:txBody>
      </p:sp>
      <p:pic>
        <p:nvPicPr>
          <p:cNvPr id="4" name="Picture 3" descr="A picture containing clock, meter&#10;&#10;Description automatically generated">
            <a:extLst>
              <a:ext uri="{FF2B5EF4-FFF2-40B4-BE49-F238E27FC236}">
                <a16:creationId xmlns:a16="http://schemas.microsoft.com/office/drawing/2014/main" id="{51440EA7-0783-425B-9A04-B1BD086AE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2917633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403452" y="-1085850"/>
            <a:ext cx="7788548" cy="7115175"/>
          </a:xfrm>
        </p:spPr>
      </p:pic>
      <p:sp>
        <p:nvSpPr>
          <p:cNvPr id="3" name="Title 2"/>
          <p:cNvSpPr>
            <a:spLocks noGrp="1"/>
          </p:cNvSpPr>
          <p:nvPr>
            <p:ph type="title"/>
          </p:nvPr>
        </p:nvSpPr>
        <p:spPr/>
        <p:txBody>
          <a:bodyPr/>
          <a:lstStyle/>
          <a:p>
            <a:r>
              <a:rPr lang="en-US" dirty="0"/>
              <a:t>Thank you.</a:t>
            </a:r>
            <a:br>
              <a:rPr lang="en-US" dirty="0"/>
            </a:br>
            <a:r>
              <a:rPr lang="en-US" dirty="0"/>
              <a:t/>
            </a:r>
            <a:br>
              <a:rPr lang="en-US" dirty="0"/>
            </a:br>
            <a:r>
              <a:rPr lang="en-US" sz="2400" dirty="0"/>
              <a:t>Questions?</a:t>
            </a:r>
            <a:br>
              <a:rPr lang="en-US" sz="2400" dirty="0"/>
            </a:br>
            <a:r>
              <a:rPr lang="en-US" sz="2400" dirty="0"/>
              <a:t/>
            </a:r>
            <a:br>
              <a:rPr lang="en-US" sz="2400" dirty="0"/>
            </a:br>
            <a:r>
              <a:rPr lang="en-US" sz="2400" dirty="0"/>
              <a:t>Contact: </a:t>
            </a:r>
            <a:r>
              <a:rPr lang="en-US" sz="2400" dirty="0">
                <a:hlinkClick r:id="rId4"/>
              </a:rPr>
              <a:t>informatics@himss.org</a:t>
            </a:r>
            <a:r>
              <a:rPr lang="en-US" sz="2400" dirty="0"/>
              <a:t> </a:t>
            </a:r>
          </a:p>
        </p:txBody>
      </p:sp>
      <p:sp>
        <p:nvSpPr>
          <p:cNvPr id="4" name="Slide Number Placeholder 3"/>
          <p:cNvSpPr>
            <a:spLocks noGrp="1"/>
          </p:cNvSpPr>
          <p:nvPr>
            <p:ph type="sldNum" sz="quarter" idx="4"/>
          </p:nvPr>
        </p:nvSpPr>
        <p:spPr/>
        <p:txBody>
          <a:bodyPr/>
          <a:lstStyle/>
          <a:p>
            <a:fld id="{D8D877B3-D348-4611-9BDB-C5374591D951}" type="slidenum">
              <a:rPr lang="en-US" smtClean="0"/>
              <a:pPr/>
              <a:t>47</a:t>
            </a:fld>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6444" y="6288297"/>
            <a:ext cx="1408145" cy="430926"/>
          </a:xfrm>
          <a:prstGeom prst="rect">
            <a:avLst/>
          </a:prstGeom>
        </p:spPr>
      </p:pic>
    </p:spTree>
    <p:extLst>
      <p:ext uri="{BB962C8B-B14F-4D97-AF65-F5344CB8AC3E}">
        <p14:creationId xmlns:p14="http://schemas.microsoft.com/office/powerpoint/2010/main" val="253600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0FF933E-6DC5-4D19-B3F9-36325D67C56F}"/>
              </a:ext>
            </a:extLst>
          </p:cNvPr>
          <p:cNvSpPr>
            <a:spLocks noGrp="1" noChangeArrowheads="1"/>
          </p:cNvSpPr>
          <p:nvPr>
            <p:ph type="title"/>
          </p:nvPr>
        </p:nvSpPr>
        <p:spPr>
          <a:xfrm>
            <a:off x="4417375" y="1181099"/>
            <a:ext cx="5058932" cy="1143000"/>
          </a:xfrm>
        </p:spPr>
        <p:txBody>
          <a:bodyPr anchor="ctr">
            <a:normAutofit/>
          </a:bodyPr>
          <a:lstStyle/>
          <a:p>
            <a:r>
              <a:rPr lang="en-US" sz="3600" dirty="0">
                <a:latin typeface="Tahoma" charset="0"/>
                <a:ea typeface="MS PGothic" charset="0"/>
                <a:cs typeface="Tahoma" charset="0"/>
              </a:rPr>
              <a:t>Accreditation Statement</a:t>
            </a:r>
          </a:p>
        </p:txBody>
      </p:sp>
      <p:sp>
        <p:nvSpPr>
          <p:cNvPr id="10" name="Text Box 4">
            <a:extLst>
              <a:ext uri="{FF2B5EF4-FFF2-40B4-BE49-F238E27FC236}">
                <a16:creationId xmlns:a16="http://schemas.microsoft.com/office/drawing/2014/main" id="{B5B4072B-2B89-44DF-94E0-B9D81960254C}"/>
              </a:ext>
            </a:extLst>
          </p:cNvPr>
          <p:cNvSpPr txBox="1">
            <a:spLocks noChangeArrowheads="1"/>
          </p:cNvSpPr>
          <p:nvPr/>
        </p:nvSpPr>
        <p:spPr>
          <a:xfrm>
            <a:off x="349955" y="2449746"/>
            <a:ext cx="11492089" cy="3798654"/>
          </a:xfrm>
          <a:prstGeom prst="rect">
            <a:avLst/>
          </a:prstGeom>
          <a:noFill/>
        </p:spPr>
        <p:txBody>
          <a:bodyPr vert="horz" wrap="square" lIns="0" tIns="0" rIns="0" bIns="0" rtlCol="0">
            <a:no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None/>
              <a:tabLst/>
              <a:defRPr/>
            </a:pPr>
            <a:r>
              <a:rPr kumimoji="0" lang="en-US" sz="1600" b="1" i="0" u="none" strike="noStrike" kern="1200" cap="none" spc="0" normalizeH="0" baseline="0" noProof="0" dirty="0">
                <a:ln>
                  <a:noFill/>
                </a:ln>
                <a:solidFill>
                  <a:srgbClr val="333333"/>
                </a:solidFill>
                <a:effectLst/>
                <a:uLnTx/>
                <a:uFillTx/>
                <a:latin typeface="Century Gothic" panose="020F0302020204030204"/>
                <a:ea typeface="+mn-ea"/>
                <a:cs typeface="Arial"/>
              </a:rPr>
              <a:t>The Institute for Wellness and Education, Inc., is accredited by the Accreditation Council for Pharmacy Education (ACPE) as a provider of continuing pharmacy education.   Participants of the session who complete the evaluation and provide accurate CPE Monitor e-Profile information will have their credit  for 1.0 contact hours (0.10 CEU) submitted to CPE Monitor within 60 days of the event.  </a:t>
            </a:r>
          </a:p>
          <a:p>
            <a:pPr marL="0" marR="0" lvl="0" indent="0" algn="l" defTabSz="914318" rtl="0" eaLnBrk="1" fontAlgn="auto" latinLnBrk="0" hangingPunct="1">
              <a:lnSpc>
                <a:spcPct val="150000"/>
              </a:lnSpc>
              <a:spcBef>
                <a:spcPts val="1000"/>
              </a:spcBef>
              <a:spcAft>
                <a:spcPts val="0"/>
              </a:spcAft>
              <a:buClr>
                <a:srgbClr val="FF5A5A"/>
              </a:buClr>
              <a:buSzTx/>
              <a:buFont typeface="Arial" panose="020B0604020202020204" pitchFamily="34" charset="0"/>
              <a:buNone/>
              <a:tabLst/>
              <a:defRPr/>
            </a:pPr>
            <a:r>
              <a:rPr kumimoji="0" lang="en-US" sz="1600" b="1" i="0" u="none" strike="noStrike" kern="1200" cap="none" spc="0" normalizeH="0" baseline="0" noProof="0" dirty="0">
                <a:ln>
                  <a:noFill/>
                </a:ln>
                <a:solidFill>
                  <a:srgbClr val="333333"/>
                </a:solidFill>
                <a:effectLst/>
                <a:uLnTx/>
                <a:uFillTx/>
                <a:latin typeface="Century Gothic" panose="020F0302020204030204"/>
                <a:ea typeface="+mn-ea"/>
                <a:cs typeface="Arial"/>
              </a:rPr>
              <a:t>Please know that if accurate CPE Monitor e-Profile number is not provided within 60 days of the event, credit cannot be claimed after that time.  </a:t>
            </a:r>
            <a:endParaRPr kumimoji="0" lang="en-US" sz="1600" b="1" i="0" u="none" strike="noStrike" kern="1200" cap="none" spc="0" normalizeH="0" baseline="0" noProof="0" dirty="0">
              <a:ln>
                <a:noFill/>
              </a:ln>
              <a:solidFill>
                <a:srgbClr val="333333"/>
              </a:solidFill>
              <a:effectLst/>
              <a:uLnTx/>
              <a:uFillTx/>
              <a:latin typeface="Century Gothic" panose="020F0302020204030204"/>
              <a:ea typeface="MS PGothic" charset="0"/>
              <a:cs typeface="Arial"/>
            </a:endParaRPr>
          </a:p>
          <a:p>
            <a:pPr marL="0" marR="0" lvl="0" indent="0" algn="l" defTabSz="914318" rtl="0" eaLnBrk="1" fontAlgn="auto" latinLnBrk="0" hangingPunct="1">
              <a:lnSpc>
                <a:spcPct val="150000"/>
              </a:lnSpc>
              <a:spcBef>
                <a:spcPts val="0"/>
              </a:spcBef>
              <a:spcAft>
                <a:spcPts val="0"/>
              </a:spcAft>
              <a:buClr>
                <a:srgbClr val="FF5A5A"/>
              </a:buClr>
              <a:buSzTx/>
              <a:buFont typeface="Arial" panose="020B0604020202020204" pitchFamily="34" charset="0"/>
              <a:buNone/>
              <a:tabLst/>
              <a:defRPr/>
            </a:pPr>
            <a:r>
              <a:rPr kumimoji="0" lang="en-US" sz="1600" b="1" i="0" u="none" strike="noStrike" kern="1200" cap="none" spc="0" normalizeH="0" baseline="0" noProof="0" dirty="0">
                <a:ln>
                  <a:noFill/>
                </a:ln>
                <a:solidFill>
                  <a:srgbClr val="333333"/>
                </a:solidFill>
                <a:effectLst/>
                <a:uLnTx/>
                <a:uFillTx/>
                <a:latin typeface="Century Gothic" panose="020F0302020204030204"/>
                <a:ea typeface="MS PGothic" charset="0"/>
                <a:cs typeface="Arial"/>
              </a:rPr>
              <a:t>ACPE program numbers are: </a:t>
            </a:r>
          </a:p>
          <a:p>
            <a:pPr marL="0" marR="0" lvl="0" indent="0" algn="l" defTabSz="914318" rtl="0" eaLnBrk="1" fontAlgn="auto" latinLnBrk="0" hangingPunct="1">
              <a:lnSpc>
                <a:spcPct val="150000"/>
              </a:lnSpc>
              <a:spcBef>
                <a:spcPts val="0"/>
              </a:spcBef>
              <a:spcAft>
                <a:spcPts val="0"/>
              </a:spcAft>
              <a:buClr>
                <a:srgbClr val="FF5A5A"/>
              </a:buClr>
              <a:buSzTx/>
              <a:buFont typeface="Arial" panose="020B0604020202020204" pitchFamily="34" charset="0"/>
              <a:buNone/>
              <a:tabLst/>
              <a:defRPr/>
            </a:pPr>
            <a:r>
              <a:rPr kumimoji="0" lang="en-US" sz="1600" b="1" i="0" u="none" strike="noStrike" kern="1200" cap="none" spc="0" normalizeH="0" baseline="0" noProof="0" dirty="0">
                <a:ln>
                  <a:noFill/>
                </a:ln>
                <a:solidFill>
                  <a:srgbClr val="333333"/>
                </a:solidFill>
                <a:effectLst/>
                <a:uLnTx/>
                <a:uFillTx/>
                <a:latin typeface="Century Gothic" panose="020F0302020204030204"/>
                <a:ea typeface="MS PGothic" charset="0"/>
                <a:cs typeface="Arial"/>
              </a:rPr>
              <a:t>0459-0000-20-033-H04-P and 0459-0000-20-H04-T</a:t>
            </a:r>
          </a:p>
          <a:p>
            <a:pPr marL="0" marR="0" lvl="0" indent="0" algn="l" defTabSz="914318" rtl="0" eaLnBrk="1" fontAlgn="auto" latinLnBrk="0" hangingPunct="1">
              <a:lnSpc>
                <a:spcPct val="150000"/>
              </a:lnSpc>
              <a:spcBef>
                <a:spcPts val="0"/>
              </a:spcBef>
              <a:spcAft>
                <a:spcPts val="0"/>
              </a:spcAft>
              <a:buClr>
                <a:srgbClr val="FF5A5A"/>
              </a:buClr>
              <a:buSzTx/>
              <a:buFont typeface="Arial" panose="020B0604020202020204" pitchFamily="34" charset="0"/>
              <a:buNone/>
              <a:tabLst/>
              <a:defRPr/>
            </a:pPr>
            <a:r>
              <a:rPr kumimoji="0" lang="en-US" sz="1600" b="1" i="0" u="none" strike="noStrike" kern="1200" cap="none" spc="0" normalizeH="0" baseline="0" noProof="0" dirty="0">
                <a:ln>
                  <a:noFill/>
                </a:ln>
                <a:solidFill>
                  <a:srgbClr val="333333"/>
                </a:solidFill>
                <a:effectLst/>
                <a:uLnTx/>
                <a:uFillTx/>
                <a:latin typeface="Century Gothic" panose="020F0302020204030204"/>
                <a:ea typeface="MS PGothic" charset="0"/>
                <a:cs typeface="Arial"/>
              </a:rPr>
              <a:t>Release Date: November 19, 2020</a:t>
            </a:r>
            <a:br>
              <a:rPr kumimoji="0" lang="en-US" sz="1600" b="1" i="0" u="none" strike="noStrike" kern="1200" cap="none" spc="0" normalizeH="0" baseline="0" noProof="0" dirty="0">
                <a:ln>
                  <a:noFill/>
                </a:ln>
                <a:solidFill>
                  <a:srgbClr val="333333"/>
                </a:solidFill>
                <a:effectLst/>
                <a:uLnTx/>
                <a:uFillTx/>
                <a:latin typeface="Century Gothic" panose="020F0302020204030204"/>
                <a:ea typeface="MS PGothic" charset="0"/>
                <a:cs typeface="Arial"/>
              </a:rPr>
            </a:br>
            <a:endParaRPr kumimoji="0" lang="en-US" sz="1600" b="1" i="0" u="none" strike="noStrike" kern="1200" cap="none" spc="0" normalizeH="0" baseline="0" noProof="0" dirty="0">
              <a:ln>
                <a:noFill/>
              </a:ln>
              <a:solidFill>
                <a:srgbClr val="333333"/>
              </a:solidFill>
              <a:effectLst/>
              <a:uLnTx/>
              <a:uFillTx/>
              <a:latin typeface="Century Gothic" panose="020F0302020204030204"/>
              <a:ea typeface="MS PGothic" charset="0"/>
              <a:cs typeface="Tahoma" charset="0"/>
            </a:endParaRPr>
          </a:p>
        </p:txBody>
      </p:sp>
      <p:pic>
        <p:nvPicPr>
          <p:cNvPr id="11" name="Picture 5" descr="ACPE 2007 logo">
            <a:extLst>
              <a:ext uri="{FF2B5EF4-FFF2-40B4-BE49-F238E27FC236}">
                <a16:creationId xmlns:a16="http://schemas.microsoft.com/office/drawing/2014/main" id="{1440B210-FADE-450B-9E48-77096B49A0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326" y="1088897"/>
            <a:ext cx="1418070" cy="132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271789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6</a:t>
            </a:fld>
            <a:endParaRPr lang="en-US" dirty="0"/>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482" t="21462" r="28223" b="36284"/>
          <a:stretch/>
        </p:blipFill>
        <p:spPr>
          <a:xfrm rot="19800000">
            <a:off x="926412" y="1416138"/>
            <a:ext cx="2113084" cy="2114053"/>
          </a:xfrm>
          <a:noFill/>
        </p:spPr>
      </p:pic>
      <p:sp>
        <p:nvSpPr>
          <p:cNvPr id="10" name="TextBox 9"/>
          <p:cNvSpPr txBox="1"/>
          <p:nvPr/>
        </p:nvSpPr>
        <p:spPr>
          <a:xfrm>
            <a:off x="6399711" y="1672762"/>
            <a:ext cx="4896412" cy="358175"/>
          </a:xfrm>
          <a:prstGeom prst="rect">
            <a:avLst/>
          </a:prstGeom>
          <a:noFill/>
        </p:spPr>
        <p:txBody>
          <a:bodyPr wrap="square" lIns="0" rIns="0" rtlCol="0">
            <a:spAutoFit/>
          </a:bodyPr>
          <a:lstStyle/>
          <a:p>
            <a:pPr>
              <a:lnSpc>
                <a:spcPct val="120000"/>
              </a:lnSpc>
            </a:pPr>
            <a:r>
              <a:rPr lang="en-US" sz="1600" b="1" i="1" dirty="0">
                <a:solidFill>
                  <a:srgbClr val="0070C0">
                    <a:alpha val="70000"/>
                  </a:srgbClr>
                </a:solidFill>
                <a:latin typeface="Century Gothic" panose="020B0502020202020204" pitchFamily="34" charset="0"/>
              </a:rPr>
              <a:t>VP, Market Access at </a:t>
            </a:r>
            <a:r>
              <a:rPr lang="en-US" sz="1600" b="1" i="1" dirty="0" err="1">
                <a:solidFill>
                  <a:srgbClr val="0070C0">
                    <a:alpha val="70000"/>
                  </a:srgbClr>
                </a:solidFill>
                <a:latin typeface="Century Gothic" panose="020B0502020202020204" pitchFamily="34" charset="0"/>
              </a:rPr>
              <a:t>Cognoa</a:t>
            </a:r>
            <a:endParaRPr lang="en-US" sz="1600" b="1" i="1" dirty="0">
              <a:solidFill>
                <a:srgbClr val="0070C0">
                  <a:alpha val="70000"/>
                </a:srgbClr>
              </a:solidFill>
              <a:latin typeface="Century Gothic" panose="020B0502020202020204" pitchFamily="34" charset="0"/>
            </a:endParaRPr>
          </a:p>
        </p:txBody>
      </p:sp>
      <p:sp>
        <p:nvSpPr>
          <p:cNvPr id="11" name="TextBox 10"/>
          <p:cNvSpPr txBox="1"/>
          <p:nvPr/>
        </p:nvSpPr>
        <p:spPr>
          <a:xfrm>
            <a:off x="6496546" y="2239792"/>
            <a:ext cx="5495426" cy="3108543"/>
          </a:xfrm>
          <a:prstGeom prst="rect">
            <a:avLst/>
          </a:prstGeom>
          <a:noFill/>
        </p:spPr>
        <p:txBody>
          <a:bodyPr wrap="square" lIns="0" rIns="0" rtlCol="0">
            <a:spAutoFit/>
          </a:bodyPr>
          <a:lstStyle/>
          <a:p>
            <a:endParaRPr lang="en-US" sz="1600" dirty="0"/>
          </a:p>
          <a:p>
            <a:pPr marL="171450" indent="-171450">
              <a:buFont typeface="Arial" panose="020B0604020202020204" pitchFamily="34" charset="0"/>
              <a:buChar char="•"/>
            </a:pPr>
            <a:r>
              <a:rPr lang="en-US" sz="2000" dirty="0"/>
              <a:t>Co-Lead, NCPDP Digital Therapeutics Task Group</a:t>
            </a:r>
          </a:p>
          <a:p>
            <a:pPr marL="171450" indent="-171450">
              <a:buFont typeface="Arial" panose="020B0604020202020204" pitchFamily="34" charset="0"/>
              <a:buChar char="•"/>
            </a:pPr>
            <a:r>
              <a:rPr lang="en-US" sz="2000" dirty="0"/>
              <a:t>3 years in Market Access in Digital Therapeutics</a:t>
            </a:r>
          </a:p>
          <a:p>
            <a:pPr marL="171450" indent="-171450">
              <a:buFont typeface="Arial" panose="020B0604020202020204" pitchFamily="34" charset="0"/>
              <a:buChar char="•"/>
            </a:pPr>
            <a:r>
              <a:rPr lang="en-US" sz="2000" dirty="0"/>
              <a:t>4 years in Market Access business in Pharma</a:t>
            </a:r>
          </a:p>
          <a:p>
            <a:pPr marL="171450" indent="-171450">
              <a:buFont typeface="Arial" panose="020B0604020202020204" pitchFamily="34" charset="0"/>
              <a:buChar char="•"/>
            </a:pPr>
            <a:r>
              <a:rPr lang="en-US" sz="2000" dirty="0"/>
              <a:t>6 years installing/supporting software to manage revenue within Market Access in pharma</a:t>
            </a:r>
          </a:p>
        </p:txBody>
      </p:sp>
      <p:sp>
        <p:nvSpPr>
          <p:cNvPr id="12" name="Title 1"/>
          <p:cNvSpPr txBox="1">
            <a:spLocks/>
          </p:cNvSpPr>
          <p:nvPr/>
        </p:nvSpPr>
        <p:spPr>
          <a:xfrm>
            <a:off x="6339892" y="1140741"/>
            <a:ext cx="5016050"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Andy Molnar</a:t>
            </a:r>
          </a:p>
        </p:txBody>
      </p:sp>
      <p:pic>
        <p:nvPicPr>
          <p:cNvPr id="5" name="Picture Placeholder 4" descr="A person posing for the camera&#10;&#10;Description automatically generated">
            <a:extLst>
              <a:ext uri="{FF2B5EF4-FFF2-40B4-BE49-F238E27FC236}">
                <a16:creationId xmlns:a16="http://schemas.microsoft.com/office/drawing/2014/main" id="{8A33DDB5-311C-4959-B760-2BE1A67A3DE6}"/>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p:pic>
      <p:pic>
        <p:nvPicPr>
          <p:cNvPr id="8" name="Picture 7"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65747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482" t="21462" r="28223" b="36284"/>
          <a:stretch/>
        </p:blipFill>
        <p:spPr>
          <a:xfrm rot="19800000">
            <a:off x="926412" y="1416138"/>
            <a:ext cx="2113084" cy="2114053"/>
          </a:xfrm>
          <a:noFill/>
        </p:spPr>
      </p:pic>
      <p:sp>
        <p:nvSpPr>
          <p:cNvPr id="10" name="TextBox 9"/>
          <p:cNvSpPr txBox="1"/>
          <p:nvPr/>
        </p:nvSpPr>
        <p:spPr>
          <a:xfrm>
            <a:off x="6399711" y="1672762"/>
            <a:ext cx="4896412" cy="358175"/>
          </a:xfrm>
          <a:prstGeom prst="rect">
            <a:avLst/>
          </a:prstGeom>
          <a:noFill/>
        </p:spPr>
        <p:txBody>
          <a:bodyPr wrap="square" lIns="0" rIns="0" rtlCol="0">
            <a:spAutoFit/>
          </a:bodyPr>
          <a:lstStyle/>
          <a:p>
            <a:pPr>
              <a:lnSpc>
                <a:spcPct val="120000"/>
              </a:lnSpc>
            </a:pPr>
            <a:r>
              <a:rPr lang="en-US" sz="1600" b="1" i="1" dirty="0">
                <a:solidFill>
                  <a:srgbClr val="0070C0">
                    <a:alpha val="70000"/>
                  </a:srgbClr>
                </a:solidFill>
                <a:latin typeface="Century Gothic" panose="020B0502020202020204" pitchFamily="34" charset="0"/>
              </a:rPr>
              <a:t>CEO, Sonora Advisory Group, LLC</a:t>
            </a:r>
          </a:p>
        </p:txBody>
      </p:sp>
      <p:sp>
        <p:nvSpPr>
          <p:cNvPr id="11" name="TextBox 10"/>
          <p:cNvSpPr txBox="1"/>
          <p:nvPr/>
        </p:nvSpPr>
        <p:spPr>
          <a:xfrm>
            <a:off x="6399711" y="2158180"/>
            <a:ext cx="5495426" cy="2554545"/>
          </a:xfrm>
          <a:prstGeom prst="rect">
            <a:avLst/>
          </a:prstGeom>
          <a:noFill/>
        </p:spPr>
        <p:txBody>
          <a:bodyPr wrap="square" lIns="0" rIns="0" rtlCol="0">
            <a:spAutoFit/>
          </a:bodyPr>
          <a:lstStyle/>
          <a:p>
            <a:endParaRPr lang="en-US" sz="2000" dirty="0"/>
          </a:p>
          <a:p>
            <a:pPr marL="171450" indent="-171450">
              <a:buFont typeface="Arial" panose="020B0604020202020204" pitchFamily="34" charset="0"/>
              <a:buChar char="•"/>
            </a:pPr>
            <a:r>
              <a:rPr lang="en-US" sz="2000" dirty="0"/>
              <a:t>Co-Lead, NCPDP Digital Therapeutics Task Group</a:t>
            </a:r>
          </a:p>
          <a:p>
            <a:pPr marL="171450" indent="-171450">
              <a:buFont typeface="Arial" panose="020B0604020202020204" pitchFamily="34" charset="0"/>
              <a:buChar char="•"/>
            </a:pPr>
            <a:r>
              <a:rPr lang="en-US" sz="2000" dirty="0"/>
              <a:t>Co-Chair NCPDP WG10 Professional Pharmacy Services</a:t>
            </a:r>
          </a:p>
          <a:p>
            <a:pPr marL="171450" indent="-171450">
              <a:buFont typeface="Arial" panose="020B0604020202020204" pitchFamily="34" charset="0"/>
              <a:buChar char="•"/>
            </a:pPr>
            <a:r>
              <a:rPr lang="en-US" sz="2000" dirty="0"/>
              <a:t>Vice-Chair USP Health Information &amp; Technology Expert Committee</a:t>
            </a:r>
          </a:p>
          <a:p>
            <a:pPr marL="171450" indent="-171450">
              <a:buFont typeface="Arial" panose="020B0604020202020204" pitchFamily="34" charset="0"/>
              <a:buChar char="•"/>
            </a:pPr>
            <a:r>
              <a:rPr lang="en-US" sz="2000" dirty="0"/>
              <a:t>Past member, NCPDP Board of Trustees</a:t>
            </a:r>
          </a:p>
        </p:txBody>
      </p:sp>
      <p:sp>
        <p:nvSpPr>
          <p:cNvPr id="12" name="Title 1"/>
          <p:cNvSpPr txBox="1">
            <a:spLocks/>
          </p:cNvSpPr>
          <p:nvPr/>
        </p:nvSpPr>
        <p:spPr>
          <a:xfrm>
            <a:off x="6280073" y="1129307"/>
            <a:ext cx="5016050"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Cathy Graeff</a:t>
            </a:r>
          </a:p>
        </p:txBody>
      </p:sp>
      <p:pic>
        <p:nvPicPr>
          <p:cNvPr id="13" name="Picture Placeholder 12">
            <a:extLst>
              <a:ext uri="{FF2B5EF4-FFF2-40B4-BE49-F238E27FC236}">
                <a16:creationId xmlns:a16="http://schemas.microsoft.com/office/drawing/2014/main" id="{0CB9254E-0EF9-480A-91ED-41760BF56CC4}"/>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t="5221" b="28113"/>
          <a:stretch/>
        </p:blipFill>
        <p:spPr>
          <a:xfrm>
            <a:off x="1665974" y="1419448"/>
            <a:ext cx="4126316" cy="4126316"/>
          </a:xfrm>
        </p:spPr>
      </p:pic>
      <p:pic>
        <p:nvPicPr>
          <p:cNvPr id="8" name="Picture 7"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85871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482" t="21462" r="28223" b="36284"/>
          <a:stretch/>
        </p:blipFill>
        <p:spPr>
          <a:xfrm rot="19800000">
            <a:off x="926412" y="1416138"/>
            <a:ext cx="2113084" cy="2114053"/>
          </a:xfrm>
          <a:noFill/>
        </p:spPr>
      </p:pic>
      <p:sp>
        <p:nvSpPr>
          <p:cNvPr id="10" name="TextBox 9"/>
          <p:cNvSpPr txBox="1"/>
          <p:nvPr/>
        </p:nvSpPr>
        <p:spPr>
          <a:xfrm>
            <a:off x="6399711" y="1672762"/>
            <a:ext cx="4896412" cy="653640"/>
          </a:xfrm>
          <a:prstGeom prst="rect">
            <a:avLst/>
          </a:prstGeom>
          <a:noFill/>
        </p:spPr>
        <p:txBody>
          <a:bodyPr wrap="square" lIns="0" rIns="0" rtlCol="0">
            <a:spAutoFit/>
          </a:bodyPr>
          <a:lstStyle/>
          <a:p>
            <a:pPr>
              <a:lnSpc>
                <a:spcPct val="120000"/>
              </a:lnSpc>
            </a:pPr>
            <a:r>
              <a:rPr lang="en-US" sz="1600" b="1" i="1" dirty="0">
                <a:solidFill>
                  <a:srgbClr val="0070C0">
                    <a:alpha val="70000"/>
                  </a:srgbClr>
                </a:solidFill>
                <a:latin typeface="Century Gothic" panose="020B0502020202020204" pitchFamily="34" charset="0"/>
              </a:rPr>
              <a:t>Vice President, Digital Health and Health IT at Health Advances</a:t>
            </a:r>
          </a:p>
        </p:txBody>
      </p:sp>
      <p:sp>
        <p:nvSpPr>
          <p:cNvPr id="11" name="TextBox 10"/>
          <p:cNvSpPr txBox="1"/>
          <p:nvPr/>
        </p:nvSpPr>
        <p:spPr>
          <a:xfrm>
            <a:off x="6339892" y="2178775"/>
            <a:ext cx="5495426" cy="4647426"/>
          </a:xfrm>
          <a:prstGeom prst="rect">
            <a:avLst/>
          </a:prstGeom>
          <a:noFill/>
        </p:spPr>
        <p:txBody>
          <a:bodyPr wrap="square" lIns="0" rIns="0" rtlCol="0">
            <a:spAutoFit/>
          </a:bodyPr>
          <a:lstStyle/>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Co-Lead, NCPDP Digital Therapeutics Task Group</a:t>
            </a:r>
          </a:p>
          <a:p>
            <a:pPr marL="171450" indent="-171450">
              <a:buFont typeface="Arial" panose="020B0604020202020204" pitchFamily="34" charset="0"/>
              <a:buChar char="•"/>
            </a:pPr>
            <a:r>
              <a:rPr lang="en-US" sz="2000" dirty="0"/>
              <a:t>Scientific Leadership Board, Digital Medicine Society</a:t>
            </a:r>
          </a:p>
          <a:p>
            <a:pPr marL="171450" indent="-171450">
              <a:buFont typeface="Arial" panose="020B0604020202020204" pitchFamily="34" charset="0"/>
              <a:buChar char="•"/>
            </a:pPr>
            <a:r>
              <a:rPr lang="en-US" sz="2000" dirty="0" err="1"/>
              <a:t>Fmr</a:t>
            </a:r>
            <a:r>
              <a:rPr lang="en-US" sz="2000" dirty="0"/>
              <a:t> Vice President Market Access/ Trade; Vice President Commercial at </a:t>
            </a:r>
            <a:r>
              <a:rPr lang="en-US" sz="2000" dirty="0" err="1"/>
              <a:t>Akili</a:t>
            </a:r>
            <a:r>
              <a:rPr lang="en-US" sz="2000" dirty="0"/>
              <a:t> Interactive</a:t>
            </a:r>
          </a:p>
          <a:p>
            <a:pPr marL="171450" indent="-171450">
              <a:buFont typeface="Arial" panose="020B0604020202020204" pitchFamily="34" charset="0"/>
              <a:buChar char="•"/>
            </a:pPr>
            <a:r>
              <a:rPr lang="en-US" sz="2000" dirty="0"/>
              <a:t>10+ Years experience in Market Access and  Commercialization Strategy in Digital Health, Medical Devices, Drugs, and Healthcare Services</a:t>
            </a:r>
          </a:p>
          <a:p>
            <a:pPr marL="171450" indent="-171450">
              <a:buFont typeface="Arial" panose="020B0604020202020204" pitchFamily="34" charset="0"/>
              <a:buChar char="•"/>
            </a:pPr>
            <a:endParaRPr lang="en-US" sz="2000" dirty="0"/>
          </a:p>
          <a:p>
            <a:endParaRPr lang="en-US" sz="2000" dirty="0"/>
          </a:p>
        </p:txBody>
      </p:sp>
      <p:sp>
        <p:nvSpPr>
          <p:cNvPr id="12" name="Title 1"/>
          <p:cNvSpPr txBox="1">
            <a:spLocks/>
          </p:cNvSpPr>
          <p:nvPr/>
        </p:nvSpPr>
        <p:spPr>
          <a:xfrm>
            <a:off x="6339892" y="1080145"/>
            <a:ext cx="5016050"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Jeffrey Abraham</a:t>
            </a:r>
          </a:p>
        </p:txBody>
      </p:sp>
      <p:pic>
        <p:nvPicPr>
          <p:cNvPr id="5" name="Picture Placeholder 4" descr="A person smiling for the camera&#10;&#10;Description automatically generated">
            <a:extLst>
              <a:ext uri="{FF2B5EF4-FFF2-40B4-BE49-F238E27FC236}">
                <a16:creationId xmlns:a16="http://schemas.microsoft.com/office/drawing/2014/main" id="{87780037-4385-4C8A-8A20-14FF797DCF8D}"/>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p:pic>
      <p:pic>
        <p:nvPicPr>
          <p:cNvPr id="8" name="Picture 7" descr="A picture containing clock, meter&#10;&#10;Description automatically generated">
            <a:extLst>
              <a:ext uri="{FF2B5EF4-FFF2-40B4-BE49-F238E27FC236}">
                <a16:creationId xmlns:a16="http://schemas.microsoft.com/office/drawing/2014/main" id="{3F48197D-80E6-46CB-B7CF-9308EB5580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Tree>
    <p:extLst>
      <p:ext uri="{BB962C8B-B14F-4D97-AF65-F5344CB8AC3E}">
        <p14:creationId xmlns:p14="http://schemas.microsoft.com/office/powerpoint/2010/main" val="83601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4699" y="898634"/>
            <a:ext cx="9833429" cy="778512"/>
          </a:xfrm>
        </p:spPr>
        <p:txBody>
          <a:bodyPr/>
          <a:lstStyle/>
          <a:p>
            <a:r>
              <a:rPr lang="en-US" dirty="0"/>
              <a:t>Learning Objectives</a:t>
            </a:r>
          </a:p>
        </p:txBody>
      </p:sp>
      <p:sp>
        <p:nvSpPr>
          <p:cNvPr id="5" name="Content Placeholder 4">
            <a:extLst>
              <a:ext uri="{FF2B5EF4-FFF2-40B4-BE49-F238E27FC236}">
                <a16:creationId xmlns:a16="http://schemas.microsoft.com/office/drawing/2014/main" id="{8318E84A-0126-4420-936B-31BB9C80B363}"/>
              </a:ext>
            </a:extLst>
          </p:cNvPr>
          <p:cNvSpPr>
            <a:spLocks noGrp="1"/>
          </p:cNvSpPr>
          <p:nvPr>
            <p:ph idx="1"/>
          </p:nvPr>
        </p:nvSpPr>
        <p:spPr>
          <a:xfrm>
            <a:off x="854699" y="1459346"/>
            <a:ext cx="9833429" cy="4831972"/>
          </a:xfrm>
        </p:spPr>
        <p:txBody>
          <a:bodyPr>
            <a:noAutofit/>
          </a:bodyPr>
          <a:lstStyle/>
          <a:p>
            <a:r>
              <a:rPr lang="en-US" b="0" dirty="0">
                <a:solidFill>
                  <a:schemeClr val="tx1">
                    <a:lumMod val="65000"/>
                    <a:lumOff val="35000"/>
                  </a:schemeClr>
                </a:solidFill>
              </a:rPr>
              <a:t>Define the term digital therapeutics.</a:t>
            </a:r>
          </a:p>
          <a:p>
            <a:r>
              <a:rPr lang="en-US" b="0" dirty="0">
                <a:solidFill>
                  <a:schemeClr val="tx1">
                    <a:lumMod val="65000"/>
                    <a:lumOff val="35000"/>
                  </a:schemeClr>
                </a:solidFill>
              </a:rPr>
              <a:t>Describe the initial use case that NCPDP analyzed to determine standards useability.</a:t>
            </a:r>
          </a:p>
          <a:p>
            <a:r>
              <a:rPr lang="en-US" b="0" dirty="0">
                <a:solidFill>
                  <a:schemeClr val="tx1">
                    <a:lumMod val="65000"/>
                    <a:lumOff val="35000"/>
                  </a:schemeClr>
                </a:solidFill>
              </a:rPr>
              <a:t>Explain the reasoning that NCPDP would consider the digital therapeutic industry with regard for their existing standards.</a:t>
            </a:r>
          </a:p>
          <a:p>
            <a:r>
              <a:rPr lang="en-US" b="0" dirty="0">
                <a:solidFill>
                  <a:schemeClr val="tx1">
                    <a:lumMod val="65000"/>
                    <a:lumOff val="35000"/>
                  </a:schemeClr>
                </a:solidFill>
              </a:rPr>
              <a:t>Recognize the similarities and differences in workflow between prescription digital therapeutics and traditional dispensed medications.</a:t>
            </a:r>
          </a:p>
          <a:p>
            <a:r>
              <a:rPr lang="en-US" b="0" dirty="0">
                <a:solidFill>
                  <a:schemeClr val="tx1">
                    <a:lumMod val="65000"/>
                    <a:lumOff val="35000"/>
                  </a:schemeClr>
                </a:solidFill>
              </a:rPr>
              <a:t>Identify existing NCPDP standards that demonstrate NCPDP’s readiness to accommodate digital therapy.</a:t>
            </a:r>
          </a:p>
        </p:txBody>
      </p:sp>
      <p:pic>
        <p:nvPicPr>
          <p:cNvPr id="4" name="Picture 3" descr="A picture containing clock, meter&#10;&#10;Description automatically generated">
            <a:extLst>
              <a:ext uri="{FF2B5EF4-FFF2-40B4-BE49-F238E27FC236}">
                <a16:creationId xmlns:a16="http://schemas.microsoft.com/office/drawing/2014/main" id="{534A42E5-363C-4BA9-8CB1-C0AA41BB0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104" y="6318504"/>
            <a:ext cx="1225296" cy="371390"/>
          </a:xfrm>
          <a:prstGeom prst="rect">
            <a:avLst/>
          </a:prstGeom>
        </p:spPr>
      </p:pic>
      <p:sp>
        <p:nvSpPr>
          <p:cNvPr id="3" name="Slide Number Placeholder 2"/>
          <p:cNvSpPr>
            <a:spLocks noGrp="1"/>
          </p:cNvSpPr>
          <p:nvPr>
            <p:ph type="sldNum" sz="quarter" idx="12"/>
          </p:nvPr>
        </p:nvSpPr>
        <p:spPr/>
        <p:txBody>
          <a:bodyPr/>
          <a:lstStyle/>
          <a:p>
            <a:fld id="{2F8AF2E6-64A8-0F46-AF27-0A96D82A033B}" type="slidenum">
              <a:rPr lang="en-US" smtClean="0"/>
              <a:pPr/>
              <a:t>9</a:t>
            </a:fld>
            <a:endParaRPr lang="en-US" dirty="0"/>
          </a:p>
        </p:txBody>
      </p:sp>
    </p:spTree>
    <p:extLst>
      <p:ext uri="{BB962C8B-B14F-4D97-AF65-F5344CB8AC3E}">
        <p14:creationId xmlns:p14="http://schemas.microsoft.com/office/powerpoint/2010/main" val="246992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2.2|2.5|4.3|3.5|2.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yhWCtj8dEOH7eTYxHHEag"/>
</p:tagLst>
</file>

<file path=ppt/tags/tag3.xml><?xml version="1.0" encoding="utf-8"?>
<p:tagLst xmlns:a="http://schemas.openxmlformats.org/drawingml/2006/main" xmlns:r="http://schemas.openxmlformats.org/officeDocument/2006/relationships" xmlns:p="http://schemas.openxmlformats.org/presentationml/2006/main">
  <p:tag name="TIMING" val="|33.1"/>
</p:tagLst>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5827</TotalTime>
  <Words>3105</Words>
  <Application>Microsoft Office PowerPoint</Application>
  <PresentationFormat>Widescreen</PresentationFormat>
  <Paragraphs>490</Paragraphs>
  <Slides>47</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MS PGothic</vt:lpstr>
      <vt:lpstr>Arial</vt:lpstr>
      <vt:lpstr>Calibri</vt:lpstr>
      <vt:lpstr>Cambria</vt:lpstr>
      <vt:lpstr>Century Gothic</vt:lpstr>
      <vt:lpstr>Libre Franklin Medium</vt:lpstr>
      <vt:lpstr>Open Sans</vt:lpstr>
      <vt:lpstr>Prometo</vt:lpstr>
      <vt:lpstr>Prometo Medium</vt:lpstr>
      <vt:lpstr>Tahoma</vt:lpstr>
      <vt:lpstr>Times New Roman</vt:lpstr>
      <vt:lpstr>Trebuchet MS</vt:lpstr>
      <vt:lpstr>Ravi Powerpoint Template</vt:lpstr>
      <vt:lpstr>PowerPoint Presentation</vt:lpstr>
      <vt:lpstr> As a mission-driven non-profit, HIMSS offers a unique depth and breadth of expertise in health innovation, public policy, workforce development, research and analytics to advise global leaders, stakeholders and influencers on best practices in health information and technology.  </vt:lpstr>
      <vt:lpstr>PowerPoint Presentation</vt:lpstr>
      <vt:lpstr>About NCPDP</vt:lpstr>
      <vt:lpstr>Accreditation Statement</vt:lpstr>
      <vt:lpstr>PowerPoint Presentation</vt:lpstr>
      <vt:lpstr>PowerPoint Presentation</vt:lpstr>
      <vt:lpstr>PowerPoint Presentation</vt:lpstr>
      <vt:lpstr>Learning Objectives</vt:lpstr>
      <vt:lpstr>Pre-Test Questions</vt:lpstr>
      <vt:lpstr>What are Digital Therapeutics</vt:lpstr>
      <vt:lpstr>Filtering in a crowded landscape</vt:lpstr>
      <vt:lpstr>Filtering in a crowded landscape</vt:lpstr>
      <vt:lpstr>The Digital Health Ecosystem</vt:lpstr>
      <vt:lpstr>Digital Therapeutics (DTx) in the Digital Health Space</vt:lpstr>
      <vt:lpstr>PowerPoint Presentation</vt:lpstr>
      <vt:lpstr>Present State of Rx Products </vt:lpstr>
      <vt:lpstr>Not So Seamless Integration</vt:lpstr>
      <vt:lpstr>DTx as a Medical Device</vt:lpstr>
      <vt:lpstr>DTx Dispensed Product</vt:lpstr>
      <vt:lpstr>Asking NCPDP for Help</vt:lpstr>
      <vt:lpstr>Leveraging NCPDP Standards for Digital Therapeutics</vt:lpstr>
      <vt:lpstr>NCPDP Priority Standards for Initial Use Case</vt:lpstr>
      <vt:lpstr>Billing Unit Standard</vt:lpstr>
      <vt:lpstr>Product Identifiers Standard  The following identifiers are accepted in the NCPDP standards for products. </vt:lpstr>
      <vt:lpstr>SCRIPT Standard Messages</vt:lpstr>
      <vt:lpstr>SCRIPT Standard – Prior Authorization</vt:lpstr>
      <vt:lpstr>Telecommunication Standard Transactions</vt:lpstr>
      <vt:lpstr> Remaining Priority for Initial Use Case</vt:lpstr>
      <vt:lpstr>Task Group Next Steps </vt:lpstr>
      <vt:lpstr>Post-Test Question 1</vt:lpstr>
      <vt:lpstr>Post-Test Question 1</vt:lpstr>
      <vt:lpstr>Post-Test Question 2</vt:lpstr>
      <vt:lpstr>Post-Test Question 2</vt:lpstr>
      <vt:lpstr>Post-Test Question 3</vt:lpstr>
      <vt:lpstr>Post-Test Question 3</vt:lpstr>
      <vt:lpstr>Post-Test Question 4</vt:lpstr>
      <vt:lpstr>Post-Test Question 4</vt:lpstr>
      <vt:lpstr>Post-Test Question 5</vt:lpstr>
      <vt:lpstr>Post-Test Question 5</vt:lpstr>
      <vt:lpstr>Questions?</vt:lpstr>
      <vt:lpstr>PowerPoint Presentation</vt:lpstr>
      <vt:lpstr>Upcoming Pharmacy Town Hall   Save the Date</vt:lpstr>
      <vt:lpstr>PowerPoint Presentation</vt:lpstr>
      <vt:lpstr>Claim CE Weblink</vt:lpstr>
      <vt:lpstr>Evaluation Weblink</vt:lpstr>
      <vt:lpstr>Thank you.  Questions?  Contact: informatics@himss.org </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Patrick, Yvonne</cp:lastModifiedBy>
  <cp:revision>148</cp:revision>
  <dcterms:created xsi:type="dcterms:W3CDTF">2019-10-16T19:16:43Z</dcterms:created>
  <dcterms:modified xsi:type="dcterms:W3CDTF">2020-12-03T20:06:47Z</dcterms:modified>
</cp:coreProperties>
</file>