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68"/>
  </p:notesMasterIdLst>
  <p:handoutMasterIdLst>
    <p:handoutMasterId r:id="rId69"/>
  </p:handoutMasterIdLst>
  <p:sldIdLst>
    <p:sldId id="257" r:id="rId2"/>
    <p:sldId id="369" r:id="rId3"/>
    <p:sldId id="411" r:id="rId4"/>
    <p:sldId id="373" r:id="rId5"/>
    <p:sldId id="375" r:id="rId6"/>
    <p:sldId id="374" r:id="rId7"/>
    <p:sldId id="376" r:id="rId8"/>
    <p:sldId id="371" r:id="rId9"/>
    <p:sldId id="348" r:id="rId10"/>
    <p:sldId id="412" r:id="rId11"/>
    <p:sldId id="413" r:id="rId12"/>
    <p:sldId id="414" r:id="rId13"/>
    <p:sldId id="415" r:id="rId14"/>
    <p:sldId id="416" r:id="rId15"/>
    <p:sldId id="417" r:id="rId16"/>
    <p:sldId id="418" r:id="rId17"/>
    <p:sldId id="419" r:id="rId18"/>
    <p:sldId id="420" r:id="rId19"/>
    <p:sldId id="421" r:id="rId20"/>
    <p:sldId id="422" r:id="rId21"/>
    <p:sldId id="423" r:id="rId22"/>
    <p:sldId id="424" r:id="rId23"/>
    <p:sldId id="425" r:id="rId24"/>
    <p:sldId id="426" r:id="rId25"/>
    <p:sldId id="427" r:id="rId26"/>
    <p:sldId id="428" r:id="rId27"/>
    <p:sldId id="429" r:id="rId28"/>
    <p:sldId id="430" r:id="rId29"/>
    <p:sldId id="431" r:id="rId30"/>
    <p:sldId id="432" r:id="rId31"/>
    <p:sldId id="433" r:id="rId32"/>
    <p:sldId id="434" r:id="rId33"/>
    <p:sldId id="435" r:id="rId34"/>
    <p:sldId id="436" r:id="rId35"/>
    <p:sldId id="437" r:id="rId36"/>
    <p:sldId id="438" r:id="rId37"/>
    <p:sldId id="439" r:id="rId38"/>
    <p:sldId id="440" r:id="rId39"/>
    <p:sldId id="441" r:id="rId40"/>
    <p:sldId id="442" r:id="rId41"/>
    <p:sldId id="443" r:id="rId42"/>
    <p:sldId id="444" r:id="rId43"/>
    <p:sldId id="445" r:id="rId44"/>
    <p:sldId id="377" r:id="rId45"/>
    <p:sldId id="405" r:id="rId46"/>
    <p:sldId id="379" r:id="rId47"/>
    <p:sldId id="401" r:id="rId48"/>
    <p:sldId id="402" r:id="rId49"/>
    <p:sldId id="403" r:id="rId50"/>
    <p:sldId id="404" r:id="rId51"/>
    <p:sldId id="380" r:id="rId52"/>
    <p:sldId id="381" r:id="rId53"/>
    <p:sldId id="382" r:id="rId54"/>
    <p:sldId id="383" r:id="rId55"/>
    <p:sldId id="406" r:id="rId56"/>
    <p:sldId id="384" r:id="rId57"/>
    <p:sldId id="385" r:id="rId58"/>
    <p:sldId id="386" r:id="rId59"/>
    <p:sldId id="387" r:id="rId60"/>
    <p:sldId id="407" r:id="rId61"/>
    <p:sldId id="408" r:id="rId62"/>
    <p:sldId id="409" r:id="rId63"/>
    <p:sldId id="389" r:id="rId64"/>
    <p:sldId id="390" r:id="rId65"/>
    <p:sldId id="372" r:id="rId66"/>
    <p:sldId id="342"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llano, Chris" initials="VC" lastIdx="70" clrIdx="0">
    <p:extLst>
      <p:ext uri="{19B8F6BF-5375-455C-9EA6-DF929625EA0E}">
        <p15:presenceInfo xmlns:p15="http://schemas.microsoft.com/office/powerpoint/2012/main" userId="S::cvillano@himss.org::8a6140e9-0020-4fcb-84f3-9c920b9e87a1" providerId="AD"/>
      </p:ext>
    </p:extLst>
  </p:cmAuthor>
  <p:cmAuthor id="2" name="Jocelyn Keegan" initials="JK" lastIdx="45" clrIdx="1">
    <p:extLst>
      <p:ext uri="{19B8F6BF-5375-455C-9EA6-DF929625EA0E}">
        <p15:presenceInfo xmlns:p15="http://schemas.microsoft.com/office/powerpoint/2012/main" userId="Jocelyn Keeg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11" autoAdjust="0"/>
    <p:restoredTop sz="88636" autoAdjust="0"/>
  </p:normalViewPr>
  <p:slideViewPr>
    <p:cSldViewPr snapToGrid="0">
      <p:cViewPr varScale="1">
        <p:scale>
          <a:sx n="67" d="100"/>
          <a:sy n="67" d="100"/>
        </p:scale>
        <p:origin x="1020" y="44"/>
      </p:cViewPr>
      <p:guideLst/>
    </p:cSldViewPr>
  </p:slideViewPr>
  <p:notesTextViewPr>
    <p:cViewPr>
      <p:scale>
        <a:sx n="1" d="1"/>
        <a:sy n="1" d="1"/>
      </p:scale>
      <p:origin x="0" y="0"/>
    </p:cViewPr>
  </p:notesTextViewPr>
  <p:notesViewPr>
    <p:cSldViewPr snapToGrid="0">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39B0AF-6806-484C-9B68-A09F8825BC16}" type="datetimeFigureOut">
              <a:rPr lang="en-US" smtClean="0"/>
              <a:t>10/21/2020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2BBF0A-31B7-42F5-BB8A-443F9DF16C80}" type="slidenum">
              <a:rPr lang="en-US" smtClean="0"/>
              <a:t>‹#›</a:t>
            </a:fld>
            <a:endParaRPr lang="en-US"/>
          </a:p>
        </p:txBody>
      </p:sp>
    </p:spTree>
    <p:extLst>
      <p:ext uri="{BB962C8B-B14F-4D97-AF65-F5344CB8AC3E}">
        <p14:creationId xmlns:p14="http://schemas.microsoft.com/office/powerpoint/2010/main" val="1023852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C14AB680-645A-4C41-AF99-A6C070810F36}" type="datetimeFigureOut">
              <a:rPr lang="en-US" smtClean="0"/>
              <a:pPr/>
              <a:t>10/21/2020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F7DF604D-C3B7-41B7-992A-9AD867AC1F65}" type="slidenum">
              <a:rPr lang="en-US" smtClean="0"/>
              <a:pPr/>
              <a:t>‹#›</a:t>
            </a:fld>
            <a:endParaRPr lang="en-US" dirty="0"/>
          </a:p>
        </p:txBody>
      </p:sp>
    </p:spTree>
    <p:extLst>
      <p:ext uri="{BB962C8B-B14F-4D97-AF65-F5344CB8AC3E}">
        <p14:creationId xmlns:p14="http://schemas.microsoft.com/office/powerpoint/2010/main" val="127977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1</a:t>
            </a:fld>
            <a:endParaRPr lang="en-US" dirty="0"/>
          </a:p>
        </p:txBody>
      </p:sp>
    </p:spTree>
    <p:extLst>
      <p:ext uri="{BB962C8B-B14F-4D97-AF65-F5344CB8AC3E}">
        <p14:creationId xmlns:p14="http://schemas.microsoft.com/office/powerpoint/2010/main" val="1185484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FF556ABD-BC43-4650-875E-18DE8C771964}"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313891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2426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Humana – short term tactical changes, key points able to quickly use our interop platform to do integrations to figure out what FHIR resources to share info with orgs, used agile, to share actionable data quickly to all parties. . . </a:t>
            </a:r>
          </a:p>
          <a:p>
            <a:r>
              <a:rPr lang="en-US"/>
              <a:t>Current state – fragmented state, given COVID 19 spotlighted acute issues don’t have standards based interop way we need, could share info quickly, if we had PDEX an CDEX in workflow. . . Applicable beyond COVID, any unfamiliar territory, not at individual, but look at population level on human and capacity planning to see activity in volume, public health and. . .look exposed shortcomings to everyone. . .things we tolerate before. . .look at all thing things we tolerated to date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2654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Humana – short term tactical changes, key points able to quickly use our interop platform to do integrations to figure out what FHIR resources to share info with orgs, used agile, to share actionable data quickly to all parties. . . </a:t>
            </a:r>
          </a:p>
          <a:p>
            <a:r>
              <a:rPr lang="en-US"/>
              <a:t>Current state – fragmented state, given COVID 19 spotlighted acute issues don’t have standards based interop way we need, could share info quickly, if we had PDEX an CDEX in workflow. . . Applicable beyond COVID, any unfamiliar territory, not at individual, but look at population level on human and capacity planning to see activity in volume, public health and. . .look exposed shortcomings to everyone. . .things we tolerate before. . .look at all thing things we tolerated to date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1842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6714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Notifications here?  Don’t think so, with next batch for 1/1/22</a:t>
            </a:r>
          </a:p>
          <a:p>
            <a:r>
              <a:rPr lang="en-US"/>
              <a:t>Add people. .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4804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Reuse conceptual frameworks, minimize data exchange to just required elements, not a big blob of attachments.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9386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CDex</a:t>
            </a:r>
            <a:r>
              <a:rPr lang="en-US"/>
              <a:t> – post-payment review as example</a:t>
            </a:r>
          </a:p>
          <a:p>
            <a:pPr>
              <a:buFontTx/>
              <a:buChar char="-"/>
            </a:pPr>
            <a:r>
              <a:rPr lang="en-US"/>
              <a:t>Payer initiates a request for information to support post-payment review after patient has been seen claim submitted, claim paid</a:t>
            </a:r>
          </a:p>
          <a:p>
            <a:pPr>
              <a:buFontTx/>
              <a:buChar char="-"/>
            </a:pPr>
            <a:r>
              <a:rPr lang="en-US"/>
              <a:t>Payer specifies structured data they want to request (e.g., HbA1C), H&amp;P, Progress Note = based on specific code</a:t>
            </a:r>
          </a:p>
          <a:p>
            <a:pPr>
              <a:buFontTx/>
              <a:buChar char="-"/>
            </a:pPr>
            <a:r>
              <a:rPr lang="en-US"/>
              <a:t>Package in FHIR bundle</a:t>
            </a:r>
          </a:p>
          <a:p>
            <a:pPr>
              <a:buFontTx/>
              <a:buChar char="-"/>
            </a:pPr>
            <a:r>
              <a:rPr lang="en-US"/>
              <a:t>Provider system retrieves all that clinical information using FHIR</a:t>
            </a:r>
          </a:p>
          <a:p>
            <a:pPr>
              <a:buFontTx/>
              <a:buChar char="-"/>
            </a:pPr>
            <a:r>
              <a:rPr lang="en-US" err="1"/>
              <a:t>CDex</a:t>
            </a:r>
            <a:r>
              <a:rPr lang="en-US"/>
              <a:t> request represents all the queries the provider EHR would execute</a:t>
            </a:r>
          </a:p>
          <a:p>
            <a:pPr>
              <a:buFontTx/>
              <a:buChar char="-"/>
            </a:pPr>
            <a:r>
              <a:rPr lang="en-US"/>
              <a:t>Show UI with data that will be bundled up and sent</a:t>
            </a:r>
          </a:p>
          <a:p>
            <a:pPr>
              <a:buFontTx/>
              <a:buChar char="-"/>
            </a:pPr>
            <a:r>
              <a:rPr lang="en-US"/>
              <a:t>Acknowledge and send via FHIR to payer</a:t>
            </a:r>
          </a:p>
          <a:p>
            <a:pPr>
              <a:buFontTx/>
              <a:buChar char="-"/>
            </a:pPr>
            <a:r>
              <a:rPr lang="en-US"/>
              <a:t>Provider concerns re: minimum necessary</a:t>
            </a:r>
          </a:p>
          <a:p>
            <a:pPr>
              <a:buFontTx/>
              <a:buChar char="-"/>
            </a:pPr>
            <a:r>
              <a:rPr lang="en-US"/>
              <a:t>IG allows us provides us to be explicit about what payer is asking for (e.g., document types, specific range of dates) as opposed to today – please send info to support claim, and provider often sends more than what might be necessary to make sure claim is supported</a:t>
            </a:r>
          </a:p>
          <a:p>
            <a:pPr>
              <a:buFontTx/>
              <a:buChar char="-"/>
            </a:pPr>
            <a:r>
              <a:rPr lang="en-US"/>
              <a:t>We give option for provider to review what’s returned to the payer</a:t>
            </a:r>
          </a:p>
          <a:p>
            <a:pPr>
              <a:buFontTx/>
              <a:buChar char="-"/>
            </a:pPr>
            <a:r>
              <a:rPr lang="en-US"/>
              <a:t>In future VBC – trust gap is closed – this could be done automatically based on contractual agreements</a:t>
            </a:r>
          </a:p>
          <a:p>
            <a:endParaRPr lang="en-US"/>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70413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4071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F3642E1-2D5A-4E97-A0AA-9CEBDE976D7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28197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9" name="Google Shape;99;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3619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 y="315913"/>
            <a:ext cx="7180263" cy="4040187"/>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F3642E1-2D5A-4E97-A0AA-9CEBDE976D7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64985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STEPHEN</a:t>
            </a:r>
          </a:p>
          <a:p>
            <a:endParaRPr lang="en-US">
              <a:cs typeface="Calibri"/>
            </a:endParaRPr>
          </a:p>
          <a:p>
            <a:r>
              <a:rPr lang="en-US">
                <a:cs typeface="Calibri"/>
              </a:rPr>
              <a:t>How is </a:t>
            </a:r>
            <a:r>
              <a:rPr lang="en-US" i="1">
                <a:cs typeface="Calibri"/>
              </a:rPr>
              <a:t>FAST</a:t>
            </a:r>
            <a:r>
              <a:rPr lang="en-US">
                <a:cs typeface="Calibri"/>
              </a:rPr>
              <a:t> organized? We have an Executive Steering Committee and Coordinating Committee made up of public and private committee members with 7 Tiger Teams focused on the technical barrier areas we've already discussed. Tiger Teams do share information and engage each other when a solution may overlap more than one focus area. Tiger Teams work to identify Use Cases, Technical and Regulatory Barriers, Core Capabilities and where gaps exist.  The work the Tiger Teams does will be shared on a regular basis with the Technical Learning Community to maintain transparency and also to gain feedback. </a:t>
            </a:r>
            <a:endParaRPr lang="en-US"/>
          </a:p>
          <a:p>
            <a:endParaRPr lang="en-US">
              <a:cs typeface="Calibri"/>
            </a:endParaRPr>
          </a:p>
          <a:p>
            <a:endParaRPr lang="en-US"/>
          </a:p>
          <a:p>
            <a:r>
              <a:rPr lang="en-US">
                <a:cs typeface="Calibri"/>
              </a:rPr>
              <a:t>Old notes: </a:t>
            </a:r>
            <a:endParaRPr lang="en-US"/>
          </a:p>
          <a:p>
            <a:r>
              <a:rPr lang="en-US"/>
              <a:t>COULD BE BEGINNING OF SECTION BEFORE DRILLING DOWN: </a:t>
            </a:r>
            <a:r>
              <a:rPr lang="en-US" err="1"/>
              <a:t>Mindmap</a:t>
            </a:r>
            <a:r>
              <a:rPr lang="en-US"/>
              <a:t>, graphical representation of how these things fit together. Technical barriers drove use cases which drove clarity around what is actually needed, which leads to industry feedback/sanity check. Could be a build slide. This overlaps with an earlier slide</a:t>
            </a:r>
            <a:endParaRPr lang="en-US">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panose="020F0502020204030204"/>
              </a:rPr>
              <a:t>[</a:t>
            </a:r>
            <a:r>
              <a:rPr lang="en-US">
                <a:ea typeface="Verdana" panose="020B0604030504040204" pitchFamily="34" charset="0"/>
                <a:cs typeface="+mn-lt"/>
              </a:rPr>
              <a:t>This slide will show the flow for how the teams will reach solution recommendations. Start with technical barriers drove creation of &gt;Use cases with gave clarity to&gt;possible solutions which needs&gt; Industry feedback/sanity check]</a:t>
            </a: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F3642E1-2D5A-4E97-A0AA-9CEBDE976D7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72043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F3642E1-2D5A-4E97-A0AA-9CEBDE976D7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13589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F3642E1-2D5A-4E97-A0AA-9CEBDE976D7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0313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611C1C4-CBD4-45B8-9F59-07E9E9DA6FD1}" type="slidenum">
              <a:rPr kumimoji="0" lang="en-US"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849745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 y="315913"/>
            <a:ext cx="7180263" cy="40401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F3642E1-2D5A-4E97-A0AA-9CEBDE976D7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75848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C1C4-CBD4-45B8-9F59-07E9E9DA6FD1}" type="slidenum">
              <a:rPr kumimoji="0" lang="en-US" sz="1200" b="0" i="0" u="none" strike="noStrike" kern="1200" cap="none" spc="0" normalizeH="0" baseline="0" noProof="0" smtClean="0">
                <a:ln>
                  <a:noFill/>
                </a:ln>
                <a:solidFill>
                  <a:prstClr val="black"/>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697396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Once authorization and authentication have successfully been performed, the receiving system can generate the FHIR response and send back the request going through many of the steps that occurred with the initial request (finding the correct endpoint, etc.)</a:t>
            </a:r>
            <a:endParaRPr lang="en-US"/>
          </a:p>
          <a:p>
            <a:endParaRPr lang="en-US">
              <a:cs typeface="Calibri"/>
            </a:endParaRPr>
          </a:p>
          <a:p>
            <a:r>
              <a:rPr lang="en-US">
                <a:cs typeface="Calibri"/>
              </a:rPr>
              <a:t>You'll see pilots running across the bottom of this slide. All of the possible solutions identified will need to be piloted to ensure the approach is sound for multiple stakeholders. </a:t>
            </a:r>
          </a:p>
          <a:p>
            <a:endParaRPr lang="en-US">
              <a:cs typeface="Calibri"/>
            </a:endParaRPr>
          </a:p>
          <a:p>
            <a:r>
              <a:rPr lang="en-US" b="1">
                <a:cs typeface="Calibri"/>
              </a:rPr>
              <a:t>8/7 DM Notes:</a:t>
            </a:r>
          </a:p>
          <a:p>
            <a:pPr marL="171450" indent="-171450">
              <a:buFont typeface="Arial" panose="020B0604020202020204" pitchFamily="34" charset="0"/>
              <a:buChar char="•"/>
            </a:pPr>
            <a:r>
              <a:rPr lang="en-US">
                <a:cs typeface="Calibri"/>
              </a:rPr>
              <a:t>Changed patient scenario to care manager/ care coordinator – need to revisit doctor/heart/test tube icons to make sure they’re representative</a:t>
            </a:r>
          </a:p>
          <a:p>
            <a:pPr marL="171450" indent="-171450">
              <a:buFont typeface="Arial" panose="020B0604020202020204" pitchFamily="34" charset="0"/>
              <a:buChar char="•"/>
            </a:pPr>
            <a:r>
              <a:rPr lang="en-US">
                <a:cs typeface="Calibri"/>
              </a:rPr>
              <a:t>Need to add Core Capabilities as a bottom “infrastructure” layer</a:t>
            </a:r>
          </a:p>
          <a:p>
            <a:pPr marL="628650" lvl="1" indent="-171450">
              <a:buFont typeface="Arial" panose="020B0604020202020204" pitchFamily="34" charset="0"/>
              <a:buChar char="•"/>
            </a:pPr>
            <a:r>
              <a:rPr lang="en-US">
                <a:cs typeface="Calibri"/>
              </a:rPr>
              <a:t>Directory</a:t>
            </a:r>
          </a:p>
          <a:p>
            <a:pPr marL="1085850" lvl="2" indent="-171450">
              <a:buFont typeface="Arial" panose="020B0604020202020204" pitchFamily="34" charset="0"/>
              <a:buChar char="•"/>
            </a:pPr>
            <a:r>
              <a:rPr lang="en-US">
                <a:cs typeface="Calibri"/>
              </a:rPr>
              <a:t>Endpoint Discovery</a:t>
            </a:r>
          </a:p>
          <a:p>
            <a:pPr marL="1085850" lvl="2" indent="-171450">
              <a:buFont typeface="Arial" panose="020B0604020202020204" pitchFamily="34" charset="0"/>
              <a:buChar char="•"/>
            </a:pPr>
            <a:r>
              <a:rPr lang="en-US">
                <a:cs typeface="Calibri"/>
              </a:rPr>
              <a:t>Standard Based Endpoint Access</a:t>
            </a:r>
          </a:p>
          <a:p>
            <a:pPr marL="1085850" lvl="2" indent="-171450">
              <a:buFont typeface="Arial" panose="020B0604020202020204" pitchFamily="34" charset="0"/>
              <a:buChar char="•"/>
            </a:pPr>
            <a:r>
              <a:rPr lang="en-US">
                <a:cs typeface="Calibri"/>
              </a:rPr>
              <a:t>Guaranteed Message Delivery</a:t>
            </a:r>
          </a:p>
          <a:p>
            <a:pPr marL="628650" lvl="1" indent="-171450">
              <a:buFont typeface="Arial" panose="020B0604020202020204" pitchFamily="34" charset="0"/>
              <a:buChar char="•"/>
            </a:pPr>
            <a:r>
              <a:rPr lang="en-US">
                <a:cs typeface="Calibri"/>
              </a:rPr>
              <a:t>Versioning</a:t>
            </a:r>
          </a:p>
          <a:p>
            <a:pPr marL="1085850" lvl="2" indent="-171450">
              <a:buFont typeface="Arial" panose="020B0604020202020204" pitchFamily="34" charset="0"/>
              <a:buChar char="•"/>
            </a:pPr>
            <a:r>
              <a:rPr lang="en-US">
                <a:cs typeface="Calibri"/>
              </a:rPr>
              <a:t>Resource Version Identification</a:t>
            </a:r>
          </a:p>
          <a:p>
            <a:pPr marL="628650" lvl="1" indent="-171450">
              <a:buFont typeface="Arial" panose="020B0604020202020204" pitchFamily="34" charset="0"/>
              <a:buChar char="•"/>
            </a:pPr>
            <a:r>
              <a:rPr lang="en-US">
                <a:cs typeface="Calibri"/>
              </a:rPr>
              <a:t>Exchange</a:t>
            </a:r>
          </a:p>
          <a:p>
            <a:pPr marL="1085850" lvl="2" indent="-171450">
              <a:buFont typeface="Arial" panose="020B0604020202020204" pitchFamily="34" charset="0"/>
              <a:buChar char="•"/>
            </a:pPr>
            <a:r>
              <a:rPr lang="en-US">
                <a:cs typeface="Calibri"/>
              </a:rPr>
              <a:t>Data Provenance</a:t>
            </a:r>
          </a:p>
          <a:p>
            <a:pPr marL="1085850" lvl="2" indent="-171450">
              <a:buFont typeface="Arial" panose="020B0604020202020204" pitchFamily="34" charset="0"/>
              <a:buChar char="•"/>
            </a:pPr>
            <a:r>
              <a:rPr lang="en-US">
                <a:cs typeface="Calibri"/>
              </a:rPr>
              <a:t>Event/Message/Topic Subscription/Publication</a:t>
            </a:r>
          </a:p>
          <a:p>
            <a:pPr marL="1085850" lvl="2" indent="-171450">
              <a:buFont typeface="Arial" panose="020B0604020202020204" pitchFamily="34" charset="0"/>
              <a:buChar char="•"/>
            </a:pPr>
            <a:r>
              <a:rPr lang="en-US">
                <a:cs typeface="Calibri"/>
              </a:rPr>
              <a:t>Synchronous Transaction Support</a:t>
            </a:r>
          </a:p>
          <a:p>
            <a:pPr marL="1085850" lvl="2" indent="-171450">
              <a:buFont typeface="Arial" panose="020B0604020202020204" pitchFamily="34" charset="0"/>
              <a:buChar char="•"/>
            </a:pPr>
            <a:r>
              <a:rPr lang="en-US">
                <a:cs typeface="Calibri"/>
              </a:rPr>
              <a:t>Asynchronous Transaction Support</a:t>
            </a:r>
          </a:p>
          <a:p>
            <a:pPr marL="1085850" lvl="2" indent="-171450">
              <a:buFont typeface="Arial" panose="020B0604020202020204" pitchFamily="34" charset="0"/>
              <a:buChar char="•"/>
            </a:pPr>
            <a:r>
              <a:rPr lang="en-US">
                <a:cs typeface="Calibri"/>
              </a:rPr>
              <a:t>Reliable Payer Identification</a:t>
            </a:r>
          </a:p>
          <a:p>
            <a:pPr marL="628650" lvl="1" indent="-171450">
              <a:buFont typeface="Arial" panose="020B0604020202020204" pitchFamily="34" charset="0"/>
              <a:buChar char="•"/>
            </a:pPr>
            <a:r>
              <a:rPr lang="en-US">
                <a:cs typeface="Calibri"/>
              </a:rPr>
              <a:t>Identity</a:t>
            </a:r>
          </a:p>
          <a:p>
            <a:pPr marL="1085850" lvl="2" indent="-171450">
              <a:buFont typeface="Arial" panose="020B0604020202020204" pitchFamily="34" charset="0"/>
              <a:buChar char="•"/>
            </a:pPr>
            <a:r>
              <a:rPr lang="en-US">
                <a:cs typeface="Calibri"/>
              </a:rPr>
              <a:t>Reliable Patient Identity Management</a:t>
            </a:r>
          </a:p>
          <a:p>
            <a:pPr marL="1085850" lvl="2" indent="-171450">
              <a:buFont typeface="Arial" panose="020B0604020202020204" pitchFamily="34" charset="0"/>
              <a:buChar char="•"/>
            </a:pPr>
            <a:r>
              <a:rPr lang="en-US">
                <a:cs typeface="Calibri"/>
              </a:rPr>
              <a:t>Reliable Provider Identity Management</a:t>
            </a:r>
          </a:p>
          <a:p>
            <a:pPr marL="1085850" lvl="2" indent="-171450">
              <a:buFont typeface="Arial" panose="020B0604020202020204" pitchFamily="34" charset="0"/>
              <a:buChar char="•"/>
            </a:pPr>
            <a:r>
              <a:rPr lang="en-US">
                <a:cs typeface="Calibri"/>
              </a:rPr>
              <a:t>Role/Context Identification</a:t>
            </a:r>
          </a:p>
          <a:p>
            <a:pPr marL="628650" lvl="1" indent="-171450">
              <a:buFont typeface="Arial" panose="020B0604020202020204" pitchFamily="34" charset="0"/>
              <a:buChar char="•"/>
            </a:pPr>
            <a:r>
              <a:rPr lang="en-US">
                <a:cs typeface="Calibri"/>
              </a:rPr>
              <a:t>Security</a:t>
            </a:r>
          </a:p>
          <a:p>
            <a:pPr marL="1085850" lvl="2" indent="-171450">
              <a:buFont typeface="Arial" panose="020B0604020202020204" pitchFamily="34" charset="0"/>
              <a:buChar char="•"/>
            </a:pPr>
            <a:r>
              <a:rPr lang="en-US">
                <a:cs typeface="Calibri"/>
              </a:rPr>
              <a:t>Authentication</a:t>
            </a:r>
          </a:p>
          <a:p>
            <a:pPr marL="1085850" lvl="2" indent="-171450">
              <a:buFont typeface="Arial" panose="020B0604020202020204" pitchFamily="34" charset="0"/>
              <a:buChar char="•"/>
            </a:pPr>
            <a:r>
              <a:rPr lang="en-US">
                <a:cs typeface="Calibri"/>
              </a:rPr>
              <a:t>Authorization</a:t>
            </a:r>
          </a:p>
          <a:p>
            <a:pPr marL="628650" lvl="1" indent="-171450">
              <a:buFont typeface="Arial" panose="020B0604020202020204" pitchFamily="34" charset="0"/>
              <a:buChar char="•"/>
            </a:pPr>
            <a:r>
              <a:rPr lang="en-US">
                <a:cs typeface="Calibri"/>
              </a:rPr>
              <a:t>Conformance &amp; Certification</a:t>
            </a:r>
          </a:p>
          <a:p>
            <a:pPr marL="1085850" lvl="2" indent="-171450">
              <a:buFont typeface="Arial" panose="020B0604020202020204" pitchFamily="34" charset="0"/>
              <a:buChar char="•"/>
            </a:pPr>
            <a:r>
              <a:rPr lang="en-US">
                <a:cs typeface="Calibri"/>
              </a:rPr>
              <a:t>Readiness Credential</a:t>
            </a:r>
          </a:p>
          <a:p>
            <a:pPr marL="628650" lvl="1" indent="-171450">
              <a:buFont typeface="Arial" panose="020B0604020202020204" pitchFamily="34" charset="0"/>
              <a:buChar char="•"/>
            </a:pPr>
            <a:r>
              <a:rPr lang="en-US">
                <a:cs typeface="Calibri"/>
              </a:rPr>
              <a:t>Pilots</a:t>
            </a:r>
          </a:p>
          <a:p>
            <a:pPr marL="1085850" lvl="2" indent="-171450">
              <a:buFont typeface="Arial" panose="020B0604020202020204" pitchFamily="34" charset="0"/>
              <a:buChar char="•"/>
            </a:pPr>
            <a:r>
              <a:rPr lang="en-US">
                <a:cs typeface="Calibri"/>
              </a:rPr>
              <a:t>Readiness Credential</a:t>
            </a:r>
          </a:p>
          <a:p>
            <a:pPr marL="1085850" lvl="2" indent="-171450">
              <a:buFont typeface="Arial" panose="020B0604020202020204" pitchFamily="34" charset="0"/>
              <a:buChar char="•"/>
            </a:pPr>
            <a:endParaRPr lang="en-US">
              <a:cs typeface="Calibri"/>
            </a:endParaRPr>
          </a:p>
          <a:p>
            <a:pPr marL="0" indent="0">
              <a:buFont typeface="Arial" panose="020B0604020202020204" pitchFamily="34" charset="0"/>
              <a:buNone/>
            </a:pPr>
            <a:endParaRPr lang="en-US" b="0"/>
          </a:p>
          <a:p>
            <a:endParaRPr lang="en-US"/>
          </a:p>
          <a:p>
            <a:r>
              <a:rPr lang="en-US"/>
              <a:t>This</a:t>
            </a:r>
            <a:r>
              <a:rPr lang="en-US" baseline="0"/>
              <a:t> is the basic path depicted on the wall chart</a:t>
            </a:r>
            <a:endParaRPr lang="en-US">
              <a:cs typeface="Calibri"/>
            </a:endParaRPr>
          </a:p>
          <a:p>
            <a:endParaRPr lang="en-US" baseline="0"/>
          </a:p>
          <a:p>
            <a:r>
              <a:rPr lang="en-US" baseline="0"/>
              <a:t>Key Message: a specific path with </a:t>
            </a:r>
            <a:r>
              <a:rPr lang="en-US"/>
              <a:t>dependencies</a:t>
            </a:r>
            <a:r>
              <a:rPr lang="en-US" baseline="0"/>
              <a:t> and sequencing</a:t>
            </a:r>
            <a:endParaRPr lang="en-US" baseline="0">
              <a:cs typeface="Calibri"/>
            </a:endParaRPr>
          </a:p>
          <a:p>
            <a:endParaRPr lang="en-US" baseline="0"/>
          </a:p>
          <a:p>
            <a:r>
              <a:rPr lang="en-US" baseline="0"/>
              <a:t>Suggest they look at this slide while we go thru the phases on the next slides</a:t>
            </a:r>
            <a:endParaRPr lang="en-US" baseline="0">
              <a:cs typeface="Calibri"/>
            </a:endParaRPr>
          </a:p>
          <a:p>
            <a:r>
              <a:rPr lang="en-US" baseline="0"/>
              <a:t>Talk to slide and talk to highlights (IT capabilities)</a:t>
            </a:r>
            <a:endParaRPr lang="en-US" baseline="0">
              <a:cs typeface="Calibri"/>
            </a:endParaRPr>
          </a:p>
          <a:p>
            <a:endParaRPr lang="en-US" baseline="0"/>
          </a:p>
          <a:p>
            <a:r>
              <a:rPr lang="en-US" baseline="0"/>
              <a:t>Focus on what is different one each slide (do a rev of yellow box and squish. (DAVE)</a:t>
            </a:r>
            <a:r>
              <a:rPr lang="en-US"/>
              <a:t> </a:t>
            </a:r>
            <a:endParaRPr lang="en-US">
              <a:cs typeface="Calibri" panose="020F0502020204030204"/>
            </a:endParaRPr>
          </a:p>
          <a:p>
            <a:endParaRPr lang="en-US">
              <a:cs typeface="Calibri" panose="020F0502020204030204"/>
            </a:endParaRPr>
          </a:p>
          <a:p>
            <a:r>
              <a:rPr lang="en-US" baseline="0"/>
              <a:t>Paul will do the Jack stuff.</a:t>
            </a:r>
            <a:r>
              <a:rPr lang="en-US"/>
              <a:t> </a:t>
            </a:r>
            <a:endParaRPr lang="en-US" baseline="0">
              <a:cs typeface="Calibri"/>
            </a:endParaRPr>
          </a:p>
          <a:p>
            <a:endParaRPr lang="en-US" baseline="0"/>
          </a:p>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C1C4-CBD4-45B8-9F59-07E9E9DA6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2871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71AFB-2011-4A1D-A9AD-06DE287C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58721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Supporting Interoperability Breakthroughs to Advance Value-Based Care and Improve Clinical and Financial Outcomes</a:t>
            </a:r>
          </a:p>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44</a:t>
            </a:fld>
            <a:endParaRPr lang="en-US" dirty="0"/>
          </a:p>
        </p:txBody>
      </p:sp>
    </p:spTree>
    <p:extLst>
      <p:ext uri="{BB962C8B-B14F-4D97-AF65-F5344CB8AC3E}">
        <p14:creationId xmlns:p14="http://schemas.microsoft.com/office/powerpoint/2010/main" val="247399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Patrick Speaker Notes: </a:t>
            </a:r>
          </a:p>
          <a:p>
            <a:pPr>
              <a:buAutoNum type="arabicParenR"/>
            </a:pPr>
            <a:r>
              <a:rPr lang="en-US"/>
              <a:t>Explain</a:t>
            </a:r>
            <a:r>
              <a:rPr lang="en-US" baseline="0"/>
              <a:t> where FHIR/Contemporary fits on the continuum</a:t>
            </a:r>
          </a:p>
          <a:p>
            <a:pPr>
              <a:buAutoNum type="arabicParenR"/>
            </a:pPr>
            <a:r>
              <a:rPr lang="en-US" baseline="0"/>
              <a:t>Explain that others to the left have their place but contemporary allows in workflow, integrated care</a:t>
            </a:r>
            <a:endParaRPr lang="en-US"/>
          </a:p>
        </p:txBody>
      </p:sp>
      <p:sp>
        <p:nvSpPr>
          <p:cNvPr id="4" name="Header Placeholder 3"/>
          <p:cNvSpPr>
            <a:spLocks noGrp="1"/>
          </p:cNvSpPr>
          <p:nvPr>
            <p:ph type="hdr" sz="quarter"/>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11</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960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transition to value based care is being accelerated through the use of FHIR.</a:t>
            </a:r>
            <a:r>
              <a:rPr lang="en-US" baseline="0" dirty="0" smtClean="0"/>
              <a:t> Technologists and policymakers from across the world are looking to find alignment and further coordination to help further national eHealth priorities.</a:t>
            </a:r>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45</a:t>
            </a:fld>
            <a:endParaRPr lang="en-US" dirty="0"/>
          </a:p>
        </p:txBody>
      </p:sp>
    </p:spTree>
    <p:extLst>
      <p:ext uri="{BB962C8B-B14F-4D97-AF65-F5344CB8AC3E}">
        <p14:creationId xmlns:p14="http://schemas.microsoft.com/office/powerpoint/2010/main" val="3657912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transition to value based care is being accelerated through the use of FHIR.</a:t>
            </a:r>
            <a:r>
              <a:rPr lang="en-US" baseline="0" dirty="0" smtClean="0"/>
              <a:t> Technologists and policymakers from across the world are looking to find alignment and further coordination to help further national eHealth priorities. Consistency and quality across implementations is one of the biggest challenges to implementing FHIR at scale globally</a:t>
            </a:r>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46</a:t>
            </a:fld>
            <a:endParaRPr lang="en-US" dirty="0"/>
          </a:p>
        </p:txBody>
      </p:sp>
    </p:spTree>
    <p:extLst>
      <p:ext uri="{BB962C8B-B14F-4D97-AF65-F5344CB8AC3E}">
        <p14:creationId xmlns:p14="http://schemas.microsoft.com/office/powerpoint/2010/main" val="3011122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47</a:t>
            </a:fld>
            <a:endParaRPr lang="en-US" dirty="0"/>
          </a:p>
        </p:txBody>
      </p:sp>
    </p:spTree>
    <p:extLst>
      <p:ext uri="{BB962C8B-B14F-4D97-AF65-F5344CB8AC3E}">
        <p14:creationId xmlns:p14="http://schemas.microsoft.com/office/powerpoint/2010/main" val="2614730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a:t>
            </a:r>
            <a:r>
              <a:rPr lang="en-US" baseline="0" dirty="0" smtClean="0"/>
              <a:t> is this group marketing?</a:t>
            </a:r>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48</a:t>
            </a:fld>
            <a:endParaRPr lang="en-US" dirty="0"/>
          </a:p>
        </p:txBody>
      </p:sp>
    </p:spTree>
    <p:extLst>
      <p:ext uri="{BB962C8B-B14F-4D97-AF65-F5344CB8AC3E}">
        <p14:creationId xmlns:p14="http://schemas.microsoft.com/office/powerpoint/2010/main" val="1168094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Consortium is helping to align resources</a:t>
            </a:r>
            <a:r>
              <a:rPr lang="en-US" baseline="0" dirty="0" smtClean="0"/>
              <a:t> to support key interoperability projects across the globe – focusing in on the intersection of policy and technology where  multinational/multidisciplinary stakeholders are needed to help develop requirements and validate implementation decisions to drive consistent and high quality deployment of standards</a:t>
            </a:r>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49</a:t>
            </a:fld>
            <a:endParaRPr lang="en-US" dirty="0"/>
          </a:p>
        </p:txBody>
      </p:sp>
    </p:spTree>
    <p:extLst>
      <p:ext uri="{BB962C8B-B14F-4D97-AF65-F5344CB8AC3E}">
        <p14:creationId xmlns:p14="http://schemas.microsoft.com/office/powerpoint/2010/main" val="4041298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50</a:t>
            </a:fld>
            <a:endParaRPr lang="en-US" dirty="0"/>
          </a:p>
        </p:txBody>
      </p:sp>
    </p:spTree>
    <p:extLst>
      <p:ext uri="{BB962C8B-B14F-4D97-AF65-F5344CB8AC3E}">
        <p14:creationId xmlns:p14="http://schemas.microsoft.com/office/powerpoint/2010/main" val="35626132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Convene </a:t>
            </a:r>
            <a:r>
              <a:rPr lang="en-US" sz="1800" b="0" dirty="0" smtClean="0"/>
              <a:t>experts from provider, technology, and policy organizations across the country and globe on the front line of the battle against COVID-19</a:t>
            </a:r>
            <a:r>
              <a:rPr lang="en-US" sz="1800" dirty="0" smtClean="0"/>
              <a:t>
Listen </a:t>
            </a:r>
            <a:r>
              <a:rPr lang="en-US" sz="1800" b="0" dirty="0" smtClean="0"/>
              <a:t>to the data exchange needs/pain points they’ve discovered in this first wave of COVID-19-related patient care</a:t>
            </a:r>
            <a:r>
              <a:rPr lang="en-US" sz="1800" dirty="0" smtClean="0"/>
              <a:t>
Report </a:t>
            </a:r>
            <a:r>
              <a:rPr lang="en-US" sz="1800" b="0" dirty="0" smtClean="0"/>
              <a:t>to the wider healthcare industry the interoperability best practices gained by these provider organizations and data exchange challenges for the industry to tackle </a:t>
            </a:r>
          </a:p>
          <a:p>
            <a:endParaRPr lang="en-US" sz="1800" b="0" dirty="0" smtClean="0"/>
          </a:p>
          <a:p>
            <a:r>
              <a:rPr lang="en-US" sz="1800" b="0" dirty="0" smtClean="0"/>
              <a:t>Listening Sessions</a:t>
            </a:r>
          </a:p>
          <a:p>
            <a:r>
              <a:rPr lang="en-US" sz="1800" b="0" dirty="0" smtClean="0"/>
              <a:t>Interoperability</a:t>
            </a:r>
            <a:r>
              <a:rPr lang="en-US" sz="1800" b="0" baseline="0" dirty="0" smtClean="0"/>
              <a:t> Action Dashboard</a:t>
            </a:r>
          </a:p>
          <a:p>
            <a:r>
              <a:rPr lang="en-US" sz="1800" b="0" baseline="0" dirty="0" smtClean="0"/>
              <a:t>Focus resources</a:t>
            </a:r>
            <a:endParaRPr lang="en-US" sz="1800" b="0"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51</a:t>
            </a:fld>
            <a:endParaRPr lang="en-US" dirty="0"/>
          </a:p>
        </p:txBody>
      </p:sp>
    </p:spTree>
    <p:extLst>
      <p:ext uri="{BB962C8B-B14F-4D97-AF65-F5344CB8AC3E}">
        <p14:creationId xmlns:p14="http://schemas.microsoft.com/office/powerpoint/2010/main" val="3246709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Accelerate Development- support with pilot testing and sharing best practices and lessons learned – back to standards/IG developers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Interop Tools – supporting the ecosystem with more robust, accessible, and timely interoperability testing tools</a:t>
            </a:r>
          </a:p>
          <a:p>
            <a:r>
              <a:rPr lang="en-US" baseline="0" dirty="0" smtClean="0"/>
              <a:t>FHIR® Adoption –Analogous to ONC’s support of FHIR – Europe, Asia, Africa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Timely</a:t>
            </a:r>
            <a:r>
              <a:rPr lang="en-US" baseline="0" dirty="0" smtClean="0"/>
              <a:t> </a:t>
            </a:r>
            <a:r>
              <a:rPr lang="en-US" dirty="0" smtClean="0"/>
              <a:t>Implementation</a:t>
            </a:r>
            <a:r>
              <a:rPr lang="en-US" baseline="0" dirty="0" smtClean="0"/>
              <a:t> Guidance – for example – how to decide or work with conflicting implementation guidance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Improved Collaboration – testing events, information/resource sharing – CONNECTATHONs – so many – can we coordinate better- can we do something to support the vendor community’s participation?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Use Experiences – Listening Sessions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52</a:t>
            </a:fld>
            <a:endParaRPr lang="en-US" dirty="0"/>
          </a:p>
        </p:txBody>
      </p:sp>
    </p:spTree>
    <p:extLst>
      <p:ext uri="{BB962C8B-B14F-4D97-AF65-F5344CB8AC3E}">
        <p14:creationId xmlns:p14="http://schemas.microsoft.com/office/powerpoint/2010/main" val="3705454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55</a:t>
            </a:fld>
            <a:endParaRPr lang="en-US" dirty="0"/>
          </a:p>
        </p:txBody>
      </p:sp>
    </p:spTree>
    <p:extLst>
      <p:ext uri="{BB962C8B-B14F-4D97-AF65-F5344CB8AC3E}">
        <p14:creationId xmlns:p14="http://schemas.microsoft.com/office/powerpoint/2010/main" val="4265841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600" dirty="0" smtClean="0"/>
              <a:t>IHE USA Cooperative Agreement with ONC (Adam Bazer)</a:t>
            </a:r>
          </a:p>
          <a:p>
            <a:pPr marL="742950" lvl="1" indent="-285750">
              <a:buFont typeface="Arial" panose="020B0604020202020204" pitchFamily="34" charset="0"/>
              <a:buChar char="•"/>
            </a:pPr>
            <a:r>
              <a:rPr lang="en-US" altLang="en-US" sz="1400" dirty="0" smtClean="0"/>
              <a:t>Advance and accelerate FHIR® profile and implementation guide development</a:t>
            </a:r>
          </a:p>
          <a:p>
            <a:pPr marL="742950" lvl="1" indent="-285750">
              <a:buFont typeface="Arial" panose="020B0604020202020204" pitchFamily="34" charset="0"/>
              <a:buChar char="•"/>
            </a:pPr>
            <a:r>
              <a:rPr lang="en-US" altLang="en-US" sz="1400" dirty="0" smtClean="0"/>
              <a:t>Support FHIR® interoperability testing</a:t>
            </a:r>
          </a:p>
          <a:p>
            <a:pPr marL="742950" lvl="1" indent="-285750">
              <a:buFont typeface="Arial" panose="020B0604020202020204" pitchFamily="34" charset="0"/>
              <a:buChar char="•"/>
            </a:pPr>
            <a:r>
              <a:rPr lang="en-US" altLang="en-US" sz="1400" dirty="0" smtClean="0"/>
              <a:t>Publishing IHE products</a:t>
            </a:r>
          </a:p>
          <a:p>
            <a:pPr marL="1085850" lvl="2" indent="-171450">
              <a:buFont typeface="Arial" panose="020B0604020202020204" pitchFamily="34" charset="0"/>
              <a:buChar char="•"/>
            </a:pPr>
            <a:r>
              <a:rPr lang="en-US" altLang="en-US" sz="1200" dirty="0" smtClean="0"/>
              <a:t>Improve Accessibility – ease of availability -  platforms (pdf/html)</a:t>
            </a:r>
          </a:p>
          <a:p>
            <a:pPr marL="1085850" lvl="2" indent="-171450">
              <a:buFont typeface="Arial" panose="020B0604020202020204" pitchFamily="34" charset="0"/>
              <a:buChar char="•"/>
            </a:pPr>
            <a:r>
              <a:rPr lang="en-US" altLang="en-US" sz="1200" dirty="0" smtClean="0"/>
              <a:t>Improve standards products from usability standpoint</a:t>
            </a:r>
          </a:p>
          <a:p>
            <a:pPr marL="742950" lvl="1" indent="-285750">
              <a:buFont typeface="Arial" panose="020B0604020202020204" pitchFamily="34" charset="0"/>
              <a:buChar char="•"/>
            </a:pPr>
            <a:r>
              <a:rPr lang="en-US" altLang="en-US" sz="1400" dirty="0" smtClean="0"/>
              <a:t>Support feedback mechanism from standards development to implementation and back</a:t>
            </a:r>
          </a:p>
          <a:p>
            <a:pPr lvl="0"/>
            <a:endParaRPr lang="en-US" altLang="en-US" sz="1600" b="0" dirty="0" smtClean="0"/>
          </a:p>
          <a:p>
            <a:pPr lvl="0"/>
            <a:r>
              <a:rPr lang="en-US" altLang="en-US" sz="1600" b="0" dirty="0" smtClean="0"/>
              <a:t>ONC Interoperability Measurement:</a:t>
            </a:r>
          </a:p>
          <a:p>
            <a:pPr lvl="0"/>
            <a:r>
              <a:rPr lang="en-US" sz="1400" dirty="0" smtClean="0"/>
              <a:t>Inform ONC about current and planned efforts by health IT developers to measure the electronic exchange and use of PHI by their clients </a:t>
            </a:r>
          </a:p>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57</a:t>
            </a:fld>
            <a:endParaRPr lang="en-US" dirty="0"/>
          </a:p>
        </p:txBody>
      </p:sp>
    </p:spTree>
    <p:extLst>
      <p:ext uri="{BB962C8B-B14F-4D97-AF65-F5344CB8AC3E}">
        <p14:creationId xmlns:p14="http://schemas.microsoft.com/office/powerpoint/2010/main" val="1753928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6E6F73"/>
              </a:solidFill>
              <a:effectLst/>
              <a:uLnTx/>
              <a:uFillTx/>
              <a:latin typeface="Trebuchet MS"/>
              <a:ea typeface="+mn-ea"/>
              <a:cs typeface="+mn-cs"/>
              <a:sym typeface="+mn-lt"/>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400" b="0" i="0" u="none" strike="noStrike" kern="1200" cap="none" spc="0" normalizeH="0" baseline="0" noProof="0" smtClean="0">
                <a:ln>
                  <a:noFill/>
                </a:ln>
                <a:solidFill>
                  <a:srgbClr val="6E6F73"/>
                </a:solidFill>
                <a:effectLst/>
                <a:uLnTx/>
                <a:uFillTx/>
                <a:latin typeface="Trebuchet MS"/>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uk-UA" sz="1400" b="0" i="0" u="none" strike="noStrike" kern="1200" cap="none" spc="0" normalizeH="0" baseline="0" noProof="0">
              <a:ln>
                <a:noFill/>
              </a:ln>
              <a:solidFill>
                <a:srgbClr val="6E6F73"/>
              </a:solidFill>
              <a:effectLst/>
              <a:uLnTx/>
              <a:uFillTx/>
              <a:latin typeface="Trebuchet MS"/>
              <a:ea typeface="+mn-ea"/>
              <a:cs typeface="+mn-cs"/>
              <a:sym typeface="+mn-lt"/>
            </a:endParaRPr>
          </a:p>
        </p:txBody>
      </p:sp>
    </p:spTree>
    <p:extLst>
      <p:ext uri="{BB962C8B-B14F-4D97-AF65-F5344CB8AC3E}">
        <p14:creationId xmlns:p14="http://schemas.microsoft.com/office/powerpoint/2010/main" val="3770439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Building</a:t>
            </a:r>
            <a:r>
              <a:rPr lang="en-US" baseline="0" dirty="0" smtClean="0"/>
              <a:t> on activities from FHIR® </a:t>
            </a:r>
            <a:r>
              <a:rPr lang="en-US" baseline="0" dirty="0" err="1" smtClean="0"/>
              <a:t>Connectathons</a:t>
            </a:r>
            <a:r>
              <a:rPr lang="en-US" baseline="0" dirty="0" smtClean="0"/>
              <a:t> and </a:t>
            </a:r>
            <a:r>
              <a:rPr lang="en-US" baseline="0" dirty="0" err="1" smtClean="0"/>
              <a:t>Connectathons</a:t>
            </a:r>
            <a:r>
              <a:rPr lang="en-US" baseline="0" dirty="0" smtClean="0"/>
              <a:t> across the globe</a:t>
            </a:r>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58</a:t>
            </a:fld>
            <a:endParaRPr lang="en-US" dirty="0"/>
          </a:p>
        </p:txBody>
      </p:sp>
    </p:spTree>
    <p:extLst>
      <p:ext uri="{BB962C8B-B14F-4D97-AF65-F5344CB8AC3E}">
        <p14:creationId xmlns:p14="http://schemas.microsoft.com/office/powerpoint/2010/main" val="3052832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Supporting the industry with virtual testing</a:t>
            </a:r>
            <a:r>
              <a:rPr lang="en-US" baseline="0" dirty="0" smtClean="0"/>
              <a:t> and accessible tools to promote interoperability</a:t>
            </a:r>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59</a:t>
            </a:fld>
            <a:endParaRPr lang="en-US" dirty="0"/>
          </a:p>
        </p:txBody>
      </p:sp>
    </p:spTree>
    <p:extLst>
      <p:ext uri="{BB962C8B-B14F-4D97-AF65-F5344CB8AC3E}">
        <p14:creationId xmlns:p14="http://schemas.microsoft.com/office/powerpoint/2010/main" val="1715238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60</a:t>
            </a:fld>
            <a:endParaRPr lang="en-US" dirty="0"/>
          </a:p>
        </p:txBody>
      </p:sp>
    </p:spTree>
    <p:extLst>
      <p:ext uri="{BB962C8B-B14F-4D97-AF65-F5344CB8AC3E}">
        <p14:creationId xmlns:p14="http://schemas.microsoft.com/office/powerpoint/2010/main" val="12168243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IHE Europe</a:t>
            </a:r>
            <a:r>
              <a:rPr lang="en-US" baseline="0" dirty="0" smtClean="0"/>
              <a:t> – Going virtual in November</a:t>
            </a:r>
          </a:p>
          <a:p>
            <a:r>
              <a:rPr lang="en-US" baseline="0" dirty="0" smtClean="0"/>
              <a:t>Our team to support, take lessons learn, build on our plans for March</a:t>
            </a:r>
          </a:p>
          <a:p>
            <a:r>
              <a:rPr lang="en-US" baseline="0" dirty="0" smtClean="0"/>
              <a:t>Out intent to go virtual since March 2020.</a:t>
            </a:r>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61</a:t>
            </a:fld>
            <a:endParaRPr lang="en-US" dirty="0"/>
          </a:p>
        </p:txBody>
      </p:sp>
    </p:spTree>
    <p:extLst>
      <p:ext uri="{BB962C8B-B14F-4D97-AF65-F5344CB8AC3E}">
        <p14:creationId xmlns:p14="http://schemas.microsoft.com/office/powerpoint/2010/main" val="27787863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IHE Europe</a:t>
            </a:r>
            <a:r>
              <a:rPr lang="en-US" baseline="0" dirty="0" smtClean="0"/>
              <a:t> – Going virtual in November</a:t>
            </a:r>
          </a:p>
          <a:p>
            <a:r>
              <a:rPr lang="en-US" baseline="0" dirty="0" smtClean="0"/>
              <a:t>Our team to support, take lessons learn, build on our plans for March</a:t>
            </a:r>
          </a:p>
          <a:p>
            <a:r>
              <a:rPr lang="en-US" baseline="0" dirty="0" smtClean="0"/>
              <a:t>Out intent to go virtual since March 2020.</a:t>
            </a:r>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62</a:t>
            </a:fld>
            <a:endParaRPr lang="en-US" dirty="0"/>
          </a:p>
        </p:txBody>
      </p:sp>
    </p:spTree>
    <p:extLst>
      <p:ext uri="{BB962C8B-B14F-4D97-AF65-F5344CB8AC3E}">
        <p14:creationId xmlns:p14="http://schemas.microsoft.com/office/powerpoint/2010/main" val="8320051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63</a:t>
            </a:fld>
            <a:endParaRPr lang="en-US" dirty="0"/>
          </a:p>
        </p:txBody>
      </p:sp>
    </p:spTree>
    <p:extLst>
      <p:ext uri="{BB962C8B-B14F-4D97-AF65-F5344CB8AC3E}">
        <p14:creationId xmlns:p14="http://schemas.microsoft.com/office/powerpoint/2010/main" val="21344179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64</a:t>
            </a:fld>
            <a:endParaRPr lang="en-US" dirty="0"/>
          </a:p>
        </p:txBody>
      </p:sp>
    </p:spTree>
    <p:extLst>
      <p:ext uri="{BB962C8B-B14F-4D97-AF65-F5344CB8AC3E}">
        <p14:creationId xmlns:p14="http://schemas.microsoft.com/office/powerpoint/2010/main" val="21658501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65</a:t>
            </a:fld>
            <a:endParaRPr lang="en-US" dirty="0"/>
          </a:p>
        </p:txBody>
      </p:sp>
    </p:spTree>
    <p:extLst>
      <p:ext uri="{BB962C8B-B14F-4D97-AF65-F5344CB8AC3E}">
        <p14:creationId xmlns:p14="http://schemas.microsoft.com/office/powerpoint/2010/main" val="17646388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66</a:t>
            </a:fld>
            <a:endParaRPr lang="en-US" dirty="0"/>
          </a:p>
        </p:txBody>
      </p:sp>
    </p:spTree>
    <p:extLst>
      <p:ext uri="{BB962C8B-B14F-4D97-AF65-F5344CB8AC3E}">
        <p14:creationId xmlns:p14="http://schemas.microsoft.com/office/powerpoint/2010/main" val="4198352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6E6F73"/>
              </a:solidFill>
              <a:effectLst/>
              <a:uLnTx/>
              <a:uFillTx/>
              <a:latin typeface="Trebuchet MS"/>
              <a:ea typeface="+mn-ea"/>
              <a:cs typeface="+mn-cs"/>
              <a:sym typeface="+mn-lt"/>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400" b="0" i="0" u="none" strike="noStrike" kern="1200" cap="none" spc="0" normalizeH="0" baseline="0" noProof="0" smtClean="0">
                <a:ln>
                  <a:noFill/>
                </a:ln>
                <a:solidFill>
                  <a:srgbClr val="6E6F73"/>
                </a:solidFill>
                <a:effectLst/>
                <a:uLnTx/>
                <a:uFillTx/>
                <a:latin typeface="Trebuchet MS"/>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uk-UA" sz="1400" b="0" i="0" u="none" strike="noStrike" kern="1200" cap="none" spc="0" normalizeH="0" baseline="0" noProof="0">
              <a:ln>
                <a:noFill/>
              </a:ln>
              <a:solidFill>
                <a:srgbClr val="6E6F73"/>
              </a:solidFill>
              <a:effectLst/>
              <a:uLnTx/>
              <a:uFillTx/>
              <a:latin typeface="Trebuchet MS"/>
              <a:ea typeface="+mn-ea"/>
              <a:cs typeface="+mn-cs"/>
              <a:sym typeface="+mn-lt"/>
            </a:endParaRPr>
          </a:p>
        </p:txBody>
      </p:sp>
    </p:spTree>
    <p:extLst>
      <p:ext uri="{BB962C8B-B14F-4D97-AF65-F5344CB8AC3E}">
        <p14:creationId xmlns:p14="http://schemas.microsoft.com/office/powerpoint/2010/main" val="827995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Da Vinci simply is an group of industry payers, providers and HIT partners that understand how critical it is to develop common, ideally eventual standard ways for providers and payers to exchange the critical data required for value base case to work.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71AFB-2011-4A1D-A9AD-06DE287C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032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CMS/ONC deadlines in next version?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9782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r>
              <a:rPr lang="en-US" err="1"/>
              <a:t>OrthoNovo</a:t>
            </a:r>
            <a:r>
              <a:rPr lang="en-US"/>
              <a:t>, confirm Cognizant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1876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FF556ABD-BC43-4650-875E-18DE8C771964}" type="slidenum">
              <a:rPr lang="en-US">
                <a:solidFill>
                  <a:prstClr val="black"/>
                </a:solidFill>
                <a:latin typeface="Calibri" panose="020F0502020204030204"/>
              </a:rPr>
              <a:pPr defTabSz="931774">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131344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56790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60781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965706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744321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85150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113747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23455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792222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62519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dirty="0"/>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pic>
        <p:nvPicPr>
          <p:cNvPr id="9" name="Picture 8">
            <a:extLst>
              <a:ext uri="{FF2B5EF4-FFF2-40B4-BE49-F238E27FC236}">
                <a16:creationId xmlns:a16="http://schemas.microsoft.com/office/drawing/2014/main" id="{5A8A8D22-515C-AA4A-B312-CDAD2323D2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392630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dirty="0"/>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pic>
        <p:nvPicPr>
          <p:cNvPr id="10" name="Picture 9">
            <a:extLst>
              <a:ext uri="{FF2B5EF4-FFF2-40B4-BE49-F238E27FC236}">
                <a16:creationId xmlns:a16="http://schemas.microsoft.com/office/drawing/2014/main" id="{052C5D15-A821-3B44-86EC-A97D6D6376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8346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517134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spTree>
    <p:extLst>
      <p:ext uri="{BB962C8B-B14F-4D97-AF65-F5344CB8AC3E}">
        <p14:creationId xmlns:p14="http://schemas.microsoft.com/office/powerpoint/2010/main" val="3117060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708777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dirty="0"/>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dirty="0">
                <a:solidFill>
                  <a:schemeClr val="accent3"/>
                </a:solidFill>
                <a:latin typeface="Prometo Medium" panose="020B0704030203060203" pitchFamily="34" charset="0"/>
              </a:rPr>
              <a:t>“</a:t>
            </a:r>
          </a:p>
        </p:txBody>
      </p:sp>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909083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FA086156-E11E-AF46-8F88-7B60B00053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80924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C5A3D5D4-954C-9140-83B8-C4B4857889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638030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842248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676304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483894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556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04093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a:latin typeface="Prometo Medium" panose="020B070403020306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dirty="0"/>
          </a:p>
        </p:txBody>
      </p:sp>
    </p:spTree>
    <p:extLst>
      <p:ext uri="{BB962C8B-B14F-4D97-AF65-F5344CB8AC3E}">
        <p14:creationId xmlns:p14="http://schemas.microsoft.com/office/powerpoint/2010/main" val="1127909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265485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35979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51372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514600"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4302" y="1633719"/>
            <a:ext cx="2064897" cy="4209756"/>
          </a:xfrm>
          <a:prstGeom prst="rect">
            <a:avLst/>
          </a:prstGeom>
        </p:spPr>
      </p:pic>
      <p:sp>
        <p:nvSpPr>
          <p:cNvPr id="8" name="Picture Placeholder 4"/>
          <p:cNvSpPr>
            <a:spLocks noGrp="1"/>
          </p:cNvSpPr>
          <p:nvPr>
            <p:ph type="pic" sz="quarter" idx="14"/>
          </p:nvPr>
        </p:nvSpPr>
        <p:spPr>
          <a:xfrm>
            <a:off x="4368800"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401012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997" y="465318"/>
            <a:ext cx="2915798" cy="5944509"/>
          </a:xfrm>
          <a:prstGeom prst="rect">
            <a:avLst/>
          </a:prstGeom>
        </p:spPr>
      </p:pic>
      <p:sp>
        <p:nvSpPr>
          <p:cNvPr id="8" name="Picture Placeholder 4"/>
          <p:cNvSpPr>
            <a:spLocks noGrp="1"/>
          </p:cNvSpPr>
          <p:nvPr>
            <p:ph type="pic" sz="quarter" idx="14"/>
          </p:nvPr>
        </p:nvSpPr>
        <p:spPr>
          <a:xfrm>
            <a:off x="47965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76413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1918893"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07664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3" y="-7716539"/>
            <a:ext cx="2935516" cy="22532368"/>
          </a:xfrm>
          <a:prstGeom prst="rect">
            <a:avLst/>
          </a:prstGeom>
        </p:spPr>
      </p:pic>
      <p:sp>
        <p:nvSpPr>
          <p:cNvPr id="11" name="Picture Placeholder 4"/>
          <p:cNvSpPr>
            <a:spLocks noGrp="1"/>
          </p:cNvSpPr>
          <p:nvPr>
            <p:ph type="pic" sz="quarter" idx="14"/>
          </p:nvPr>
        </p:nvSpPr>
        <p:spPr>
          <a:xfrm>
            <a:off x="4683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064379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643524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223670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105272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13749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43602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271626"/>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271626"/>
            <a:ext cx="2408238" cy="4909739"/>
          </a:xfrm>
          <a:prstGeom prst="rect">
            <a:avLst/>
          </a:prstGeom>
        </p:spPr>
      </p:pic>
      <p:sp>
        <p:nvSpPr>
          <p:cNvPr id="16" name="Picture Placeholder 4"/>
          <p:cNvSpPr>
            <a:spLocks noGrp="1"/>
          </p:cNvSpPr>
          <p:nvPr>
            <p:ph type="pic" sz="quarter" idx="15"/>
          </p:nvPr>
        </p:nvSpPr>
        <p:spPr>
          <a:xfrm>
            <a:off x="-411681"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6"/>
          </p:nvPr>
        </p:nvSpPr>
        <p:spPr>
          <a:xfrm>
            <a:off x="218838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Title 1"/>
          <p:cNvSpPr>
            <a:spLocks noGrp="1"/>
          </p:cNvSpPr>
          <p:nvPr>
            <p:ph type="title"/>
          </p:nvPr>
        </p:nvSpPr>
        <p:spPr>
          <a:xfrm>
            <a:off x="5101771" y="1171169"/>
            <a:ext cx="5401129" cy="1028700"/>
          </a:xfrm>
        </p:spPr>
        <p:txBody>
          <a:bodyPr/>
          <a:lstStyle>
            <a:lvl1pPr>
              <a:lnSpc>
                <a:spcPct val="100000"/>
              </a:lnSpc>
              <a:defRPr sz="32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10481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628693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3952237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ICONS - 3 HORIZONTAL">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5046A911-4395-A54C-B59C-C52ADEEAE35A}"/>
              </a:ext>
            </a:extLst>
          </p:cNvPr>
          <p:cNvSpPr>
            <a:spLocks noGrp="1"/>
          </p:cNvSpPr>
          <p:nvPr>
            <p:ph type="body" sz="quarter" idx="15"/>
          </p:nvPr>
        </p:nvSpPr>
        <p:spPr>
          <a:xfrm>
            <a:off x="1396120" y="3303732"/>
            <a:ext cx="2733400" cy="1903267"/>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a:t>Edit Master text styles</a:t>
            </a:r>
          </a:p>
          <a:p>
            <a:pPr lvl="1"/>
            <a:r>
              <a:rPr lang="en-US"/>
              <a:t>Second level</a:t>
            </a:r>
          </a:p>
          <a:p>
            <a:pPr lvl="1"/>
            <a:endParaRPr lang="en-US"/>
          </a:p>
        </p:txBody>
      </p:sp>
      <p:sp>
        <p:nvSpPr>
          <p:cNvPr id="24" name="Picture Placeholder 2">
            <a:extLst>
              <a:ext uri="{FF2B5EF4-FFF2-40B4-BE49-F238E27FC236}">
                <a16:creationId xmlns:a16="http://schemas.microsoft.com/office/drawing/2014/main" id="{780CF7B0-EA2B-434F-9B2A-993AB4726722}"/>
              </a:ext>
            </a:extLst>
          </p:cNvPr>
          <p:cNvSpPr>
            <a:spLocks noGrp="1"/>
          </p:cNvSpPr>
          <p:nvPr>
            <p:ph type="pic" sz="quarter" idx="16"/>
          </p:nvPr>
        </p:nvSpPr>
        <p:spPr>
          <a:xfrm>
            <a:off x="5565116" y="1928460"/>
            <a:ext cx="1378759" cy="1192393"/>
          </a:xfrm>
          <a:solidFill>
            <a:schemeClr val="bg1"/>
          </a:solidFill>
        </p:spPr>
        <p:txBody>
          <a:bodyPr/>
          <a:lstStyle/>
          <a:p>
            <a:endParaRPr lang="en-US"/>
          </a:p>
        </p:txBody>
      </p:sp>
      <p:cxnSp>
        <p:nvCxnSpPr>
          <p:cNvPr id="10" name="Straight Connector 9">
            <a:extLst>
              <a:ext uri="{FF2B5EF4-FFF2-40B4-BE49-F238E27FC236}">
                <a16:creationId xmlns:a16="http://schemas.microsoft.com/office/drawing/2014/main" id="{56B34F5E-0220-E146-B13E-A1B31EEC62EA}"/>
              </a:ext>
            </a:extLst>
          </p:cNvPr>
          <p:cNvCxnSpPr>
            <a:cxnSpLocks/>
          </p:cNvCxnSpPr>
          <p:nvPr userDrawn="1"/>
        </p:nvCxnSpPr>
        <p:spPr>
          <a:xfrm>
            <a:off x="4495800" y="1828800"/>
            <a:ext cx="0" cy="342900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6F3059-5932-9748-B827-FFD1E51E05EE}"/>
              </a:ext>
            </a:extLst>
          </p:cNvPr>
          <p:cNvCxnSpPr>
            <a:cxnSpLocks/>
          </p:cNvCxnSpPr>
          <p:nvPr userDrawn="1"/>
        </p:nvCxnSpPr>
        <p:spPr>
          <a:xfrm>
            <a:off x="8001000" y="1828800"/>
            <a:ext cx="0" cy="342900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6" name="Text Placeholder 27">
            <a:extLst>
              <a:ext uri="{FF2B5EF4-FFF2-40B4-BE49-F238E27FC236}">
                <a16:creationId xmlns:a16="http://schemas.microsoft.com/office/drawing/2014/main" id="{203923EF-F6FC-6D49-81C9-69B119D8953B}"/>
              </a:ext>
            </a:extLst>
          </p:cNvPr>
          <p:cNvSpPr>
            <a:spLocks noGrp="1"/>
          </p:cNvSpPr>
          <p:nvPr>
            <p:ph type="body" sz="quarter" idx="18"/>
          </p:nvPr>
        </p:nvSpPr>
        <p:spPr>
          <a:xfrm>
            <a:off x="4887796" y="3303732"/>
            <a:ext cx="2733400" cy="1903267"/>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a:t>Edit Master text styles</a:t>
            </a:r>
          </a:p>
          <a:p>
            <a:pPr lvl="1"/>
            <a:r>
              <a:rPr lang="en-US"/>
              <a:t>Second level</a:t>
            </a:r>
          </a:p>
          <a:p>
            <a:pPr lvl="1"/>
            <a:endParaRPr lang="en-US"/>
          </a:p>
        </p:txBody>
      </p:sp>
      <p:sp>
        <p:nvSpPr>
          <p:cNvPr id="29" name="Text Placeholder 27">
            <a:extLst>
              <a:ext uri="{FF2B5EF4-FFF2-40B4-BE49-F238E27FC236}">
                <a16:creationId xmlns:a16="http://schemas.microsoft.com/office/drawing/2014/main" id="{61687008-83E4-FF44-8294-812BBEB14F09}"/>
              </a:ext>
            </a:extLst>
          </p:cNvPr>
          <p:cNvSpPr>
            <a:spLocks noGrp="1"/>
          </p:cNvSpPr>
          <p:nvPr>
            <p:ph type="body" sz="quarter" idx="19"/>
          </p:nvPr>
        </p:nvSpPr>
        <p:spPr>
          <a:xfrm>
            <a:off x="8376340" y="3303732"/>
            <a:ext cx="2733400" cy="1903267"/>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a:t>Edit Master text styles</a:t>
            </a:r>
          </a:p>
          <a:p>
            <a:pPr lvl="1"/>
            <a:r>
              <a:rPr lang="en-US"/>
              <a:t>Second level</a:t>
            </a:r>
          </a:p>
          <a:p>
            <a:pPr lvl="1"/>
            <a:endParaRPr lang="en-US"/>
          </a:p>
        </p:txBody>
      </p:sp>
      <p:sp>
        <p:nvSpPr>
          <p:cNvPr id="30" name="Picture Placeholder 2">
            <a:extLst>
              <a:ext uri="{FF2B5EF4-FFF2-40B4-BE49-F238E27FC236}">
                <a16:creationId xmlns:a16="http://schemas.microsoft.com/office/drawing/2014/main" id="{F2048F1C-F2E1-6845-AE56-DA7D9FFCA308}"/>
              </a:ext>
            </a:extLst>
          </p:cNvPr>
          <p:cNvSpPr>
            <a:spLocks noGrp="1"/>
          </p:cNvSpPr>
          <p:nvPr>
            <p:ph type="pic" sz="quarter" idx="20"/>
          </p:nvPr>
        </p:nvSpPr>
        <p:spPr>
          <a:xfrm>
            <a:off x="2073440" y="1928460"/>
            <a:ext cx="1378759" cy="1192393"/>
          </a:xfrm>
          <a:solidFill>
            <a:schemeClr val="bg1"/>
          </a:solidFill>
        </p:spPr>
        <p:txBody>
          <a:bodyPr/>
          <a:lstStyle/>
          <a:p>
            <a:endParaRPr lang="en-US"/>
          </a:p>
        </p:txBody>
      </p:sp>
      <p:sp>
        <p:nvSpPr>
          <p:cNvPr id="31" name="Picture Placeholder 2">
            <a:extLst>
              <a:ext uri="{FF2B5EF4-FFF2-40B4-BE49-F238E27FC236}">
                <a16:creationId xmlns:a16="http://schemas.microsoft.com/office/drawing/2014/main" id="{98DE8E23-BA0F-5448-8D1C-9F6A46562DB6}"/>
              </a:ext>
            </a:extLst>
          </p:cNvPr>
          <p:cNvSpPr>
            <a:spLocks noGrp="1"/>
          </p:cNvSpPr>
          <p:nvPr>
            <p:ph type="pic" sz="quarter" idx="21"/>
          </p:nvPr>
        </p:nvSpPr>
        <p:spPr>
          <a:xfrm>
            <a:off x="9058126" y="1928460"/>
            <a:ext cx="1378759" cy="1192393"/>
          </a:xfrm>
          <a:solidFill>
            <a:schemeClr val="bg1"/>
          </a:solidFill>
        </p:spPr>
        <p:txBody>
          <a:bodyPr/>
          <a:lstStyle/>
          <a:p>
            <a:endParaRPr lang="en-US"/>
          </a:p>
        </p:txBody>
      </p:sp>
      <p:sp>
        <p:nvSpPr>
          <p:cNvPr id="2" name="Title 1">
            <a:extLst>
              <a:ext uri="{FF2B5EF4-FFF2-40B4-BE49-F238E27FC236}">
                <a16:creationId xmlns:a16="http://schemas.microsoft.com/office/drawing/2014/main" id="{702030C1-CF71-CF42-81D6-A2383495004F}"/>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5E0804A-E152-4D45-91B9-FD97DE57B99C}"/>
              </a:ext>
            </a:extLst>
          </p:cNvPr>
          <p:cNvSpPr>
            <a:spLocks noGrp="1"/>
          </p:cNvSpPr>
          <p:nvPr>
            <p:ph type="sldNum" sz="quarter" idx="23"/>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4" name="Footer Placeholder 3">
            <a:extLst>
              <a:ext uri="{FF2B5EF4-FFF2-40B4-BE49-F238E27FC236}">
                <a16:creationId xmlns:a16="http://schemas.microsoft.com/office/drawing/2014/main" id="{60EEB2E5-BBC6-AF44-B8B7-E5458E5DBDF2}"/>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2506214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17893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dirty="0">
              <a:solidFill>
                <a:schemeClr val="bg1"/>
              </a:solidFill>
            </a:endParaRPr>
          </a:p>
        </p:txBody>
      </p:sp>
    </p:spTree>
    <p:extLst>
      <p:ext uri="{BB962C8B-B14F-4D97-AF65-F5344CB8AC3E}">
        <p14:creationId xmlns:p14="http://schemas.microsoft.com/office/powerpoint/2010/main" val="4157617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dirty="0"/>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521632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547374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46114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dirty="0"/>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7" name="Picture 6">
            <a:extLst>
              <a:ext uri="{FF2B5EF4-FFF2-40B4-BE49-F238E27FC236}">
                <a16:creationId xmlns:a16="http://schemas.microsoft.com/office/drawing/2014/main" id="{963F8FBF-0CA9-7D44-9C23-E0C23578A643}"/>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9" name="Title 1">
            <a:extLst>
              <a:ext uri="{FF2B5EF4-FFF2-40B4-BE49-F238E27FC236}">
                <a16:creationId xmlns:a16="http://schemas.microsoft.com/office/drawing/2014/main" id="{E0CEF597-DB9C-6745-9BD8-58F51E22A892}"/>
              </a:ext>
            </a:extLst>
          </p:cNvPr>
          <p:cNvSpPr txBox="1">
            <a:spLocks/>
          </p:cNvSpPr>
          <p:nvPr userDrawn="1"/>
        </p:nvSpPr>
        <p:spPr>
          <a:xfrm>
            <a:off x="854699" y="589281"/>
            <a:ext cx="5232065" cy="579120"/>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r>
              <a:rPr lang="en-US" sz="1000" b="0" i="0" dirty="0" smtClean="0">
                <a:latin typeface="Century Gothic" panose="020B0502020202020204" pitchFamily="34" charset="0"/>
              </a:rPr>
              <a:t>HIMSS</a:t>
            </a:r>
            <a:r>
              <a:rPr lang="en-US" sz="1000" b="0" i="0" baseline="0" dirty="0" smtClean="0">
                <a:latin typeface="Century Gothic" panose="020B0502020202020204" pitchFamily="34" charset="0"/>
              </a:rPr>
              <a:t> I&amp;HIE Community Fall 2020 Roundtable</a:t>
            </a:r>
            <a:endParaRPr lang="en-US" sz="1000" b="0" i="0" dirty="0">
              <a:latin typeface="Century Gothic" panose="020B0502020202020204" pitchFamily="34" charset="0"/>
            </a:endParaRPr>
          </a:p>
        </p:txBody>
      </p:sp>
    </p:spTree>
    <p:extLst>
      <p:ext uri="{BB962C8B-B14F-4D97-AF65-F5344CB8AC3E}">
        <p14:creationId xmlns:p14="http://schemas.microsoft.com/office/powerpoint/2010/main" val="3047552151"/>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89" r:id="rId18"/>
    <p:sldLayoutId id="2147483694" r:id="rId19"/>
    <p:sldLayoutId id="2147483690" r:id="rId20"/>
    <p:sldLayoutId id="2147483696" r:id="rId21"/>
    <p:sldLayoutId id="2147483695" r:id="rId22"/>
    <p:sldLayoutId id="2147483691" r:id="rId23"/>
    <p:sldLayoutId id="2147483692"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97" r:id="rId43"/>
  </p:sldLayoutIdLst>
  <p:hf hdr="0" ftr="0"/>
  <p:txStyles>
    <p:title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pos="3840">
          <p15:clr>
            <a:srgbClr val="F26B43"/>
          </p15:clr>
        </p15:guide>
        <p15:guide id="1" orient="horz" pos="2160">
          <p15:clr>
            <a:srgbClr val="F26B43"/>
          </p15:clr>
        </p15:guide>
        <p15:guide id="29" pos="7200">
          <p15:clr>
            <a:srgbClr val="F26B43"/>
          </p15:clr>
        </p15:guide>
        <p15:guide id="48" pos="1005">
          <p15:clr>
            <a:srgbClr val="F26B43"/>
          </p15:clr>
        </p15:guide>
        <p15:guide id="51" orient="horz" pos="100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3.svg"/><Relationship Id="rId18" Type="http://schemas.openxmlformats.org/officeDocument/2006/relationships/image" Target="../media/image35.png"/><Relationship Id="rId3" Type="http://schemas.openxmlformats.org/officeDocument/2006/relationships/image" Target="../media/image26.png"/><Relationship Id="rId21" Type="http://schemas.openxmlformats.org/officeDocument/2006/relationships/image" Target="../media/image51.svg"/><Relationship Id="rId7" Type="http://schemas.openxmlformats.org/officeDocument/2006/relationships/image" Target="../media/image37.svg"/><Relationship Id="rId12" Type="http://schemas.openxmlformats.org/officeDocument/2006/relationships/image" Target="../media/image32.png"/><Relationship Id="rId17" Type="http://schemas.openxmlformats.org/officeDocument/2006/relationships/image" Target="../media/image47.svg"/><Relationship Id="rId2" Type="http://schemas.openxmlformats.org/officeDocument/2006/relationships/notesSlide" Target="../notesSlides/notesSlide4.xml"/><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41.svg"/><Relationship Id="rId5" Type="http://schemas.openxmlformats.org/officeDocument/2006/relationships/image" Target="../media/image28.png"/><Relationship Id="rId15" Type="http://schemas.openxmlformats.org/officeDocument/2006/relationships/image" Target="../media/image45.svg"/><Relationship Id="rId10" Type="http://schemas.openxmlformats.org/officeDocument/2006/relationships/image" Target="../media/image31.png"/><Relationship Id="rId19" Type="http://schemas.openxmlformats.org/officeDocument/2006/relationships/image" Target="../media/image49.svg"/><Relationship Id="rId4" Type="http://schemas.openxmlformats.org/officeDocument/2006/relationships/image" Target="../media/image27.png"/><Relationship Id="rId9" Type="http://schemas.openxmlformats.org/officeDocument/2006/relationships/image" Target="../media/image39.sv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44.png"/><Relationship Id="rId18" Type="http://schemas.openxmlformats.org/officeDocument/2006/relationships/image" Target="../media/image47.png"/><Relationship Id="rId26" Type="http://schemas.openxmlformats.org/officeDocument/2006/relationships/image" Target="../media/image51.png"/><Relationship Id="rId3" Type="http://schemas.openxmlformats.org/officeDocument/2006/relationships/notesSlide" Target="../notesSlides/notesSlide5.xml"/><Relationship Id="rId21" Type="http://schemas.openxmlformats.org/officeDocument/2006/relationships/image" Target="../media/image68.svg"/><Relationship Id="rId34" Type="http://schemas.openxmlformats.org/officeDocument/2006/relationships/image" Target="../media/image56.png"/><Relationship Id="rId7" Type="http://schemas.openxmlformats.org/officeDocument/2006/relationships/image" Target="../media/image40.png"/><Relationship Id="rId12" Type="http://schemas.openxmlformats.org/officeDocument/2006/relationships/image" Target="../media/image43.png"/><Relationship Id="rId17" Type="http://schemas.openxmlformats.org/officeDocument/2006/relationships/image" Target="../media/image64.svg"/><Relationship Id="rId25" Type="http://schemas.openxmlformats.org/officeDocument/2006/relationships/image" Target="../media/image72.svg"/><Relationship Id="rId33" Type="http://schemas.openxmlformats.org/officeDocument/2006/relationships/image" Target="../media/image80.svg"/><Relationship Id="rId2" Type="http://schemas.openxmlformats.org/officeDocument/2006/relationships/slideLayout" Target="../slideLayouts/slideLayout3.xml"/><Relationship Id="rId16" Type="http://schemas.openxmlformats.org/officeDocument/2006/relationships/image" Target="../media/image46.png"/><Relationship Id="rId20" Type="http://schemas.openxmlformats.org/officeDocument/2006/relationships/image" Target="../media/image48.png"/><Relationship Id="rId29" Type="http://schemas.openxmlformats.org/officeDocument/2006/relationships/image" Target="../media/image76.svg"/><Relationship Id="rId1" Type="http://schemas.openxmlformats.org/officeDocument/2006/relationships/vmlDrawing" Target="../drawings/vmlDrawing1.vml"/><Relationship Id="rId6" Type="http://schemas.openxmlformats.org/officeDocument/2006/relationships/image" Target="../media/image39.png"/><Relationship Id="rId11" Type="http://schemas.openxmlformats.org/officeDocument/2006/relationships/image" Target="../media/image42.png"/><Relationship Id="rId24" Type="http://schemas.openxmlformats.org/officeDocument/2006/relationships/image" Target="../media/image50.png"/><Relationship Id="rId32" Type="http://schemas.openxmlformats.org/officeDocument/2006/relationships/image" Target="../media/image55.png"/><Relationship Id="rId5" Type="http://schemas.openxmlformats.org/officeDocument/2006/relationships/image" Target="../media/image54.svg"/><Relationship Id="rId15" Type="http://schemas.openxmlformats.org/officeDocument/2006/relationships/image" Target="../media/image62.svg"/><Relationship Id="rId23" Type="http://schemas.openxmlformats.org/officeDocument/2006/relationships/image" Target="../media/image70.svg"/><Relationship Id="rId28" Type="http://schemas.openxmlformats.org/officeDocument/2006/relationships/image" Target="../media/image53.png"/><Relationship Id="rId10" Type="http://schemas.openxmlformats.org/officeDocument/2006/relationships/image" Target="../media/image41.png"/><Relationship Id="rId19" Type="http://schemas.openxmlformats.org/officeDocument/2006/relationships/image" Target="../media/image66.svg"/><Relationship Id="rId31" Type="http://schemas.openxmlformats.org/officeDocument/2006/relationships/image" Target="../media/image78.svg"/><Relationship Id="rId4" Type="http://schemas.openxmlformats.org/officeDocument/2006/relationships/image" Target="../media/image38.png"/><Relationship Id="rId9" Type="http://schemas.openxmlformats.org/officeDocument/2006/relationships/image" Target="../media/image37.wmf"/><Relationship Id="rId14" Type="http://schemas.openxmlformats.org/officeDocument/2006/relationships/image" Target="../media/image45.png"/><Relationship Id="rId22" Type="http://schemas.openxmlformats.org/officeDocument/2006/relationships/image" Target="../media/image49.png"/><Relationship Id="rId27" Type="http://schemas.openxmlformats.org/officeDocument/2006/relationships/image" Target="../media/image52.png"/><Relationship Id="rId30" Type="http://schemas.openxmlformats.org/officeDocument/2006/relationships/image" Target="../media/image54.png"/><Relationship Id="rId35" Type="http://schemas.openxmlformats.org/officeDocument/2006/relationships/image" Target="../media/image82.svg"/></Relationships>
</file>

<file path=ppt/slides/_rels/slide14.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6.svg"/><Relationship Id="rId5" Type="http://schemas.openxmlformats.org/officeDocument/2006/relationships/image" Target="../media/image58.png"/><Relationship Id="rId4" Type="http://schemas.openxmlformats.org/officeDocument/2006/relationships/image" Target="../media/image84.svg"/></Relationships>
</file>

<file path=ppt/slides/_rels/slide15.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65.png"/><Relationship Id="rId18" Type="http://schemas.openxmlformats.org/officeDocument/2006/relationships/image" Target="../media/image104.sv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98.svg"/><Relationship Id="rId17" Type="http://schemas.openxmlformats.org/officeDocument/2006/relationships/image" Target="../media/image67.png"/><Relationship Id="rId2" Type="http://schemas.openxmlformats.org/officeDocument/2006/relationships/notesSlide" Target="../notesSlides/notesSlide7.xml"/><Relationship Id="rId16" Type="http://schemas.openxmlformats.org/officeDocument/2006/relationships/image" Target="../media/image102.svg"/><Relationship Id="rId1" Type="http://schemas.openxmlformats.org/officeDocument/2006/relationships/slideLayout" Target="../slideLayouts/slideLayout3.xml"/><Relationship Id="rId6" Type="http://schemas.openxmlformats.org/officeDocument/2006/relationships/image" Target="../media/image92.svg"/><Relationship Id="rId11" Type="http://schemas.openxmlformats.org/officeDocument/2006/relationships/image" Target="../media/image64.png"/><Relationship Id="rId5" Type="http://schemas.openxmlformats.org/officeDocument/2006/relationships/image" Target="../media/image61.png"/><Relationship Id="rId15" Type="http://schemas.openxmlformats.org/officeDocument/2006/relationships/image" Target="../media/image66.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63.png"/><Relationship Id="rId14" Type="http://schemas.openxmlformats.org/officeDocument/2006/relationships/image" Target="../media/image100.svg"/></Relationships>
</file>

<file path=ppt/slides/_rels/slide16.xml.rels><?xml version="1.0" encoding="UTF-8" standalone="yes"?>
<Relationships xmlns="http://schemas.openxmlformats.org/package/2006/relationships"><Relationship Id="rId13" Type="http://schemas.openxmlformats.org/officeDocument/2006/relationships/image" Target="../media/image78.png"/><Relationship Id="rId18" Type="http://schemas.openxmlformats.org/officeDocument/2006/relationships/image" Target="../media/image83.png"/><Relationship Id="rId26" Type="http://schemas.openxmlformats.org/officeDocument/2006/relationships/image" Target="../media/image91.png"/><Relationship Id="rId39" Type="http://schemas.openxmlformats.org/officeDocument/2006/relationships/image" Target="../media/image103.png"/><Relationship Id="rId3" Type="http://schemas.openxmlformats.org/officeDocument/2006/relationships/image" Target="../media/image68.png"/><Relationship Id="rId21" Type="http://schemas.openxmlformats.org/officeDocument/2006/relationships/image" Target="../media/image86.png"/><Relationship Id="rId34" Type="http://schemas.openxmlformats.org/officeDocument/2006/relationships/image" Target="../media/image98.png"/><Relationship Id="rId42" Type="http://schemas.openxmlformats.org/officeDocument/2006/relationships/hyperlink" Target="http://www.hl7.org/about/davinci/members.cfm" TargetMode="External"/><Relationship Id="rId47" Type="http://schemas.openxmlformats.org/officeDocument/2006/relationships/image" Target="../media/image110.png"/><Relationship Id="rId50" Type="http://schemas.openxmlformats.org/officeDocument/2006/relationships/image" Target="../media/image113.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90.png"/><Relationship Id="rId33" Type="http://schemas.openxmlformats.org/officeDocument/2006/relationships/image" Target="../media/image97.png"/><Relationship Id="rId38" Type="http://schemas.openxmlformats.org/officeDocument/2006/relationships/image" Target="../media/image102.png"/><Relationship Id="rId46" Type="http://schemas.openxmlformats.org/officeDocument/2006/relationships/image" Target="../media/image109.png"/><Relationship Id="rId2" Type="http://schemas.openxmlformats.org/officeDocument/2006/relationships/notesSlide" Target="../notesSlides/notesSlide8.xml"/><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image" Target="../media/image131.svg"/><Relationship Id="rId41" Type="http://schemas.openxmlformats.org/officeDocument/2006/relationships/image" Target="../media/image105.png"/><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9.png"/><Relationship Id="rId32" Type="http://schemas.openxmlformats.org/officeDocument/2006/relationships/image" Target="../media/image96.png"/><Relationship Id="rId37" Type="http://schemas.openxmlformats.org/officeDocument/2006/relationships/image" Target="../media/image101.png"/><Relationship Id="rId40" Type="http://schemas.openxmlformats.org/officeDocument/2006/relationships/image" Target="../media/image104.png"/><Relationship Id="rId45" Type="http://schemas.openxmlformats.org/officeDocument/2006/relationships/image" Target="../media/image108.png"/><Relationship Id="rId53" Type="http://schemas.openxmlformats.org/officeDocument/2006/relationships/image" Target="../media/image116.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8.png"/><Relationship Id="rId28" Type="http://schemas.openxmlformats.org/officeDocument/2006/relationships/image" Target="../media/image93.png"/><Relationship Id="rId36" Type="http://schemas.openxmlformats.org/officeDocument/2006/relationships/image" Target="../media/image100.png"/><Relationship Id="rId49" Type="http://schemas.openxmlformats.org/officeDocument/2006/relationships/image" Target="../media/image112.png"/><Relationship Id="rId10" Type="http://schemas.openxmlformats.org/officeDocument/2006/relationships/image" Target="../media/image75.png"/><Relationship Id="rId19" Type="http://schemas.openxmlformats.org/officeDocument/2006/relationships/image" Target="../media/image84.png"/><Relationship Id="rId31" Type="http://schemas.openxmlformats.org/officeDocument/2006/relationships/image" Target="../media/image95.png"/><Relationship Id="rId44" Type="http://schemas.openxmlformats.org/officeDocument/2006/relationships/image" Target="../media/image107.png"/><Relationship Id="rId52" Type="http://schemas.openxmlformats.org/officeDocument/2006/relationships/image" Target="../media/image11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94.png"/><Relationship Id="rId35" Type="http://schemas.openxmlformats.org/officeDocument/2006/relationships/image" Target="../media/image99.png"/><Relationship Id="rId43" Type="http://schemas.openxmlformats.org/officeDocument/2006/relationships/image" Target="../media/image106.png"/><Relationship Id="rId48" Type="http://schemas.openxmlformats.org/officeDocument/2006/relationships/image" Target="../media/image111.png"/><Relationship Id="rId8" Type="http://schemas.openxmlformats.org/officeDocument/2006/relationships/image" Target="../media/image73.png"/><Relationship Id="rId51" Type="http://schemas.openxmlformats.org/officeDocument/2006/relationships/image" Target="../media/image1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60.svg"/><Relationship Id="rId13"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19.png"/><Relationship Id="rId12" Type="http://schemas.openxmlformats.org/officeDocument/2006/relationships/image" Target="../media/image164.svg"/><Relationship Id="rId2" Type="http://schemas.openxmlformats.org/officeDocument/2006/relationships/notesSlide" Target="../notesSlides/notesSlide10.xml"/><Relationship Id="rId16" Type="http://schemas.openxmlformats.org/officeDocument/2006/relationships/image" Target="../media/image168.svg"/><Relationship Id="rId1" Type="http://schemas.openxmlformats.org/officeDocument/2006/relationships/slideLayout" Target="../slideLayouts/slideLayout3.xml"/><Relationship Id="rId6" Type="http://schemas.openxmlformats.org/officeDocument/2006/relationships/image" Target="../media/image158.svg"/><Relationship Id="rId11" Type="http://schemas.openxmlformats.org/officeDocument/2006/relationships/image" Target="../media/image121.png"/><Relationship Id="rId5" Type="http://schemas.openxmlformats.org/officeDocument/2006/relationships/image" Target="../media/image118.png"/><Relationship Id="rId15" Type="http://schemas.openxmlformats.org/officeDocument/2006/relationships/image" Target="../media/image123.png"/><Relationship Id="rId10" Type="http://schemas.openxmlformats.org/officeDocument/2006/relationships/image" Target="../media/image162.svg"/><Relationship Id="rId4" Type="http://schemas.openxmlformats.org/officeDocument/2006/relationships/image" Target="../media/image156.svg"/><Relationship Id="rId9" Type="http://schemas.openxmlformats.org/officeDocument/2006/relationships/image" Target="../media/image120.png"/><Relationship Id="rId14" Type="http://schemas.openxmlformats.org/officeDocument/2006/relationships/image" Target="../media/image166.svg"/></Relationships>
</file>

<file path=ppt/slides/_rels/slide19.xml.rels><?xml version="1.0" encoding="UTF-8" standalone="yes"?>
<Relationships xmlns="http://schemas.openxmlformats.org/package/2006/relationships"><Relationship Id="rId8" Type="http://schemas.openxmlformats.org/officeDocument/2006/relationships/image" Target="../media/image174.svg"/><Relationship Id="rId13" Type="http://schemas.openxmlformats.org/officeDocument/2006/relationships/image" Target="../media/image129.png"/><Relationship Id="rId18" Type="http://schemas.openxmlformats.org/officeDocument/2006/relationships/image" Target="../media/image184.svg"/><Relationship Id="rId3" Type="http://schemas.openxmlformats.org/officeDocument/2006/relationships/image" Target="../media/image124.png"/><Relationship Id="rId21" Type="http://schemas.openxmlformats.org/officeDocument/2006/relationships/image" Target="../media/image133.png"/><Relationship Id="rId7" Type="http://schemas.openxmlformats.org/officeDocument/2006/relationships/image" Target="../media/image126.png"/><Relationship Id="rId12" Type="http://schemas.openxmlformats.org/officeDocument/2006/relationships/image" Target="../media/image178.svg"/><Relationship Id="rId17" Type="http://schemas.openxmlformats.org/officeDocument/2006/relationships/image" Target="../media/image131.png"/><Relationship Id="rId25" Type="http://schemas.openxmlformats.org/officeDocument/2006/relationships/hyperlink" Target="https://confluence.hl7.org/display/DVP/Da+Vinci+2020+Calendar" TargetMode="External"/><Relationship Id="rId2" Type="http://schemas.openxmlformats.org/officeDocument/2006/relationships/notesSlide" Target="../notesSlides/notesSlide11.xml"/><Relationship Id="rId16" Type="http://schemas.openxmlformats.org/officeDocument/2006/relationships/image" Target="../media/image182.svg"/><Relationship Id="rId20" Type="http://schemas.openxmlformats.org/officeDocument/2006/relationships/image" Target="../media/image186.svg"/><Relationship Id="rId1" Type="http://schemas.openxmlformats.org/officeDocument/2006/relationships/slideLayout" Target="../slideLayouts/slideLayout3.xml"/><Relationship Id="rId6" Type="http://schemas.openxmlformats.org/officeDocument/2006/relationships/image" Target="../media/image172.svg"/><Relationship Id="rId11" Type="http://schemas.openxmlformats.org/officeDocument/2006/relationships/image" Target="../media/image128.png"/><Relationship Id="rId24" Type="http://schemas.openxmlformats.org/officeDocument/2006/relationships/image" Target="../media/image190.svg"/><Relationship Id="rId5" Type="http://schemas.openxmlformats.org/officeDocument/2006/relationships/image" Target="../media/image125.png"/><Relationship Id="rId15" Type="http://schemas.openxmlformats.org/officeDocument/2006/relationships/image" Target="../media/image130.png"/><Relationship Id="rId23" Type="http://schemas.openxmlformats.org/officeDocument/2006/relationships/image" Target="../media/image134.png"/><Relationship Id="rId10" Type="http://schemas.openxmlformats.org/officeDocument/2006/relationships/image" Target="../media/image176.svg"/><Relationship Id="rId19" Type="http://schemas.openxmlformats.org/officeDocument/2006/relationships/image" Target="../media/image132.png"/><Relationship Id="rId4" Type="http://schemas.openxmlformats.org/officeDocument/2006/relationships/image" Target="../media/image170.svg"/><Relationship Id="rId9" Type="http://schemas.openxmlformats.org/officeDocument/2006/relationships/image" Target="../media/image127.png"/><Relationship Id="rId14" Type="http://schemas.openxmlformats.org/officeDocument/2006/relationships/image" Target="../media/image180.svg"/><Relationship Id="rId22" Type="http://schemas.openxmlformats.org/officeDocument/2006/relationships/image" Target="../media/image188.svg"/></Relationships>
</file>

<file path=ppt/slides/_rels/slide2.xml.rels><?xml version="1.0" encoding="UTF-8" standalone="yes"?>
<Relationships xmlns="http://schemas.openxmlformats.org/package/2006/relationships"><Relationship Id="rId3" Type="http://schemas.openxmlformats.org/officeDocument/2006/relationships/hyperlink" Target="https://www.himss.org/membership-participation/communities" TargetMode="External"/><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195.svg"/><Relationship Id="rId13" Type="http://schemas.openxmlformats.org/officeDocument/2006/relationships/image" Target="../media/image138.png"/><Relationship Id="rId18" Type="http://schemas.openxmlformats.org/officeDocument/2006/relationships/image" Target="../media/image204.svg"/><Relationship Id="rId26" Type="http://schemas.openxmlformats.org/officeDocument/2006/relationships/image" Target="../media/image212.svg"/><Relationship Id="rId3" Type="http://schemas.openxmlformats.org/officeDocument/2006/relationships/image" Target="../media/image124.png"/><Relationship Id="rId21" Type="http://schemas.openxmlformats.org/officeDocument/2006/relationships/image" Target="../media/image142.png"/><Relationship Id="rId7" Type="http://schemas.openxmlformats.org/officeDocument/2006/relationships/image" Target="../media/image136.png"/><Relationship Id="rId12" Type="http://schemas.openxmlformats.org/officeDocument/2006/relationships/image" Target="../media/image198.svg"/><Relationship Id="rId17" Type="http://schemas.openxmlformats.org/officeDocument/2006/relationships/image" Target="../media/image140.png"/><Relationship Id="rId25" Type="http://schemas.openxmlformats.org/officeDocument/2006/relationships/image" Target="../media/image144.png"/><Relationship Id="rId2" Type="http://schemas.openxmlformats.org/officeDocument/2006/relationships/notesSlide" Target="../notesSlides/notesSlide12.xml"/><Relationship Id="rId16" Type="http://schemas.openxmlformats.org/officeDocument/2006/relationships/image" Target="../media/image202.svg"/><Relationship Id="rId20" Type="http://schemas.openxmlformats.org/officeDocument/2006/relationships/image" Target="../media/image206.svg"/><Relationship Id="rId29" Type="http://schemas.openxmlformats.org/officeDocument/2006/relationships/image" Target="../media/image146.png"/><Relationship Id="rId1" Type="http://schemas.openxmlformats.org/officeDocument/2006/relationships/slideLayout" Target="../slideLayouts/slideLayout3.xml"/><Relationship Id="rId6" Type="http://schemas.openxmlformats.org/officeDocument/2006/relationships/image" Target="../media/image193.svg"/><Relationship Id="rId11" Type="http://schemas.openxmlformats.org/officeDocument/2006/relationships/image" Target="../media/image137.png"/><Relationship Id="rId24" Type="http://schemas.openxmlformats.org/officeDocument/2006/relationships/image" Target="../media/image210.svg"/><Relationship Id="rId5" Type="http://schemas.openxmlformats.org/officeDocument/2006/relationships/image" Target="../media/image135.png"/><Relationship Id="rId15" Type="http://schemas.openxmlformats.org/officeDocument/2006/relationships/image" Target="../media/image139.png"/><Relationship Id="rId23" Type="http://schemas.openxmlformats.org/officeDocument/2006/relationships/image" Target="../media/image143.png"/><Relationship Id="rId28" Type="http://schemas.openxmlformats.org/officeDocument/2006/relationships/image" Target="../media/image214.svg"/><Relationship Id="rId10" Type="http://schemas.openxmlformats.org/officeDocument/2006/relationships/image" Target="../media/image196.svg"/><Relationship Id="rId19" Type="http://schemas.openxmlformats.org/officeDocument/2006/relationships/image" Target="../media/image141.png"/><Relationship Id="rId4" Type="http://schemas.openxmlformats.org/officeDocument/2006/relationships/image" Target="../media/image191.svg"/><Relationship Id="rId9" Type="http://schemas.openxmlformats.org/officeDocument/2006/relationships/image" Target="../media/image125.png"/><Relationship Id="rId14" Type="http://schemas.openxmlformats.org/officeDocument/2006/relationships/image" Target="../media/image200.svg"/><Relationship Id="rId22" Type="http://schemas.openxmlformats.org/officeDocument/2006/relationships/image" Target="../media/image208.svg"/><Relationship Id="rId27" Type="http://schemas.openxmlformats.org/officeDocument/2006/relationships/image" Target="../media/image145.png"/><Relationship Id="rId30" Type="http://schemas.openxmlformats.org/officeDocument/2006/relationships/image" Target="../media/image216.svg"/></Relationships>
</file>

<file path=ppt/slides/_rels/slide21.xml.rels><?xml version="1.0" encoding="UTF-8" standalone="yes"?>
<Relationships xmlns="http://schemas.openxmlformats.org/package/2006/relationships"><Relationship Id="rId8" Type="http://schemas.openxmlformats.org/officeDocument/2006/relationships/image" Target="../media/image195.svg"/><Relationship Id="rId3" Type="http://schemas.openxmlformats.org/officeDocument/2006/relationships/image" Target="../media/image124.png"/><Relationship Id="rId7" Type="http://schemas.openxmlformats.org/officeDocument/2006/relationships/image" Target="../media/image136.png"/><Relationship Id="rId12" Type="http://schemas.openxmlformats.org/officeDocument/2006/relationships/image" Target="../media/image198.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93.svg"/><Relationship Id="rId11" Type="http://schemas.openxmlformats.org/officeDocument/2006/relationships/image" Target="../media/image137.png"/><Relationship Id="rId5" Type="http://schemas.openxmlformats.org/officeDocument/2006/relationships/image" Target="../media/image135.png"/><Relationship Id="rId10" Type="http://schemas.openxmlformats.org/officeDocument/2006/relationships/image" Target="../media/image196.svg"/><Relationship Id="rId4" Type="http://schemas.openxmlformats.org/officeDocument/2006/relationships/image" Target="../media/image191.svg"/><Relationship Id="rId9" Type="http://schemas.openxmlformats.org/officeDocument/2006/relationships/image" Target="../media/image125.png"/></Relationships>
</file>

<file path=ppt/slides/_rels/slide22.xml.rels><?xml version="1.0" encoding="UTF-8" standalone="yes"?>
<Relationships xmlns="http://schemas.openxmlformats.org/package/2006/relationships"><Relationship Id="rId3" Type="http://schemas.openxmlformats.org/officeDocument/2006/relationships/hyperlink" Target="https://www.cms.gov/newsroom/fact-sheets/interoperability-and-patient-access-fact-sheet"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182.svg"/><Relationship Id="rId3" Type="http://schemas.openxmlformats.org/officeDocument/2006/relationships/image" Target="../media/image147.png"/><Relationship Id="rId7" Type="http://schemas.openxmlformats.org/officeDocument/2006/relationships/image" Target="../media/image13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20.svg"/><Relationship Id="rId5" Type="http://schemas.openxmlformats.org/officeDocument/2006/relationships/image" Target="../media/image148.png"/><Relationship Id="rId4" Type="http://schemas.openxmlformats.org/officeDocument/2006/relationships/image" Target="../media/image218.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224.svg"/><Relationship Id="rId3" Type="http://schemas.openxmlformats.org/officeDocument/2006/relationships/image" Target="../media/image149.png"/><Relationship Id="rId7" Type="http://schemas.openxmlformats.org/officeDocument/2006/relationships/image" Target="../media/image15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72.svg"/><Relationship Id="rId5" Type="http://schemas.openxmlformats.org/officeDocument/2006/relationships/image" Target="../media/image125.png"/><Relationship Id="rId10" Type="http://schemas.openxmlformats.org/officeDocument/2006/relationships/image" Target="../media/image226.svg"/><Relationship Id="rId4" Type="http://schemas.openxmlformats.org/officeDocument/2006/relationships/image" Target="../media/image222.svg"/><Relationship Id="rId9" Type="http://schemas.openxmlformats.org/officeDocument/2006/relationships/image" Target="../media/image151.png"/></Relationships>
</file>

<file path=ppt/slides/_rels/slide27.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52.png"/><Relationship Id="rId7" Type="http://schemas.openxmlformats.org/officeDocument/2006/relationships/image" Target="../media/image170.sv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24.png"/><Relationship Id="rId5" Type="http://schemas.openxmlformats.org/officeDocument/2006/relationships/image" Target="../media/image220.svg"/><Relationship Id="rId4" Type="http://schemas.openxmlformats.org/officeDocument/2006/relationships/image" Target="../media/image148.png"/><Relationship Id="rId9" Type="http://schemas.openxmlformats.org/officeDocument/2006/relationships/image" Target="../media/image229.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www.hl7.org/events/da-vinci/2020/10/"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confluence.hl7.org/display/DVP/Da+Vinci+2020+Calendar" TargetMode="External"/><Relationship Id="rId7" Type="http://schemas.openxmlformats.org/officeDocument/2006/relationships/image" Target="../media/image155.png"/><Relationship Id="rId2" Type="http://schemas.openxmlformats.org/officeDocument/2006/relationships/hyperlink" Target="https://confluence.hl7.org/display/DVP/" TargetMode="External"/><Relationship Id="rId1" Type="http://schemas.openxmlformats.org/officeDocument/2006/relationships/slideLayout" Target="../slideLayouts/slideLayout3.xml"/><Relationship Id="rId6" Type="http://schemas.openxmlformats.org/officeDocument/2006/relationships/image" Target="../media/image154.png"/><Relationship Id="rId5" Type="http://schemas.openxmlformats.org/officeDocument/2006/relationships/hyperlink" Target="https://github.com/HL7-DaVinci" TargetMode="External"/><Relationship Id="rId4" Type="http://schemas.openxmlformats.org/officeDocument/2006/relationships/hyperlink" Target="https://confluence.hl7.org/display/DVP/Da+Vinci+Use+Cases"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hl7.org/fhir/us/davinci-pdex/2019Jun/" TargetMode="External"/><Relationship Id="rId13" Type="http://schemas.openxmlformats.org/officeDocument/2006/relationships/hyperlink" Target="http://hl7.org/fhir/us/davinci-atr/2020FEB/index.html" TargetMode="External"/><Relationship Id="rId3" Type="http://schemas.openxmlformats.org/officeDocument/2006/relationships/hyperlink" Target="http://hl7.org/fhir/us/davinci-crd/2019May/" TargetMode="External"/><Relationship Id="rId7" Type="http://schemas.openxmlformats.org/officeDocument/2006/relationships/hyperlink" Target="http://hl7.org/fhir/us/davinci-cdex/2019Jun/" TargetMode="External"/><Relationship Id="rId12" Type="http://schemas.openxmlformats.org/officeDocument/2006/relationships/hyperlink" Target="http://hl7.org/fhir/us/davinci-alerts/2020FEB/index.html" TargetMode="External"/><Relationship Id="rId2" Type="http://schemas.openxmlformats.org/officeDocument/2006/relationships/hyperlink" Target="http://hl7.org/fhir/us/davinci-deqm/2020FEB/index.html" TargetMode="External"/><Relationship Id="rId1" Type="http://schemas.openxmlformats.org/officeDocument/2006/relationships/slideLayout" Target="../slideLayouts/slideLayout3.xml"/><Relationship Id="rId6" Type="http://schemas.openxmlformats.org/officeDocument/2006/relationships/hyperlink" Target="http://hl7.org/fhir/us/davinci-hrex/2019Jun/" TargetMode="External"/><Relationship Id="rId11" Type="http://schemas.openxmlformats.org/officeDocument/2006/relationships/hyperlink" Target="http://hl7.org/fhir/us/davinci-pcde/2019Sep/" TargetMode="External"/><Relationship Id="rId5" Type="http://schemas.openxmlformats.org/officeDocument/2006/relationships/hyperlink" Target="http://hl7.org/fhir/us/davinci-pas/2019Sep/" TargetMode="External"/><Relationship Id="rId10" Type="http://schemas.openxmlformats.org/officeDocument/2006/relationships/hyperlink" Target="http://hl7.org/fhir/us/davinci-pdex-plan-net/2020Feb/" TargetMode="External"/><Relationship Id="rId4" Type="http://schemas.openxmlformats.org/officeDocument/2006/relationships/hyperlink" Target="http://hl7.org/fhir/us/davinci-dtr/2019Sep/" TargetMode="External"/><Relationship Id="rId9" Type="http://schemas.openxmlformats.org/officeDocument/2006/relationships/hyperlink" Target="http://hl7.org/fhir/us/Davinci-drug-formulary/Jun2019/"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vietnguyen@stratametrics.com" TargetMode="External"/><Relationship Id="rId2" Type="http://schemas.openxmlformats.org/officeDocument/2006/relationships/hyperlink" Target="mailto:jocelyn.keegan@pocp.com"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3" Type="http://schemas.openxmlformats.org/officeDocument/2006/relationships/image" Target="../media/image162.png"/><Relationship Id="rId18" Type="http://schemas.openxmlformats.org/officeDocument/2006/relationships/image" Target="../media/image248.svg"/><Relationship Id="rId26" Type="http://schemas.openxmlformats.org/officeDocument/2006/relationships/image" Target="../media/image256.svg"/><Relationship Id="rId39" Type="http://schemas.openxmlformats.org/officeDocument/2006/relationships/image" Target="../media/image175.png"/><Relationship Id="rId21" Type="http://schemas.openxmlformats.org/officeDocument/2006/relationships/image" Target="../media/image166.png"/><Relationship Id="rId34" Type="http://schemas.openxmlformats.org/officeDocument/2006/relationships/image" Target="../media/image264.svg"/><Relationship Id="rId42" Type="http://schemas.openxmlformats.org/officeDocument/2006/relationships/image" Target="../media/image272.svg"/><Relationship Id="rId47" Type="http://schemas.openxmlformats.org/officeDocument/2006/relationships/image" Target="../media/image179.png"/><Relationship Id="rId50" Type="http://schemas.openxmlformats.org/officeDocument/2006/relationships/image" Target="../media/image280.svg"/><Relationship Id="rId55" Type="http://schemas.openxmlformats.org/officeDocument/2006/relationships/image" Target="../media/image183.png"/><Relationship Id="rId7" Type="http://schemas.openxmlformats.org/officeDocument/2006/relationships/image" Target="../media/image159.png"/><Relationship Id="rId12" Type="http://schemas.openxmlformats.org/officeDocument/2006/relationships/image" Target="../media/image242.svg"/><Relationship Id="rId17" Type="http://schemas.openxmlformats.org/officeDocument/2006/relationships/image" Target="../media/image164.png"/><Relationship Id="rId25" Type="http://schemas.openxmlformats.org/officeDocument/2006/relationships/image" Target="../media/image168.png"/><Relationship Id="rId33" Type="http://schemas.openxmlformats.org/officeDocument/2006/relationships/image" Target="../media/image172.png"/><Relationship Id="rId38" Type="http://schemas.openxmlformats.org/officeDocument/2006/relationships/image" Target="../media/image268.svg"/><Relationship Id="rId46" Type="http://schemas.openxmlformats.org/officeDocument/2006/relationships/image" Target="../media/image276.svg"/><Relationship Id="rId59" Type="http://schemas.openxmlformats.org/officeDocument/2006/relationships/image" Target="../media/image185.png"/><Relationship Id="rId2" Type="http://schemas.openxmlformats.org/officeDocument/2006/relationships/notesSlide" Target="../notesSlides/notesSlide21.xml"/><Relationship Id="rId16" Type="http://schemas.openxmlformats.org/officeDocument/2006/relationships/image" Target="../media/image246.svg"/><Relationship Id="rId20" Type="http://schemas.openxmlformats.org/officeDocument/2006/relationships/image" Target="../media/image250.svg"/><Relationship Id="rId29" Type="http://schemas.openxmlformats.org/officeDocument/2006/relationships/image" Target="../media/image170.png"/><Relationship Id="rId41" Type="http://schemas.openxmlformats.org/officeDocument/2006/relationships/image" Target="../media/image176.png"/><Relationship Id="rId54" Type="http://schemas.openxmlformats.org/officeDocument/2006/relationships/image" Target="../media/image284.svg"/><Relationship Id="rId1" Type="http://schemas.openxmlformats.org/officeDocument/2006/relationships/slideLayout" Target="../slideLayouts/slideLayout3.xml"/><Relationship Id="rId6" Type="http://schemas.openxmlformats.org/officeDocument/2006/relationships/image" Target="../media/image236.svg"/><Relationship Id="rId11" Type="http://schemas.openxmlformats.org/officeDocument/2006/relationships/image" Target="../media/image161.png"/><Relationship Id="rId24" Type="http://schemas.openxmlformats.org/officeDocument/2006/relationships/image" Target="../media/image254.svg"/><Relationship Id="rId32" Type="http://schemas.openxmlformats.org/officeDocument/2006/relationships/image" Target="../media/image262.svg"/><Relationship Id="rId37" Type="http://schemas.openxmlformats.org/officeDocument/2006/relationships/image" Target="../media/image174.png"/><Relationship Id="rId40" Type="http://schemas.openxmlformats.org/officeDocument/2006/relationships/image" Target="../media/image270.svg"/><Relationship Id="rId45" Type="http://schemas.openxmlformats.org/officeDocument/2006/relationships/image" Target="../media/image178.png"/><Relationship Id="rId53" Type="http://schemas.openxmlformats.org/officeDocument/2006/relationships/image" Target="../media/image182.png"/><Relationship Id="rId58" Type="http://schemas.openxmlformats.org/officeDocument/2006/relationships/image" Target="../media/image288.svg"/><Relationship Id="rId5" Type="http://schemas.openxmlformats.org/officeDocument/2006/relationships/image" Target="../media/image158.png"/><Relationship Id="rId15" Type="http://schemas.openxmlformats.org/officeDocument/2006/relationships/image" Target="../media/image163.png"/><Relationship Id="rId23" Type="http://schemas.openxmlformats.org/officeDocument/2006/relationships/image" Target="../media/image167.png"/><Relationship Id="rId28" Type="http://schemas.openxmlformats.org/officeDocument/2006/relationships/image" Target="../media/image258.svg"/><Relationship Id="rId36" Type="http://schemas.openxmlformats.org/officeDocument/2006/relationships/image" Target="../media/image266.svg"/><Relationship Id="rId49" Type="http://schemas.openxmlformats.org/officeDocument/2006/relationships/image" Target="../media/image180.png"/><Relationship Id="rId57" Type="http://schemas.openxmlformats.org/officeDocument/2006/relationships/image" Target="../media/image184.png"/><Relationship Id="rId10" Type="http://schemas.openxmlformats.org/officeDocument/2006/relationships/image" Target="../media/image240.svg"/><Relationship Id="rId19" Type="http://schemas.openxmlformats.org/officeDocument/2006/relationships/image" Target="../media/image165.png"/><Relationship Id="rId31" Type="http://schemas.openxmlformats.org/officeDocument/2006/relationships/image" Target="../media/image171.png"/><Relationship Id="rId44" Type="http://schemas.openxmlformats.org/officeDocument/2006/relationships/image" Target="../media/image274.svg"/><Relationship Id="rId52" Type="http://schemas.openxmlformats.org/officeDocument/2006/relationships/image" Target="../media/image282.svg"/><Relationship Id="rId60" Type="http://schemas.openxmlformats.org/officeDocument/2006/relationships/image" Target="../media/image290.svg"/><Relationship Id="rId4" Type="http://schemas.openxmlformats.org/officeDocument/2006/relationships/image" Target="../media/image234.svg"/><Relationship Id="rId9" Type="http://schemas.openxmlformats.org/officeDocument/2006/relationships/image" Target="../media/image160.png"/><Relationship Id="rId14" Type="http://schemas.openxmlformats.org/officeDocument/2006/relationships/image" Target="../media/image244.svg"/><Relationship Id="rId22" Type="http://schemas.openxmlformats.org/officeDocument/2006/relationships/image" Target="../media/image252.svg"/><Relationship Id="rId27" Type="http://schemas.openxmlformats.org/officeDocument/2006/relationships/image" Target="../media/image169.png"/><Relationship Id="rId30" Type="http://schemas.openxmlformats.org/officeDocument/2006/relationships/image" Target="../media/image260.svg"/><Relationship Id="rId35" Type="http://schemas.openxmlformats.org/officeDocument/2006/relationships/image" Target="../media/image173.png"/><Relationship Id="rId43" Type="http://schemas.openxmlformats.org/officeDocument/2006/relationships/image" Target="../media/image177.png"/><Relationship Id="rId48" Type="http://schemas.openxmlformats.org/officeDocument/2006/relationships/image" Target="../media/image278.svg"/><Relationship Id="rId56" Type="http://schemas.openxmlformats.org/officeDocument/2006/relationships/image" Target="../media/image286.svg"/><Relationship Id="rId8" Type="http://schemas.openxmlformats.org/officeDocument/2006/relationships/image" Target="../media/image238.svg"/><Relationship Id="rId51" Type="http://schemas.openxmlformats.org/officeDocument/2006/relationships/image" Target="../media/image181.png"/><Relationship Id="rId3" Type="http://schemas.openxmlformats.org/officeDocument/2006/relationships/image" Target="../media/image157.png"/></Relationships>
</file>

<file path=ppt/slides/_rels/slide36.xml.rels><?xml version="1.0" encoding="UTF-8" standalone="yes"?>
<Relationships xmlns="http://schemas.openxmlformats.org/package/2006/relationships"><Relationship Id="rId8" Type="http://schemas.openxmlformats.org/officeDocument/2006/relationships/image" Target="../media/image296.svg"/><Relationship Id="rId13"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88.png"/><Relationship Id="rId12" Type="http://schemas.openxmlformats.org/officeDocument/2006/relationships/image" Target="../media/image300.svg"/><Relationship Id="rId2" Type="http://schemas.openxmlformats.org/officeDocument/2006/relationships/notesSlide" Target="../notesSlides/notesSlide22.xml"/><Relationship Id="rId16" Type="http://schemas.openxmlformats.org/officeDocument/2006/relationships/image" Target="../media/image304.svg"/><Relationship Id="rId1" Type="http://schemas.openxmlformats.org/officeDocument/2006/relationships/slideLayout" Target="../slideLayouts/slideLayout3.xml"/><Relationship Id="rId6" Type="http://schemas.openxmlformats.org/officeDocument/2006/relationships/image" Target="../media/image294.svg"/><Relationship Id="rId11" Type="http://schemas.openxmlformats.org/officeDocument/2006/relationships/image" Target="../media/image190.png"/><Relationship Id="rId5" Type="http://schemas.openxmlformats.org/officeDocument/2006/relationships/image" Target="../media/image187.png"/><Relationship Id="rId15" Type="http://schemas.openxmlformats.org/officeDocument/2006/relationships/image" Target="../media/image192.png"/><Relationship Id="rId10" Type="http://schemas.openxmlformats.org/officeDocument/2006/relationships/image" Target="../media/image298.svg"/><Relationship Id="rId4" Type="http://schemas.openxmlformats.org/officeDocument/2006/relationships/image" Target="../media/image292.svg"/><Relationship Id="rId9" Type="http://schemas.openxmlformats.org/officeDocument/2006/relationships/image" Target="../media/image189.png"/><Relationship Id="rId14" Type="http://schemas.openxmlformats.org/officeDocument/2006/relationships/image" Target="../media/image302.svg"/></Relationships>
</file>

<file path=ppt/slides/_rels/slide3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06.svg"/></Relationships>
</file>

<file path=ppt/slides/_rels/slide38.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317.svg"/><Relationship Id="rId18" Type="http://schemas.openxmlformats.org/officeDocument/2006/relationships/image" Target="../media/image202.png"/><Relationship Id="rId26" Type="http://schemas.openxmlformats.org/officeDocument/2006/relationships/image" Target="../media/image206.png"/><Relationship Id="rId3" Type="http://schemas.openxmlformats.org/officeDocument/2006/relationships/image" Target="../media/image194.png"/><Relationship Id="rId21" Type="http://schemas.openxmlformats.org/officeDocument/2006/relationships/image" Target="../media/image325.svg"/><Relationship Id="rId7" Type="http://schemas.openxmlformats.org/officeDocument/2006/relationships/image" Target="../media/image196.png"/><Relationship Id="rId12" Type="http://schemas.openxmlformats.org/officeDocument/2006/relationships/image" Target="../media/image199.png"/><Relationship Id="rId17" Type="http://schemas.openxmlformats.org/officeDocument/2006/relationships/image" Target="../media/image321.svg"/><Relationship Id="rId25" Type="http://schemas.openxmlformats.org/officeDocument/2006/relationships/image" Target="../media/image329.svg"/><Relationship Id="rId33" Type="http://schemas.openxmlformats.org/officeDocument/2006/relationships/image" Target="../media/image337.svg"/><Relationship Id="rId2" Type="http://schemas.openxmlformats.org/officeDocument/2006/relationships/notesSlide" Target="../notesSlides/notesSlide24.xml"/><Relationship Id="rId16" Type="http://schemas.openxmlformats.org/officeDocument/2006/relationships/image" Target="../media/image201.png"/><Relationship Id="rId20" Type="http://schemas.openxmlformats.org/officeDocument/2006/relationships/image" Target="../media/image203.png"/><Relationship Id="rId29" Type="http://schemas.openxmlformats.org/officeDocument/2006/relationships/image" Target="../media/image333.svg"/><Relationship Id="rId1" Type="http://schemas.openxmlformats.org/officeDocument/2006/relationships/slideLayout" Target="../slideLayouts/slideLayout3.xml"/><Relationship Id="rId6" Type="http://schemas.openxmlformats.org/officeDocument/2006/relationships/image" Target="../media/image310.svg"/><Relationship Id="rId11" Type="http://schemas.openxmlformats.org/officeDocument/2006/relationships/image" Target="../media/image315.svg"/><Relationship Id="rId24" Type="http://schemas.openxmlformats.org/officeDocument/2006/relationships/image" Target="../media/image205.png"/><Relationship Id="rId32" Type="http://schemas.openxmlformats.org/officeDocument/2006/relationships/image" Target="../media/image209.png"/><Relationship Id="rId5" Type="http://schemas.openxmlformats.org/officeDocument/2006/relationships/image" Target="../media/image195.png"/><Relationship Id="rId15" Type="http://schemas.openxmlformats.org/officeDocument/2006/relationships/image" Target="../media/image319.svg"/><Relationship Id="rId23" Type="http://schemas.openxmlformats.org/officeDocument/2006/relationships/image" Target="../media/image327.svg"/><Relationship Id="rId28" Type="http://schemas.openxmlformats.org/officeDocument/2006/relationships/image" Target="../media/image207.png"/><Relationship Id="rId10" Type="http://schemas.openxmlformats.org/officeDocument/2006/relationships/image" Target="../media/image198.png"/><Relationship Id="rId19" Type="http://schemas.openxmlformats.org/officeDocument/2006/relationships/image" Target="../media/image323.svg"/><Relationship Id="rId31" Type="http://schemas.openxmlformats.org/officeDocument/2006/relationships/image" Target="../media/image335.svg"/><Relationship Id="rId4" Type="http://schemas.openxmlformats.org/officeDocument/2006/relationships/image" Target="../media/image308.svg"/><Relationship Id="rId9" Type="http://schemas.openxmlformats.org/officeDocument/2006/relationships/image" Target="../media/image313.svg"/><Relationship Id="rId14" Type="http://schemas.openxmlformats.org/officeDocument/2006/relationships/image" Target="../media/image200.png"/><Relationship Id="rId22" Type="http://schemas.openxmlformats.org/officeDocument/2006/relationships/image" Target="../media/image204.png"/><Relationship Id="rId27" Type="http://schemas.openxmlformats.org/officeDocument/2006/relationships/image" Target="../media/image331.svg"/><Relationship Id="rId30" Type="http://schemas.openxmlformats.org/officeDocument/2006/relationships/image" Target="../media/image208.png"/></Relationships>
</file>

<file path=ppt/slides/_rels/slide39.xml.rels><?xml version="1.0" encoding="UTF-8" standalone="yes"?>
<Relationships xmlns="http://schemas.openxmlformats.org/package/2006/relationships"><Relationship Id="rId8" Type="http://schemas.openxmlformats.org/officeDocument/2006/relationships/image" Target="../media/image343.svg"/><Relationship Id="rId13" Type="http://schemas.openxmlformats.org/officeDocument/2006/relationships/image" Target="../media/image215.png"/><Relationship Id="rId18" Type="http://schemas.openxmlformats.org/officeDocument/2006/relationships/image" Target="../media/image353.svg"/><Relationship Id="rId3" Type="http://schemas.openxmlformats.org/officeDocument/2006/relationships/image" Target="../media/image210.png"/><Relationship Id="rId21" Type="http://schemas.openxmlformats.org/officeDocument/2006/relationships/image" Target="../media/image219.png"/><Relationship Id="rId7" Type="http://schemas.openxmlformats.org/officeDocument/2006/relationships/image" Target="../media/image212.png"/><Relationship Id="rId12" Type="http://schemas.openxmlformats.org/officeDocument/2006/relationships/image" Target="../media/image347.svg"/><Relationship Id="rId17" Type="http://schemas.openxmlformats.org/officeDocument/2006/relationships/image" Target="../media/image217.png"/><Relationship Id="rId2" Type="http://schemas.openxmlformats.org/officeDocument/2006/relationships/notesSlide" Target="../notesSlides/notesSlide25.xml"/><Relationship Id="rId16" Type="http://schemas.openxmlformats.org/officeDocument/2006/relationships/image" Target="../media/image351.svg"/><Relationship Id="rId20" Type="http://schemas.openxmlformats.org/officeDocument/2006/relationships/image" Target="../media/image355.svg"/><Relationship Id="rId1" Type="http://schemas.openxmlformats.org/officeDocument/2006/relationships/slideLayout" Target="../slideLayouts/slideLayout3.xml"/><Relationship Id="rId6" Type="http://schemas.openxmlformats.org/officeDocument/2006/relationships/image" Target="../media/image341.svg"/><Relationship Id="rId11" Type="http://schemas.openxmlformats.org/officeDocument/2006/relationships/image" Target="../media/image214.png"/><Relationship Id="rId5" Type="http://schemas.openxmlformats.org/officeDocument/2006/relationships/image" Target="../media/image211.png"/><Relationship Id="rId15" Type="http://schemas.openxmlformats.org/officeDocument/2006/relationships/image" Target="../media/image216.png"/><Relationship Id="rId10" Type="http://schemas.openxmlformats.org/officeDocument/2006/relationships/image" Target="../media/image345.svg"/><Relationship Id="rId19" Type="http://schemas.openxmlformats.org/officeDocument/2006/relationships/image" Target="../media/image218.png"/><Relationship Id="rId4" Type="http://schemas.openxmlformats.org/officeDocument/2006/relationships/image" Target="../media/image339.svg"/><Relationship Id="rId9" Type="http://schemas.openxmlformats.org/officeDocument/2006/relationships/image" Target="../media/image213.png"/><Relationship Id="rId14" Type="http://schemas.openxmlformats.org/officeDocument/2006/relationships/image" Target="../media/image349.svg"/><Relationship Id="rId22" Type="http://schemas.openxmlformats.org/officeDocument/2006/relationships/image" Target="../media/image357.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8" Type="http://schemas.openxmlformats.org/officeDocument/2006/relationships/image" Target="../media/image363.svg"/><Relationship Id="rId13" Type="http://schemas.openxmlformats.org/officeDocument/2006/relationships/image" Target="../media/image225.png"/><Relationship Id="rId18" Type="http://schemas.openxmlformats.org/officeDocument/2006/relationships/image" Target="../media/image371.svg"/><Relationship Id="rId3" Type="http://schemas.openxmlformats.org/officeDocument/2006/relationships/image" Target="../media/image220.png"/><Relationship Id="rId7" Type="http://schemas.openxmlformats.org/officeDocument/2006/relationships/image" Target="../media/image223.png"/><Relationship Id="rId12" Type="http://schemas.openxmlformats.org/officeDocument/2006/relationships/image" Target="../media/image365.svg"/><Relationship Id="rId17" Type="http://schemas.openxmlformats.org/officeDocument/2006/relationships/image" Target="../media/image227.png"/><Relationship Id="rId2" Type="http://schemas.openxmlformats.org/officeDocument/2006/relationships/notesSlide" Target="../notesSlides/notesSlide26.xml"/><Relationship Id="rId16" Type="http://schemas.openxmlformats.org/officeDocument/2006/relationships/image" Target="../media/image369.svg"/><Relationship Id="rId20" Type="http://schemas.openxmlformats.org/officeDocument/2006/relationships/image" Target="../media/image373.svg"/><Relationship Id="rId1" Type="http://schemas.openxmlformats.org/officeDocument/2006/relationships/slideLayout" Target="../slideLayouts/slideLayout3.xml"/><Relationship Id="rId6" Type="http://schemas.openxmlformats.org/officeDocument/2006/relationships/image" Target="../media/image361.svg"/><Relationship Id="rId11" Type="http://schemas.openxmlformats.org/officeDocument/2006/relationships/image" Target="../media/image224.png"/><Relationship Id="rId5" Type="http://schemas.openxmlformats.org/officeDocument/2006/relationships/image" Target="../media/image222.png"/><Relationship Id="rId15" Type="http://schemas.openxmlformats.org/officeDocument/2006/relationships/image" Target="../media/image226.png"/><Relationship Id="rId10" Type="http://schemas.openxmlformats.org/officeDocument/2006/relationships/image" Target="../media/image72.svg"/><Relationship Id="rId19" Type="http://schemas.openxmlformats.org/officeDocument/2006/relationships/image" Target="../media/image228.png"/><Relationship Id="rId4" Type="http://schemas.openxmlformats.org/officeDocument/2006/relationships/image" Target="../media/image221.png"/><Relationship Id="rId9" Type="http://schemas.openxmlformats.org/officeDocument/2006/relationships/image" Target="../media/image50.png"/><Relationship Id="rId14" Type="http://schemas.openxmlformats.org/officeDocument/2006/relationships/image" Target="../media/image367.svg"/></Relationships>
</file>

<file path=ppt/slides/_rels/slide41.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317.svg"/><Relationship Id="rId18" Type="http://schemas.openxmlformats.org/officeDocument/2006/relationships/image" Target="../media/image202.png"/><Relationship Id="rId26" Type="http://schemas.openxmlformats.org/officeDocument/2006/relationships/image" Target="../media/image206.png"/><Relationship Id="rId3" Type="http://schemas.openxmlformats.org/officeDocument/2006/relationships/image" Target="../media/image194.png"/><Relationship Id="rId21" Type="http://schemas.openxmlformats.org/officeDocument/2006/relationships/image" Target="../media/image325.svg"/><Relationship Id="rId7" Type="http://schemas.openxmlformats.org/officeDocument/2006/relationships/image" Target="../media/image196.png"/><Relationship Id="rId12" Type="http://schemas.openxmlformats.org/officeDocument/2006/relationships/image" Target="../media/image199.png"/><Relationship Id="rId17" Type="http://schemas.openxmlformats.org/officeDocument/2006/relationships/image" Target="../media/image321.svg"/><Relationship Id="rId25" Type="http://schemas.openxmlformats.org/officeDocument/2006/relationships/image" Target="../media/image329.svg"/><Relationship Id="rId33" Type="http://schemas.openxmlformats.org/officeDocument/2006/relationships/image" Target="../media/image337.svg"/><Relationship Id="rId2" Type="http://schemas.openxmlformats.org/officeDocument/2006/relationships/notesSlide" Target="../notesSlides/notesSlide27.xml"/><Relationship Id="rId16" Type="http://schemas.openxmlformats.org/officeDocument/2006/relationships/image" Target="../media/image201.png"/><Relationship Id="rId20" Type="http://schemas.openxmlformats.org/officeDocument/2006/relationships/image" Target="../media/image203.png"/><Relationship Id="rId29" Type="http://schemas.openxmlformats.org/officeDocument/2006/relationships/image" Target="../media/image333.svg"/><Relationship Id="rId1" Type="http://schemas.openxmlformats.org/officeDocument/2006/relationships/slideLayout" Target="../slideLayouts/slideLayout3.xml"/><Relationship Id="rId6" Type="http://schemas.openxmlformats.org/officeDocument/2006/relationships/image" Target="../media/image310.svg"/><Relationship Id="rId11" Type="http://schemas.openxmlformats.org/officeDocument/2006/relationships/image" Target="../media/image315.svg"/><Relationship Id="rId24" Type="http://schemas.openxmlformats.org/officeDocument/2006/relationships/image" Target="../media/image205.png"/><Relationship Id="rId32" Type="http://schemas.openxmlformats.org/officeDocument/2006/relationships/image" Target="../media/image209.png"/><Relationship Id="rId5" Type="http://schemas.openxmlformats.org/officeDocument/2006/relationships/image" Target="../media/image195.png"/><Relationship Id="rId15" Type="http://schemas.openxmlformats.org/officeDocument/2006/relationships/image" Target="../media/image319.svg"/><Relationship Id="rId23" Type="http://schemas.openxmlformats.org/officeDocument/2006/relationships/image" Target="../media/image327.svg"/><Relationship Id="rId28" Type="http://schemas.openxmlformats.org/officeDocument/2006/relationships/image" Target="../media/image207.png"/><Relationship Id="rId10" Type="http://schemas.openxmlformats.org/officeDocument/2006/relationships/image" Target="../media/image198.png"/><Relationship Id="rId19" Type="http://schemas.openxmlformats.org/officeDocument/2006/relationships/image" Target="../media/image323.svg"/><Relationship Id="rId31" Type="http://schemas.openxmlformats.org/officeDocument/2006/relationships/image" Target="../media/image335.svg"/><Relationship Id="rId4" Type="http://schemas.openxmlformats.org/officeDocument/2006/relationships/image" Target="../media/image308.svg"/><Relationship Id="rId9" Type="http://schemas.openxmlformats.org/officeDocument/2006/relationships/image" Target="../media/image313.svg"/><Relationship Id="rId14" Type="http://schemas.openxmlformats.org/officeDocument/2006/relationships/image" Target="../media/image200.png"/><Relationship Id="rId22" Type="http://schemas.openxmlformats.org/officeDocument/2006/relationships/image" Target="../media/image204.png"/><Relationship Id="rId27" Type="http://schemas.openxmlformats.org/officeDocument/2006/relationships/image" Target="../media/image331.svg"/><Relationship Id="rId30" Type="http://schemas.openxmlformats.org/officeDocument/2006/relationships/image" Target="../media/image208.png"/></Relationships>
</file>

<file path=ppt/slides/_rels/slide4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hyperlink" Target="https://www.linkedin.com/groups/12290309/" TargetMode="External"/><Relationship Id="rId3" Type="http://schemas.openxmlformats.org/officeDocument/2006/relationships/hyperlink" Target="https://tinyurl.com/ONC-FAST" TargetMode="External"/><Relationship Id="rId7" Type="http://schemas.openxmlformats.org/officeDocument/2006/relationships/hyperlink" Target="https://oncprojectracking.healthit.gov/wiki/display/TechLabSC/The+FHIR+at+Scale+Taskforce+Interest+form" TargetMode="External"/><Relationship Id="rId2" Type="http://schemas.openxmlformats.org/officeDocument/2006/relationships/hyperlink" Target="mailto:Stephen.Konya@hhs.gov" TargetMode="External"/><Relationship Id="rId1" Type="http://schemas.openxmlformats.org/officeDocument/2006/relationships/slideLayout" Target="../slideLayouts/slideLayout3.xml"/><Relationship Id="rId6" Type="http://schemas.openxmlformats.org/officeDocument/2006/relationships/hyperlink" Target="https://oncprojectracking.healthit.gov/wiki/pages/viewpage.action?pageId=43614268" TargetMode="External"/><Relationship Id="rId5" Type="http://schemas.openxmlformats.org/officeDocument/2006/relationships/hyperlink" Target="mailto:Diana.Ciricean@hhs.gov" TargetMode="External"/><Relationship Id="rId4" Type="http://schemas.openxmlformats.org/officeDocument/2006/relationships/hyperlink" Target="mailto:Stephen.konya@hhs.gov"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232.png"/><Relationship Id="rId4" Type="http://schemas.openxmlformats.org/officeDocument/2006/relationships/image" Target="../media/image231.jpg"/></Relationships>
</file>

<file path=ppt/slides/_rels/slide46.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230.png"/><Relationship Id="rId7" Type="http://schemas.openxmlformats.org/officeDocument/2006/relationships/image" Target="../media/image235.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234.jpeg"/><Relationship Id="rId5" Type="http://schemas.openxmlformats.org/officeDocument/2006/relationships/image" Target="../media/image233.jpeg"/><Relationship Id="rId10" Type="http://schemas.openxmlformats.org/officeDocument/2006/relationships/image" Target="../media/image238.jpeg"/><Relationship Id="rId4" Type="http://schemas.openxmlformats.org/officeDocument/2006/relationships/image" Target="../media/image231.jpg"/><Relationship Id="rId9" Type="http://schemas.openxmlformats.org/officeDocument/2006/relationships/image" Target="../media/image237.jpeg"/></Relationships>
</file>

<file path=ppt/slides/_rels/slide4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32.xml"/><Relationship Id="rId1" Type="http://schemas.openxmlformats.org/officeDocument/2006/relationships/slideLayout" Target="../slideLayouts/slideLayout27.xml"/><Relationship Id="rId5" Type="http://schemas.openxmlformats.org/officeDocument/2006/relationships/image" Target="../media/image231.jpg"/><Relationship Id="rId4" Type="http://schemas.openxmlformats.org/officeDocument/2006/relationships/image" Target="../media/image230.png"/></Relationships>
</file>

<file path=ppt/slides/_rels/slide4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3.xml"/><Relationship Id="rId1" Type="http://schemas.openxmlformats.org/officeDocument/2006/relationships/slideLayout" Target="../slideLayouts/slideLayout27.xml"/><Relationship Id="rId5" Type="http://schemas.openxmlformats.org/officeDocument/2006/relationships/image" Target="../media/image239.png"/><Relationship Id="rId4" Type="http://schemas.openxmlformats.org/officeDocument/2006/relationships/image" Target="../media/image231.jpg"/></Relationships>
</file>

<file path=ppt/slides/_rels/slide4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31.jp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8" Type="http://schemas.openxmlformats.org/officeDocument/2006/relationships/image" Target="../media/image242.png"/><Relationship Id="rId13" Type="http://schemas.openxmlformats.org/officeDocument/2006/relationships/image" Target="../media/image40.svg"/><Relationship Id="rId3" Type="http://schemas.openxmlformats.org/officeDocument/2006/relationships/image" Target="../media/image22.png"/><Relationship Id="rId7" Type="http://schemas.openxmlformats.org/officeDocument/2006/relationships/image" Target="../media/image38.svg"/><Relationship Id="rId12" Type="http://schemas.openxmlformats.org/officeDocument/2006/relationships/image" Target="../media/image244.png"/><Relationship Id="rId17" Type="http://schemas.openxmlformats.org/officeDocument/2006/relationships/image" Target="../media/image231.jpg"/><Relationship Id="rId2" Type="http://schemas.openxmlformats.org/officeDocument/2006/relationships/notesSlide" Target="../notesSlides/notesSlide35.xml"/><Relationship Id="rId16" Type="http://schemas.openxmlformats.org/officeDocument/2006/relationships/image" Target="../media/image230.png"/><Relationship Id="rId1" Type="http://schemas.openxmlformats.org/officeDocument/2006/relationships/slideLayout" Target="../slideLayouts/slideLayout5.xml"/><Relationship Id="rId6" Type="http://schemas.openxmlformats.org/officeDocument/2006/relationships/image" Target="../media/image241.png"/><Relationship Id="rId11" Type="http://schemas.openxmlformats.org/officeDocument/2006/relationships/image" Target="../media/image540.svg"/><Relationship Id="rId5" Type="http://schemas.openxmlformats.org/officeDocument/2006/relationships/image" Target="../media/image42.svg"/><Relationship Id="rId15" Type="http://schemas.openxmlformats.org/officeDocument/2006/relationships/image" Target="../media/image56.svg"/><Relationship Id="rId10" Type="http://schemas.openxmlformats.org/officeDocument/2006/relationships/image" Target="../media/image243.png"/><Relationship Id="rId4" Type="http://schemas.openxmlformats.org/officeDocument/2006/relationships/image" Target="../media/image240.png"/><Relationship Id="rId9" Type="http://schemas.openxmlformats.org/officeDocument/2006/relationships/image" Target="../media/image52.svg"/><Relationship Id="rId14" Type="http://schemas.openxmlformats.org/officeDocument/2006/relationships/image" Target="../media/image245.png"/></Relationships>
</file>

<file path=ppt/slides/_rels/slide51.xml.rels><?xml version="1.0" encoding="UTF-8" standalone="yes"?>
<Relationships xmlns="http://schemas.openxmlformats.org/package/2006/relationships"><Relationship Id="rId8" Type="http://schemas.openxmlformats.org/officeDocument/2006/relationships/image" Target="../media/image251.jpeg"/><Relationship Id="rId3" Type="http://schemas.openxmlformats.org/officeDocument/2006/relationships/image" Target="../media/image246.jpeg"/><Relationship Id="rId7" Type="http://schemas.openxmlformats.org/officeDocument/2006/relationships/image" Target="../media/image250.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49.jpeg"/><Relationship Id="rId5" Type="http://schemas.openxmlformats.org/officeDocument/2006/relationships/image" Target="../media/image248.jpeg"/><Relationship Id="rId4" Type="http://schemas.openxmlformats.org/officeDocument/2006/relationships/image" Target="../media/image247.jpeg"/><Relationship Id="rId9" Type="http://schemas.openxmlformats.org/officeDocument/2006/relationships/image" Target="../media/image252.png"/></Relationships>
</file>

<file path=ppt/slides/_rels/slide52.xml.rels><?xml version="1.0" encoding="UTF-8" standalone="yes"?>
<Relationships xmlns="http://schemas.openxmlformats.org/package/2006/relationships"><Relationship Id="rId8" Type="http://schemas.openxmlformats.org/officeDocument/2006/relationships/image" Target="../media/image256.JPG"/><Relationship Id="rId3" Type="http://schemas.openxmlformats.org/officeDocument/2006/relationships/image" Target="../media/image230.png"/><Relationship Id="rId7" Type="http://schemas.openxmlformats.org/officeDocument/2006/relationships/image" Target="../media/image255.JP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254.JPG"/><Relationship Id="rId5" Type="http://schemas.openxmlformats.org/officeDocument/2006/relationships/image" Target="../media/image253.jpeg"/><Relationship Id="rId10" Type="http://schemas.openxmlformats.org/officeDocument/2006/relationships/image" Target="../media/image258.JPG"/><Relationship Id="rId4" Type="http://schemas.openxmlformats.org/officeDocument/2006/relationships/image" Target="../media/image231.jpg"/><Relationship Id="rId9" Type="http://schemas.openxmlformats.org/officeDocument/2006/relationships/image" Target="../media/image257.JPG"/></Relationships>
</file>

<file path=ppt/slides/_rels/slide53.xml.rels><?xml version="1.0" encoding="UTF-8" standalone="yes"?>
<Relationships xmlns="http://schemas.openxmlformats.org/package/2006/relationships"><Relationship Id="rId3" Type="http://schemas.openxmlformats.org/officeDocument/2006/relationships/image" Target="../media/image231.jpg"/><Relationship Id="rId2" Type="http://schemas.openxmlformats.org/officeDocument/2006/relationships/image" Target="../media/image230.png"/><Relationship Id="rId1" Type="http://schemas.openxmlformats.org/officeDocument/2006/relationships/slideLayout" Target="../slideLayouts/slideLayout4.xml"/><Relationship Id="rId4" Type="http://schemas.openxmlformats.org/officeDocument/2006/relationships/image" Target="../media/image259.jpeg"/></Relationships>
</file>

<file path=ppt/slides/_rels/slide5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60.JPG"/><Relationship Id="rId1" Type="http://schemas.openxmlformats.org/officeDocument/2006/relationships/slideLayout" Target="../slideLayouts/slideLayout4.xml"/><Relationship Id="rId4" Type="http://schemas.openxmlformats.org/officeDocument/2006/relationships/image" Target="../media/image231.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jpg"/><Relationship Id="rId1" Type="http://schemas.openxmlformats.org/officeDocument/2006/relationships/slideLayout" Target="../slideLayouts/slideLayout4.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66.png"/></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66.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5.xml"/><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1</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314792" y="2389412"/>
            <a:ext cx="11559459"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4800" dirty="0">
                <a:solidFill>
                  <a:srgbClr val="FFFFFF"/>
                </a:solidFill>
                <a:latin typeface="Prometo Medium" panose="020B0704030203060203" pitchFamily="34" charset="0"/>
              </a:rPr>
              <a:t>Interoperability Breakthroughs to Advance Value-Based Care and Improve Clinical and Financial </a:t>
            </a:r>
            <a:r>
              <a:rPr lang="en-US" sz="4800" dirty="0" smtClean="0">
                <a:solidFill>
                  <a:srgbClr val="FFFFFF"/>
                </a:solidFill>
                <a:latin typeface="Prometo Medium" panose="020B0704030203060203" pitchFamily="34" charset="0"/>
              </a:rPr>
              <a:t>Outcomes</a:t>
            </a:r>
            <a:endParaRPr lang="en-US" sz="4800" dirty="0">
              <a:solidFill>
                <a:srgbClr val="FFFFFF"/>
              </a:solidFill>
              <a:latin typeface="Prometo Medium" panose="020B0704030203060203" pitchFamily="34" charset="0"/>
            </a:endParaRP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a:t>
            </a:fld>
            <a:endParaRPr lang="en-US" dirty="0"/>
          </a:p>
        </p:txBody>
      </p:sp>
      <p:sp>
        <p:nvSpPr>
          <p:cNvPr id="3" name="TextBox 2"/>
          <p:cNvSpPr txBox="1"/>
          <p:nvPr/>
        </p:nvSpPr>
        <p:spPr>
          <a:xfrm>
            <a:off x="314792" y="4927573"/>
            <a:ext cx="5153265" cy="707886"/>
          </a:xfrm>
          <a:prstGeom prst="rect">
            <a:avLst/>
          </a:prstGeom>
          <a:noFill/>
        </p:spPr>
        <p:txBody>
          <a:bodyPr wrap="square" rtlCol="0">
            <a:spAutoFit/>
          </a:bodyPr>
          <a:lstStyle/>
          <a:p>
            <a:r>
              <a:rPr lang="en-US" sz="2000" b="1" dirty="0" smtClean="0">
                <a:solidFill>
                  <a:schemeClr val="accent2"/>
                </a:solidFill>
                <a:latin typeface="Prometo Medium" panose="020B0704030203060203" pitchFamily="34" charset="0"/>
              </a:rPr>
              <a:t>HIMSS Interoperability &amp; HIE Community Fall 2020 Roundtable | October 21, 2020</a:t>
            </a:r>
            <a:endParaRPr lang="en-US" sz="2000" b="1" dirty="0">
              <a:solidFill>
                <a:schemeClr val="accent2"/>
              </a:solidFill>
              <a:latin typeface="Prometo Medium" panose="020B0704030203060203" pitchFamily="34" charset="0"/>
            </a:endParaRPr>
          </a:p>
        </p:txBody>
      </p:sp>
    </p:spTree>
    <p:extLst>
      <p:ext uri="{BB962C8B-B14F-4D97-AF65-F5344CB8AC3E}">
        <p14:creationId xmlns:p14="http://schemas.microsoft.com/office/powerpoint/2010/main" val="19841476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body" idx="4294967295"/>
          </p:nvPr>
        </p:nvSpPr>
        <p:spPr>
          <a:xfrm>
            <a:off x="7410417" y="3725791"/>
            <a:ext cx="3254375" cy="4318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dk1"/>
              </a:buClr>
              <a:buSzPts val="2400"/>
              <a:buFont typeface="Arial"/>
              <a:buNone/>
            </a:pPr>
            <a:r>
              <a:rPr lang="en-US" sz="2400" dirty="0">
                <a:solidFill>
                  <a:schemeClr val="bg1"/>
                </a:solidFill>
                <a:latin typeface="Century Gothic"/>
              </a:rPr>
              <a:t>October 21, 2020</a:t>
            </a:r>
            <a:endParaRPr lang="en-US" dirty="0">
              <a:solidFill>
                <a:schemeClr val="bg1"/>
              </a:solidFill>
            </a:endParaRPr>
          </a:p>
        </p:txBody>
      </p:sp>
      <p:sp>
        <p:nvSpPr>
          <p:cNvPr id="102" name="Google Shape;102;p19"/>
          <p:cNvSpPr txBox="1"/>
          <p:nvPr/>
        </p:nvSpPr>
        <p:spPr>
          <a:xfrm>
            <a:off x="3282215" y="1839092"/>
            <a:ext cx="7382577" cy="107721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0" i="0" u="none" strike="noStrike" cap="none">
                <a:solidFill>
                  <a:schemeClr val="bg1"/>
                </a:solidFill>
                <a:latin typeface="Century Gothic"/>
                <a:sym typeface="Arial"/>
              </a:rPr>
              <a:t>HL7 DA VINCI PROJECT</a:t>
            </a:r>
          </a:p>
          <a:p>
            <a:pPr algn="r"/>
            <a:r>
              <a:rPr lang="en-US" sz="3200">
                <a:solidFill>
                  <a:schemeClr val="bg1"/>
                </a:solidFill>
                <a:latin typeface="Century Gothic"/>
              </a:rPr>
              <a:t>HIMSS Interoperability &amp; HIE Roundtable</a:t>
            </a:r>
          </a:p>
        </p:txBody>
      </p:sp>
      <p:sp>
        <p:nvSpPr>
          <p:cNvPr id="2" name="Slide Number Placeholder 1">
            <a:extLst>
              <a:ext uri="{FF2B5EF4-FFF2-40B4-BE49-F238E27FC236}">
                <a16:creationId xmlns:a16="http://schemas.microsoft.com/office/drawing/2014/main" id="{97510660-4BA7-4BB1-A969-0229403F1620}"/>
              </a:ext>
            </a:extLst>
          </p:cNvPr>
          <p:cNvSpPr>
            <a:spLocks noGrp="1"/>
          </p:cNvSpPr>
          <p:nvPr>
            <p:ph type="sldNum" sz="quarter" idx="4"/>
          </p:nvPr>
        </p:nvSpPr>
        <p:spPr/>
        <p:txBody>
          <a:bodyPr/>
          <a:lstStyle/>
          <a:p>
            <a:pPr>
              <a:buClrTx/>
              <a:buFontTx/>
              <a:buNone/>
            </a:pPr>
            <a:fld id="{D8D877B3-D348-4611-9BDB-C5374591D951}" type="slidenum">
              <a:rPr lang="en-US" kern="1200" smtClean="0">
                <a:solidFill>
                  <a:srgbClr val="1E22AA"/>
                </a:solidFill>
              </a:rPr>
              <a:pPr>
                <a:buClrTx/>
                <a:buFontTx/>
                <a:buNone/>
              </a:pPr>
              <a:t>10</a:t>
            </a:fld>
            <a:endParaRPr lang="en-US" kern="1200">
              <a:solidFill>
                <a:srgbClr val="1E22AA"/>
              </a:solidFill>
            </a:endParaRPr>
          </a:p>
        </p:txBody>
      </p:sp>
    </p:spTree>
    <p:extLst>
      <p:ext uri="{BB962C8B-B14F-4D97-AF65-F5344CB8AC3E}">
        <p14:creationId xmlns:p14="http://schemas.microsoft.com/office/powerpoint/2010/main" val="102067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B9FF9924-5870-4D9E-BB67-FC6D19EF1A6A}"/>
              </a:ext>
            </a:extLst>
          </p:cNvPr>
          <p:cNvSpPr>
            <a:spLocks noGrp="1"/>
          </p:cNvSpPr>
          <p:nvPr>
            <p:ph type="title"/>
          </p:nvPr>
        </p:nvSpPr>
        <p:spPr/>
        <p:txBody>
          <a:bodyPr/>
          <a:lstStyle/>
          <a:p>
            <a:r>
              <a:rPr lang="en-US"/>
              <a:t>Spectrum of Healthcare Integration</a:t>
            </a:r>
          </a:p>
        </p:txBody>
      </p:sp>
      <p:sp>
        <p:nvSpPr>
          <p:cNvPr id="61" name="Slide Number Placeholder 60">
            <a:extLst>
              <a:ext uri="{FF2B5EF4-FFF2-40B4-BE49-F238E27FC236}">
                <a16:creationId xmlns:a16="http://schemas.microsoft.com/office/drawing/2014/main" id="{E552A5B2-6C41-4236-99DB-D81C6426B14E}"/>
              </a:ext>
            </a:extLst>
          </p:cNvPr>
          <p:cNvSpPr>
            <a:spLocks noGrp="1"/>
          </p:cNvSpPr>
          <p:nvPr>
            <p:ph type="sldNum" sz="quarter" idx="23"/>
          </p:nvPr>
        </p:nvSpPr>
        <p:spPr/>
        <p:txBody>
          <a:bodyPr/>
          <a:lstStyle/>
          <a:p>
            <a:r>
              <a:rPr lang="en-US"/>
              <a:t>| </a:t>
            </a:r>
            <a:fld id="{37D409AB-2201-4E18-8A34-C31753AD9B06}" type="slidenum">
              <a:rPr lang="en-US" smtClean="0"/>
              <a:pPr/>
              <a:t>11</a:t>
            </a:fld>
            <a:endParaRPr lang="en-US"/>
          </a:p>
        </p:txBody>
      </p:sp>
      <p:sp>
        <p:nvSpPr>
          <p:cNvPr id="73" name="Text Placeholder 1">
            <a:extLst>
              <a:ext uri="{FF2B5EF4-FFF2-40B4-BE49-F238E27FC236}">
                <a16:creationId xmlns:a16="http://schemas.microsoft.com/office/drawing/2014/main" id="{361C6BD4-5116-4213-AC8B-C4E6057BA4C0}"/>
              </a:ext>
            </a:extLst>
          </p:cNvPr>
          <p:cNvSpPr>
            <a:spLocks noGrp="1"/>
          </p:cNvSpPr>
          <p:nvPr>
            <p:ph type="body" sz="quarter" idx="15"/>
          </p:nvPr>
        </p:nvSpPr>
        <p:spPr>
          <a:xfrm>
            <a:off x="1396120" y="3303732"/>
            <a:ext cx="2733400" cy="1903267"/>
          </a:xfrm>
        </p:spPr>
        <p:txBody>
          <a:bodyPr>
            <a:normAutofit lnSpcReduction="10000"/>
          </a:bodyPr>
          <a:lstStyle/>
          <a:p>
            <a:r>
              <a:rPr lang="en-US"/>
              <a:t>Administrative</a:t>
            </a:r>
            <a:endParaRPr lang="uk-UA"/>
          </a:p>
          <a:p>
            <a:pPr lvl="1"/>
            <a:r>
              <a:rPr lang="en-US"/>
              <a:t>HIPAA &amp; X12</a:t>
            </a:r>
          </a:p>
          <a:p>
            <a:pPr lvl="1"/>
            <a:r>
              <a:rPr lang="en-US"/>
              <a:t>Claims, Prior Authorization, </a:t>
            </a:r>
          </a:p>
          <a:p>
            <a:pPr lvl="1"/>
            <a:r>
              <a:rPr lang="en-US"/>
              <a:t>Eligibility &amp; Benefits, etc.</a:t>
            </a:r>
            <a:endParaRPr lang="uk-UA"/>
          </a:p>
          <a:p>
            <a:endParaRPr lang="en-US"/>
          </a:p>
        </p:txBody>
      </p:sp>
      <p:sp>
        <p:nvSpPr>
          <p:cNvPr id="74" name="Text Placeholder 13">
            <a:extLst>
              <a:ext uri="{FF2B5EF4-FFF2-40B4-BE49-F238E27FC236}">
                <a16:creationId xmlns:a16="http://schemas.microsoft.com/office/drawing/2014/main" id="{AA6220F4-5F6F-4D17-B5AC-646AF06D50BB}"/>
              </a:ext>
            </a:extLst>
          </p:cNvPr>
          <p:cNvSpPr>
            <a:spLocks noGrp="1"/>
          </p:cNvSpPr>
          <p:nvPr>
            <p:ph type="body" sz="quarter" idx="18"/>
          </p:nvPr>
        </p:nvSpPr>
        <p:spPr>
          <a:xfrm>
            <a:off x="4887796" y="3303732"/>
            <a:ext cx="2733400" cy="1903267"/>
          </a:xfrm>
        </p:spPr>
        <p:txBody>
          <a:bodyPr/>
          <a:lstStyle/>
          <a:p>
            <a:r>
              <a:rPr lang="en-US"/>
              <a:t>Clinical</a:t>
            </a:r>
            <a:endParaRPr lang="uk-UA"/>
          </a:p>
          <a:p>
            <a:pPr lvl="1"/>
            <a:r>
              <a:rPr lang="en-US"/>
              <a:t>HL7 V2 and V3</a:t>
            </a:r>
          </a:p>
          <a:p>
            <a:pPr lvl="1"/>
            <a:r>
              <a:rPr lang="en-US"/>
              <a:t>ADTs, CCDs, &amp; etc.</a:t>
            </a:r>
            <a:endParaRPr lang="uk-UA"/>
          </a:p>
          <a:p>
            <a:endParaRPr lang="en-US"/>
          </a:p>
        </p:txBody>
      </p:sp>
      <p:sp>
        <p:nvSpPr>
          <p:cNvPr id="75" name="Text Placeholder 15">
            <a:extLst>
              <a:ext uri="{FF2B5EF4-FFF2-40B4-BE49-F238E27FC236}">
                <a16:creationId xmlns:a16="http://schemas.microsoft.com/office/drawing/2014/main" id="{CF08055B-0B4A-40BC-86C7-4C819584E8E0}"/>
              </a:ext>
            </a:extLst>
          </p:cNvPr>
          <p:cNvSpPr>
            <a:spLocks noGrp="1"/>
          </p:cNvSpPr>
          <p:nvPr>
            <p:ph type="body" sz="quarter" idx="19"/>
          </p:nvPr>
        </p:nvSpPr>
        <p:spPr>
          <a:xfrm>
            <a:off x="8376340" y="3303732"/>
            <a:ext cx="2733400" cy="1903267"/>
          </a:xfrm>
        </p:spPr>
        <p:txBody>
          <a:bodyPr/>
          <a:lstStyle/>
          <a:p>
            <a:r>
              <a:rPr lang="en-US"/>
              <a:t>Contemporary</a:t>
            </a:r>
          </a:p>
          <a:p>
            <a:pPr lvl="1"/>
            <a:r>
              <a:rPr lang="en-US"/>
              <a:t>FHIR &amp; Associated Approaches</a:t>
            </a:r>
            <a:endParaRPr lang="uk-UA"/>
          </a:p>
          <a:p>
            <a:endParaRPr lang="en-US"/>
          </a:p>
        </p:txBody>
      </p:sp>
      <p:grpSp>
        <p:nvGrpSpPr>
          <p:cNvPr id="76" name="Group 194" title="360 Heart icon">
            <a:extLst>
              <a:ext uri="{FF2B5EF4-FFF2-40B4-BE49-F238E27FC236}">
                <a16:creationId xmlns:a16="http://schemas.microsoft.com/office/drawing/2014/main" id="{CD02390D-349E-4DCC-9A93-1C0A84CAB930}"/>
              </a:ext>
            </a:extLst>
          </p:cNvPr>
          <p:cNvGrpSpPr>
            <a:grpSpLocks noChangeAspect="1"/>
          </p:cNvGrpSpPr>
          <p:nvPr/>
        </p:nvGrpSpPr>
        <p:grpSpPr bwMode="auto">
          <a:xfrm>
            <a:off x="5798096" y="2133600"/>
            <a:ext cx="1059904" cy="948901"/>
            <a:chOff x="761" y="3504"/>
            <a:chExt cx="592" cy="530"/>
          </a:xfrm>
          <a:solidFill>
            <a:schemeClr val="accent1"/>
          </a:solidFill>
        </p:grpSpPr>
        <p:sp>
          <p:nvSpPr>
            <p:cNvPr id="77" name="Freeform 195">
              <a:extLst>
                <a:ext uri="{FF2B5EF4-FFF2-40B4-BE49-F238E27FC236}">
                  <a16:creationId xmlns:a16="http://schemas.microsoft.com/office/drawing/2014/main" id="{2307BB9E-94F2-47AA-A9AF-509E141353C5}"/>
                </a:ext>
              </a:extLst>
            </p:cNvPr>
            <p:cNvSpPr>
              <a:spLocks/>
            </p:cNvSpPr>
            <p:nvPr/>
          </p:nvSpPr>
          <p:spPr bwMode="auto">
            <a:xfrm>
              <a:off x="761" y="3504"/>
              <a:ext cx="530" cy="530"/>
            </a:xfrm>
            <a:custGeom>
              <a:avLst/>
              <a:gdLst>
                <a:gd name="T0" fmla="*/ 90 w 179"/>
                <a:gd name="T1" fmla="*/ 179 h 179"/>
                <a:gd name="T2" fmla="*/ 0 w 179"/>
                <a:gd name="T3" fmla="*/ 89 h 179"/>
                <a:gd name="T4" fmla="*/ 90 w 179"/>
                <a:gd name="T5" fmla="*/ 0 h 179"/>
                <a:gd name="T6" fmla="*/ 179 w 179"/>
                <a:gd name="T7" fmla="*/ 89 h 179"/>
                <a:gd name="T8" fmla="*/ 175 w 179"/>
                <a:gd name="T9" fmla="*/ 93 h 179"/>
                <a:gd name="T10" fmla="*/ 172 w 179"/>
                <a:gd name="T11" fmla="*/ 89 h 179"/>
                <a:gd name="T12" fmla="*/ 90 w 179"/>
                <a:gd name="T13" fmla="*/ 7 h 179"/>
                <a:gd name="T14" fmla="*/ 8 w 179"/>
                <a:gd name="T15" fmla="*/ 89 h 179"/>
                <a:gd name="T16" fmla="*/ 90 w 179"/>
                <a:gd name="T17" fmla="*/ 171 h 179"/>
                <a:gd name="T18" fmla="*/ 168 w 179"/>
                <a:gd name="T19" fmla="*/ 114 h 179"/>
                <a:gd name="T20" fmla="*/ 172 w 179"/>
                <a:gd name="T21" fmla="*/ 112 h 179"/>
                <a:gd name="T22" fmla="*/ 175 w 179"/>
                <a:gd name="T23" fmla="*/ 116 h 179"/>
                <a:gd name="T24" fmla="*/ 90 w 179"/>
                <a:gd name="T25"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79">
                  <a:moveTo>
                    <a:pt x="90" y="179"/>
                  </a:moveTo>
                  <a:cubicBezTo>
                    <a:pt x="40" y="179"/>
                    <a:pt x="0" y="138"/>
                    <a:pt x="0" y="89"/>
                  </a:cubicBezTo>
                  <a:cubicBezTo>
                    <a:pt x="0" y="40"/>
                    <a:pt x="40" y="0"/>
                    <a:pt x="90" y="0"/>
                  </a:cubicBezTo>
                  <a:cubicBezTo>
                    <a:pt x="139" y="0"/>
                    <a:pt x="179" y="40"/>
                    <a:pt x="179" y="89"/>
                  </a:cubicBezTo>
                  <a:cubicBezTo>
                    <a:pt x="179" y="91"/>
                    <a:pt x="177" y="93"/>
                    <a:pt x="175" y="93"/>
                  </a:cubicBezTo>
                  <a:cubicBezTo>
                    <a:pt x="173" y="93"/>
                    <a:pt x="172" y="91"/>
                    <a:pt x="172" y="89"/>
                  </a:cubicBezTo>
                  <a:cubicBezTo>
                    <a:pt x="172" y="44"/>
                    <a:pt x="135" y="7"/>
                    <a:pt x="90" y="7"/>
                  </a:cubicBezTo>
                  <a:cubicBezTo>
                    <a:pt x="45" y="7"/>
                    <a:pt x="8" y="44"/>
                    <a:pt x="8" y="89"/>
                  </a:cubicBezTo>
                  <a:cubicBezTo>
                    <a:pt x="8" y="134"/>
                    <a:pt x="45" y="171"/>
                    <a:pt x="90" y="171"/>
                  </a:cubicBezTo>
                  <a:cubicBezTo>
                    <a:pt x="126" y="171"/>
                    <a:pt x="157" y="148"/>
                    <a:pt x="168" y="114"/>
                  </a:cubicBezTo>
                  <a:cubicBezTo>
                    <a:pt x="168" y="112"/>
                    <a:pt x="170" y="111"/>
                    <a:pt x="172" y="112"/>
                  </a:cubicBezTo>
                  <a:cubicBezTo>
                    <a:pt x="174" y="112"/>
                    <a:pt x="175" y="114"/>
                    <a:pt x="175" y="116"/>
                  </a:cubicBezTo>
                  <a:cubicBezTo>
                    <a:pt x="163" y="154"/>
                    <a:pt x="129" y="179"/>
                    <a:pt x="90" y="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78" name="Freeform 196">
              <a:extLst>
                <a:ext uri="{FF2B5EF4-FFF2-40B4-BE49-F238E27FC236}">
                  <a16:creationId xmlns:a16="http://schemas.microsoft.com/office/drawing/2014/main" id="{ECC340A1-A4FD-4AF3-AF87-DE3BAFB46F52}"/>
                </a:ext>
              </a:extLst>
            </p:cNvPr>
            <p:cNvSpPr>
              <a:spLocks/>
            </p:cNvSpPr>
            <p:nvPr/>
          </p:nvSpPr>
          <p:spPr bwMode="auto">
            <a:xfrm>
              <a:off x="1178" y="3679"/>
              <a:ext cx="175" cy="112"/>
            </a:xfrm>
            <a:custGeom>
              <a:avLst/>
              <a:gdLst>
                <a:gd name="T0" fmla="*/ 34 w 59"/>
                <a:gd name="T1" fmla="*/ 38 h 38"/>
                <a:gd name="T2" fmla="*/ 31 w 59"/>
                <a:gd name="T3" fmla="*/ 37 h 38"/>
                <a:gd name="T4" fmla="*/ 1 w 59"/>
                <a:gd name="T5" fmla="*/ 7 h 38"/>
                <a:gd name="T6" fmla="*/ 1 w 59"/>
                <a:gd name="T7" fmla="*/ 1 h 38"/>
                <a:gd name="T8" fmla="*/ 6 w 59"/>
                <a:gd name="T9" fmla="*/ 1 h 38"/>
                <a:gd name="T10" fmla="*/ 33 w 59"/>
                <a:gd name="T11" fmla="*/ 28 h 38"/>
                <a:gd name="T12" fmla="*/ 51 w 59"/>
                <a:gd name="T13" fmla="*/ 2 h 38"/>
                <a:gd name="T14" fmla="*/ 56 w 59"/>
                <a:gd name="T15" fmla="*/ 1 h 38"/>
                <a:gd name="T16" fmla="*/ 57 w 59"/>
                <a:gd name="T17" fmla="*/ 6 h 38"/>
                <a:gd name="T18" fmla="*/ 37 w 59"/>
                <a:gd name="T19" fmla="*/ 36 h 38"/>
                <a:gd name="T20" fmla="*/ 34 w 59"/>
                <a:gd name="T21" fmla="*/ 38 h 38"/>
                <a:gd name="T22" fmla="*/ 34 w 59"/>
                <a:gd name="T2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38">
                  <a:moveTo>
                    <a:pt x="34" y="38"/>
                  </a:moveTo>
                  <a:cubicBezTo>
                    <a:pt x="33" y="38"/>
                    <a:pt x="32" y="37"/>
                    <a:pt x="31" y="37"/>
                  </a:cubicBezTo>
                  <a:cubicBezTo>
                    <a:pt x="1" y="7"/>
                    <a:pt x="1" y="7"/>
                    <a:pt x="1" y="7"/>
                  </a:cubicBezTo>
                  <a:cubicBezTo>
                    <a:pt x="0" y="5"/>
                    <a:pt x="0" y="3"/>
                    <a:pt x="1" y="1"/>
                  </a:cubicBezTo>
                  <a:cubicBezTo>
                    <a:pt x="3" y="0"/>
                    <a:pt x="5" y="0"/>
                    <a:pt x="6" y="1"/>
                  </a:cubicBezTo>
                  <a:cubicBezTo>
                    <a:pt x="33" y="28"/>
                    <a:pt x="33" y="28"/>
                    <a:pt x="33" y="28"/>
                  </a:cubicBezTo>
                  <a:cubicBezTo>
                    <a:pt x="51" y="2"/>
                    <a:pt x="51" y="2"/>
                    <a:pt x="51" y="2"/>
                  </a:cubicBezTo>
                  <a:cubicBezTo>
                    <a:pt x="52" y="0"/>
                    <a:pt x="55" y="0"/>
                    <a:pt x="56" y="1"/>
                  </a:cubicBezTo>
                  <a:cubicBezTo>
                    <a:pt x="58" y="2"/>
                    <a:pt x="59" y="5"/>
                    <a:pt x="57" y="6"/>
                  </a:cubicBezTo>
                  <a:cubicBezTo>
                    <a:pt x="37" y="36"/>
                    <a:pt x="37" y="36"/>
                    <a:pt x="37" y="36"/>
                  </a:cubicBezTo>
                  <a:cubicBezTo>
                    <a:pt x="36" y="37"/>
                    <a:pt x="35" y="38"/>
                    <a:pt x="34" y="38"/>
                  </a:cubicBezTo>
                  <a:cubicBezTo>
                    <a:pt x="34" y="38"/>
                    <a:pt x="34" y="38"/>
                    <a:pt x="34"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79" name="Freeform 197">
              <a:extLst>
                <a:ext uri="{FF2B5EF4-FFF2-40B4-BE49-F238E27FC236}">
                  <a16:creationId xmlns:a16="http://schemas.microsoft.com/office/drawing/2014/main" id="{C05601BB-50AA-44B3-8521-94933A62AD8C}"/>
                </a:ext>
              </a:extLst>
            </p:cNvPr>
            <p:cNvSpPr>
              <a:spLocks noEditPoints="1"/>
            </p:cNvSpPr>
            <p:nvPr/>
          </p:nvSpPr>
          <p:spPr bwMode="auto">
            <a:xfrm>
              <a:off x="894" y="3670"/>
              <a:ext cx="267" cy="234"/>
            </a:xfrm>
            <a:custGeom>
              <a:avLst/>
              <a:gdLst>
                <a:gd name="T0" fmla="*/ 45 w 90"/>
                <a:gd name="T1" fmla="*/ 79 h 79"/>
                <a:gd name="T2" fmla="*/ 42 w 90"/>
                <a:gd name="T3" fmla="*/ 78 h 79"/>
                <a:gd name="T4" fmla="*/ 9 w 90"/>
                <a:gd name="T5" fmla="*/ 45 h 79"/>
                <a:gd name="T6" fmla="*/ 9 w 90"/>
                <a:gd name="T7" fmla="*/ 10 h 79"/>
                <a:gd name="T8" fmla="*/ 44 w 90"/>
                <a:gd name="T9" fmla="*/ 10 h 79"/>
                <a:gd name="T10" fmla="*/ 45 w 90"/>
                <a:gd name="T11" fmla="*/ 10 h 79"/>
                <a:gd name="T12" fmla="*/ 45 w 90"/>
                <a:gd name="T13" fmla="*/ 10 h 79"/>
                <a:gd name="T14" fmla="*/ 80 w 90"/>
                <a:gd name="T15" fmla="*/ 10 h 79"/>
                <a:gd name="T16" fmla="*/ 80 w 90"/>
                <a:gd name="T17" fmla="*/ 45 h 79"/>
                <a:gd name="T18" fmla="*/ 47 w 90"/>
                <a:gd name="T19" fmla="*/ 78 h 79"/>
                <a:gd name="T20" fmla="*/ 45 w 90"/>
                <a:gd name="T21" fmla="*/ 79 h 79"/>
                <a:gd name="T22" fmla="*/ 27 w 90"/>
                <a:gd name="T23" fmla="*/ 10 h 79"/>
                <a:gd name="T24" fmla="*/ 15 w 90"/>
                <a:gd name="T25" fmla="*/ 15 h 79"/>
                <a:gd name="T26" fmla="*/ 15 w 90"/>
                <a:gd name="T27" fmla="*/ 39 h 79"/>
                <a:gd name="T28" fmla="*/ 45 w 90"/>
                <a:gd name="T29" fmla="*/ 70 h 79"/>
                <a:gd name="T30" fmla="*/ 75 w 90"/>
                <a:gd name="T31" fmla="*/ 39 h 79"/>
                <a:gd name="T32" fmla="*/ 75 w 90"/>
                <a:gd name="T33" fmla="*/ 39 h 79"/>
                <a:gd name="T34" fmla="*/ 75 w 90"/>
                <a:gd name="T35" fmla="*/ 15 h 79"/>
                <a:gd name="T36" fmla="*/ 50 w 90"/>
                <a:gd name="T37" fmla="*/ 15 h 79"/>
                <a:gd name="T38" fmla="*/ 47 w 90"/>
                <a:gd name="T39" fmla="*/ 18 h 79"/>
                <a:gd name="T40" fmla="*/ 42 w 90"/>
                <a:gd name="T41" fmla="*/ 18 h 79"/>
                <a:gd name="T42" fmla="*/ 39 w 90"/>
                <a:gd name="T43" fmla="*/ 15 h 79"/>
                <a:gd name="T44" fmla="*/ 27 w 90"/>
                <a:gd name="T45"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79">
                  <a:moveTo>
                    <a:pt x="45" y="79"/>
                  </a:moveTo>
                  <a:cubicBezTo>
                    <a:pt x="44" y="79"/>
                    <a:pt x="43" y="78"/>
                    <a:pt x="42" y="78"/>
                  </a:cubicBezTo>
                  <a:cubicBezTo>
                    <a:pt x="9" y="45"/>
                    <a:pt x="9" y="45"/>
                    <a:pt x="9" y="45"/>
                  </a:cubicBezTo>
                  <a:cubicBezTo>
                    <a:pt x="0" y="35"/>
                    <a:pt x="0" y="19"/>
                    <a:pt x="9" y="10"/>
                  </a:cubicBezTo>
                  <a:cubicBezTo>
                    <a:pt x="19" y="0"/>
                    <a:pt x="35" y="0"/>
                    <a:pt x="44" y="10"/>
                  </a:cubicBezTo>
                  <a:cubicBezTo>
                    <a:pt x="45" y="10"/>
                    <a:pt x="45" y="10"/>
                    <a:pt x="45" y="10"/>
                  </a:cubicBezTo>
                  <a:cubicBezTo>
                    <a:pt x="45" y="10"/>
                    <a:pt x="45" y="10"/>
                    <a:pt x="45" y="10"/>
                  </a:cubicBezTo>
                  <a:cubicBezTo>
                    <a:pt x="55" y="0"/>
                    <a:pt x="70" y="0"/>
                    <a:pt x="80" y="10"/>
                  </a:cubicBezTo>
                  <a:cubicBezTo>
                    <a:pt x="90" y="19"/>
                    <a:pt x="90" y="35"/>
                    <a:pt x="80" y="45"/>
                  </a:cubicBezTo>
                  <a:cubicBezTo>
                    <a:pt x="47" y="78"/>
                    <a:pt x="47" y="78"/>
                    <a:pt x="47" y="78"/>
                  </a:cubicBezTo>
                  <a:cubicBezTo>
                    <a:pt x="47" y="78"/>
                    <a:pt x="46" y="79"/>
                    <a:pt x="45" y="79"/>
                  </a:cubicBezTo>
                  <a:close/>
                  <a:moveTo>
                    <a:pt x="27" y="10"/>
                  </a:moveTo>
                  <a:cubicBezTo>
                    <a:pt x="22" y="10"/>
                    <a:pt x="18" y="12"/>
                    <a:pt x="15" y="15"/>
                  </a:cubicBezTo>
                  <a:cubicBezTo>
                    <a:pt x="8" y="22"/>
                    <a:pt x="8" y="33"/>
                    <a:pt x="15" y="39"/>
                  </a:cubicBezTo>
                  <a:cubicBezTo>
                    <a:pt x="45" y="70"/>
                    <a:pt x="45" y="70"/>
                    <a:pt x="45" y="70"/>
                  </a:cubicBezTo>
                  <a:cubicBezTo>
                    <a:pt x="75" y="39"/>
                    <a:pt x="75" y="39"/>
                    <a:pt x="75" y="39"/>
                  </a:cubicBezTo>
                  <a:cubicBezTo>
                    <a:pt x="75" y="39"/>
                    <a:pt x="75" y="39"/>
                    <a:pt x="75" y="39"/>
                  </a:cubicBezTo>
                  <a:cubicBezTo>
                    <a:pt x="81" y="33"/>
                    <a:pt x="81" y="22"/>
                    <a:pt x="75" y="15"/>
                  </a:cubicBezTo>
                  <a:cubicBezTo>
                    <a:pt x="68" y="8"/>
                    <a:pt x="57" y="8"/>
                    <a:pt x="50" y="15"/>
                  </a:cubicBezTo>
                  <a:cubicBezTo>
                    <a:pt x="47" y="18"/>
                    <a:pt x="47" y="18"/>
                    <a:pt x="47" y="18"/>
                  </a:cubicBezTo>
                  <a:cubicBezTo>
                    <a:pt x="46" y="19"/>
                    <a:pt x="44" y="19"/>
                    <a:pt x="42" y="18"/>
                  </a:cubicBezTo>
                  <a:cubicBezTo>
                    <a:pt x="39" y="15"/>
                    <a:pt x="39" y="15"/>
                    <a:pt x="39" y="15"/>
                  </a:cubicBezTo>
                  <a:cubicBezTo>
                    <a:pt x="36" y="12"/>
                    <a:pt x="31" y="10"/>
                    <a:pt x="2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grpSp>
      <p:grpSp>
        <p:nvGrpSpPr>
          <p:cNvPr id="80" name="Group 276" title="Medical Kit icon">
            <a:extLst>
              <a:ext uri="{FF2B5EF4-FFF2-40B4-BE49-F238E27FC236}">
                <a16:creationId xmlns:a16="http://schemas.microsoft.com/office/drawing/2014/main" id="{9D5B2F78-ADE5-4585-A88D-4FE1954850A0}"/>
              </a:ext>
            </a:extLst>
          </p:cNvPr>
          <p:cNvGrpSpPr>
            <a:grpSpLocks noChangeAspect="1"/>
          </p:cNvGrpSpPr>
          <p:nvPr/>
        </p:nvGrpSpPr>
        <p:grpSpPr bwMode="auto">
          <a:xfrm>
            <a:off x="9220200" y="2111403"/>
            <a:ext cx="965200" cy="860397"/>
            <a:chOff x="755" y="4555"/>
            <a:chExt cx="571" cy="509"/>
          </a:xfrm>
          <a:solidFill>
            <a:schemeClr val="accent1"/>
          </a:solidFill>
        </p:grpSpPr>
        <p:sp>
          <p:nvSpPr>
            <p:cNvPr id="81" name="Freeform 277">
              <a:extLst>
                <a:ext uri="{FF2B5EF4-FFF2-40B4-BE49-F238E27FC236}">
                  <a16:creationId xmlns:a16="http://schemas.microsoft.com/office/drawing/2014/main" id="{13A9E21C-726F-491A-8E7A-3455FE40A97A}"/>
                </a:ext>
              </a:extLst>
            </p:cNvPr>
            <p:cNvSpPr>
              <a:spLocks/>
            </p:cNvSpPr>
            <p:nvPr/>
          </p:nvSpPr>
          <p:spPr bwMode="auto">
            <a:xfrm>
              <a:off x="1204" y="4597"/>
              <a:ext cx="42" cy="38"/>
            </a:xfrm>
            <a:custGeom>
              <a:avLst/>
              <a:gdLst>
                <a:gd name="T0" fmla="*/ 10 w 14"/>
                <a:gd name="T1" fmla="*/ 13 h 13"/>
                <a:gd name="T2" fmla="*/ 3 w 14"/>
                <a:gd name="T3" fmla="*/ 13 h 13"/>
                <a:gd name="T4" fmla="*/ 0 w 14"/>
                <a:gd name="T5" fmla="*/ 10 h 13"/>
                <a:gd name="T6" fmla="*/ 0 w 14"/>
                <a:gd name="T7" fmla="*/ 3 h 13"/>
                <a:gd name="T8" fmla="*/ 3 w 14"/>
                <a:gd name="T9" fmla="*/ 0 h 13"/>
                <a:gd name="T10" fmla="*/ 10 w 14"/>
                <a:gd name="T11" fmla="*/ 0 h 13"/>
                <a:gd name="T12" fmla="*/ 14 w 14"/>
                <a:gd name="T13" fmla="*/ 3 h 13"/>
                <a:gd name="T14" fmla="*/ 14 w 14"/>
                <a:gd name="T15" fmla="*/ 10 h 13"/>
                <a:gd name="T16" fmla="*/ 10 w 14"/>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3">
                  <a:moveTo>
                    <a:pt x="10" y="13"/>
                  </a:moveTo>
                  <a:cubicBezTo>
                    <a:pt x="3" y="13"/>
                    <a:pt x="3" y="13"/>
                    <a:pt x="3" y="13"/>
                  </a:cubicBezTo>
                  <a:cubicBezTo>
                    <a:pt x="1" y="13"/>
                    <a:pt x="0" y="12"/>
                    <a:pt x="0" y="10"/>
                  </a:cubicBezTo>
                  <a:cubicBezTo>
                    <a:pt x="0" y="3"/>
                    <a:pt x="0" y="3"/>
                    <a:pt x="0" y="3"/>
                  </a:cubicBezTo>
                  <a:cubicBezTo>
                    <a:pt x="0" y="1"/>
                    <a:pt x="1" y="0"/>
                    <a:pt x="3" y="0"/>
                  </a:cubicBezTo>
                  <a:cubicBezTo>
                    <a:pt x="10" y="0"/>
                    <a:pt x="10" y="0"/>
                    <a:pt x="10" y="0"/>
                  </a:cubicBezTo>
                  <a:cubicBezTo>
                    <a:pt x="12" y="0"/>
                    <a:pt x="14" y="1"/>
                    <a:pt x="14" y="3"/>
                  </a:cubicBezTo>
                  <a:cubicBezTo>
                    <a:pt x="14" y="10"/>
                    <a:pt x="14" y="10"/>
                    <a:pt x="14" y="10"/>
                  </a:cubicBezTo>
                  <a:cubicBezTo>
                    <a:pt x="14" y="12"/>
                    <a:pt x="12" y="13"/>
                    <a:pt x="1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2" name="Freeform 278">
              <a:extLst>
                <a:ext uri="{FF2B5EF4-FFF2-40B4-BE49-F238E27FC236}">
                  <a16:creationId xmlns:a16="http://schemas.microsoft.com/office/drawing/2014/main" id="{75AB36AE-F2DF-45CA-993A-176D1AEA6E3A}"/>
                </a:ext>
              </a:extLst>
            </p:cNvPr>
            <p:cNvSpPr>
              <a:spLocks/>
            </p:cNvSpPr>
            <p:nvPr/>
          </p:nvSpPr>
          <p:spPr bwMode="auto">
            <a:xfrm>
              <a:off x="838" y="4597"/>
              <a:ext cx="39" cy="38"/>
            </a:xfrm>
            <a:custGeom>
              <a:avLst/>
              <a:gdLst>
                <a:gd name="T0" fmla="*/ 10 w 13"/>
                <a:gd name="T1" fmla="*/ 13 h 13"/>
                <a:gd name="T2" fmla="*/ 3 w 13"/>
                <a:gd name="T3" fmla="*/ 13 h 13"/>
                <a:gd name="T4" fmla="*/ 0 w 13"/>
                <a:gd name="T5" fmla="*/ 10 h 13"/>
                <a:gd name="T6" fmla="*/ 0 w 13"/>
                <a:gd name="T7" fmla="*/ 3 h 13"/>
                <a:gd name="T8" fmla="*/ 3 w 13"/>
                <a:gd name="T9" fmla="*/ 0 h 13"/>
                <a:gd name="T10" fmla="*/ 10 w 13"/>
                <a:gd name="T11" fmla="*/ 0 h 13"/>
                <a:gd name="T12" fmla="*/ 13 w 13"/>
                <a:gd name="T13" fmla="*/ 3 h 13"/>
                <a:gd name="T14" fmla="*/ 13 w 13"/>
                <a:gd name="T15" fmla="*/ 10 h 13"/>
                <a:gd name="T16" fmla="*/ 10 w 13"/>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3">
                  <a:moveTo>
                    <a:pt x="10" y="13"/>
                  </a:moveTo>
                  <a:cubicBezTo>
                    <a:pt x="3" y="13"/>
                    <a:pt x="3" y="13"/>
                    <a:pt x="3" y="13"/>
                  </a:cubicBezTo>
                  <a:cubicBezTo>
                    <a:pt x="1" y="13"/>
                    <a:pt x="0" y="12"/>
                    <a:pt x="0" y="10"/>
                  </a:cubicBezTo>
                  <a:cubicBezTo>
                    <a:pt x="0" y="3"/>
                    <a:pt x="0" y="3"/>
                    <a:pt x="0" y="3"/>
                  </a:cubicBezTo>
                  <a:cubicBezTo>
                    <a:pt x="0" y="1"/>
                    <a:pt x="1" y="0"/>
                    <a:pt x="3" y="0"/>
                  </a:cubicBezTo>
                  <a:cubicBezTo>
                    <a:pt x="10" y="0"/>
                    <a:pt x="10" y="0"/>
                    <a:pt x="10" y="0"/>
                  </a:cubicBezTo>
                  <a:cubicBezTo>
                    <a:pt x="12" y="0"/>
                    <a:pt x="13" y="1"/>
                    <a:pt x="13" y="3"/>
                  </a:cubicBezTo>
                  <a:cubicBezTo>
                    <a:pt x="13" y="10"/>
                    <a:pt x="13" y="10"/>
                    <a:pt x="13" y="10"/>
                  </a:cubicBezTo>
                  <a:cubicBezTo>
                    <a:pt x="13" y="12"/>
                    <a:pt x="12" y="13"/>
                    <a:pt x="1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3" name="Freeform 279">
              <a:extLst>
                <a:ext uri="{FF2B5EF4-FFF2-40B4-BE49-F238E27FC236}">
                  <a16:creationId xmlns:a16="http://schemas.microsoft.com/office/drawing/2014/main" id="{C084CAD6-2A78-48A9-A76D-8E79C6061C16}"/>
                </a:ext>
              </a:extLst>
            </p:cNvPr>
            <p:cNvSpPr>
              <a:spLocks/>
            </p:cNvSpPr>
            <p:nvPr/>
          </p:nvSpPr>
          <p:spPr bwMode="auto">
            <a:xfrm>
              <a:off x="960" y="4555"/>
              <a:ext cx="164" cy="51"/>
            </a:xfrm>
            <a:custGeom>
              <a:avLst/>
              <a:gdLst>
                <a:gd name="T0" fmla="*/ 51 w 55"/>
                <a:gd name="T1" fmla="*/ 17 h 17"/>
                <a:gd name="T2" fmla="*/ 48 w 55"/>
                <a:gd name="T3" fmla="*/ 14 h 17"/>
                <a:gd name="T4" fmla="*/ 41 w 55"/>
                <a:gd name="T5" fmla="*/ 7 h 17"/>
                <a:gd name="T6" fmla="*/ 14 w 55"/>
                <a:gd name="T7" fmla="*/ 7 h 17"/>
                <a:gd name="T8" fmla="*/ 7 w 55"/>
                <a:gd name="T9" fmla="*/ 14 h 17"/>
                <a:gd name="T10" fmla="*/ 3 w 55"/>
                <a:gd name="T11" fmla="*/ 17 h 17"/>
                <a:gd name="T12" fmla="*/ 0 w 55"/>
                <a:gd name="T13" fmla="*/ 14 h 17"/>
                <a:gd name="T14" fmla="*/ 14 w 55"/>
                <a:gd name="T15" fmla="*/ 0 h 17"/>
                <a:gd name="T16" fmla="*/ 41 w 55"/>
                <a:gd name="T17" fmla="*/ 0 h 17"/>
                <a:gd name="T18" fmla="*/ 55 w 55"/>
                <a:gd name="T19" fmla="*/ 14 h 17"/>
                <a:gd name="T20" fmla="*/ 51 w 55"/>
                <a:gd name="T2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17">
                  <a:moveTo>
                    <a:pt x="51" y="17"/>
                  </a:moveTo>
                  <a:cubicBezTo>
                    <a:pt x="49" y="17"/>
                    <a:pt x="48" y="15"/>
                    <a:pt x="48" y="14"/>
                  </a:cubicBezTo>
                  <a:cubicBezTo>
                    <a:pt x="48" y="10"/>
                    <a:pt x="45" y="7"/>
                    <a:pt x="41" y="7"/>
                  </a:cubicBezTo>
                  <a:cubicBezTo>
                    <a:pt x="14" y="7"/>
                    <a:pt x="14" y="7"/>
                    <a:pt x="14" y="7"/>
                  </a:cubicBezTo>
                  <a:cubicBezTo>
                    <a:pt x="10" y="7"/>
                    <a:pt x="7" y="10"/>
                    <a:pt x="7" y="14"/>
                  </a:cubicBezTo>
                  <a:cubicBezTo>
                    <a:pt x="7" y="15"/>
                    <a:pt x="5" y="17"/>
                    <a:pt x="3" y="17"/>
                  </a:cubicBezTo>
                  <a:cubicBezTo>
                    <a:pt x="1" y="17"/>
                    <a:pt x="0" y="15"/>
                    <a:pt x="0" y="14"/>
                  </a:cubicBezTo>
                  <a:cubicBezTo>
                    <a:pt x="0" y="6"/>
                    <a:pt x="6" y="0"/>
                    <a:pt x="14" y="0"/>
                  </a:cubicBezTo>
                  <a:cubicBezTo>
                    <a:pt x="41" y="0"/>
                    <a:pt x="41" y="0"/>
                    <a:pt x="41" y="0"/>
                  </a:cubicBezTo>
                  <a:cubicBezTo>
                    <a:pt x="48" y="0"/>
                    <a:pt x="55" y="6"/>
                    <a:pt x="55" y="14"/>
                  </a:cubicBezTo>
                  <a:cubicBezTo>
                    <a:pt x="55" y="15"/>
                    <a:pt x="53" y="17"/>
                    <a:pt x="5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4" name="Freeform 280">
              <a:extLst>
                <a:ext uri="{FF2B5EF4-FFF2-40B4-BE49-F238E27FC236}">
                  <a16:creationId xmlns:a16="http://schemas.microsoft.com/office/drawing/2014/main" id="{85F3FE13-594B-48DD-8A21-2356398406DE}"/>
                </a:ext>
              </a:extLst>
            </p:cNvPr>
            <p:cNvSpPr>
              <a:spLocks noEditPoints="1"/>
            </p:cNvSpPr>
            <p:nvPr/>
          </p:nvSpPr>
          <p:spPr bwMode="auto">
            <a:xfrm>
              <a:off x="898" y="4698"/>
              <a:ext cx="285" cy="286"/>
            </a:xfrm>
            <a:custGeom>
              <a:avLst/>
              <a:gdLst>
                <a:gd name="T0" fmla="*/ 58 w 96"/>
                <a:gd name="T1" fmla="*/ 96 h 96"/>
                <a:gd name="T2" fmla="*/ 38 w 96"/>
                <a:gd name="T3" fmla="*/ 96 h 96"/>
                <a:gd name="T4" fmla="*/ 35 w 96"/>
                <a:gd name="T5" fmla="*/ 92 h 96"/>
                <a:gd name="T6" fmla="*/ 35 w 96"/>
                <a:gd name="T7" fmla="*/ 61 h 96"/>
                <a:gd name="T8" fmla="*/ 4 w 96"/>
                <a:gd name="T9" fmla="*/ 61 h 96"/>
                <a:gd name="T10" fmla="*/ 0 w 96"/>
                <a:gd name="T11" fmla="*/ 58 h 96"/>
                <a:gd name="T12" fmla="*/ 0 w 96"/>
                <a:gd name="T13" fmla="*/ 37 h 96"/>
                <a:gd name="T14" fmla="*/ 4 w 96"/>
                <a:gd name="T15" fmla="*/ 34 h 96"/>
                <a:gd name="T16" fmla="*/ 35 w 96"/>
                <a:gd name="T17" fmla="*/ 34 h 96"/>
                <a:gd name="T18" fmla="*/ 35 w 96"/>
                <a:gd name="T19" fmla="*/ 3 h 96"/>
                <a:gd name="T20" fmla="*/ 38 w 96"/>
                <a:gd name="T21" fmla="*/ 0 h 96"/>
                <a:gd name="T22" fmla="*/ 58 w 96"/>
                <a:gd name="T23" fmla="*/ 0 h 96"/>
                <a:gd name="T24" fmla="*/ 62 w 96"/>
                <a:gd name="T25" fmla="*/ 3 h 96"/>
                <a:gd name="T26" fmla="*/ 62 w 96"/>
                <a:gd name="T27" fmla="*/ 34 h 96"/>
                <a:gd name="T28" fmla="*/ 93 w 96"/>
                <a:gd name="T29" fmla="*/ 34 h 96"/>
                <a:gd name="T30" fmla="*/ 96 w 96"/>
                <a:gd name="T31" fmla="*/ 37 h 96"/>
                <a:gd name="T32" fmla="*/ 96 w 96"/>
                <a:gd name="T33" fmla="*/ 58 h 96"/>
                <a:gd name="T34" fmla="*/ 93 w 96"/>
                <a:gd name="T35" fmla="*/ 61 h 96"/>
                <a:gd name="T36" fmla="*/ 62 w 96"/>
                <a:gd name="T37" fmla="*/ 61 h 96"/>
                <a:gd name="T38" fmla="*/ 62 w 96"/>
                <a:gd name="T39" fmla="*/ 92 h 96"/>
                <a:gd name="T40" fmla="*/ 58 w 96"/>
                <a:gd name="T41" fmla="*/ 96 h 96"/>
                <a:gd name="T42" fmla="*/ 41 w 96"/>
                <a:gd name="T43" fmla="*/ 89 h 96"/>
                <a:gd name="T44" fmla="*/ 55 w 96"/>
                <a:gd name="T45" fmla="*/ 89 h 96"/>
                <a:gd name="T46" fmla="*/ 55 w 96"/>
                <a:gd name="T47" fmla="*/ 58 h 96"/>
                <a:gd name="T48" fmla="*/ 58 w 96"/>
                <a:gd name="T49" fmla="*/ 54 h 96"/>
                <a:gd name="T50" fmla="*/ 89 w 96"/>
                <a:gd name="T51" fmla="*/ 54 h 96"/>
                <a:gd name="T52" fmla="*/ 89 w 96"/>
                <a:gd name="T53" fmla="*/ 41 h 96"/>
                <a:gd name="T54" fmla="*/ 58 w 96"/>
                <a:gd name="T55" fmla="*/ 41 h 96"/>
                <a:gd name="T56" fmla="*/ 55 w 96"/>
                <a:gd name="T57" fmla="*/ 37 h 96"/>
                <a:gd name="T58" fmla="*/ 55 w 96"/>
                <a:gd name="T59" fmla="*/ 7 h 96"/>
                <a:gd name="T60" fmla="*/ 41 w 96"/>
                <a:gd name="T61" fmla="*/ 7 h 96"/>
                <a:gd name="T62" fmla="*/ 41 w 96"/>
                <a:gd name="T63" fmla="*/ 37 h 96"/>
                <a:gd name="T64" fmla="*/ 38 w 96"/>
                <a:gd name="T65" fmla="*/ 41 h 96"/>
                <a:gd name="T66" fmla="*/ 7 w 96"/>
                <a:gd name="T67" fmla="*/ 41 h 96"/>
                <a:gd name="T68" fmla="*/ 7 w 96"/>
                <a:gd name="T69" fmla="*/ 54 h 96"/>
                <a:gd name="T70" fmla="*/ 38 w 96"/>
                <a:gd name="T71" fmla="*/ 54 h 96"/>
                <a:gd name="T72" fmla="*/ 41 w 96"/>
                <a:gd name="T73" fmla="*/ 58 h 96"/>
                <a:gd name="T74" fmla="*/ 41 w 96"/>
                <a:gd name="T75"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96">
                  <a:moveTo>
                    <a:pt x="58" y="96"/>
                  </a:moveTo>
                  <a:cubicBezTo>
                    <a:pt x="38" y="96"/>
                    <a:pt x="38" y="96"/>
                    <a:pt x="38" y="96"/>
                  </a:cubicBezTo>
                  <a:cubicBezTo>
                    <a:pt x="36" y="96"/>
                    <a:pt x="35" y="94"/>
                    <a:pt x="35" y="92"/>
                  </a:cubicBezTo>
                  <a:cubicBezTo>
                    <a:pt x="35" y="61"/>
                    <a:pt x="35" y="61"/>
                    <a:pt x="35" y="61"/>
                  </a:cubicBezTo>
                  <a:cubicBezTo>
                    <a:pt x="4" y="61"/>
                    <a:pt x="4" y="61"/>
                    <a:pt x="4" y="61"/>
                  </a:cubicBezTo>
                  <a:cubicBezTo>
                    <a:pt x="2" y="61"/>
                    <a:pt x="0" y="60"/>
                    <a:pt x="0" y="58"/>
                  </a:cubicBezTo>
                  <a:cubicBezTo>
                    <a:pt x="0" y="37"/>
                    <a:pt x="0" y="37"/>
                    <a:pt x="0" y="37"/>
                  </a:cubicBezTo>
                  <a:cubicBezTo>
                    <a:pt x="0" y="35"/>
                    <a:pt x="2" y="34"/>
                    <a:pt x="4" y="34"/>
                  </a:cubicBezTo>
                  <a:cubicBezTo>
                    <a:pt x="35" y="34"/>
                    <a:pt x="35" y="34"/>
                    <a:pt x="35" y="34"/>
                  </a:cubicBezTo>
                  <a:cubicBezTo>
                    <a:pt x="35" y="3"/>
                    <a:pt x="35" y="3"/>
                    <a:pt x="35" y="3"/>
                  </a:cubicBezTo>
                  <a:cubicBezTo>
                    <a:pt x="35" y="1"/>
                    <a:pt x="36" y="0"/>
                    <a:pt x="38" y="0"/>
                  </a:cubicBezTo>
                  <a:cubicBezTo>
                    <a:pt x="58" y="0"/>
                    <a:pt x="58" y="0"/>
                    <a:pt x="58" y="0"/>
                  </a:cubicBezTo>
                  <a:cubicBezTo>
                    <a:pt x="60" y="0"/>
                    <a:pt x="62" y="1"/>
                    <a:pt x="62" y="3"/>
                  </a:cubicBezTo>
                  <a:cubicBezTo>
                    <a:pt x="62" y="34"/>
                    <a:pt x="62" y="34"/>
                    <a:pt x="62" y="34"/>
                  </a:cubicBezTo>
                  <a:cubicBezTo>
                    <a:pt x="93" y="34"/>
                    <a:pt x="93" y="34"/>
                    <a:pt x="93" y="34"/>
                  </a:cubicBezTo>
                  <a:cubicBezTo>
                    <a:pt x="95" y="34"/>
                    <a:pt x="96" y="35"/>
                    <a:pt x="96" y="37"/>
                  </a:cubicBezTo>
                  <a:cubicBezTo>
                    <a:pt x="96" y="58"/>
                    <a:pt x="96" y="58"/>
                    <a:pt x="96" y="58"/>
                  </a:cubicBezTo>
                  <a:cubicBezTo>
                    <a:pt x="96" y="60"/>
                    <a:pt x="95" y="61"/>
                    <a:pt x="93" y="61"/>
                  </a:cubicBezTo>
                  <a:cubicBezTo>
                    <a:pt x="62" y="61"/>
                    <a:pt x="62" y="61"/>
                    <a:pt x="62" y="61"/>
                  </a:cubicBezTo>
                  <a:cubicBezTo>
                    <a:pt x="62" y="92"/>
                    <a:pt x="62" y="92"/>
                    <a:pt x="62" y="92"/>
                  </a:cubicBezTo>
                  <a:cubicBezTo>
                    <a:pt x="62" y="94"/>
                    <a:pt x="60" y="96"/>
                    <a:pt x="58" y="96"/>
                  </a:cubicBezTo>
                  <a:close/>
                  <a:moveTo>
                    <a:pt x="41" y="89"/>
                  </a:moveTo>
                  <a:cubicBezTo>
                    <a:pt x="55" y="89"/>
                    <a:pt x="55" y="89"/>
                    <a:pt x="55" y="89"/>
                  </a:cubicBezTo>
                  <a:cubicBezTo>
                    <a:pt x="55" y="58"/>
                    <a:pt x="55" y="58"/>
                    <a:pt x="55" y="58"/>
                  </a:cubicBezTo>
                  <a:cubicBezTo>
                    <a:pt x="55" y="56"/>
                    <a:pt x="57" y="54"/>
                    <a:pt x="58" y="54"/>
                  </a:cubicBezTo>
                  <a:cubicBezTo>
                    <a:pt x="89" y="54"/>
                    <a:pt x="89" y="54"/>
                    <a:pt x="89" y="54"/>
                  </a:cubicBezTo>
                  <a:cubicBezTo>
                    <a:pt x="89" y="41"/>
                    <a:pt x="89" y="41"/>
                    <a:pt x="89" y="41"/>
                  </a:cubicBezTo>
                  <a:cubicBezTo>
                    <a:pt x="58" y="41"/>
                    <a:pt x="58" y="41"/>
                    <a:pt x="58" y="41"/>
                  </a:cubicBezTo>
                  <a:cubicBezTo>
                    <a:pt x="57" y="41"/>
                    <a:pt x="55" y="39"/>
                    <a:pt x="55" y="37"/>
                  </a:cubicBezTo>
                  <a:cubicBezTo>
                    <a:pt x="55" y="7"/>
                    <a:pt x="55" y="7"/>
                    <a:pt x="55" y="7"/>
                  </a:cubicBezTo>
                  <a:cubicBezTo>
                    <a:pt x="41" y="7"/>
                    <a:pt x="41" y="7"/>
                    <a:pt x="41" y="7"/>
                  </a:cubicBezTo>
                  <a:cubicBezTo>
                    <a:pt x="41" y="37"/>
                    <a:pt x="41" y="37"/>
                    <a:pt x="41" y="37"/>
                  </a:cubicBezTo>
                  <a:cubicBezTo>
                    <a:pt x="41" y="39"/>
                    <a:pt x="40" y="41"/>
                    <a:pt x="38" y="41"/>
                  </a:cubicBezTo>
                  <a:cubicBezTo>
                    <a:pt x="7" y="41"/>
                    <a:pt x="7" y="41"/>
                    <a:pt x="7" y="41"/>
                  </a:cubicBezTo>
                  <a:cubicBezTo>
                    <a:pt x="7" y="54"/>
                    <a:pt x="7" y="54"/>
                    <a:pt x="7" y="54"/>
                  </a:cubicBezTo>
                  <a:cubicBezTo>
                    <a:pt x="38" y="54"/>
                    <a:pt x="38" y="54"/>
                    <a:pt x="38" y="54"/>
                  </a:cubicBezTo>
                  <a:cubicBezTo>
                    <a:pt x="40" y="54"/>
                    <a:pt x="41" y="56"/>
                    <a:pt x="41" y="58"/>
                  </a:cubicBezTo>
                  <a:lnTo>
                    <a:pt x="41"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5" name="Freeform 281">
              <a:extLst>
                <a:ext uri="{FF2B5EF4-FFF2-40B4-BE49-F238E27FC236}">
                  <a16:creationId xmlns:a16="http://schemas.microsoft.com/office/drawing/2014/main" id="{E5A8109D-6637-4F45-9C65-B0BD05748704}"/>
                </a:ext>
              </a:extLst>
            </p:cNvPr>
            <p:cNvSpPr>
              <a:spLocks noEditPoints="1"/>
            </p:cNvSpPr>
            <p:nvPr/>
          </p:nvSpPr>
          <p:spPr bwMode="auto">
            <a:xfrm>
              <a:off x="755" y="4615"/>
              <a:ext cx="571" cy="449"/>
            </a:xfrm>
            <a:custGeom>
              <a:avLst/>
              <a:gdLst>
                <a:gd name="T0" fmla="*/ 189 w 192"/>
                <a:gd name="T1" fmla="*/ 151 h 151"/>
                <a:gd name="T2" fmla="*/ 25 w 192"/>
                <a:gd name="T3" fmla="*/ 151 h 151"/>
                <a:gd name="T4" fmla="*/ 1 w 192"/>
                <a:gd name="T5" fmla="*/ 127 h 151"/>
                <a:gd name="T6" fmla="*/ 0 w 192"/>
                <a:gd name="T7" fmla="*/ 118 h 151"/>
                <a:gd name="T8" fmla="*/ 0 w 192"/>
                <a:gd name="T9" fmla="*/ 4 h 151"/>
                <a:gd name="T10" fmla="*/ 4 w 192"/>
                <a:gd name="T11" fmla="*/ 0 h 151"/>
                <a:gd name="T12" fmla="*/ 168 w 192"/>
                <a:gd name="T13" fmla="*/ 0 h 151"/>
                <a:gd name="T14" fmla="*/ 192 w 192"/>
                <a:gd name="T15" fmla="*/ 24 h 151"/>
                <a:gd name="T16" fmla="*/ 192 w 192"/>
                <a:gd name="T17" fmla="*/ 34 h 151"/>
                <a:gd name="T18" fmla="*/ 192 w 192"/>
                <a:gd name="T19" fmla="*/ 147 h 151"/>
                <a:gd name="T20" fmla="*/ 189 w 192"/>
                <a:gd name="T21" fmla="*/ 151 h 151"/>
                <a:gd name="T22" fmla="*/ 7 w 192"/>
                <a:gd name="T23" fmla="*/ 7 h 151"/>
                <a:gd name="T24" fmla="*/ 7 w 192"/>
                <a:gd name="T25" fmla="*/ 127 h 151"/>
                <a:gd name="T26" fmla="*/ 25 w 192"/>
                <a:gd name="T27" fmla="*/ 144 h 151"/>
                <a:gd name="T28" fmla="*/ 185 w 192"/>
                <a:gd name="T29" fmla="*/ 144 h 151"/>
                <a:gd name="T30" fmla="*/ 185 w 192"/>
                <a:gd name="T31" fmla="*/ 24 h 151"/>
                <a:gd name="T32" fmla="*/ 168 w 192"/>
                <a:gd name="T33" fmla="*/ 7 h 151"/>
                <a:gd name="T34" fmla="*/ 7 w 192"/>
                <a:gd name="T35" fmla="*/ 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51">
                  <a:moveTo>
                    <a:pt x="189" y="151"/>
                  </a:moveTo>
                  <a:cubicBezTo>
                    <a:pt x="25" y="151"/>
                    <a:pt x="25" y="151"/>
                    <a:pt x="25" y="151"/>
                  </a:cubicBezTo>
                  <a:cubicBezTo>
                    <a:pt x="12" y="151"/>
                    <a:pt x="1" y="140"/>
                    <a:pt x="1" y="127"/>
                  </a:cubicBezTo>
                  <a:cubicBezTo>
                    <a:pt x="0" y="118"/>
                    <a:pt x="0" y="118"/>
                    <a:pt x="0" y="118"/>
                  </a:cubicBezTo>
                  <a:cubicBezTo>
                    <a:pt x="0" y="4"/>
                    <a:pt x="0" y="4"/>
                    <a:pt x="0" y="4"/>
                  </a:cubicBezTo>
                  <a:cubicBezTo>
                    <a:pt x="0" y="2"/>
                    <a:pt x="2" y="0"/>
                    <a:pt x="4" y="0"/>
                  </a:cubicBezTo>
                  <a:cubicBezTo>
                    <a:pt x="168" y="0"/>
                    <a:pt x="168" y="0"/>
                    <a:pt x="168" y="0"/>
                  </a:cubicBezTo>
                  <a:cubicBezTo>
                    <a:pt x="181" y="0"/>
                    <a:pt x="192" y="11"/>
                    <a:pt x="192" y="24"/>
                  </a:cubicBezTo>
                  <a:cubicBezTo>
                    <a:pt x="192" y="34"/>
                    <a:pt x="192" y="34"/>
                    <a:pt x="192" y="34"/>
                  </a:cubicBezTo>
                  <a:cubicBezTo>
                    <a:pt x="192" y="147"/>
                    <a:pt x="192" y="147"/>
                    <a:pt x="192" y="147"/>
                  </a:cubicBezTo>
                  <a:cubicBezTo>
                    <a:pt x="192" y="149"/>
                    <a:pt x="190" y="151"/>
                    <a:pt x="189" y="151"/>
                  </a:cubicBezTo>
                  <a:close/>
                  <a:moveTo>
                    <a:pt x="7" y="7"/>
                  </a:moveTo>
                  <a:cubicBezTo>
                    <a:pt x="7" y="127"/>
                    <a:pt x="7" y="127"/>
                    <a:pt x="7" y="127"/>
                  </a:cubicBezTo>
                  <a:cubicBezTo>
                    <a:pt x="7" y="136"/>
                    <a:pt x="15" y="144"/>
                    <a:pt x="25" y="144"/>
                  </a:cubicBezTo>
                  <a:cubicBezTo>
                    <a:pt x="185" y="144"/>
                    <a:pt x="185" y="144"/>
                    <a:pt x="185" y="144"/>
                  </a:cubicBezTo>
                  <a:cubicBezTo>
                    <a:pt x="185" y="24"/>
                    <a:pt x="185" y="24"/>
                    <a:pt x="185" y="24"/>
                  </a:cubicBezTo>
                  <a:cubicBezTo>
                    <a:pt x="185" y="15"/>
                    <a:pt x="177" y="7"/>
                    <a:pt x="168" y="7"/>
                  </a:cubicBezTo>
                  <a:lnTo>
                    <a:pt x="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grpSp>
      <p:grpSp>
        <p:nvGrpSpPr>
          <p:cNvPr id="86" name="Group 283" title="Settings icon">
            <a:extLst>
              <a:ext uri="{FF2B5EF4-FFF2-40B4-BE49-F238E27FC236}">
                <a16:creationId xmlns:a16="http://schemas.microsoft.com/office/drawing/2014/main" id="{8CC7E738-44F5-4D72-9084-E2E31AF9A358}"/>
              </a:ext>
            </a:extLst>
          </p:cNvPr>
          <p:cNvGrpSpPr>
            <a:grpSpLocks noChangeAspect="1"/>
          </p:cNvGrpSpPr>
          <p:nvPr/>
        </p:nvGrpSpPr>
        <p:grpSpPr bwMode="auto">
          <a:xfrm>
            <a:off x="2268583" y="2057400"/>
            <a:ext cx="1084217" cy="1084217"/>
            <a:chOff x="3607" y="3447"/>
            <a:chExt cx="601" cy="601"/>
          </a:xfrm>
          <a:solidFill>
            <a:schemeClr val="accent1"/>
          </a:solidFill>
        </p:grpSpPr>
        <p:sp>
          <p:nvSpPr>
            <p:cNvPr id="87" name="Freeform 284">
              <a:extLst>
                <a:ext uri="{FF2B5EF4-FFF2-40B4-BE49-F238E27FC236}">
                  <a16:creationId xmlns:a16="http://schemas.microsoft.com/office/drawing/2014/main" id="{C3595363-35A0-4FEF-BCA3-E9A9DD2AEB85}"/>
                </a:ext>
              </a:extLst>
            </p:cNvPr>
            <p:cNvSpPr>
              <a:spLocks noEditPoints="1"/>
            </p:cNvSpPr>
            <p:nvPr/>
          </p:nvSpPr>
          <p:spPr bwMode="auto">
            <a:xfrm>
              <a:off x="3927" y="3447"/>
              <a:ext cx="281" cy="278"/>
            </a:xfrm>
            <a:custGeom>
              <a:avLst/>
              <a:gdLst>
                <a:gd name="T0" fmla="*/ 32 w 95"/>
                <a:gd name="T1" fmla="*/ 94 h 94"/>
                <a:gd name="T2" fmla="*/ 22 w 95"/>
                <a:gd name="T3" fmla="*/ 82 h 94"/>
                <a:gd name="T4" fmla="*/ 17 w 95"/>
                <a:gd name="T5" fmla="*/ 71 h 94"/>
                <a:gd name="T6" fmla="*/ 5 w 95"/>
                <a:gd name="T7" fmla="*/ 69 h 94"/>
                <a:gd name="T8" fmla="*/ 6 w 95"/>
                <a:gd name="T9" fmla="*/ 53 h 94"/>
                <a:gd name="T10" fmla="*/ 9 w 95"/>
                <a:gd name="T11" fmla="*/ 43 h 94"/>
                <a:gd name="T12" fmla="*/ 1 w 95"/>
                <a:gd name="T13" fmla="*/ 37 h 94"/>
                <a:gd name="T14" fmla="*/ 4 w 95"/>
                <a:gd name="T15" fmla="*/ 25 h 94"/>
                <a:gd name="T16" fmla="*/ 13 w 95"/>
                <a:gd name="T17" fmla="*/ 22 h 94"/>
                <a:gd name="T18" fmla="*/ 24 w 95"/>
                <a:gd name="T19" fmla="*/ 17 h 94"/>
                <a:gd name="T20" fmla="*/ 26 w 95"/>
                <a:gd name="T21" fmla="*/ 4 h 94"/>
                <a:gd name="T22" fmla="*/ 42 w 95"/>
                <a:gd name="T23" fmla="*/ 5 h 94"/>
                <a:gd name="T24" fmla="*/ 52 w 95"/>
                <a:gd name="T25" fmla="*/ 9 h 94"/>
                <a:gd name="T26" fmla="*/ 58 w 95"/>
                <a:gd name="T27" fmla="*/ 1 h 94"/>
                <a:gd name="T28" fmla="*/ 70 w 95"/>
                <a:gd name="T29" fmla="*/ 4 h 94"/>
                <a:gd name="T30" fmla="*/ 73 w 95"/>
                <a:gd name="T31" fmla="*/ 13 h 94"/>
                <a:gd name="T32" fmla="*/ 78 w 95"/>
                <a:gd name="T33" fmla="*/ 24 h 94"/>
                <a:gd name="T34" fmla="*/ 91 w 95"/>
                <a:gd name="T35" fmla="*/ 26 h 94"/>
                <a:gd name="T36" fmla="*/ 90 w 95"/>
                <a:gd name="T37" fmla="*/ 41 h 94"/>
                <a:gd name="T38" fmla="*/ 86 w 95"/>
                <a:gd name="T39" fmla="*/ 52 h 94"/>
                <a:gd name="T40" fmla="*/ 94 w 95"/>
                <a:gd name="T41" fmla="*/ 57 h 94"/>
                <a:gd name="T42" fmla="*/ 91 w 95"/>
                <a:gd name="T43" fmla="*/ 69 h 94"/>
                <a:gd name="T44" fmla="*/ 82 w 95"/>
                <a:gd name="T45" fmla="*/ 73 h 94"/>
                <a:gd name="T46" fmla="*/ 71 w 95"/>
                <a:gd name="T47" fmla="*/ 78 h 94"/>
                <a:gd name="T48" fmla="*/ 73 w 95"/>
                <a:gd name="T49" fmla="*/ 87 h 94"/>
                <a:gd name="T50" fmla="*/ 63 w 95"/>
                <a:gd name="T51" fmla="*/ 93 h 94"/>
                <a:gd name="T52" fmla="*/ 54 w 95"/>
                <a:gd name="T53" fmla="*/ 89 h 94"/>
                <a:gd name="T54" fmla="*/ 43 w 95"/>
                <a:gd name="T55" fmla="*/ 86 h 94"/>
                <a:gd name="T56" fmla="*/ 38 w 95"/>
                <a:gd name="T57" fmla="*/ 94 h 94"/>
                <a:gd name="T58" fmla="*/ 19 w 95"/>
                <a:gd name="T59" fmla="*/ 63 h 94"/>
                <a:gd name="T60" fmla="*/ 30 w 95"/>
                <a:gd name="T61" fmla="*/ 73 h 94"/>
                <a:gd name="T62" fmla="*/ 29 w 95"/>
                <a:gd name="T63" fmla="*/ 85 h 94"/>
                <a:gd name="T64" fmla="*/ 38 w 95"/>
                <a:gd name="T65" fmla="*/ 80 h 94"/>
                <a:gd name="T66" fmla="*/ 54 w 95"/>
                <a:gd name="T67" fmla="*/ 78 h 94"/>
                <a:gd name="T68" fmla="*/ 60 w 95"/>
                <a:gd name="T69" fmla="*/ 86 h 94"/>
                <a:gd name="T70" fmla="*/ 64 w 95"/>
                <a:gd name="T71" fmla="*/ 78 h 94"/>
                <a:gd name="T72" fmla="*/ 73 w 95"/>
                <a:gd name="T73" fmla="*/ 65 h 94"/>
                <a:gd name="T74" fmla="*/ 85 w 95"/>
                <a:gd name="T75" fmla="*/ 66 h 94"/>
                <a:gd name="T76" fmla="*/ 80 w 95"/>
                <a:gd name="T77" fmla="*/ 57 h 94"/>
                <a:gd name="T78" fmla="*/ 78 w 95"/>
                <a:gd name="T79" fmla="*/ 41 h 94"/>
                <a:gd name="T80" fmla="*/ 87 w 95"/>
                <a:gd name="T81" fmla="*/ 35 h 94"/>
                <a:gd name="T82" fmla="*/ 78 w 95"/>
                <a:gd name="T83" fmla="*/ 31 h 94"/>
                <a:gd name="T84" fmla="*/ 65 w 95"/>
                <a:gd name="T85" fmla="*/ 22 h 94"/>
                <a:gd name="T86" fmla="*/ 67 w 95"/>
                <a:gd name="T87" fmla="*/ 10 h 94"/>
                <a:gd name="T88" fmla="*/ 58 w 95"/>
                <a:gd name="T89" fmla="*/ 15 h 94"/>
                <a:gd name="T90" fmla="*/ 42 w 95"/>
                <a:gd name="T91" fmla="*/ 17 h 94"/>
                <a:gd name="T92" fmla="*/ 35 w 95"/>
                <a:gd name="T93" fmla="*/ 8 h 94"/>
                <a:gd name="T94" fmla="*/ 32 w 95"/>
                <a:gd name="T95" fmla="*/ 17 h 94"/>
                <a:gd name="T96" fmla="*/ 22 w 95"/>
                <a:gd name="T97" fmla="*/ 30 h 94"/>
                <a:gd name="T98" fmla="*/ 10 w 95"/>
                <a:gd name="T99" fmla="*/ 28 h 94"/>
                <a:gd name="T100" fmla="*/ 15 w 95"/>
                <a:gd name="T101" fmla="*/ 37 h 94"/>
                <a:gd name="T102" fmla="*/ 17 w 95"/>
                <a:gd name="T103" fmla="*/ 53 h 94"/>
                <a:gd name="T104" fmla="*/ 9 w 95"/>
                <a:gd name="T105" fmla="*/ 60 h 94"/>
                <a:gd name="T106" fmla="*/ 17 w 95"/>
                <a:gd name="T107" fmla="*/ 6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94">
                  <a:moveTo>
                    <a:pt x="35" y="94"/>
                  </a:moveTo>
                  <a:cubicBezTo>
                    <a:pt x="34" y="94"/>
                    <a:pt x="33" y="94"/>
                    <a:pt x="32" y="94"/>
                  </a:cubicBezTo>
                  <a:cubicBezTo>
                    <a:pt x="26" y="91"/>
                    <a:pt x="26" y="91"/>
                    <a:pt x="26" y="91"/>
                  </a:cubicBezTo>
                  <a:cubicBezTo>
                    <a:pt x="22" y="90"/>
                    <a:pt x="20" y="86"/>
                    <a:pt x="22" y="82"/>
                  </a:cubicBezTo>
                  <a:cubicBezTo>
                    <a:pt x="24" y="77"/>
                    <a:pt x="24" y="77"/>
                    <a:pt x="24" y="77"/>
                  </a:cubicBezTo>
                  <a:cubicBezTo>
                    <a:pt x="21" y="76"/>
                    <a:pt x="19" y="74"/>
                    <a:pt x="17" y="71"/>
                  </a:cubicBezTo>
                  <a:cubicBezTo>
                    <a:pt x="14" y="73"/>
                    <a:pt x="14" y="73"/>
                    <a:pt x="14" y="73"/>
                  </a:cubicBezTo>
                  <a:cubicBezTo>
                    <a:pt x="10" y="74"/>
                    <a:pt x="6" y="73"/>
                    <a:pt x="5" y="69"/>
                  </a:cubicBezTo>
                  <a:cubicBezTo>
                    <a:pt x="2" y="63"/>
                    <a:pt x="2" y="63"/>
                    <a:pt x="2" y="63"/>
                  </a:cubicBezTo>
                  <a:cubicBezTo>
                    <a:pt x="0" y="59"/>
                    <a:pt x="2" y="55"/>
                    <a:pt x="6" y="53"/>
                  </a:cubicBezTo>
                  <a:cubicBezTo>
                    <a:pt x="9" y="52"/>
                    <a:pt x="9" y="52"/>
                    <a:pt x="9" y="52"/>
                  </a:cubicBezTo>
                  <a:cubicBezTo>
                    <a:pt x="9" y="49"/>
                    <a:pt x="9" y="46"/>
                    <a:pt x="9" y="43"/>
                  </a:cubicBezTo>
                  <a:cubicBezTo>
                    <a:pt x="5" y="41"/>
                    <a:pt x="5" y="41"/>
                    <a:pt x="5" y="41"/>
                  </a:cubicBezTo>
                  <a:cubicBezTo>
                    <a:pt x="3" y="40"/>
                    <a:pt x="2" y="39"/>
                    <a:pt x="1" y="37"/>
                  </a:cubicBezTo>
                  <a:cubicBezTo>
                    <a:pt x="0" y="36"/>
                    <a:pt x="0" y="34"/>
                    <a:pt x="1" y="32"/>
                  </a:cubicBezTo>
                  <a:cubicBezTo>
                    <a:pt x="4" y="25"/>
                    <a:pt x="4" y="25"/>
                    <a:pt x="4" y="25"/>
                  </a:cubicBezTo>
                  <a:cubicBezTo>
                    <a:pt x="5" y="24"/>
                    <a:pt x="6" y="22"/>
                    <a:pt x="8" y="22"/>
                  </a:cubicBezTo>
                  <a:cubicBezTo>
                    <a:pt x="9" y="21"/>
                    <a:pt x="11" y="21"/>
                    <a:pt x="13" y="22"/>
                  </a:cubicBezTo>
                  <a:cubicBezTo>
                    <a:pt x="18" y="23"/>
                    <a:pt x="18" y="23"/>
                    <a:pt x="18" y="23"/>
                  </a:cubicBezTo>
                  <a:cubicBezTo>
                    <a:pt x="19" y="21"/>
                    <a:pt x="21" y="19"/>
                    <a:pt x="24" y="17"/>
                  </a:cubicBezTo>
                  <a:cubicBezTo>
                    <a:pt x="22" y="13"/>
                    <a:pt x="22" y="13"/>
                    <a:pt x="22" y="13"/>
                  </a:cubicBezTo>
                  <a:cubicBezTo>
                    <a:pt x="21" y="10"/>
                    <a:pt x="22" y="6"/>
                    <a:pt x="26" y="4"/>
                  </a:cubicBezTo>
                  <a:cubicBezTo>
                    <a:pt x="32" y="2"/>
                    <a:pt x="32" y="2"/>
                    <a:pt x="32" y="2"/>
                  </a:cubicBezTo>
                  <a:cubicBezTo>
                    <a:pt x="36" y="0"/>
                    <a:pt x="40" y="2"/>
                    <a:pt x="42" y="5"/>
                  </a:cubicBezTo>
                  <a:cubicBezTo>
                    <a:pt x="43" y="9"/>
                    <a:pt x="43" y="9"/>
                    <a:pt x="43" y="9"/>
                  </a:cubicBezTo>
                  <a:cubicBezTo>
                    <a:pt x="46" y="9"/>
                    <a:pt x="49" y="9"/>
                    <a:pt x="52" y="9"/>
                  </a:cubicBezTo>
                  <a:cubicBezTo>
                    <a:pt x="54" y="5"/>
                    <a:pt x="54" y="5"/>
                    <a:pt x="54" y="5"/>
                  </a:cubicBezTo>
                  <a:cubicBezTo>
                    <a:pt x="55" y="3"/>
                    <a:pt x="56" y="2"/>
                    <a:pt x="58" y="1"/>
                  </a:cubicBezTo>
                  <a:cubicBezTo>
                    <a:pt x="59" y="0"/>
                    <a:pt x="61" y="0"/>
                    <a:pt x="63" y="1"/>
                  </a:cubicBezTo>
                  <a:cubicBezTo>
                    <a:pt x="70" y="4"/>
                    <a:pt x="70" y="4"/>
                    <a:pt x="70" y="4"/>
                  </a:cubicBezTo>
                  <a:cubicBezTo>
                    <a:pt x="71" y="4"/>
                    <a:pt x="73" y="6"/>
                    <a:pt x="73" y="7"/>
                  </a:cubicBezTo>
                  <a:cubicBezTo>
                    <a:pt x="74" y="9"/>
                    <a:pt x="74" y="11"/>
                    <a:pt x="73" y="13"/>
                  </a:cubicBezTo>
                  <a:cubicBezTo>
                    <a:pt x="72" y="17"/>
                    <a:pt x="72" y="17"/>
                    <a:pt x="72" y="17"/>
                  </a:cubicBezTo>
                  <a:cubicBezTo>
                    <a:pt x="74" y="19"/>
                    <a:pt x="76" y="21"/>
                    <a:pt x="78" y="24"/>
                  </a:cubicBezTo>
                  <a:cubicBezTo>
                    <a:pt x="81" y="22"/>
                    <a:pt x="81" y="22"/>
                    <a:pt x="81" y="22"/>
                  </a:cubicBezTo>
                  <a:cubicBezTo>
                    <a:pt x="85" y="21"/>
                    <a:pt x="89" y="22"/>
                    <a:pt x="91" y="26"/>
                  </a:cubicBezTo>
                  <a:cubicBezTo>
                    <a:pt x="93" y="32"/>
                    <a:pt x="93" y="32"/>
                    <a:pt x="93" y="32"/>
                  </a:cubicBezTo>
                  <a:cubicBezTo>
                    <a:pt x="95" y="36"/>
                    <a:pt x="93" y="40"/>
                    <a:pt x="90" y="41"/>
                  </a:cubicBezTo>
                  <a:cubicBezTo>
                    <a:pt x="86" y="43"/>
                    <a:pt x="86" y="43"/>
                    <a:pt x="86" y="43"/>
                  </a:cubicBezTo>
                  <a:cubicBezTo>
                    <a:pt x="86" y="46"/>
                    <a:pt x="86" y="49"/>
                    <a:pt x="86" y="52"/>
                  </a:cubicBezTo>
                  <a:cubicBezTo>
                    <a:pt x="90" y="54"/>
                    <a:pt x="90" y="54"/>
                    <a:pt x="90" y="54"/>
                  </a:cubicBezTo>
                  <a:cubicBezTo>
                    <a:pt x="92" y="54"/>
                    <a:pt x="93" y="56"/>
                    <a:pt x="94" y="57"/>
                  </a:cubicBezTo>
                  <a:cubicBezTo>
                    <a:pt x="95" y="59"/>
                    <a:pt x="95" y="61"/>
                    <a:pt x="94" y="63"/>
                  </a:cubicBezTo>
                  <a:cubicBezTo>
                    <a:pt x="91" y="69"/>
                    <a:pt x="91" y="69"/>
                    <a:pt x="91" y="69"/>
                  </a:cubicBezTo>
                  <a:cubicBezTo>
                    <a:pt x="91" y="71"/>
                    <a:pt x="89" y="72"/>
                    <a:pt x="88" y="73"/>
                  </a:cubicBezTo>
                  <a:cubicBezTo>
                    <a:pt x="86" y="74"/>
                    <a:pt x="84" y="74"/>
                    <a:pt x="82" y="73"/>
                  </a:cubicBezTo>
                  <a:cubicBezTo>
                    <a:pt x="78" y="71"/>
                    <a:pt x="78" y="71"/>
                    <a:pt x="78" y="71"/>
                  </a:cubicBezTo>
                  <a:cubicBezTo>
                    <a:pt x="76" y="74"/>
                    <a:pt x="74" y="76"/>
                    <a:pt x="71" y="78"/>
                  </a:cubicBezTo>
                  <a:cubicBezTo>
                    <a:pt x="73" y="81"/>
                    <a:pt x="73" y="81"/>
                    <a:pt x="73" y="81"/>
                  </a:cubicBezTo>
                  <a:cubicBezTo>
                    <a:pt x="74" y="83"/>
                    <a:pt x="74" y="85"/>
                    <a:pt x="73" y="87"/>
                  </a:cubicBezTo>
                  <a:cubicBezTo>
                    <a:pt x="72" y="88"/>
                    <a:pt x="71" y="90"/>
                    <a:pt x="69" y="90"/>
                  </a:cubicBezTo>
                  <a:cubicBezTo>
                    <a:pt x="63" y="93"/>
                    <a:pt x="63" y="93"/>
                    <a:pt x="63" y="93"/>
                  </a:cubicBezTo>
                  <a:cubicBezTo>
                    <a:pt x="61" y="94"/>
                    <a:pt x="59" y="94"/>
                    <a:pt x="57" y="93"/>
                  </a:cubicBezTo>
                  <a:cubicBezTo>
                    <a:pt x="56" y="92"/>
                    <a:pt x="54" y="91"/>
                    <a:pt x="54" y="89"/>
                  </a:cubicBezTo>
                  <a:cubicBezTo>
                    <a:pt x="52" y="86"/>
                    <a:pt x="52" y="86"/>
                    <a:pt x="52" y="86"/>
                  </a:cubicBezTo>
                  <a:cubicBezTo>
                    <a:pt x="49" y="86"/>
                    <a:pt x="46" y="86"/>
                    <a:pt x="43" y="86"/>
                  </a:cubicBezTo>
                  <a:cubicBezTo>
                    <a:pt x="41" y="90"/>
                    <a:pt x="41" y="90"/>
                    <a:pt x="41" y="90"/>
                  </a:cubicBezTo>
                  <a:cubicBezTo>
                    <a:pt x="41" y="92"/>
                    <a:pt x="39" y="93"/>
                    <a:pt x="38" y="94"/>
                  </a:cubicBezTo>
                  <a:cubicBezTo>
                    <a:pt x="37" y="94"/>
                    <a:pt x="36" y="94"/>
                    <a:pt x="35" y="94"/>
                  </a:cubicBezTo>
                  <a:close/>
                  <a:moveTo>
                    <a:pt x="19" y="63"/>
                  </a:moveTo>
                  <a:cubicBezTo>
                    <a:pt x="20" y="63"/>
                    <a:pt x="21" y="64"/>
                    <a:pt x="22" y="65"/>
                  </a:cubicBezTo>
                  <a:cubicBezTo>
                    <a:pt x="24" y="68"/>
                    <a:pt x="27" y="71"/>
                    <a:pt x="30" y="73"/>
                  </a:cubicBezTo>
                  <a:cubicBezTo>
                    <a:pt x="32" y="74"/>
                    <a:pt x="32" y="76"/>
                    <a:pt x="31" y="78"/>
                  </a:cubicBezTo>
                  <a:cubicBezTo>
                    <a:pt x="29" y="85"/>
                    <a:pt x="29" y="85"/>
                    <a:pt x="29" y="85"/>
                  </a:cubicBezTo>
                  <a:cubicBezTo>
                    <a:pt x="35" y="87"/>
                    <a:pt x="35" y="87"/>
                    <a:pt x="35" y="87"/>
                  </a:cubicBezTo>
                  <a:cubicBezTo>
                    <a:pt x="38" y="80"/>
                    <a:pt x="38" y="80"/>
                    <a:pt x="38" y="80"/>
                  </a:cubicBezTo>
                  <a:cubicBezTo>
                    <a:pt x="38" y="79"/>
                    <a:pt x="40" y="78"/>
                    <a:pt x="42" y="78"/>
                  </a:cubicBezTo>
                  <a:cubicBezTo>
                    <a:pt x="46" y="79"/>
                    <a:pt x="50" y="79"/>
                    <a:pt x="54" y="78"/>
                  </a:cubicBezTo>
                  <a:cubicBezTo>
                    <a:pt x="55" y="78"/>
                    <a:pt x="57" y="79"/>
                    <a:pt x="58" y="80"/>
                  </a:cubicBezTo>
                  <a:cubicBezTo>
                    <a:pt x="60" y="86"/>
                    <a:pt x="60" y="86"/>
                    <a:pt x="60" y="86"/>
                  </a:cubicBezTo>
                  <a:cubicBezTo>
                    <a:pt x="66" y="84"/>
                    <a:pt x="66" y="84"/>
                    <a:pt x="66" y="84"/>
                  </a:cubicBezTo>
                  <a:cubicBezTo>
                    <a:pt x="64" y="78"/>
                    <a:pt x="64" y="78"/>
                    <a:pt x="64" y="78"/>
                  </a:cubicBezTo>
                  <a:cubicBezTo>
                    <a:pt x="63" y="76"/>
                    <a:pt x="64" y="74"/>
                    <a:pt x="65" y="73"/>
                  </a:cubicBezTo>
                  <a:cubicBezTo>
                    <a:pt x="68" y="71"/>
                    <a:pt x="71" y="68"/>
                    <a:pt x="73" y="65"/>
                  </a:cubicBezTo>
                  <a:cubicBezTo>
                    <a:pt x="74" y="63"/>
                    <a:pt x="76" y="63"/>
                    <a:pt x="78" y="64"/>
                  </a:cubicBezTo>
                  <a:cubicBezTo>
                    <a:pt x="85" y="66"/>
                    <a:pt x="85" y="66"/>
                    <a:pt x="85" y="66"/>
                  </a:cubicBezTo>
                  <a:cubicBezTo>
                    <a:pt x="87" y="60"/>
                    <a:pt x="87" y="60"/>
                    <a:pt x="87" y="60"/>
                  </a:cubicBezTo>
                  <a:cubicBezTo>
                    <a:pt x="80" y="57"/>
                    <a:pt x="80" y="57"/>
                    <a:pt x="80" y="57"/>
                  </a:cubicBezTo>
                  <a:cubicBezTo>
                    <a:pt x="79" y="57"/>
                    <a:pt x="78" y="55"/>
                    <a:pt x="78" y="53"/>
                  </a:cubicBezTo>
                  <a:cubicBezTo>
                    <a:pt x="79" y="49"/>
                    <a:pt x="79" y="45"/>
                    <a:pt x="78" y="41"/>
                  </a:cubicBezTo>
                  <a:cubicBezTo>
                    <a:pt x="78" y="40"/>
                    <a:pt x="79" y="38"/>
                    <a:pt x="80" y="37"/>
                  </a:cubicBezTo>
                  <a:cubicBezTo>
                    <a:pt x="87" y="35"/>
                    <a:pt x="87" y="35"/>
                    <a:pt x="87" y="35"/>
                  </a:cubicBezTo>
                  <a:cubicBezTo>
                    <a:pt x="84" y="29"/>
                    <a:pt x="84" y="29"/>
                    <a:pt x="84" y="29"/>
                  </a:cubicBezTo>
                  <a:cubicBezTo>
                    <a:pt x="78" y="31"/>
                    <a:pt x="78" y="31"/>
                    <a:pt x="78" y="31"/>
                  </a:cubicBezTo>
                  <a:cubicBezTo>
                    <a:pt x="76" y="32"/>
                    <a:pt x="75" y="31"/>
                    <a:pt x="74" y="30"/>
                  </a:cubicBezTo>
                  <a:cubicBezTo>
                    <a:pt x="71" y="27"/>
                    <a:pt x="68" y="24"/>
                    <a:pt x="65" y="22"/>
                  </a:cubicBezTo>
                  <a:cubicBezTo>
                    <a:pt x="64" y="21"/>
                    <a:pt x="63" y="19"/>
                    <a:pt x="64" y="17"/>
                  </a:cubicBezTo>
                  <a:cubicBezTo>
                    <a:pt x="67" y="10"/>
                    <a:pt x="67" y="10"/>
                    <a:pt x="67" y="10"/>
                  </a:cubicBezTo>
                  <a:cubicBezTo>
                    <a:pt x="60" y="8"/>
                    <a:pt x="60" y="8"/>
                    <a:pt x="60" y="8"/>
                  </a:cubicBezTo>
                  <a:cubicBezTo>
                    <a:pt x="58" y="15"/>
                    <a:pt x="58" y="15"/>
                    <a:pt x="58" y="15"/>
                  </a:cubicBezTo>
                  <a:cubicBezTo>
                    <a:pt x="57" y="16"/>
                    <a:pt x="55" y="17"/>
                    <a:pt x="54" y="17"/>
                  </a:cubicBezTo>
                  <a:cubicBezTo>
                    <a:pt x="50" y="16"/>
                    <a:pt x="46" y="16"/>
                    <a:pt x="42" y="17"/>
                  </a:cubicBezTo>
                  <a:cubicBezTo>
                    <a:pt x="40" y="17"/>
                    <a:pt x="38" y="16"/>
                    <a:pt x="38" y="15"/>
                  </a:cubicBezTo>
                  <a:cubicBezTo>
                    <a:pt x="35" y="8"/>
                    <a:pt x="35" y="8"/>
                    <a:pt x="35" y="8"/>
                  </a:cubicBezTo>
                  <a:cubicBezTo>
                    <a:pt x="29" y="11"/>
                    <a:pt x="29" y="11"/>
                    <a:pt x="29" y="11"/>
                  </a:cubicBezTo>
                  <a:cubicBezTo>
                    <a:pt x="32" y="17"/>
                    <a:pt x="32" y="17"/>
                    <a:pt x="32" y="17"/>
                  </a:cubicBezTo>
                  <a:cubicBezTo>
                    <a:pt x="32" y="19"/>
                    <a:pt x="32" y="20"/>
                    <a:pt x="30" y="21"/>
                  </a:cubicBezTo>
                  <a:cubicBezTo>
                    <a:pt x="27" y="24"/>
                    <a:pt x="24" y="27"/>
                    <a:pt x="22" y="30"/>
                  </a:cubicBezTo>
                  <a:cubicBezTo>
                    <a:pt x="21" y="31"/>
                    <a:pt x="19" y="32"/>
                    <a:pt x="17" y="31"/>
                  </a:cubicBezTo>
                  <a:cubicBezTo>
                    <a:pt x="10" y="28"/>
                    <a:pt x="10" y="28"/>
                    <a:pt x="10" y="28"/>
                  </a:cubicBezTo>
                  <a:cubicBezTo>
                    <a:pt x="8" y="35"/>
                    <a:pt x="8" y="35"/>
                    <a:pt x="8" y="35"/>
                  </a:cubicBezTo>
                  <a:cubicBezTo>
                    <a:pt x="15" y="37"/>
                    <a:pt x="15" y="37"/>
                    <a:pt x="15" y="37"/>
                  </a:cubicBezTo>
                  <a:cubicBezTo>
                    <a:pt x="16" y="38"/>
                    <a:pt x="17" y="40"/>
                    <a:pt x="17" y="41"/>
                  </a:cubicBezTo>
                  <a:cubicBezTo>
                    <a:pt x="16" y="45"/>
                    <a:pt x="16" y="50"/>
                    <a:pt x="17" y="53"/>
                  </a:cubicBezTo>
                  <a:cubicBezTo>
                    <a:pt x="17" y="55"/>
                    <a:pt x="16" y="57"/>
                    <a:pt x="15" y="57"/>
                  </a:cubicBezTo>
                  <a:cubicBezTo>
                    <a:pt x="9" y="60"/>
                    <a:pt x="9" y="60"/>
                    <a:pt x="9" y="60"/>
                  </a:cubicBezTo>
                  <a:cubicBezTo>
                    <a:pt x="11" y="66"/>
                    <a:pt x="11" y="66"/>
                    <a:pt x="11" y="66"/>
                  </a:cubicBezTo>
                  <a:cubicBezTo>
                    <a:pt x="17" y="63"/>
                    <a:pt x="17" y="63"/>
                    <a:pt x="17" y="63"/>
                  </a:cubicBezTo>
                  <a:cubicBezTo>
                    <a:pt x="18" y="63"/>
                    <a:pt x="18" y="63"/>
                    <a:pt x="19"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8" name="Freeform 285">
              <a:extLst>
                <a:ext uri="{FF2B5EF4-FFF2-40B4-BE49-F238E27FC236}">
                  <a16:creationId xmlns:a16="http://schemas.microsoft.com/office/drawing/2014/main" id="{FD0A1F21-4989-4994-BAA6-B2353EA06EF7}"/>
                </a:ext>
              </a:extLst>
            </p:cNvPr>
            <p:cNvSpPr>
              <a:spLocks noEditPoints="1"/>
            </p:cNvSpPr>
            <p:nvPr/>
          </p:nvSpPr>
          <p:spPr bwMode="auto">
            <a:xfrm>
              <a:off x="3734" y="3749"/>
              <a:ext cx="172" cy="172"/>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7 h 58"/>
                <a:gd name="T12" fmla="*/ 8 w 58"/>
                <a:gd name="T13" fmla="*/ 29 h 58"/>
                <a:gd name="T14" fmla="*/ 29 w 58"/>
                <a:gd name="T15" fmla="*/ 50 h 58"/>
                <a:gd name="T16" fmla="*/ 51 w 58"/>
                <a:gd name="T17" fmla="*/ 29 h 58"/>
                <a:gd name="T18" fmla="*/ 29 w 58"/>
                <a:gd name="T19" fmla="*/ 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7"/>
                  </a:moveTo>
                  <a:cubicBezTo>
                    <a:pt x="17" y="7"/>
                    <a:pt x="8" y="17"/>
                    <a:pt x="8" y="29"/>
                  </a:cubicBezTo>
                  <a:cubicBezTo>
                    <a:pt x="8" y="41"/>
                    <a:pt x="17" y="50"/>
                    <a:pt x="29" y="50"/>
                  </a:cubicBezTo>
                  <a:cubicBezTo>
                    <a:pt x="41" y="50"/>
                    <a:pt x="51" y="41"/>
                    <a:pt x="51" y="29"/>
                  </a:cubicBezTo>
                  <a:cubicBezTo>
                    <a:pt x="51" y="17"/>
                    <a:pt x="41" y="7"/>
                    <a:pt x="2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9" name="Freeform 286">
              <a:extLst>
                <a:ext uri="{FF2B5EF4-FFF2-40B4-BE49-F238E27FC236}">
                  <a16:creationId xmlns:a16="http://schemas.microsoft.com/office/drawing/2014/main" id="{ED0E5F93-10CD-4865-B62B-0A7C83BB4BB3}"/>
                </a:ext>
              </a:extLst>
            </p:cNvPr>
            <p:cNvSpPr>
              <a:spLocks noEditPoints="1"/>
            </p:cNvSpPr>
            <p:nvPr/>
          </p:nvSpPr>
          <p:spPr bwMode="auto">
            <a:xfrm>
              <a:off x="3607" y="3619"/>
              <a:ext cx="429" cy="429"/>
            </a:xfrm>
            <a:custGeom>
              <a:avLst/>
              <a:gdLst>
                <a:gd name="T0" fmla="*/ 67 w 145"/>
                <a:gd name="T1" fmla="*/ 145 h 145"/>
                <a:gd name="T2" fmla="*/ 58 w 145"/>
                <a:gd name="T3" fmla="*/ 127 h 145"/>
                <a:gd name="T4" fmla="*/ 38 w 145"/>
                <a:gd name="T5" fmla="*/ 127 h 145"/>
                <a:gd name="T6" fmla="*/ 18 w 145"/>
                <a:gd name="T7" fmla="*/ 119 h 145"/>
                <a:gd name="T8" fmla="*/ 24 w 145"/>
                <a:gd name="T9" fmla="*/ 101 h 145"/>
                <a:gd name="T10" fmla="*/ 9 w 145"/>
                <a:gd name="T11" fmla="*/ 87 h 145"/>
                <a:gd name="T12" fmla="*/ 0 w 145"/>
                <a:gd name="T13" fmla="*/ 67 h 145"/>
                <a:gd name="T14" fmla="*/ 18 w 145"/>
                <a:gd name="T15" fmla="*/ 58 h 145"/>
                <a:gd name="T16" fmla="*/ 18 w 145"/>
                <a:gd name="T17" fmla="*/ 38 h 145"/>
                <a:gd name="T18" fmla="*/ 18 w 145"/>
                <a:gd name="T19" fmla="*/ 26 h 145"/>
                <a:gd name="T20" fmla="*/ 38 w 145"/>
                <a:gd name="T21" fmla="*/ 19 h 145"/>
                <a:gd name="T22" fmla="*/ 58 w 145"/>
                <a:gd name="T23" fmla="*/ 18 h 145"/>
                <a:gd name="T24" fmla="*/ 67 w 145"/>
                <a:gd name="T25" fmla="*/ 0 h 145"/>
                <a:gd name="T26" fmla="*/ 87 w 145"/>
                <a:gd name="T27" fmla="*/ 9 h 145"/>
                <a:gd name="T28" fmla="*/ 101 w 145"/>
                <a:gd name="T29" fmla="*/ 24 h 145"/>
                <a:gd name="T30" fmla="*/ 119 w 145"/>
                <a:gd name="T31" fmla="*/ 19 h 145"/>
                <a:gd name="T32" fmla="*/ 126 w 145"/>
                <a:gd name="T33" fmla="*/ 38 h 145"/>
                <a:gd name="T34" fmla="*/ 127 w 145"/>
                <a:gd name="T35" fmla="*/ 58 h 145"/>
                <a:gd name="T36" fmla="*/ 145 w 145"/>
                <a:gd name="T37" fmla="*/ 67 h 145"/>
                <a:gd name="T38" fmla="*/ 136 w 145"/>
                <a:gd name="T39" fmla="*/ 87 h 145"/>
                <a:gd name="T40" fmla="*/ 121 w 145"/>
                <a:gd name="T41" fmla="*/ 101 h 145"/>
                <a:gd name="T42" fmla="*/ 129 w 145"/>
                <a:gd name="T43" fmla="*/ 113 h 145"/>
                <a:gd name="T44" fmla="*/ 119 w 145"/>
                <a:gd name="T45" fmla="*/ 127 h 145"/>
                <a:gd name="T46" fmla="*/ 101 w 145"/>
                <a:gd name="T47" fmla="*/ 121 h 145"/>
                <a:gd name="T48" fmla="*/ 87 w 145"/>
                <a:gd name="T49" fmla="*/ 136 h 145"/>
                <a:gd name="T50" fmla="*/ 43 w 145"/>
                <a:gd name="T51" fmla="*/ 113 h 145"/>
                <a:gd name="T52" fmla="*/ 62 w 145"/>
                <a:gd name="T53" fmla="*/ 121 h 145"/>
                <a:gd name="T54" fmla="*/ 65 w 145"/>
                <a:gd name="T55" fmla="*/ 136 h 145"/>
                <a:gd name="T56" fmla="*/ 78 w 145"/>
                <a:gd name="T57" fmla="*/ 138 h 145"/>
                <a:gd name="T58" fmla="*/ 80 w 145"/>
                <a:gd name="T59" fmla="*/ 124 h 145"/>
                <a:gd name="T60" fmla="*/ 100 w 145"/>
                <a:gd name="T61" fmla="*/ 114 h 145"/>
                <a:gd name="T62" fmla="*/ 112 w 145"/>
                <a:gd name="T63" fmla="*/ 121 h 145"/>
                <a:gd name="T64" fmla="*/ 121 w 145"/>
                <a:gd name="T65" fmla="*/ 114 h 145"/>
                <a:gd name="T66" fmla="*/ 121 w 145"/>
                <a:gd name="T67" fmla="*/ 112 h 145"/>
                <a:gd name="T68" fmla="*/ 113 w 145"/>
                <a:gd name="T69" fmla="*/ 100 h 145"/>
                <a:gd name="T70" fmla="*/ 124 w 145"/>
                <a:gd name="T71" fmla="*/ 80 h 145"/>
                <a:gd name="T72" fmla="*/ 138 w 145"/>
                <a:gd name="T73" fmla="*/ 78 h 145"/>
                <a:gd name="T74" fmla="*/ 136 w 145"/>
                <a:gd name="T75" fmla="*/ 65 h 145"/>
                <a:gd name="T76" fmla="*/ 121 w 145"/>
                <a:gd name="T77" fmla="*/ 62 h 145"/>
                <a:gd name="T78" fmla="*/ 114 w 145"/>
                <a:gd name="T79" fmla="*/ 41 h 145"/>
                <a:gd name="T80" fmla="*/ 121 w 145"/>
                <a:gd name="T81" fmla="*/ 31 h 145"/>
                <a:gd name="T82" fmla="*/ 113 w 145"/>
                <a:gd name="T83" fmla="*/ 23 h 145"/>
                <a:gd name="T84" fmla="*/ 104 w 145"/>
                <a:gd name="T85" fmla="*/ 31 h 145"/>
                <a:gd name="T86" fmla="*/ 83 w 145"/>
                <a:gd name="T87" fmla="*/ 24 h 145"/>
                <a:gd name="T88" fmla="*/ 80 w 145"/>
                <a:gd name="T89" fmla="*/ 9 h 145"/>
                <a:gd name="T90" fmla="*/ 67 w 145"/>
                <a:gd name="T91" fmla="*/ 7 h 145"/>
                <a:gd name="T92" fmla="*/ 65 w 145"/>
                <a:gd name="T93" fmla="*/ 21 h 145"/>
                <a:gd name="T94" fmla="*/ 45 w 145"/>
                <a:gd name="T95" fmla="*/ 32 h 145"/>
                <a:gd name="T96" fmla="*/ 33 w 145"/>
                <a:gd name="T97" fmla="*/ 24 h 145"/>
                <a:gd name="T98" fmla="*/ 31 w 145"/>
                <a:gd name="T99" fmla="*/ 24 h 145"/>
                <a:gd name="T100" fmla="*/ 23 w 145"/>
                <a:gd name="T101" fmla="*/ 32 h 145"/>
                <a:gd name="T102" fmla="*/ 31 w 145"/>
                <a:gd name="T103" fmla="*/ 41 h 145"/>
                <a:gd name="T104" fmla="*/ 24 w 145"/>
                <a:gd name="T105" fmla="*/ 62 h 145"/>
                <a:gd name="T106" fmla="*/ 9 w 145"/>
                <a:gd name="T107" fmla="*/ 65 h 145"/>
                <a:gd name="T108" fmla="*/ 7 w 145"/>
                <a:gd name="T109" fmla="*/ 78 h 145"/>
                <a:gd name="T110" fmla="*/ 21 w 145"/>
                <a:gd name="T111" fmla="*/ 80 h 145"/>
                <a:gd name="T112" fmla="*/ 31 w 145"/>
                <a:gd name="T113" fmla="*/ 100 h 145"/>
                <a:gd name="T114" fmla="*/ 24 w 145"/>
                <a:gd name="T115" fmla="*/ 112 h 145"/>
                <a:gd name="T116" fmla="*/ 31 w 145"/>
                <a:gd name="T117" fmla="*/ 121 h 145"/>
                <a:gd name="T118" fmla="*/ 40 w 145"/>
                <a:gd name="T119" fmla="*/ 1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5" h="145">
                  <a:moveTo>
                    <a:pt x="78" y="145"/>
                  </a:moveTo>
                  <a:cubicBezTo>
                    <a:pt x="67" y="145"/>
                    <a:pt x="67" y="145"/>
                    <a:pt x="67" y="145"/>
                  </a:cubicBezTo>
                  <a:cubicBezTo>
                    <a:pt x="62" y="145"/>
                    <a:pt x="58" y="141"/>
                    <a:pt x="58" y="136"/>
                  </a:cubicBezTo>
                  <a:cubicBezTo>
                    <a:pt x="58" y="127"/>
                    <a:pt x="58" y="127"/>
                    <a:pt x="58" y="127"/>
                  </a:cubicBezTo>
                  <a:cubicBezTo>
                    <a:pt x="53" y="126"/>
                    <a:pt x="48" y="124"/>
                    <a:pt x="44" y="121"/>
                  </a:cubicBezTo>
                  <a:cubicBezTo>
                    <a:pt x="38" y="127"/>
                    <a:pt x="38" y="127"/>
                    <a:pt x="38" y="127"/>
                  </a:cubicBezTo>
                  <a:cubicBezTo>
                    <a:pt x="35" y="130"/>
                    <a:pt x="29" y="130"/>
                    <a:pt x="26" y="127"/>
                  </a:cubicBezTo>
                  <a:cubicBezTo>
                    <a:pt x="18" y="119"/>
                    <a:pt x="18" y="119"/>
                    <a:pt x="18" y="119"/>
                  </a:cubicBezTo>
                  <a:cubicBezTo>
                    <a:pt x="15" y="116"/>
                    <a:pt x="15" y="110"/>
                    <a:pt x="18" y="107"/>
                  </a:cubicBezTo>
                  <a:cubicBezTo>
                    <a:pt x="24" y="101"/>
                    <a:pt x="24" y="101"/>
                    <a:pt x="24" y="101"/>
                  </a:cubicBezTo>
                  <a:cubicBezTo>
                    <a:pt x="21" y="97"/>
                    <a:pt x="19" y="92"/>
                    <a:pt x="18" y="87"/>
                  </a:cubicBezTo>
                  <a:cubicBezTo>
                    <a:pt x="9" y="87"/>
                    <a:pt x="9" y="87"/>
                    <a:pt x="9" y="87"/>
                  </a:cubicBezTo>
                  <a:cubicBezTo>
                    <a:pt x="4" y="87"/>
                    <a:pt x="0" y="83"/>
                    <a:pt x="0" y="78"/>
                  </a:cubicBezTo>
                  <a:cubicBezTo>
                    <a:pt x="0" y="67"/>
                    <a:pt x="0" y="67"/>
                    <a:pt x="0" y="67"/>
                  </a:cubicBezTo>
                  <a:cubicBezTo>
                    <a:pt x="0" y="62"/>
                    <a:pt x="4" y="58"/>
                    <a:pt x="9" y="58"/>
                  </a:cubicBezTo>
                  <a:cubicBezTo>
                    <a:pt x="18" y="58"/>
                    <a:pt x="18" y="58"/>
                    <a:pt x="18" y="58"/>
                  </a:cubicBezTo>
                  <a:cubicBezTo>
                    <a:pt x="19" y="53"/>
                    <a:pt x="21" y="48"/>
                    <a:pt x="24" y="44"/>
                  </a:cubicBezTo>
                  <a:cubicBezTo>
                    <a:pt x="18" y="38"/>
                    <a:pt x="18" y="38"/>
                    <a:pt x="18" y="38"/>
                  </a:cubicBezTo>
                  <a:cubicBezTo>
                    <a:pt x="17" y="37"/>
                    <a:pt x="16" y="35"/>
                    <a:pt x="16" y="32"/>
                  </a:cubicBezTo>
                  <a:cubicBezTo>
                    <a:pt x="16" y="30"/>
                    <a:pt x="17" y="28"/>
                    <a:pt x="18" y="26"/>
                  </a:cubicBezTo>
                  <a:cubicBezTo>
                    <a:pt x="26" y="19"/>
                    <a:pt x="26" y="19"/>
                    <a:pt x="26" y="19"/>
                  </a:cubicBezTo>
                  <a:cubicBezTo>
                    <a:pt x="29" y="15"/>
                    <a:pt x="35" y="15"/>
                    <a:pt x="38" y="19"/>
                  </a:cubicBezTo>
                  <a:cubicBezTo>
                    <a:pt x="44" y="24"/>
                    <a:pt x="44" y="24"/>
                    <a:pt x="44" y="24"/>
                  </a:cubicBezTo>
                  <a:cubicBezTo>
                    <a:pt x="48" y="21"/>
                    <a:pt x="53" y="19"/>
                    <a:pt x="58" y="18"/>
                  </a:cubicBezTo>
                  <a:cubicBezTo>
                    <a:pt x="58" y="9"/>
                    <a:pt x="58" y="9"/>
                    <a:pt x="58" y="9"/>
                  </a:cubicBezTo>
                  <a:cubicBezTo>
                    <a:pt x="58" y="4"/>
                    <a:pt x="62" y="0"/>
                    <a:pt x="67" y="0"/>
                  </a:cubicBezTo>
                  <a:cubicBezTo>
                    <a:pt x="78" y="0"/>
                    <a:pt x="78" y="0"/>
                    <a:pt x="78" y="0"/>
                  </a:cubicBezTo>
                  <a:cubicBezTo>
                    <a:pt x="83" y="0"/>
                    <a:pt x="87" y="4"/>
                    <a:pt x="87" y="9"/>
                  </a:cubicBezTo>
                  <a:cubicBezTo>
                    <a:pt x="87" y="18"/>
                    <a:pt x="87" y="18"/>
                    <a:pt x="87" y="18"/>
                  </a:cubicBezTo>
                  <a:cubicBezTo>
                    <a:pt x="92" y="19"/>
                    <a:pt x="97" y="21"/>
                    <a:pt x="101" y="24"/>
                  </a:cubicBezTo>
                  <a:cubicBezTo>
                    <a:pt x="107" y="19"/>
                    <a:pt x="107" y="19"/>
                    <a:pt x="107" y="19"/>
                  </a:cubicBezTo>
                  <a:cubicBezTo>
                    <a:pt x="110" y="15"/>
                    <a:pt x="116" y="15"/>
                    <a:pt x="119" y="19"/>
                  </a:cubicBezTo>
                  <a:cubicBezTo>
                    <a:pt x="126" y="26"/>
                    <a:pt x="126" y="26"/>
                    <a:pt x="126" y="26"/>
                  </a:cubicBezTo>
                  <a:cubicBezTo>
                    <a:pt x="130" y="29"/>
                    <a:pt x="130" y="35"/>
                    <a:pt x="126" y="38"/>
                  </a:cubicBezTo>
                  <a:cubicBezTo>
                    <a:pt x="121" y="44"/>
                    <a:pt x="121" y="44"/>
                    <a:pt x="121" y="44"/>
                  </a:cubicBezTo>
                  <a:cubicBezTo>
                    <a:pt x="124" y="48"/>
                    <a:pt x="126" y="53"/>
                    <a:pt x="127" y="58"/>
                  </a:cubicBezTo>
                  <a:cubicBezTo>
                    <a:pt x="136" y="58"/>
                    <a:pt x="136" y="58"/>
                    <a:pt x="136" y="58"/>
                  </a:cubicBezTo>
                  <a:cubicBezTo>
                    <a:pt x="141" y="58"/>
                    <a:pt x="145" y="62"/>
                    <a:pt x="145" y="67"/>
                  </a:cubicBezTo>
                  <a:cubicBezTo>
                    <a:pt x="145" y="78"/>
                    <a:pt x="145" y="78"/>
                    <a:pt x="145" y="78"/>
                  </a:cubicBezTo>
                  <a:cubicBezTo>
                    <a:pt x="145" y="83"/>
                    <a:pt x="141" y="87"/>
                    <a:pt x="136" y="87"/>
                  </a:cubicBezTo>
                  <a:cubicBezTo>
                    <a:pt x="127" y="87"/>
                    <a:pt x="127" y="87"/>
                    <a:pt x="127" y="87"/>
                  </a:cubicBezTo>
                  <a:cubicBezTo>
                    <a:pt x="126" y="92"/>
                    <a:pt x="124" y="97"/>
                    <a:pt x="121" y="101"/>
                  </a:cubicBezTo>
                  <a:cubicBezTo>
                    <a:pt x="126" y="107"/>
                    <a:pt x="126" y="107"/>
                    <a:pt x="126" y="107"/>
                  </a:cubicBezTo>
                  <a:cubicBezTo>
                    <a:pt x="128" y="108"/>
                    <a:pt x="129" y="111"/>
                    <a:pt x="129" y="113"/>
                  </a:cubicBezTo>
                  <a:cubicBezTo>
                    <a:pt x="129" y="115"/>
                    <a:pt x="128" y="118"/>
                    <a:pt x="126" y="119"/>
                  </a:cubicBezTo>
                  <a:cubicBezTo>
                    <a:pt x="119" y="127"/>
                    <a:pt x="119" y="127"/>
                    <a:pt x="119" y="127"/>
                  </a:cubicBezTo>
                  <a:cubicBezTo>
                    <a:pt x="116" y="130"/>
                    <a:pt x="110" y="130"/>
                    <a:pt x="107" y="127"/>
                  </a:cubicBezTo>
                  <a:cubicBezTo>
                    <a:pt x="101" y="121"/>
                    <a:pt x="101" y="121"/>
                    <a:pt x="101" y="121"/>
                  </a:cubicBezTo>
                  <a:cubicBezTo>
                    <a:pt x="97" y="124"/>
                    <a:pt x="92" y="126"/>
                    <a:pt x="87" y="127"/>
                  </a:cubicBezTo>
                  <a:cubicBezTo>
                    <a:pt x="87" y="136"/>
                    <a:pt x="87" y="136"/>
                    <a:pt x="87" y="136"/>
                  </a:cubicBezTo>
                  <a:cubicBezTo>
                    <a:pt x="87" y="141"/>
                    <a:pt x="83" y="145"/>
                    <a:pt x="78" y="145"/>
                  </a:cubicBezTo>
                  <a:close/>
                  <a:moveTo>
                    <a:pt x="43" y="113"/>
                  </a:moveTo>
                  <a:cubicBezTo>
                    <a:pt x="44" y="113"/>
                    <a:pt x="44" y="113"/>
                    <a:pt x="45" y="114"/>
                  </a:cubicBezTo>
                  <a:cubicBezTo>
                    <a:pt x="51" y="117"/>
                    <a:pt x="56" y="120"/>
                    <a:pt x="62" y="121"/>
                  </a:cubicBezTo>
                  <a:cubicBezTo>
                    <a:pt x="64" y="121"/>
                    <a:pt x="65" y="123"/>
                    <a:pt x="65" y="124"/>
                  </a:cubicBezTo>
                  <a:cubicBezTo>
                    <a:pt x="65" y="136"/>
                    <a:pt x="65" y="136"/>
                    <a:pt x="65" y="136"/>
                  </a:cubicBezTo>
                  <a:cubicBezTo>
                    <a:pt x="65" y="137"/>
                    <a:pt x="66" y="138"/>
                    <a:pt x="67" y="138"/>
                  </a:cubicBezTo>
                  <a:cubicBezTo>
                    <a:pt x="78" y="138"/>
                    <a:pt x="78" y="138"/>
                    <a:pt x="78" y="138"/>
                  </a:cubicBezTo>
                  <a:cubicBezTo>
                    <a:pt x="79" y="138"/>
                    <a:pt x="80" y="137"/>
                    <a:pt x="80" y="136"/>
                  </a:cubicBezTo>
                  <a:cubicBezTo>
                    <a:pt x="80" y="124"/>
                    <a:pt x="80" y="124"/>
                    <a:pt x="80" y="124"/>
                  </a:cubicBezTo>
                  <a:cubicBezTo>
                    <a:pt x="80" y="123"/>
                    <a:pt x="81" y="121"/>
                    <a:pt x="83" y="121"/>
                  </a:cubicBezTo>
                  <a:cubicBezTo>
                    <a:pt x="89" y="120"/>
                    <a:pt x="94" y="117"/>
                    <a:pt x="100" y="114"/>
                  </a:cubicBezTo>
                  <a:cubicBezTo>
                    <a:pt x="101" y="113"/>
                    <a:pt x="103" y="113"/>
                    <a:pt x="104" y="114"/>
                  </a:cubicBezTo>
                  <a:cubicBezTo>
                    <a:pt x="112" y="121"/>
                    <a:pt x="112" y="121"/>
                    <a:pt x="112" y="121"/>
                  </a:cubicBezTo>
                  <a:cubicBezTo>
                    <a:pt x="112" y="122"/>
                    <a:pt x="113" y="122"/>
                    <a:pt x="114" y="121"/>
                  </a:cubicBezTo>
                  <a:cubicBezTo>
                    <a:pt x="121" y="114"/>
                    <a:pt x="121" y="114"/>
                    <a:pt x="121" y="114"/>
                  </a:cubicBezTo>
                  <a:cubicBezTo>
                    <a:pt x="122" y="114"/>
                    <a:pt x="122" y="113"/>
                    <a:pt x="122" y="113"/>
                  </a:cubicBezTo>
                  <a:cubicBezTo>
                    <a:pt x="122" y="113"/>
                    <a:pt x="122" y="112"/>
                    <a:pt x="121" y="112"/>
                  </a:cubicBezTo>
                  <a:cubicBezTo>
                    <a:pt x="114" y="105"/>
                    <a:pt x="114" y="105"/>
                    <a:pt x="114" y="105"/>
                  </a:cubicBezTo>
                  <a:cubicBezTo>
                    <a:pt x="113" y="103"/>
                    <a:pt x="112" y="101"/>
                    <a:pt x="113" y="100"/>
                  </a:cubicBezTo>
                  <a:cubicBezTo>
                    <a:pt x="117" y="95"/>
                    <a:pt x="119" y="89"/>
                    <a:pt x="121" y="83"/>
                  </a:cubicBezTo>
                  <a:cubicBezTo>
                    <a:pt x="121" y="81"/>
                    <a:pt x="122" y="80"/>
                    <a:pt x="124" y="80"/>
                  </a:cubicBezTo>
                  <a:cubicBezTo>
                    <a:pt x="136" y="80"/>
                    <a:pt x="136" y="80"/>
                    <a:pt x="136" y="80"/>
                  </a:cubicBezTo>
                  <a:cubicBezTo>
                    <a:pt x="137" y="80"/>
                    <a:pt x="138" y="79"/>
                    <a:pt x="138" y="78"/>
                  </a:cubicBezTo>
                  <a:cubicBezTo>
                    <a:pt x="138" y="67"/>
                    <a:pt x="138" y="67"/>
                    <a:pt x="138" y="67"/>
                  </a:cubicBezTo>
                  <a:cubicBezTo>
                    <a:pt x="138" y="66"/>
                    <a:pt x="137" y="65"/>
                    <a:pt x="136" y="65"/>
                  </a:cubicBezTo>
                  <a:cubicBezTo>
                    <a:pt x="124" y="65"/>
                    <a:pt x="124" y="65"/>
                    <a:pt x="124" y="65"/>
                  </a:cubicBezTo>
                  <a:cubicBezTo>
                    <a:pt x="122" y="65"/>
                    <a:pt x="121" y="64"/>
                    <a:pt x="121" y="62"/>
                  </a:cubicBezTo>
                  <a:cubicBezTo>
                    <a:pt x="119" y="56"/>
                    <a:pt x="117" y="51"/>
                    <a:pt x="113" y="45"/>
                  </a:cubicBezTo>
                  <a:cubicBezTo>
                    <a:pt x="112" y="44"/>
                    <a:pt x="113" y="42"/>
                    <a:pt x="114" y="41"/>
                  </a:cubicBezTo>
                  <a:cubicBezTo>
                    <a:pt x="121" y="33"/>
                    <a:pt x="121" y="33"/>
                    <a:pt x="121" y="33"/>
                  </a:cubicBezTo>
                  <a:cubicBezTo>
                    <a:pt x="122" y="33"/>
                    <a:pt x="122" y="32"/>
                    <a:pt x="121" y="31"/>
                  </a:cubicBezTo>
                  <a:cubicBezTo>
                    <a:pt x="114" y="24"/>
                    <a:pt x="114" y="24"/>
                    <a:pt x="114" y="24"/>
                  </a:cubicBezTo>
                  <a:cubicBezTo>
                    <a:pt x="113" y="23"/>
                    <a:pt x="113" y="23"/>
                    <a:pt x="113" y="23"/>
                  </a:cubicBezTo>
                  <a:cubicBezTo>
                    <a:pt x="113" y="23"/>
                    <a:pt x="112" y="23"/>
                    <a:pt x="112" y="24"/>
                  </a:cubicBezTo>
                  <a:cubicBezTo>
                    <a:pt x="104" y="31"/>
                    <a:pt x="104" y="31"/>
                    <a:pt x="104" y="31"/>
                  </a:cubicBezTo>
                  <a:cubicBezTo>
                    <a:pt x="103" y="32"/>
                    <a:pt x="101" y="33"/>
                    <a:pt x="100" y="32"/>
                  </a:cubicBezTo>
                  <a:cubicBezTo>
                    <a:pt x="94" y="28"/>
                    <a:pt x="89" y="26"/>
                    <a:pt x="83" y="24"/>
                  </a:cubicBezTo>
                  <a:cubicBezTo>
                    <a:pt x="81" y="24"/>
                    <a:pt x="80" y="23"/>
                    <a:pt x="80" y="21"/>
                  </a:cubicBezTo>
                  <a:cubicBezTo>
                    <a:pt x="80" y="9"/>
                    <a:pt x="80" y="9"/>
                    <a:pt x="80" y="9"/>
                  </a:cubicBezTo>
                  <a:cubicBezTo>
                    <a:pt x="80" y="8"/>
                    <a:pt x="79" y="7"/>
                    <a:pt x="78" y="7"/>
                  </a:cubicBezTo>
                  <a:cubicBezTo>
                    <a:pt x="67" y="7"/>
                    <a:pt x="67" y="7"/>
                    <a:pt x="67" y="7"/>
                  </a:cubicBezTo>
                  <a:cubicBezTo>
                    <a:pt x="66" y="7"/>
                    <a:pt x="65" y="8"/>
                    <a:pt x="65" y="9"/>
                  </a:cubicBezTo>
                  <a:cubicBezTo>
                    <a:pt x="65" y="21"/>
                    <a:pt x="65" y="21"/>
                    <a:pt x="65" y="21"/>
                  </a:cubicBezTo>
                  <a:cubicBezTo>
                    <a:pt x="65" y="23"/>
                    <a:pt x="64" y="24"/>
                    <a:pt x="62" y="24"/>
                  </a:cubicBezTo>
                  <a:cubicBezTo>
                    <a:pt x="56" y="26"/>
                    <a:pt x="51" y="28"/>
                    <a:pt x="45" y="32"/>
                  </a:cubicBezTo>
                  <a:cubicBezTo>
                    <a:pt x="44" y="33"/>
                    <a:pt x="42" y="32"/>
                    <a:pt x="40" y="31"/>
                  </a:cubicBezTo>
                  <a:cubicBezTo>
                    <a:pt x="33" y="24"/>
                    <a:pt x="33" y="24"/>
                    <a:pt x="33" y="24"/>
                  </a:cubicBezTo>
                  <a:cubicBezTo>
                    <a:pt x="33" y="23"/>
                    <a:pt x="32" y="23"/>
                    <a:pt x="32" y="23"/>
                  </a:cubicBezTo>
                  <a:cubicBezTo>
                    <a:pt x="32" y="23"/>
                    <a:pt x="31" y="23"/>
                    <a:pt x="31" y="24"/>
                  </a:cubicBezTo>
                  <a:cubicBezTo>
                    <a:pt x="24" y="31"/>
                    <a:pt x="24" y="31"/>
                    <a:pt x="24" y="31"/>
                  </a:cubicBezTo>
                  <a:cubicBezTo>
                    <a:pt x="23" y="32"/>
                    <a:pt x="23" y="32"/>
                    <a:pt x="23" y="32"/>
                  </a:cubicBezTo>
                  <a:cubicBezTo>
                    <a:pt x="23" y="32"/>
                    <a:pt x="23" y="33"/>
                    <a:pt x="24" y="33"/>
                  </a:cubicBezTo>
                  <a:cubicBezTo>
                    <a:pt x="31" y="41"/>
                    <a:pt x="31" y="41"/>
                    <a:pt x="31" y="41"/>
                  </a:cubicBezTo>
                  <a:cubicBezTo>
                    <a:pt x="32" y="42"/>
                    <a:pt x="32" y="44"/>
                    <a:pt x="31" y="45"/>
                  </a:cubicBezTo>
                  <a:cubicBezTo>
                    <a:pt x="28" y="51"/>
                    <a:pt x="25" y="56"/>
                    <a:pt x="24" y="62"/>
                  </a:cubicBezTo>
                  <a:cubicBezTo>
                    <a:pt x="24" y="64"/>
                    <a:pt x="22" y="65"/>
                    <a:pt x="21" y="65"/>
                  </a:cubicBezTo>
                  <a:cubicBezTo>
                    <a:pt x="9" y="65"/>
                    <a:pt x="9" y="65"/>
                    <a:pt x="9" y="65"/>
                  </a:cubicBezTo>
                  <a:cubicBezTo>
                    <a:pt x="8" y="65"/>
                    <a:pt x="7" y="66"/>
                    <a:pt x="7" y="67"/>
                  </a:cubicBezTo>
                  <a:cubicBezTo>
                    <a:pt x="7" y="78"/>
                    <a:pt x="7" y="78"/>
                    <a:pt x="7" y="78"/>
                  </a:cubicBezTo>
                  <a:cubicBezTo>
                    <a:pt x="7" y="79"/>
                    <a:pt x="8" y="80"/>
                    <a:pt x="9" y="80"/>
                  </a:cubicBezTo>
                  <a:cubicBezTo>
                    <a:pt x="21" y="80"/>
                    <a:pt x="21" y="80"/>
                    <a:pt x="21" y="80"/>
                  </a:cubicBezTo>
                  <a:cubicBezTo>
                    <a:pt x="22" y="80"/>
                    <a:pt x="24" y="81"/>
                    <a:pt x="24" y="83"/>
                  </a:cubicBezTo>
                  <a:cubicBezTo>
                    <a:pt x="25" y="89"/>
                    <a:pt x="28" y="95"/>
                    <a:pt x="31" y="100"/>
                  </a:cubicBezTo>
                  <a:cubicBezTo>
                    <a:pt x="32" y="101"/>
                    <a:pt x="32" y="103"/>
                    <a:pt x="31" y="105"/>
                  </a:cubicBezTo>
                  <a:cubicBezTo>
                    <a:pt x="24" y="112"/>
                    <a:pt x="24" y="112"/>
                    <a:pt x="24" y="112"/>
                  </a:cubicBezTo>
                  <a:cubicBezTo>
                    <a:pt x="23" y="112"/>
                    <a:pt x="23" y="113"/>
                    <a:pt x="24" y="114"/>
                  </a:cubicBezTo>
                  <a:cubicBezTo>
                    <a:pt x="31" y="121"/>
                    <a:pt x="31" y="121"/>
                    <a:pt x="31" y="121"/>
                  </a:cubicBezTo>
                  <a:cubicBezTo>
                    <a:pt x="32" y="122"/>
                    <a:pt x="33" y="122"/>
                    <a:pt x="33" y="121"/>
                  </a:cubicBezTo>
                  <a:cubicBezTo>
                    <a:pt x="40" y="114"/>
                    <a:pt x="40" y="114"/>
                    <a:pt x="40" y="114"/>
                  </a:cubicBezTo>
                  <a:cubicBezTo>
                    <a:pt x="41" y="113"/>
                    <a:pt x="42" y="113"/>
                    <a:pt x="4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90" name="Freeform 287">
              <a:extLst>
                <a:ext uri="{FF2B5EF4-FFF2-40B4-BE49-F238E27FC236}">
                  <a16:creationId xmlns:a16="http://schemas.microsoft.com/office/drawing/2014/main" id="{45238303-6E0B-4882-9253-AD421E8A424C}"/>
                </a:ext>
              </a:extLst>
            </p:cNvPr>
            <p:cNvSpPr>
              <a:spLocks noEditPoints="1"/>
            </p:cNvSpPr>
            <p:nvPr/>
          </p:nvSpPr>
          <p:spPr bwMode="auto">
            <a:xfrm>
              <a:off x="4016" y="3533"/>
              <a:ext cx="106" cy="106"/>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8 h 36"/>
                <a:gd name="T12" fmla="*/ 7 w 36"/>
                <a:gd name="T13" fmla="*/ 18 h 36"/>
                <a:gd name="T14" fmla="*/ 18 w 36"/>
                <a:gd name="T15" fmla="*/ 29 h 36"/>
                <a:gd name="T16" fmla="*/ 28 w 36"/>
                <a:gd name="T17" fmla="*/ 18 h 36"/>
                <a:gd name="T18" fmla="*/ 18 w 36"/>
                <a:gd name="T19"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8"/>
                    <a:pt x="8" y="0"/>
                    <a:pt x="18" y="0"/>
                  </a:cubicBezTo>
                  <a:cubicBezTo>
                    <a:pt x="28" y="0"/>
                    <a:pt x="36" y="8"/>
                    <a:pt x="36" y="18"/>
                  </a:cubicBezTo>
                  <a:cubicBezTo>
                    <a:pt x="36" y="28"/>
                    <a:pt x="28" y="36"/>
                    <a:pt x="18" y="36"/>
                  </a:cubicBezTo>
                  <a:close/>
                  <a:moveTo>
                    <a:pt x="18" y="8"/>
                  </a:moveTo>
                  <a:cubicBezTo>
                    <a:pt x="12" y="8"/>
                    <a:pt x="7" y="12"/>
                    <a:pt x="7" y="18"/>
                  </a:cubicBezTo>
                  <a:cubicBezTo>
                    <a:pt x="7" y="24"/>
                    <a:pt x="12" y="29"/>
                    <a:pt x="18" y="29"/>
                  </a:cubicBezTo>
                  <a:cubicBezTo>
                    <a:pt x="24" y="29"/>
                    <a:pt x="28" y="24"/>
                    <a:pt x="28" y="18"/>
                  </a:cubicBezTo>
                  <a:cubicBezTo>
                    <a:pt x="28" y="12"/>
                    <a:pt x="24" y="8"/>
                    <a:pt x="1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grpSp>
      <p:sp>
        <p:nvSpPr>
          <p:cNvPr id="91" name="Rectangle 90">
            <a:extLst>
              <a:ext uri="{FF2B5EF4-FFF2-40B4-BE49-F238E27FC236}">
                <a16:creationId xmlns:a16="http://schemas.microsoft.com/office/drawing/2014/main" id="{41CFBA33-B5FA-4330-88CC-F6928473A3EB}"/>
              </a:ext>
            </a:extLst>
          </p:cNvPr>
          <p:cNvSpPr/>
          <p:nvPr/>
        </p:nvSpPr>
        <p:spPr>
          <a:xfrm>
            <a:off x="7960947" y="1220039"/>
            <a:ext cx="4036455" cy="559432"/>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r>
              <a:rPr lang="en-US" sz="2000" b="1" spc="600">
                <a:solidFill>
                  <a:schemeClr val="accent6"/>
                </a:solidFill>
                <a:latin typeface="Calibri Light" panose="020F0302020204030204" pitchFamily="34" charset="0"/>
                <a:cs typeface="Calibri Light" panose="020F0302020204030204" pitchFamily="34" charset="0"/>
              </a:rPr>
              <a:t>Today’s Discussion</a:t>
            </a:r>
            <a:endParaRPr lang="en-US" b="1" spc="600">
              <a:solidFill>
                <a:schemeClr val="accent6"/>
              </a:solidFill>
              <a:latin typeface="Calibri Light" panose="020F0302020204030204" pitchFamily="34" charset="0"/>
              <a:cs typeface="Calibri Light" panose="020F0302020204030204" pitchFamily="34" charset="0"/>
            </a:endParaRPr>
          </a:p>
          <a:p>
            <a:pPr algn="ctr" defTabSz="914377"/>
            <a:r>
              <a:rPr lang="en-US" sz="1400" i="1">
                <a:solidFill>
                  <a:schemeClr val="accent6"/>
                </a:solidFill>
                <a:latin typeface="Calibri Light" panose="020F0302020204030204" pitchFamily="34" charset="0"/>
                <a:cs typeface="Calibri Light" panose="020F0302020204030204" pitchFamily="34" charset="0"/>
              </a:rPr>
              <a:t>Integrated Care Delivery with FHIR</a:t>
            </a:r>
            <a:r>
              <a:rPr lang="en-US" sz="1400"/>
              <a:t>®</a:t>
            </a:r>
            <a:endParaRPr lang="en-US" sz="1400" i="1">
              <a:solidFill>
                <a:schemeClr val="accent6"/>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373252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0A4DA2-9027-4CBE-A41E-7A9C2737E134}"/>
              </a:ext>
            </a:extLst>
          </p:cNvPr>
          <p:cNvSpPr>
            <a:spLocks noGrp="1"/>
          </p:cNvSpPr>
          <p:nvPr>
            <p:ph type="title"/>
          </p:nvPr>
        </p:nvSpPr>
        <p:spPr>
          <a:xfrm>
            <a:off x="1080278" y="861255"/>
            <a:ext cx="11092791" cy="855150"/>
          </a:xfrm>
        </p:spPr>
        <p:txBody>
          <a:bodyPr/>
          <a:lstStyle/>
          <a:p>
            <a:r>
              <a:rPr lang="en-US" sz="3200" dirty="0"/>
              <a:t>Enabling Seamless Data Exchange and Connections</a:t>
            </a:r>
          </a:p>
        </p:txBody>
      </p:sp>
      <p:sp>
        <p:nvSpPr>
          <p:cNvPr id="7" name="Slide Number Placeholder 6">
            <a:extLst>
              <a:ext uri="{FF2B5EF4-FFF2-40B4-BE49-F238E27FC236}">
                <a16:creationId xmlns:a16="http://schemas.microsoft.com/office/drawing/2014/main" id="{00B737CA-E9E8-44D1-8281-191F059CD797}"/>
              </a:ext>
            </a:extLst>
          </p:cNvPr>
          <p:cNvSpPr>
            <a:spLocks noGrp="1"/>
          </p:cNvSpPr>
          <p:nvPr>
            <p:ph type="sldNum" sz="quarter" idx="12"/>
          </p:nvPr>
        </p:nvSpPr>
        <p:spPr>
          <a:xfrm>
            <a:off x="11360517" y="6390178"/>
            <a:ext cx="513735" cy="227164"/>
          </a:xfrm>
        </p:spPr>
        <p:txBody>
          <a:bodyPr/>
          <a:lstStyle/>
          <a:p>
            <a:fld id="{2F8AF2E6-64A8-0F46-AF27-0A96D82A033B}" type="slidenum">
              <a:rPr lang="en-US" smtClean="0"/>
              <a:pPr/>
              <a:t>12</a:t>
            </a:fld>
            <a:endParaRPr lang="en-US"/>
          </a:p>
        </p:txBody>
      </p:sp>
      <p:sp>
        <p:nvSpPr>
          <p:cNvPr id="70" name="Rectangle 69">
            <a:extLst>
              <a:ext uri="{FF2B5EF4-FFF2-40B4-BE49-F238E27FC236}">
                <a16:creationId xmlns:a16="http://schemas.microsoft.com/office/drawing/2014/main" id="{296359F4-CCD8-4B72-BBA7-869B979126E8}"/>
              </a:ext>
            </a:extLst>
          </p:cNvPr>
          <p:cNvSpPr/>
          <p:nvPr/>
        </p:nvSpPr>
        <p:spPr>
          <a:xfrm>
            <a:off x="1243463" y="4475344"/>
            <a:ext cx="3373012" cy="2182216"/>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28594" indent="-228594" defTabSz="609570">
              <a:lnSpc>
                <a:spcPct val="90000"/>
              </a:lnSpc>
              <a:spcBef>
                <a:spcPts val="1000"/>
              </a:spcBef>
              <a:buFont typeface="Arial" panose="020B0604020202020204" pitchFamily="34" charset="0"/>
              <a:buChar char="•"/>
              <a:defRPr/>
            </a:pPr>
            <a:endParaRPr lang="en-US" sz="1400">
              <a:solidFill>
                <a:srgbClr val="535353"/>
              </a:solidFill>
              <a:latin typeface="Calibri" panose="020F0502020204030204"/>
              <a:sym typeface="Calibri"/>
            </a:endParaRPr>
          </a:p>
        </p:txBody>
      </p:sp>
      <p:grpSp>
        <p:nvGrpSpPr>
          <p:cNvPr id="156" name="Group 155">
            <a:extLst>
              <a:ext uri="{FF2B5EF4-FFF2-40B4-BE49-F238E27FC236}">
                <a16:creationId xmlns:a16="http://schemas.microsoft.com/office/drawing/2014/main" id="{CA656AB3-A98D-43BD-88F4-E52842D84BF0}"/>
              </a:ext>
            </a:extLst>
          </p:cNvPr>
          <p:cNvGrpSpPr/>
          <p:nvPr/>
        </p:nvGrpSpPr>
        <p:grpSpPr>
          <a:xfrm>
            <a:off x="854699" y="1208064"/>
            <a:ext cx="10443143" cy="4957159"/>
            <a:chOff x="501067" y="1119082"/>
            <a:chExt cx="10968443" cy="5206509"/>
          </a:xfrm>
        </p:grpSpPr>
        <p:grpSp>
          <p:nvGrpSpPr>
            <p:cNvPr id="173" name="Group 172">
              <a:extLst>
                <a:ext uri="{FF2B5EF4-FFF2-40B4-BE49-F238E27FC236}">
                  <a16:creationId xmlns:a16="http://schemas.microsoft.com/office/drawing/2014/main" id="{68FA4491-B981-4987-9278-7088870A3A08}"/>
                </a:ext>
              </a:extLst>
            </p:cNvPr>
            <p:cNvGrpSpPr/>
            <p:nvPr/>
          </p:nvGrpSpPr>
          <p:grpSpPr>
            <a:xfrm>
              <a:off x="501067" y="1119082"/>
              <a:ext cx="10968443" cy="5206509"/>
              <a:chOff x="501066" y="1205580"/>
              <a:chExt cx="10968443" cy="5206509"/>
            </a:xfrm>
          </p:grpSpPr>
          <p:grpSp>
            <p:nvGrpSpPr>
              <p:cNvPr id="232" name="Group 231">
                <a:extLst>
                  <a:ext uri="{FF2B5EF4-FFF2-40B4-BE49-F238E27FC236}">
                    <a16:creationId xmlns:a16="http://schemas.microsoft.com/office/drawing/2014/main" id="{5F5342F1-0F21-4DEA-9F31-77DF36A59431}"/>
                  </a:ext>
                </a:extLst>
              </p:cNvPr>
              <p:cNvGrpSpPr/>
              <p:nvPr/>
            </p:nvGrpSpPr>
            <p:grpSpPr>
              <a:xfrm>
                <a:off x="501066" y="1205580"/>
                <a:ext cx="5301420" cy="5206509"/>
                <a:chOff x="8479863" y="253053"/>
                <a:chExt cx="4036947" cy="5206509"/>
              </a:xfrm>
            </p:grpSpPr>
            <p:sp>
              <p:nvSpPr>
                <p:cNvPr id="236" name="Rectangle 235">
                  <a:extLst>
                    <a:ext uri="{FF2B5EF4-FFF2-40B4-BE49-F238E27FC236}">
                      <a16:creationId xmlns:a16="http://schemas.microsoft.com/office/drawing/2014/main" id="{9D837A9F-4273-4F8F-99B6-EE949888FC6A}"/>
                    </a:ext>
                  </a:extLst>
                </p:cNvPr>
                <p:cNvSpPr/>
                <p:nvPr/>
              </p:nvSpPr>
              <p:spPr>
                <a:xfrm>
                  <a:off x="8479863" y="253053"/>
                  <a:ext cx="4036947" cy="559432"/>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r>
                    <a:rPr lang="en-US" sz="2000" b="1" spc="600">
                      <a:solidFill>
                        <a:srgbClr val="9EE257">
                          <a:lumMod val="75000"/>
                        </a:srgbClr>
                      </a:solidFill>
                      <a:latin typeface="Calibri Light" panose="020F0302020204030204" pitchFamily="34" charset="0"/>
                      <a:cs typeface="Calibri Light" panose="020F0302020204030204" pitchFamily="34" charset="0"/>
                    </a:rPr>
                    <a:t>API</a:t>
                  </a:r>
                  <a:endParaRPr lang="en-US" b="1" spc="600">
                    <a:solidFill>
                      <a:srgbClr val="9EE257">
                        <a:lumMod val="75000"/>
                      </a:srgbClr>
                    </a:solidFill>
                    <a:latin typeface="Calibri Light" panose="020F0302020204030204" pitchFamily="34" charset="0"/>
                    <a:cs typeface="Calibri Light" panose="020F0302020204030204" pitchFamily="34" charset="0"/>
                  </a:endParaRPr>
                </a:p>
                <a:p>
                  <a:pPr algn="ctr" defTabSz="914377"/>
                  <a:r>
                    <a:rPr lang="en-US" sz="1400" i="1">
                      <a:solidFill>
                        <a:srgbClr val="535353"/>
                      </a:solidFill>
                      <a:latin typeface="Calibri Light" panose="020F0302020204030204" pitchFamily="34" charset="0"/>
                      <a:cs typeface="Calibri Light" panose="020F0302020204030204" pitchFamily="34" charset="0"/>
                    </a:rPr>
                    <a:t>Application Programming Interface</a:t>
                  </a:r>
                </a:p>
              </p:txBody>
            </p:sp>
            <p:sp>
              <p:nvSpPr>
                <p:cNvPr id="237" name="Rectangle 236">
                  <a:extLst>
                    <a:ext uri="{FF2B5EF4-FFF2-40B4-BE49-F238E27FC236}">
                      <a16:creationId xmlns:a16="http://schemas.microsoft.com/office/drawing/2014/main" id="{2E590AD6-B8B7-4717-9775-4063E5E17960}"/>
                    </a:ext>
                  </a:extLst>
                </p:cNvPr>
                <p:cNvSpPr/>
                <p:nvPr/>
              </p:nvSpPr>
              <p:spPr>
                <a:xfrm>
                  <a:off x="8481530" y="894631"/>
                  <a:ext cx="4035280" cy="4564931"/>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228594" indent="-228594" defTabSz="609570">
                    <a:lnSpc>
                      <a:spcPct val="90000"/>
                    </a:lnSpc>
                    <a:spcBef>
                      <a:spcPts val="1000"/>
                    </a:spcBef>
                    <a:buFont typeface="Arial" panose="020B0604020202020204" pitchFamily="34" charset="0"/>
                    <a:buChar char="•"/>
                    <a:defRPr/>
                  </a:pPr>
                  <a:r>
                    <a:rPr lang="en-US" sz="1400">
                      <a:solidFill>
                        <a:srgbClr val="535353"/>
                      </a:solidFill>
                      <a:latin typeface="Calibri Light" panose="020F0302020204030204" pitchFamily="34" charset="0"/>
                      <a:cs typeface="Calibri Light" panose="020F0302020204030204" pitchFamily="34" charset="0"/>
                      <a:sym typeface="Calibri"/>
                    </a:rPr>
                    <a:t>A </a:t>
                  </a:r>
                  <a:r>
                    <a:rPr lang="en-US" sz="1400" b="1">
                      <a:solidFill>
                        <a:srgbClr val="535353"/>
                      </a:solidFill>
                      <a:latin typeface="Calibri Light" panose="020F0302020204030204" pitchFamily="34" charset="0"/>
                      <a:cs typeface="Calibri Light" panose="020F0302020204030204" pitchFamily="34" charset="0"/>
                      <a:sym typeface="Calibri"/>
                    </a:rPr>
                    <a:t>software intermediary </a:t>
                  </a:r>
                  <a:r>
                    <a:rPr lang="en-US" sz="1400">
                      <a:solidFill>
                        <a:srgbClr val="535353"/>
                      </a:solidFill>
                      <a:latin typeface="Calibri Light" panose="020F0302020204030204" pitchFamily="34" charset="0"/>
                      <a:cs typeface="Calibri Light" panose="020F0302020204030204" pitchFamily="34" charset="0"/>
                      <a:sym typeface="Calibri"/>
                    </a:rPr>
                    <a:t>that allows </a:t>
                  </a:r>
                  <a:r>
                    <a:rPr lang="en-US" sz="1400" b="1">
                      <a:solidFill>
                        <a:srgbClr val="535353"/>
                      </a:solidFill>
                      <a:latin typeface="Calibri Light" panose="020F0302020204030204" pitchFamily="34" charset="0"/>
                      <a:cs typeface="Calibri Light" panose="020F0302020204030204" pitchFamily="34" charset="0"/>
                      <a:sym typeface="Calibri"/>
                    </a:rPr>
                    <a:t>applications to seamlessly access another application’s capabilities or data</a:t>
                  </a:r>
                  <a:r>
                    <a:rPr lang="en-US" sz="1400">
                      <a:solidFill>
                        <a:srgbClr val="535353"/>
                      </a:solidFill>
                      <a:latin typeface="Calibri Light" panose="020F0302020204030204" pitchFamily="34" charset="0"/>
                      <a:cs typeface="Calibri Light" panose="020F0302020204030204" pitchFamily="34" charset="0"/>
                      <a:sym typeface="Calibri"/>
                    </a:rPr>
                    <a:t>, regardless of underlying technologies</a:t>
                  </a:r>
                </a:p>
                <a:p>
                  <a:pPr marL="228594" indent="-228594" defTabSz="609570">
                    <a:lnSpc>
                      <a:spcPct val="90000"/>
                    </a:lnSpc>
                    <a:spcBef>
                      <a:spcPts val="1000"/>
                    </a:spcBef>
                    <a:buFont typeface="Arial" panose="020B0604020202020204" pitchFamily="34" charset="0"/>
                    <a:buChar char="•"/>
                    <a:defRPr/>
                  </a:pPr>
                  <a:r>
                    <a:rPr lang="en-US" sz="1400">
                      <a:solidFill>
                        <a:srgbClr val="535353"/>
                      </a:solidFill>
                      <a:latin typeface="Calibri Light" panose="020F0302020204030204" pitchFamily="34" charset="0"/>
                      <a:cs typeface="Calibri Light" panose="020F0302020204030204" pitchFamily="34" charset="0"/>
                      <a:sym typeface="Calibri"/>
                    </a:rPr>
                    <a:t>Enables developers to simply </a:t>
                  </a:r>
                  <a:r>
                    <a:rPr lang="en-US" sz="1400" b="1">
                      <a:solidFill>
                        <a:srgbClr val="535353"/>
                      </a:solidFill>
                      <a:latin typeface="Calibri Light" panose="020F0302020204030204" pitchFamily="34" charset="0"/>
                      <a:cs typeface="Calibri Light" panose="020F0302020204030204" pitchFamily="34" charset="0"/>
                      <a:sym typeface="Calibri"/>
                    </a:rPr>
                    <a:t>“plug in” their apps and data</a:t>
                  </a:r>
                </a:p>
                <a:p>
                  <a:pPr marL="228594" indent="-228594" defTabSz="609570">
                    <a:lnSpc>
                      <a:spcPct val="90000"/>
                    </a:lnSpc>
                    <a:spcBef>
                      <a:spcPts val="1000"/>
                    </a:spcBef>
                    <a:buFont typeface="Arial" panose="020B0604020202020204" pitchFamily="34" charset="0"/>
                    <a:buChar char="•"/>
                    <a:defRPr/>
                  </a:pPr>
                  <a:endParaRPr lang="en-US" sz="1400">
                    <a:solidFill>
                      <a:srgbClr val="535353"/>
                    </a:solidFill>
                    <a:latin typeface="Calibri Light" panose="020F0302020204030204" pitchFamily="34" charset="0"/>
                    <a:cs typeface="Calibri Light" panose="020F0302020204030204" pitchFamily="34" charset="0"/>
                  </a:endParaRPr>
                </a:p>
              </p:txBody>
            </p:sp>
          </p:grpSp>
          <p:grpSp>
            <p:nvGrpSpPr>
              <p:cNvPr id="233" name="Group 232">
                <a:extLst>
                  <a:ext uri="{FF2B5EF4-FFF2-40B4-BE49-F238E27FC236}">
                    <a16:creationId xmlns:a16="http://schemas.microsoft.com/office/drawing/2014/main" id="{6CCDA86B-749D-4F8F-BCCB-9E5B630B2BE9}"/>
                  </a:ext>
                </a:extLst>
              </p:cNvPr>
              <p:cNvGrpSpPr/>
              <p:nvPr/>
            </p:nvGrpSpPr>
            <p:grpSpPr>
              <a:xfrm>
                <a:off x="6170278" y="1205580"/>
                <a:ext cx="5299231" cy="5206509"/>
                <a:chOff x="8481530" y="253053"/>
                <a:chExt cx="4035280" cy="5206509"/>
              </a:xfrm>
            </p:grpSpPr>
            <p:sp>
              <p:nvSpPr>
                <p:cNvPr id="234" name="Rectangle 233">
                  <a:extLst>
                    <a:ext uri="{FF2B5EF4-FFF2-40B4-BE49-F238E27FC236}">
                      <a16:creationId xmlns:a16="http://schemas.microsoft.com/office/drawing/2014/main" id="{E538E26A-C87B-44BA-9A66-47158A40E83C}"/>
                    </a:ext>
                  </a:extLst>
                </p:cNvPr>
                <p:cNvSpPr/>
                <p:nvPr/>
              </p:nvSpPr>
              <p:spPr>
                <a:xfrm>
                  <a:off x="8481530" y="253053"/>
                  <a:ext cx="4035280" cy="559432"/>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r>
                    <a:rPr lang="en-US" sz="2000" b="1" spc="600">
                      <a:solidFill>
                        <a:srgbClr val="9EE257">
                          <a:lumMod val="75000"/>
                        </a:srgbClr>
                      </a:solidFill>
                      <a:latin typeface="Calibri Light" panose="020F0302020204030204" pitchFamily="34" charset="0"/>
                      <a:cs typeface="Calibri Light" panose="020F0302020204030204" pitchFamily="34" charset="0"/>
                    </a:rPr>
                    <a:t>FHIR</a:t>
                  </a:r>
                </a:p>
                <a:p>
                  <a:pPr algn="ctr" defTabSz="914377"/>
                  <a:r>
                    <a:rPr lang="en-US" sz="1400" i="1">
                      <a:solidFill>
                        <a:srgbClr val="535353"/>
                      </a:solidFill>
                      <a:latin typeface="Calibri Light" panose="020F0302020204030204" pitchFamily="34" charset="0"/>
                      <a:cs typeface="Calibri Light" panose="020F0302020204030204" pitchFamily="34" charset="0"/>
                    </a:rPr>
                    <a:t>Fast Healthcare Interoperability Resources</a:t>
                  </a:r>
                </a:p>
              </p:txBody>
            </p:sp>
            <p:sp>
              <p:nvSpPr>
                <p:cNvPr id="235" name="Rectangle 234">
                  <a:extLst>
                    <a:ext uri="{FF2B5EF4-FFF2-40B4-BE49-F238E27FC236}">
                      <a16:creationId xmlns:a16="http://schemas.microsoft.com/office/drawing/2014/main" id="{7F3BC503-1682-4251-B71F-8562E387368A}"/>
                    </a:ext>
                  </a:extLst>
                </p:cNvPr>
                <p:cNvSpPr/>
                <p:nvPr/>
              </p:nvSpPr>
              <p:spPr>
                <a:xfrm>
                  <a:off x="8481530" y="894631"/>
                  <a:ext cx="4035280" cy="4564931"/>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228594" indent="-228594" defTabSz="609570">
                    <a:lnSpc>
                      <a:spcPct val="90000"/>
                    </a:lnSpc>
                    <a:spcBef>
                      <a:spcPts val="1000"/>
                    </a:spcBef>
                    <a:buFont typeface="Arial" panose="020B0604020202020204" pitchFamily="34" charset="0"/>
                    <a:buChar char="•"/>
                    <a:defRPr/>
                  </a:pPr>
                  <a:r>
                    <a:rPr lang="en-US" sz="1400">
                      <a:solidFill>
                        <a:srgbClr val="535353"/>
                      </a:solidFill>
                      <a:latin typeface="Calibri Light" panose="020F0302020204030204" pitchFamily="34" charset="0"/>
                      <a:cs typeface="Calibri Light" panose="020F0302020204030204" pitchFamily="34" charset="0"/>
                    </a:rPr>
                    <a:t>Contemporary industry standard </a:t>
                  </a:r>
                  <a:r>
                    <a:rPr lang="en-US" sz="1400" b="1">
                      <a:solidFill>
                        <a:srgbClr val="535353"/>
                      </a:solidFill>
                      <a:latin typeface="Calibri Light" panose="020F0302020204030204" pitchFamily="34" charset="0"/>
                      <a:cs typeface="Calibri Light" panose="020F0302020204030204" pitchFamily="34" charset="0"/>
                    </a:rPr>
                    <a:t>API and data model that supports common exchange methods </a:t>
                  </a:r>
                  <a:r>
                    <a:rPr lang="en-US" sz="1400">
                      <a:solidFill>
                        <a:srgbClr val="535353"/>
                      </a:solidFill>
                      <a:latin typeface="Calibri Light" panose="020F0302020204030204" pitchFamily="34" charset="0"/>
                      <a:cs typeface="Calibri Light" panose="020F0302020204030204" pitchFamily="34" charset="0"/>
                    </a:rPr>
                    <a:t>(e.g., mobile phone apps, EHR-based data sharing, institutional solutions)</a:t>
                  </a:r>
                </a:p>
                <a:p>
                  <a:pPr marL="228594" indent="-228594" defTabSz="609570">
                    <a:lnSpc>
                      <a:spcPct val="90000"/>
                    </a:lnSpc>
                    <a:spcBef>
                      <a:spcPts val="1000"/>
                    </a:spcBef>
                    <a:buFont typeface="Arial" panose="020B0604020202020204" pitchFamily="34" charset="0"/>
                    <a:buChar char="•"/>
                    <a:defRPr/>
                  </a:pPr>
                  <a:r>
                    <a:rPr lang="en-US" sz="1400">
                      <a:solidFill>
                        <a:srgbClr val="535353"/>
                      </a:solidFill>
                      <a:latin typeface="Calibri Light" panose="020F0302020204030204" pitchFamily="34" charset="0"/>
                      <a:cs typeface="Calibri Light" panose="020F0302020204030204" pitchFamily="34" charset="0"/>
                    </a:rPr>
                    <a:t>Ensures </a:t>
                  </a:r>
                  <a:r>
                    <a:rPr lang="en-US" sz="1400" b="1">
                      <a:solidFill>
                        <a:srgbClr val="535353"/>
                      </a:solidFill>
                      <a:latin typeface="Calibri Light" panose="020F0302020204030204" pitchFamily="34" charset="0"/>
                      <a:cs typeface="Calibri Light" panose="020F0302020204030204" pitchFamily="34" charset="0"/>
                    </a:rPr>
                    <a:t>standardization and reusability </a:t>
                  </a:r>
                </a:p>
              </p:txBody>
            </p:sp>
          </p:grpSp>
        </p:grpSp>
        <p:pic>
          <p:nvPicPr>
            <p:cNvPr id="179" name="Picture 178">
              <a:extLst>
                <a:ext uri="{FF2B5EF4-FFF2-40B4-BE49-F238E27FC236}">
                  <a16:creationId xmlns:a16="http://schemas.microsoft.com/office/drawing/2014/main" id="{29A36FF5-26DF-4EDC-9A17-5F200100184A}"/>
                </a:ext>
              </a:extLst>
            </p:cNvPr>
            <p:cNvPicPr>
              <a:picLocks noChangeAspect="1"/>
            </p:cNvPicPr>
            <p:nvPr/>
          </p:nvPicPr>
          <p:blipFill>
            <a:blip r:embed="rId3"/>
            <a:stretch>
              <a:fillRect/>
            </a:stretch>
          </p:blipFill>
          <p:spPr>
            <a:xfrm>
              <a:off x="871907" y="3215452"/>
              <a:ext cx="4560312" cy="2943784"/>
            </a:xfrm>
            <a:prstGeom prst="rect">
              <a:avLst/>
            </a:prstGeom>
          </p:spPr>
        </p:pic>
        <p:grpSp>
          <p:nvGrpSpPr>
            <p:cNvPr id="180" name="Group 179">
              <a:extLst>
                <a:ext uri="{FF2B5EF4-FFF2-40B4-BE49-F238E27FC236}">
                  <a16:creationId xmlns:a16="http://schemas.microsoft.com/office/drawing/2014/main" id="{E146BE75-A0FC-40DE-BBBC-4FE8116D620E}"/>
                </a:ext>
              </a:extLst>
            </p:cNvPr>
            <p:cNvGrpSpPr/>
            <p:nvPr/>
          </p:nvGrpSpPr>
          <p:grpSpPr>
            <a:xfrm>
              <a:off x="6263660" y="2912806"/>
              <a:ext cx="5151525" cy="3100364"/>
              <a:chOff x="6263659" y="2780083"/>
              <a:chExt cx="5151525" cy="3100364"/>
            </a:xfrm>
          </p:grpSpPr>
          <p:sp>
            <p:nvSpPr>
              <p:cNvPr id="188" name="TextBox 187">
                <a:extLst>
                  <a:ext uri="{FF2B5EF4-FFF2-40B4-BE49-F238E27FC236}">
                    <a16:creationId xmlns:a16="http://schemas.microsoft.com/office/drawing/2014/main" id="{2CBF1BD9-E0DF-4EC9-B83C-E577ECAFC8C5}"/>
                  </a:ext>
                </a:extLst>
              </p:cNvPr>
              <p:cNvSpPr txBox="1"/>
              <p:nvPr/>
            </p:nvSpPr>
            <p:spPr>
              <a:xfrm>
                <a:off x="9848885" y="3412358"/>
                <a:ext cx="1149835" cy="400110"/>
              </a:xfrm>
              <a:prstGeom prst="rect">
                <a:avLst/>
              </a:prstGeom>
              <a:noFill/>
            </p:spPr>
            <p:txBody>
              <a:bodyPr wrap="square" rtlCol="0">
                <a:spAutoFit/>
              </a:bodyPr>
              <a:lstStyle/>
              <a:p>
                <a:pPr defTabSz="914377">
                  <a:defRPr/>
                </a:pPr>
                <a:r>
                  <a:rPr lang="en-US" sz="1000">
                    <a:solidFill>
                      <a:prstClr val="black"/>
                    </a:solidFill>
                    <a:latin typeface="Calibri" panose="020F0502020204030204"/>
                  </a:rPr>
                  <a:t>Healthcare</a:t>
                </a:r>
                <a:br>
                  <a:rPr lang="en-US" sz="1000">
                    <a:solidFill>
                      <a:prstClr val="black"/>
                    </a:solidFill>
                    <a:latin typeface="Calibri" panose="020F0502020204030204"/>
                  </a:rPr>
                </a:br>
                <a:r>
                  <a:rPr lang="en-US" sz="1000">
                    <a:solidFill>
                      <a:prstClr val="black"/>
                    </a:solidFill>
                    <a:latin typeface="Calibri" panose="020F0502020204030204"/>
                  </a:rPr>
                  <a:t>Directory</a:t>
                </a:r>
              </a:p>
            </p:txBody>
          </p:sp>
          <p:sp>
            <p:nvSpPr>
              <p:cNvPr id="189" name="TextBox 188">
                <a:extLst>
                  <a:ext uri="{FF2B5EF4-FFF2-40B4-BE49-F238E27FC236}">
                    <a16:creationId xmlns:a16="http://schemas.microsoft.com/office/drawing/2014/main" id="{9C984AB3-BBE9-4806-9D9E-64D10499823B}"/>
                  </a:ext>
                </a:extLst>
              </p:cNvPr>
              <p:cNvSpPr txBox="1"/>
              <p:nvPr/>
            </p:nvSpPr>
            <p:spPr>
              <a:xfrm>
                <a:off x="8489452" y="2780083"/>
                <a:ext cx="726789" cy="323165"/>
              </a:xfrm>
              <a:prstGeom prst="rect">
                <a:avLst/>
              </a:prstGeom>
              <a:noFill/>
            </p:spPr>
            <p:txBody>
              <a:bodyPr wrap="square" rtlCol="0">
                <a:spAutoFit/>
              </a:bodyPr>
              <a:lstStyle/>
              <a:p>
                <a:pPr algn="ctr" defTabSz="914377">
                  <a:lnSpc>
                    <a:spcPts val="1800"/>
                  </a:lnSpc>
                  <a:defRPr/>
                </a:pPr>
                <a:r>
                  <a:rPr lang="en-US" sz="1000">
                    <a:solidFill>
                      <a:prstClr val="black"/>
                    </a:solidFill>
                    <a:latin typeface="Calibri" panose="020F0502020204030204"/>
                  </a:rPr>
                  <a:t>Provider</a:t>
                </a:r>
              </a:p>
            </p:txBody>
          </p:sp>
          <p:sp>
            <p:nvSpPr>
              <p:cNvPr id="190" name="TextBox 189">
                <a:extLst>
                  <a:ext uri="{FF2B5EF4-FFF2-40B4-BE49-F238E27FC236}">
                    <a16:creationId xmlns:a16="http://schemas.microsoft.com/office/drawing/2014/main" id="{D520FC07-EC83-4F56-A523-CD5E598B3B5B}"/>
                  </a:ext>
                </a:extLst>
              </p:cNvPr>
              <p:cNvSpPr txBox="1"/>
              <p:nvPr/>
            </p:nvSpPr>
            <p:spPr>
              <a:xfrm>
                <a:off x="7173023" y="3383758"/>
                <a:ext cx="810017" cy="323165"/>
              </a:xfrm>
              <a:prstGeom prst="rect">
                <a:avLst/>
              </a:prstGeom>
              <a:noFill/>
            </p:spPr>
            <p:txBody>
              <a:bodyPr wrap="square" rtlCol="0">
                <a:spAutoFit/>
              </a:bodyPr>
              <a:lstStyle/>
              <a:p>
                <a:pPr algn="ctr" defTabSz="914377">
                  <a:lnSpc>
                    <a:spcPts val="1800"/>
                  </a:lnSpc>
                  <a:defRPr/>
                </a:pPr>
                <a:r>
                  <a:rPr lang="en-US" sz="1000">
                    <a:solidFill>
                      <a:prstClr val="black"/>
                    </a:solidFill>
                    <a:latin typeface="Calibri" panose="020F0502020204030204"/>
                  </a:rPr>
                  <a:t>Payers</a:t>
                </a:r>
              </a:p>
            </p:txBody>
          </p:sp>
          <p:sp>
            <p:nvSpPr>
              <p:cNvPr id="191" name="TextBox 190">
                <a:extLst>
                  <a:ext uri="{FF2B5EF4-FFF2-40B4-BE49-F238E27FC236}">
                    <a16:creationId xmlns:a16="http://schemas.microsoft.com/office/drawing/2014/main" id="{9642BA68-D2AE-48CF-B701-D381A69642D8}"/>
                  </a:ext>
                </a:extLst>
              </p:cNvPr>
              <p:cNvSpPr txBox="1"/>
              <p:nvPr/>
            </p:nvSpPr>
            <p:spPr>
              <a:xfrm>
                <a:off x="10265349" y="4126098"/>
                <a:ext cx="1149835" cy="400110"/>
              </a:xfrm>
              <a:prstGeom prst="rect">
                <a:avLst/>
              </a:prstGeom>
              <a:noFill/>
            </p:spPr>
            <p:txBody>
              <a:bodyPr wrap="square" rtlCol="0">
                <a:spAutoFit/>
              </a:bodyPr>
              <a:lstStyle/>
              <a:p>
                <a:pPr defTabSz="914377">
                  <a:defRPr/>
                </a:pPr>
                <a:r>
                  <a:rPr lang="en-US" sz="1000">
                    <a:solidFill>
                      <a:prstClr val="black"/>
                    </a:solidFill>
                    <a:latin typeface="Calibri" panose="020F0502020204030204"/>
                  </a:rPr>
                  <a:t>Patient Medical Record</a:t>
                </a:r>
              </a:p>
            </p:txBody>
          </p:sp>
          <p:sp>
            <p:nvSpPr>
              <p:cNvPr id="192" name="TextBox 191">
                <a:extLst>
                  <a:ext uri="{FF2B5EF4-FFF2-40B4-BE49-F238E27FC236}">
                    <a16:creationId xmlns:a16="http://schemas.microsoft.com/office/drawing/2014/main" id="{D9F90F9E-2A74-46F8-8D0F-49E7765DB836}"/>
                  </a:ext>
                </a:extLst>
              </p:cNvPr>
              <p:cNvSpPr txBox="1"/>
              <p:nvPr/>
            </p:nvSpPr>
            <p:spPr>
              <a:xfrm>
                <a:off x="10086568" y="5017085"/>
                <a:ext cx="1149835" cy="246221"/>
              </a:xfrm>
              <a:prstGeom prst="rect">
                <a:avLst/>
              </a:prstGeom>
              <a:noFill/>
            </p:spPr>
            <p:txBody>
              <a:bodyPr wrap="square" rtlCol="0">
                <a:spAutoFit/>
              </a:bodyPr>
              <a:lstStyle/>
              <a:p>
                <a:pPr defTabSz="914377">
                  <a:defRPr/>
                </a:pPr>
                <a:r>
                  <a:rPr lang="en-US" sz="1000">
                    <a:solidFill>
                      <a:prstClr val="black"/>
                    </a:solidFill>
                    <a:latin typeface="Calibri" panose="020F0502020204030204"/>
                  </a:rPr>
                  <a:t>Referral / Consult</a:t>
                </a:r>
              </a:p>
            </p:txBody>
          </p:sp>
          <p:sp>
            <p:nvSpPr>
              <p:cNvPr id="193" name="TextBox 192">
                <a:extLst>
                  <a:ext uri="{FF2B5EF4-FFF2-40B4-BE49-F238E27FC236}">
                    <a16:creationId xmlns:a16="http://schemas.microsoft.com/office/drawing/2014/main" id="{09C551F2-4D16-4475-9B3A-57DEBD95FC3F}"/>
                  </a:ext>
                </a:extLst>
              </p:cNvPr>
              <p:cNvSpPr txBox="1"/>
              <p:nvPr/>
            </p:nvSpPr>
            <p:spPr>
              <a:xfrm>
                <a:off x="9511503" y="5622651"/>
                <a:ext cx="1149835" cy="246221"/>
              </a:xfrm>
              <a:prstGeom prst="rect">
                <a:avLst/>
              </a:prstGeom>
              <a:noFill/>
            </p:spPr>
            <p:txBody>
              <a:bodyPr wrap="square" rtlCol="0">
                <a:spAutoFit/>
              </a:bodyPr>
              <a:lstStyle/>
              <a:p>
                <a:pPr defTabSz="914377">
                  <a:defRPr/>
                </a:pPr>
                <a:r>
                  <a:rPr lang="en-US" sz="1000">
                    <a:solidFill>
                      <a:prstClr val="black"/>
                    </a:solidFill>
                    <a:latin typeface="Calibri" panose="020F0502020204030204"/>
                  </a:rPr>
                  <a:t>Research</a:t>
                </a:r>
              </a:p>
            </p:txBody>
          </p:sp>
          <p:sp>
            <p:nvSpPr>
              <p:cNvPr id="194" name="TextBox 193">
                <a:extLst>
                  <a:ext uri="{FF2B5EF4-FFF2-40B4-BE49-F238E27FC236}">
                    <a16:creationId xmlns:a16="http://schemas.microsoft.com/office/drawing/2014/main" id="{51EF1BBF-4D72-4929-81EF-87FE3432CE2D}"/>
                  </a:ext>
                </a:extLst>
              </p:cNvPr>
              <p:cNvSpPr txBox="1"/>
              <p:nvPr/>
            </p:nvSpPr>
            <p:spPr>
              <a:xfrm>
                <a:off x="6996542" y="5617261"/>
                <a:ext cx="1149835" cy="246221"/>
              </a:xfrm>
              <a:prstGeom prst="rect">
                <a:avLst/>
              </a:prstGeom>
              <a:noFill/>
            </p:spPr>
            <p:txBody>
              <a:bodyPr wrap="square" rtlCol="0">
                <a:spAutoFit/>
              </a:bodyPr>
              <a:lstStyle/>
              <a:p>
                <a:pPr algn="r" defTabSz="914377">
                  <a:defRPr/>
                </a:pPr>
                <a:r>
                  <a:rPr lang="en-US" sz="1000">
                    <a:solidFill>
                      <a:prstClr val="black"/>
                    </a:solidFill>
                    <a:latin typeface="Calibri" panose="020F0502020204030204"/>
                  </a:rPr>
                  <a:t>Public Health</a:t>
                </a:r>
              </a:p>
            </p:txBody>
          </p:sp>
          <p:sp>
            <p:nvSpPr>
              <p:cNvPr id="195" name="TextBox 194">
                <a:extLst>
                  <a:ext uri="{FF2B5EF4-FFF2-40B4-BE49-F238E27FC236}">
                    <a16:creationId xmlns:a16="http://schemas.microsoft.com/office/drawing/2014/main" id="{FB7273F1-0EA4-4C53-BD0A-5162BB6BCEDA}"/>
                  </a:ext>
                </a:extLst>
              </p:cNvPr>
              <p:cNvSpPr txBox="1"/>
              <p:nvPr/>
            </p:nvSpPr>
            <p:spPr>
              <a:xfrm>
                <a:off x="6313004" y="5017085"/>
                <a:ext cx="1279549" cy="400110"/>
              </a:xfrm>
              <a:prstGeom prst="rect">
                <a:avLst/>
              </a:prstGeom>
              <a:noFill/>
            </p:spPr>
            <p:txBody>
              <a:bodyPr wrap="square" rtlCol="0">
                <a:spAutoFit/>
              </a:bodyPr>
              <a:lstStyle/>
              <a:p>
                <a:pPr algn="r" defTabSz="914377">
                  <a:defRPr/>
                </a:pPr>
                <a:r>
                  <a:rPr lang="en-US" sz="1000">
                    <a:solidFill>
                      <a:prstClr val="black"/>
                    </a:solidFill>
                    <a:latin typeface="Calibri" panose="020F0502020204030204"/>
                  </a:rPr>
                  <a:t>Social Determinants of Health</a:t>
                </a:r>
                <a:endParaRPr lang="en-US" sz="800">
                  <a:solidFill>
                    <a:prstClr val="black"/>
                  </a:solidFill>
                  <a:latin typeface="Calibri" panose="020F0502020204030204"/>
                </a:endParaRPr>
              </a:p>
            </p:txBody>
          </p:sp>
          <p:sp>
            <p:nvSpPr>
              <p:cNvPr id="196" name="TextBox 195">
                <a:extLst>
                  <a:ext uri="{FF2B5EF4-FFF2-40B4-BE49-F238E27FC236}">
                    <a16:creationId xmlns:a16="http://schemas.microsoft.com/office/drawing/2014/main" id="{E99B3E2E-7576-4A3F-B7D5-91D71EE7B13E}"/>
                  </a:ext>
                </a:extLst>
              </p:cNvPr>
              <p:cNvSpPr txBox="1"/>
              <p:nvPr/>
            </p:nvSpPr>
            <p:spPr>
              <a:xfrm>
                <a:off x="6263659" y="4126096"/>
                <a:ext cx="1149835" cy="400110"/>
              </a:xfrm>
              <a:prstGeom prst="rect">
                <a:avLst/>
              </a:prstGeom>
              <a:noFill/>
            </p:spPr>
            <p:txBody>
              <a:bodyPr wrap="square" rtlCol="0">
                <a:spAutoFit/>
              </a:bodyPr>
              <a:lstStyle/>
              <a:p>
                <a:pPr algn="r" defTabSz="914377">
                  <a:defRPr/>
                </a:pPr>
                <a:r>
                  <a:rPr lang="en-US" sz="1000">
                    <a:solidFill>
                      <a:prstClr val="black"/>
                    </a:solidFill>
                    <a:latin typeface="Calibri" panose="020F0502020204030204"/>
                  </a:rPr>
                  <a:t>Clinical Decision Support</a:t>
                </a:r>
              </a:p>
            </p:txBody>
          </p:sp>
          <p:grpSp>
            <p:nvGrpSpPr>
              <p:cNvPr id="197" name="Group 196">
                <a:extLst>
                  <a:ext uri="{FF2B5EF4-FFF2-40B4-BE49-F238E27FC236}">
                    <a16:creationId xmlns:a16="http://schemas.microsoft.com/office/drawing/2014/main" id="{F1BE5293-5E7C-4AEB-B482-EC0F41462AA4}"/>
                  </a:ext>
                </a:extLst>
              </p:cNvPr>
              <p:cNvGrpSpPr/>
              <p:nvPr/>
            </p:nvGrpSpPr>
            <p:grpSpPr>
              <a:xfrm>
                <a:off x="7440341" y="3091251"/>
                <a:ext cx="2825009" cy="2789196"/>
                <a:chOff x="7440341" y="3177750"/>
                <a:chExt cx="2825009" cy="2789196"/>
              </a:xfrm>
            </p:grpSpPr>
            <p:sp>
              <p:nvSpPr>
                <p:cNvPr id="222" name="Oval 221">
                  <a:extLst>
                    <a:ext uri="{FF2B5EF4-FFF2-40B4-BE49-F238E27FC236}">
                      <a16:creationId xmlns:a16="http://schemas.microsoft.com/office/drawing/2014/main" id="{922BCF9F-0BC9-47EB-A6A8-914418DBE1E5}"/>
                    </a:ext>
                  </a:extLst>
                </p:cNvPr>
                <p:cNvSpPr/>
                <p:nvPr/>
              </p:nvSpPr>
              <p:spPr>
                <a:xfrm>
                  <a:off x="7638955" y="3392956"/>
                  <a:ext cx="2399359" cy="2399358"/>
                </a:xfrm>
                <a:prstGeom prst="ellipse">
                  <a:avLst/>
                </a:prstGeom>
                <a:noFill/>
                <a:ln w="57150" cap="rnd" cmpd="sng" algn="ctr">
                  <a:solidFill>
                    <a:srgbClr val="239E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US" sz="1200">
                    <a:solidFill>
                      <a:srgbClr val="FFFFFF"/>
                    </a:solidFill>
                    <a:latin typeface="Calibri" panose="020F0502020204030204"/>
                  </a:endParaRPr>
                </a:p>
              </p:txBody>
            </p:sp>
            <p:sp>
              <p:nvSpPr>
                <p:cNvPr id="223" name="Oval 222">
                  <a:extLst>
                    <a:ext uri="{FF2B5EF4-FFF2-40B4-BE49-F238E27FC236}">
                      <a16:creationId xmlns:a16="http://schemas.microsoft.com/office/drawing/2014/main" id="{1D8A30D3-9434-483D-9F83-7B40A483CDC5}"/>
                    </a:ext>
                  </a:extLst>
                </p:cNvPr>
                <p:cNvSpPr/>
                <p:nvPr/>
              </p:nvSpPr>
              <p:spPr>
                <a:xfrm>
                  <a:off x="8635632" y="3177750"/>
                  <a:ext cx="406003" cy="406003"/>
                </a:xfrm>
                <a:prstGeom prst="ellipse">
                  <a:avLst/>
                </a:prstGeom>
                <a:solidFill>
                  <a:schemeClr val="bg1"/>
                </a:solidFill>
                <a:ln w="28575" cap="rnd" cmpd="sng" algn="ctr">
                  <a:solidFill>
                    <a:srgbClr val="239E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US" sz="1200">
                    <a:solidFill>
                      <a:srgbClr val="FFFFFF"/>
                    </a:solidFill>
                    <a:latin typeface="Calibri" panose="020F0502020204030204"/>
                  </a:endParaRPr>
                </a:p>
              </p:txBody>
            </p:sp>
            <p:sp>
              <p:nvSpPr>
                <p:cNvPr id="224" name="Oval 223">
                  <a:extLst>
                    <a:ext uri="{FF2B5EF4-FFF2-40B4-BE49-F238E27FC236}">
                      <a16:creationId xmlns:a16="http://schemas.microsoft.com/office/drawing/2014/main" id="{D29A2750-38E4-477D-B920-3426C60FA79A}"/>
                    </a:ext>
                  </a:extLst>
                </p:cNvPr>
                <p:cNvSpPr/>
                <p:nvPr/>
              </p:nvSpPr>
              <p:spPr>
                <a:xfrm>
                  <a:off x="9462400" y="3482082"/>
                  <a:ext cx="406003" cy="406003"/>
                </a:xfrm>
                <a:prstGeom prst="ellipse">
                  <a:avLst/>
                </a:prstGeom>
                <a:solidFill>
                  <a:schemeClr val="bg1"/>
                </a:solidFill>
                <a:ln w="28575" cap="rnd" cmpd="sng" algn="ctr">
                  <a:solidFill>
                    <a:srgbClr val="239E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US" sz="1200">
                    <a:solidFill>
                      <a:srgbClr val="FFFFFF"/>
                    </a:solidFill>
                    <a:latin typeface="Calibri" panose="020F0502020204030204"/>
                  </a:endParaRPr>
                </a:p>
              </p:txBody>
            </p:sp>
            <p:sp>
              <p:nvSpPr>
                <p:cNvPr id="225" name="Oval 224">
                  <a:extLst>
                    <a:ext uri="{FF2B5EF4-FFF2-40B4-BE49-F238E27FC236}">
                      <a16:creationId xmlns:a16="http://schemas.microsoft.com/office/drawing/2014/main" id="{11E9EF66-A3FA-4A4C-A032-8AB07EDCB208}"/>
                    </a:ext>
                  </a:extLst>
                </p:cNvPr>
                <p:cNvSpPr/>
                <p:nvPr/>
              </p:nvSpPr>
              <p:spPr>
                <a:xfrm>
                  <a:off x="9693234" y="5023693"/>
                  <a:ext cx="406003" cy="406003"/>
                </a:xfrm>
                <a:prstGeom prst="ellipse">
                  <a:avLst/>
                </a:prstGeom>
                <a:solidFill>
                  <a:schemeClr val="bg1"/>
                </a:solidFill>
                <a:ln w="28575" cap="rnd" cmpd="sng" algn="ctr">
                  <a:solidFill>
                    <a:srgbClr val="239E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US" sz="1200">
                    <a:solidFill>
                      <a:srgbClr val="FFFFFF"/>
                    </a:solidFill>
                    <a:latin typeface="Calibri" panose="020F0502020204030204"/>
                  </a:endParaRPr>
                </a:p>
              </p:txBody>
            </p:sp>
            <p:sp>
              <p:nvSpPr>
                <p:cNvPr id="226" name="Oval 225">
                  <a:extLst>
                    <a:ext uri="{FF2B5EF4-FFF2-40B4-BE49-F238E27FC236}">
                      <a16:creationId xmlns:a16="http://schemas.microsoft.com/office/drawing/2014/main" id="{DA3DE068-1449-4F5C-B046-9C707DB18D5C}"/>
                    </a:ext>
                  </a:extLst>
                </p:cNvPr>
                <p:cNvSpPr/>
                <p:nvPr/>
              </p:nvSpPr>
              <p:spPr>
                <a:xfrm>
                  <a:off x="9859347" y="4186632"/>
                  <a:ext cx="406003" cy="406003"/>
                </a:xfrm>
                <a:prstGeom prst="ellipse">
                  <a:avLst/>
                </a:prstGeom>
                <a:solidFill>
                  <a:schemeClr val="bg1"/>
                </a:solidFill>
                <a:ln w="28575" cap="rnd" cmpd="sng" algn="ctr">
                  <a:solidFill>
                    <a:srgbClr val="239E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US" sz="1200">
                    <a:solidFill>
                      <a:srgbClr val="FFFFFF"/>
                    </a:solidFill>
                    <a:latin typeface="Calibri" panose="020F0502020204030204"/>
                  </a:endParaRPr>
                </a:p>
              </p:txBody>
            </p:sp>
            <p:sp>
              <p:nvSpPr>
                <p:cNvPr id="227" name="Oval 226">
                  <a:extLst>
                    <a:ext uri="{FF2B5EF4-FFF2-40B4-BE49-F238E27FC236}">
                      <a16:creationId xmlns:a16="http://schemas.microsoft.com/office/drawing/2014/main" id="{B5D31951-CCB8-4B5A-B914-0FD9011ACDAB}"/>
                    </a:ext>
                  </a:extLst>
                </p:cNvPr>
                <p:cNvSpPr/>
                <p:nvPr/>
              </p:nvSpPr>
              <p:spPr>
                <a:xfrm>
                  <a:off x="9105500" y="5560943"/>
                  <a:ext cx="406003" cy="406003"/>
                </a:xfrm>
                <a:prstGeom prst="ellipse">
                  <a:avLst/>
                </a:prstGeom>
                <a:solidFill>
                  <a:schemeClr val="bg1"/>
                </a:solidFill>
                <a:ln w="28575" cap="rnd" cmpd="sng" algn="ctr">
                  <a:solidFill>
                    <a:srgbClr val="239E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US" sz="1200">
                    <a:solidFill>
                      <a:srgbClr val="FFFFFF"/>
                    </a:solidFill>
                    <a:latin typeface="Calibri" panose="020F0502020204030204"/>
                  </a:endParaRPr>
                </a:p>
              </p:txBody>
            </p:sp>
            <p:sp>
              <p:nvSpPr>
                <p:cNvPr id="228" name="Oval 227">
                  <a:extLst>
                    <a:ext uri="{FF2B5EF4-FFF2-40B4-BE49-F238E27FC236}">
                      <a16:creationId xmlns:a16="http://schemas.microsoft.com/office/drawing/2014/main" id="{94C7BD3F-BAA8-4D5A-9BC4-36BEB7BB4FA3}"/>
                    </a:ext>
                  </a:extLst>
                </p:cNvPr>
                <p:cNvSpPr/>
                <p:nvPr/>
              </p:nvSpPr>
              <p:spPr>
                <a:xfrm>
                  <a:off x="7844141" y="3482082"/>
                  <a:ext cx="406003" cy="406003"/>
                </a:xfrm>
                <a:prstGeom prst="ellipse">
                  <a:avLst/>
                </a:prstGeom>
                <a:solidFill>
                  <a:schemeClr val="bg1"/>
                </a:solidFill>
                <a:ln w="28575" cap="rnd" cmpd="sng" algn="ctr">
                  <a:solidFill>
                    <a:srgbClr val="239E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US" sz="1200">
                    <a:solidFill>
                      <a:srgbClr val="FFFFFF"/>
                    </a:solidFill>
                    <a:latin typeface="Calibri" panose="020F0502020204030204"/>
                  </a:endParaRPr>
                </a:p>
              </p:txBody>
            </p:sp>
            <p:sp>
              <p:nvSpPr>
                <p:cNvPr id="229" name="Oval 228">
                  <a:extLst>
                    <a:ext uri="{FF2B5EF4-FFF2-40B4-BE49-F238E27FC236}">
                      <a16:creationId xmlns:a16="http://schemas.microsoft.com/office/drawing/2014/main" id="{18A38C60-F2EC-44CF-BE72-5BF5AB6561C4}"/>
                    </a:ext>
                  </a:extLst>
                </p:cNvPr>
                <p:cNvSpPr/>
                <p:nvPr/>
              </p:nvSpPr>
              <p:spPr>
                <a:xfrm>
                  <a:off x="7590701" y="5023693"/>
                  <a:ext cx="406003" cy="406003"/>
                </a:xfrm>
                <a:prstGeom prst="ellipse">
                  <a:avLst/>
                </a:prstGeom>
                <a:solidFill>
                  <a:schemeClr val="bg1"/>
                </a:solidFill>
                <a:ln w="28575" cap="rnd" cmpd="sng" algn="ctr">
                  <a:solidFill>
                    <a:srgbClr val="239E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US" sz="1200">
                    <a:solidFill>
                      <a:srgbClr val="FFFFFF"/>
                    </a:solidFill>
                    <a:latin typeface="Calibri" panose="020F0502020204030204"/>
                  </a:endParaRPr>
                </a:p>
              </p:txBody>
            </p:sp>
            <p:sp>
              <p:nvSpPr>
                <p:cNvPr id="230" name="Oval 229">
                  <a:extLst>
                    <a:ext uri="{FF2B5EF4-FFF2-40B4-BE49-F238E27FC236}">
                      <a16:creationId xmlns:a16="http://schemas.microsoft.com/office/drawing/2014/main" id="{F8ECE437-C126-4C5B-9285-F120BAE507F5}"/>
                    </a:ext>
                  </a:extLst>
                </p:cNvPr>
                <p:cNvSpPr/>
                <p:nvPr/>
              </p:nvSpPr>
              <p:spPr>
                <a:xfrm>
                  <a:off x="7440341" y="4186632"/>
                  <a:ext cx="406003" cy="406003"/>
                </a:xfrm>
                <a:prstGeom prst="ellipse">
                  <a:avLst/>
                </a:prstGeom>
                <a:solidFill>
                  <a:schemeClr val="bg1"/>
                </a:solidFill>
                <a:ln w="28575" cap="rnd" cmpd="sng" algn="ctr">
                  <a:solidFill>
                    <a:srgbClr val="239E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US" sz="1200">
                    <a:solidFill>
                      <a:srgbClr val="FFFFFF"/>
                    </a:solidFill>
                    <a:latin typeface="Calibri" panose="020F0502020204030204"/>
                  </a:endParaRPr>
                </a:p>
              </p:txBody>
            </p:sp>
            <p:sp>
              <p:nvSpPr>
                <p:cNvPr id="231" name="Oval 230">
                  <a:extLst>
                    <a:ext uri="{FF2B5EF4-FFF2-40B4-BE49-F238E27FC236}">
                      <a16:creationId xmlns:a16="http://schemas.microsoft.com/office/drawing/2014/main" id="{2383CA16-0633-46F3-BE37-4DBFC547C0FF}"/>
                    </a:ext>
                  </a:extLst>
                </p:cNvPr>
                <p:cNvSpPr/>
                <p:nvPr/>
              </p:nvSpPr>
              <p:spPr>
                <a:xfrm>
                  <a:off x="8201953" y="5560943"/>
                  <a:ext cx="406003" cy="406003"/>
                </a:xfrm>
                <a:prstGeom prst="ellipse">
                  <a:avLst/>
                </a:prstGeom>
                <a:solidFill>
                  <a:schemeClr val="bg1"/>
                </a:solidFill>
                <a:ln w="28575" cap="rnd" cmpd="sng" algn="ctr">
                  <a:solidFill>
                    <a:srgbClr val="239E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US" sz="1200">
                    <a:solidFill>
                      <a:srgbClr val="FFFFFF"/>
                    </a:solidFill>
                    <a:latin typeface="Calibri" panose="020F0502020204030204"/>
                  </a:endParaRPr>
                </a:p>
              </p:txBody>
            </p:sp>
          </p:grpSp>
          <p:grpSp>
            <p:nvGrpSpPr>
              <p:cNvPr id="198" name="Group 197">
                <a:extLst>
                  <a:ext uri="{FF2B5EF4-FFF2-40B4-BE49-F238E27FC236}">
                    <a16:creationId xmlns:a16="http://schemas.microsoft.com/office/drawing/2014/main" id="{B59AB3DA-370D-4CD2-8D34-4B69536AEE1B}"/>
                  </a:ext>
                </a:extLst>
              </p:cNvPr>
              <p:cNvGrpSpPr/>
              <p:nvPr/>
            </p:nvGrpSpPr>
            <p:grpSpPr>
              <a:xfrm>
                <a:off x="8357677" y="4035276"/>
                <a:ext cx="932208" cy="932208"/>
                <a:chOff x="8268308" y="4052833"/>
                <a:chExt cx="1103170" cy="1103170"/>
              </a:xfrm>
            </p:grpSpPr>
            <p:sp>
              <p:nvSpPr>
                <p:cNvPr id="218" name="Oval 217">
                  <a:extLst>
                    <a:ext uri="{FF2B5EF4-FFF2-40B4-BE49-F238E27FC236}">
                      <a16:creationId xmlns:a16="http://schemas.microsoft.com/office/drawing/2014/main" id="{F402846C-EE1C-4814-9C15-103F1419217B}"/>
                    </a:ext>
                  </a:extLst>
                </p:cNvPr>
                <p:cNvSpPr/>
                <p:nvPr/>
              </p:nvSpPr>
              <p:spPr>
                <a:xfrm>
                  <a:off x="8268308" y="4052833"/>
                  <a:ext cx="1103170" cy="1103170"/>
                </a:xfrm>
                <a:prstGeom prst="ellipse">
                  <a:avLst/>
                </a:prstGeom>
                <a:solidFill>
                  <a:schemeClr val="bg1"/>
                </a:solidFill>
                <a:ln w="38100" cap="rnd" cmpd="sng" algn="ctr">
                  <a:solidFill>
                    <a:srgbClr val="239E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US" sz="1200">
                    <a:solidFill>
                      <a:srgbClr val="FFFFFF"/>
                    </a:solidFill>
                    <a:latin typeface="Calibri" panose="020F0502020204030204"/>
                  </a:endParaRPr>
                </a:p>
              </p:txBody>
            </p:sp>
            <p:grpSp>
              <p:nvGrpSpPr>
                <p:cNvPr id="219" name="Group 218">
                  <a:extLst>
                    <a:ext uri="{FF2B5EF4-FFF2-40B4-BE49-F238E27FC236}">
                      <a16:creationId xmlns:a16="http://schemas.microsoft.com/office/drawing/2014/main" id="{56B1FAFA-2010-4B72-96AE-8A91E8F81C25}"/>
                    </a:ext>
                  </a:extLst>
                </p:cNvPr>
                <p:cNvGrpSpPr/>
                <p:nvPr/>
              </p:nvGrpSpPr>
              <p:grpSpPr>
                <a:xfrm>
                  <a:off x="8553441" y="4276977"/>
                  <a:ext cx="532903" cy="671457"/>
                  <a:chOff x="8522118" y="4384125"/>
                  <a:chExt cx="532903" cy="671457"/>
                </a:xfrm>
                <a:solidFill>
                  <a:schemeClr val="bg1">
                    <a:lumMod val="95000"/>
                  </a:schemeClr>
                </a:solidFill>
              </p:grpSpPr>
              <p:pic>
                <p:nvPicPr>
                  <p:cNvPr id="220" name="Graphic 6">
                    <a:extLst>
                      <a:ext uri="{FF2B5EF4-FFF2-40B4-BE49-F238E27FC236}">
                        <a16:creationId xmlns:a16="http://schemas.microsoft.com/office/drawing/2014/main" id="{D605B9DE-7B96-460D-BFD4-DDC24EFDAA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48353" y="4384125"/>
                    <a:ext cx="480434" cy="482143"/>
                  </a:xfrm>
                  <a:prstGeom prst="rect">
                    <a:avLst/>
                  </a:prstGeom>
                  <a:noFill/>
                  <a:effectLst>
                    <a:outerShdw blurRad="63500" sx="102000" sy="102000" algn="ctr" rotWithShape="0">
                      <a:prstClr val="black">
                        <a:alpha val="40000"/>
                      </a:prstClr>
                    </a:outerShdw>
                  </a:effectLst>
                </p:spPr>
              </p:pic>
              <p:pic>
                <p:nvPicPr>
                  <p:cNvPr id="221" name="Picture 220">
                    <a:extLst>
                      <a:ext uri="{FF2B5EF4-FFF2-40B4-BE49-F238E27FC236}">
                        <a16:creationId xmlns:a16="http://schemas.microsoft.com/office/drawing/2014/main" id="{1AD32414-3267-4A12-9540-608BC53FA4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954"/>
                  <a:stretch/>
                </p:blipFill>
                <p:spPr>
                  <a:xfrm>
                    <a:off x="8522118" y="4800379"/>
                    <a:ext cx="532903" cy="255203"/>
                  </a:xfrm>
                  <a:prstGeom prst="rect">
                    <a:avLst/>
                  </a:prstGeom>
                  <a:noFill/>
                </p:spPr>
              </p:pic>
            </p:grpSp>
          </p:grpSp>
          <p:grpSp>
            <p:nvGrpSpPr>
              <p:cNvPr id="199" name="Group 198">
                <a:extLst>
                  <a:ext uri="{FF2B5EF4-FFF2-40B4-BE49-F238E27FC236}">
                    <a16:creationId xmlns:a16="http://schemas.microsoft.com/office/drawing/2014/main" id="{69522E6E-830D-4DE7-8CB9-D346F94DEC07}"/>
                  </a:ext>
                </a:extLst>
              </p:cNvPr>
              <p:cNvGrpSpPr/>
              <p:nvPr/>
            </p:nvGrpSpPr>
            <p:grpSpPr>
              <a:xfrm>
                <a:off x="7896796" y="3797370"/>
                <a:ext cx="761050" cy="1630489"/>
                <a:chOff x="7896796" y="3883869"/>
                <a:chExt cx="761050" cy="1630489"/>
              </a:xfrm>
            </p:grpSpPr>
            <p:cxnSp>
              <p:nvCxnSpPr>
                <p:cNvPr id="214" name="Straight Arrow Connector 213">
                  <a:extLst>
                    <a:ext uri="{FF2B5EF4-FFF2-40B4-BE49-F238E27FC236}">
                      <a16:creationId xmlns:a16="http://schemas.microsoft.com/office/drawing/2014/main" id="{2D85BA26-DD52-4F19-8CFC-59CB087D59E3}"/>
                    </a:ext>
                  </a:extLst>
                </p:cNvPr>
                <p:cNvCxnSpPr>
                  <a:cxnSpLocks/>
                </p:cNvCxnSpPr>
                <p:nvPr/>
              </p:nvCxnSpPr>
              <p:spPr>
                <a:xfrm>
                  <a:off x="8221281" y="3883869"/>
                  <a:ext cx="275390" cy="300238"/>
                </a:xfrm>
                <a:prstGeom prst="straightConnector1">
                  <a:avLst/>
                </a:prstGeom>
                <a:ln w="41275">
                  <a:solidFill>
                    <a:schemeClr val="bg1">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6E2D9FE4-E525-4DD6-A1BC-D14C136BB604}"/>
                    </a:ext>
                  </a:extLst>
                </p:cNvPr>
                <p:cNvCxnSpPr>
                  <a:cxnSpLocks/>
                </p:cNvCxnSpPr>
                <p:nvPr/>
              </p:nvCxnSpPr>
              <p:spPr>
                <a:xfrm>
                  <a:off x="7896796" y="4427850"/>
                  <a:ext cx="425323" cy="56078"/>
                </a:xfrm>
                <a:prstGeom prst="straightConnector1">
                  <a:avLst/>
                </a:prstGeom>
                <a:ln w="41275">
                  <a:solidFill>
                    <a:schemeClr val="bg1">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301C6E9F-235C-4A71-9891-420D56EB9AA6}"/>
                    </a:ext>
                  </a:extLst>
                </p:cNvPr>
                <p:cNvCxnSpPr>
                  <a:cxnSpLocks/>
                </p:cNvCxnSpPr>
                <p:nvPr/>
              </p:nvCxnSpPr>
              <p:spPr>
                <a:xfrm flipV="1">
                  <a:off x="7998664" y="4871937"/>
                  <a:ext cx="377748" cy="210106"/>
                </a:xfrm>
                <a:prstGeom prst="straightConnector1">
                  <a:avLst/>
                </a:prstGeom>
                <a:ln w="41275">
                  <a:solidFill>
                    <a:schemeClr val="bg1">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6E550B84-5B9E-4AC3-A310-ECE20259559A}"/>
                    </a:ext>
                  </a:extLst>
                </p:cNvPr>
                <p:cNvCxnSpPr>
                  <a:cxnSpLocks/>
                </p:cNvCxnSpPr>
                <p:nvPr/>
              </p:nvCxnSpPr>
              <p:spPr>
                <a:xfrm flipV="1">
                  <a:off x="8462636" y="5123486"/>
                  <a:ext cx="195210" cy="390872"/>
                </a:xfrm>
                <a:prstGeom prst="straightConnector1">
                  <a:avLst/>
                </a:prstGeom>
                <a:ln w="41275">
                  <a:solidFill>
                    <a:schemeClr val="bg1">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00" name="Straight Arrow Connector 199">
                <a:extLst>
                  <a:ext uri="{FF2B5EF4-FFF2-40B4-BE49-F238E27FC236}">
                    <a16:creationId xmlns:a16="http://schemas.microsoft.com/office/drawing/2014/main" id="{1FB78AA0-8581-4A65-97DC-69E02CE978A4}"/>
                  </a:ext>
                </a:extLst>
              </p:cNvPr>
              <p:cNvCxnSpPr>
                <a:cxnSpLocks/>
              </p:cNvCxnSpPr>
              <p:nvPr/>
            </p:nvCxnSpPr>
            <p:spPr>
              <a:xfrm>
                <a:off x="8839157" y="3584785"/>
                <a:ext cx="0" cy="392182"/>
              </a:xfrm>
              <a:prstGeom prst="straightConnector1">
                <a:avLst/>
              </a:prstGeom>
              <a:ln w="41275">
                <a:solidFill>
                  <a:schemeClr val="bg1">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a16="http://schemas.microsoft.com/office/drawing/2014/main" id="{1E09956B-B547-4D5C-93A2-57E64B883D0A}"/>
                  </a:ext>
                </a:extLst>
              </p:cNvPr>
              <p:cNvGrpSpPr/>
              <p:nvPr/>
            </p:nvGrpSpPr>
            <p:grpSpPr>
              <a:xfrm flipH="1">
                <a:off x="9011559" y="3797370"/>
                <a:ext cx="761050" cy="1630489"/>
                <a:chOff x="7896796" y="3883869"/>
                <a:chExt cx="761050" cy="1630489"/>
              </a:xfrm>
            </p:grpSpPr>
            <p:cxnSp>
              <p:nvCxnSpPr>
                <p:cNvPr id="210" name="Straight Arrow Connector 209">
                  <a:extLst>
                    <a:ext uri="{FF2B5EF4-FFF2-40B4-BE49-F238E27FC236}">
                      <a16:creationId xmlns:a16="http://schemas.microsoft.com/office/drawing/2014/main" id="{2219DC3B-A5EA-4585-AA4B-258E593E9239}"/>
                    </a:ext>
                  </a:extLst>
                </p:cNvPr>
                <p:cNvCxnSpPr>
                  <a:cxnSpLocks/>
                </p:cNvCxnSpPr>
                <p:nvPr/>
              </p:nvCxnSpPr>
              <p:spPr>
                <a:xfrm>
                  <a:off x="8221281" y="3883869"/>
                  <a:ext cx="275390" cy="300238"/>
                </a:xfrm>
                <a:prstGeom prst="straightConnector1">
                  <a:avLst/>
                </a:prstGeom>
                <a:ln w="41275">
                  <a:solidFill>
                    <a:schemeClr val="bg1">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F0C5083F-982C-41D4-AA4D-9AE2E0680CB2}"/>
                    </a:ext>
                  </a:extLst>
                </p:cNvPr>
                <p:cNvCxnSpPr>
                  <a:cxnSpLocks/>
                </p:cNvCxnSpPr>
                <p:nvPr/>
              </p:nvCxnSpPr>
              <p:spPr>
                <a:xfrm>
                  <a:off x="7896796" y="4427850"/>
                  <a:ext cx="425323" cy="56078"/>
                </a:xfrm>
                <a:prstGeom prst="straightConnector1">
                  <a:avLst/>
                </a:prstGeom>
                <a:ln w="41275">
                  <a:solidFill>
                    <a:schemeClr val="bg1">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31086BAB-C521-4A4B-A5E1-E1F8E98C7E04}"/>
                    </a:ext>
                  </a:extLst>
                </p:cNvPr>
                <p:cNvCxnSpPr>
                  <a:cxnSpLocks/>
                </p:cNvCxnSpPr>
                <p:nvPr/>
              </p:nvCxnSpPr>
              <p:spPr>
                <a:xfrm flipV="1">
                  <a:off x="7998664" y="4871937"/>
                  <a:ext cx="377748" cy="210106"/>
                </a:xfrm>
                <a:prstGeom prst="straightConnector1">
                  <a:avLst/>
                </a:prstGeom>
                <a:ln w="41275">
                  <a:solidFill>
                    <a:schemeClr val="bg1">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EA081DA7-C2DD-4402-AA9C-A4402732FBEB}"/>
                    </a:ext>
                  </a:extLst>
                </p:cNvPr>
                <p:cNvCxnSpPr>
                  <a:cxnSpLocks/>
                </p:cNvCxnSpPr>
                <p:nvPr/>
              </p:nvCxnSpPr>
              <p:spPr>
                <a:xfrm flipV="1">
                  <a:off x="8462636" y="5123486"/>
                  <a:ext cx="195210" cy="390872"/>
                </a:xfrm>
                <a:prstGeom prst="straightConnector1">
                  <a:avLst/>
                </a:prstGeom>
                <a:ln w="41275">
                  <a:solidFill>
                    <a:schemeClr val="bg1">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202" name="Graphic 201">
                <a:extLst>
                  <a:ext uri="{FF2B5EF4-FFF2-40B4-BE49-F238E27FC236}">
                    <a16:creationId xmlns:a16="http://schemas.microsoft.com/office/drawing/2014/main" id="{32D6F8F5-DEFE-4F1C-A728-F08A283EBF5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714464" y="3160718"/>
                <a:ext cx="242737" cy="255236"/>
              </a:xfrm>
              <a:prstGeom prst="rect">
                <a:avLst/>
              </a:prstGeom>
            </p:spPr>
          </p:pic>
          <p:pic>
            <p:nvPicPr>
              <p:cNvPr id="203" name="Graphic 202">
                <a:extLst>
                  <a:ext uri="{FF2B5EF4-FFF2-40B4-BE49-F238E27FC236}">
                    <a16:creationId xmlns:a16="http://schemas.microsoft.com/office/drawing/2014/main" id="{720EFE18-FE92-4712-888D-D6D0908E559E}"/>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9570134" y="3503247"/>
                <a:ext cx="176952" cy="190673"/>
              </a:xfrm>
              <a:prstGeom prst="rect">
                <a:avLst/>
              </a:prstGeom>
            </p:spPr>
          </p:pic>
          <p:pic>
            <p:nvPicPr>
              <p:cNvPr id="204" name="Graphic 203">
                <a:extLst>
                  <a:ext uri="{FF2B5EF4-FFF2-40B4-BE49-F238E27FC236}">
                    <a16:creationId xmlns:a16="http://schemas.microsoft.com/office/drawing/2014/main" id="{CEBAD8DC-7B61-4BD7-9FD9-F845AB1A292A}"/>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9912902" y="4213619"/>
                <a:ext cx="286527" cy="192808"/>
              </a:xfrm>
              <a:prstGeom prst="rect">
                <a:avLst/>
              </a:prstGeom>
            </p:spPr>
          </p:pic>
          <p:pic>
            <p:nvPicPr>
              <p:cNvPr id="205" name="Graphic 204">
                <a:extLst>
                  <a:ext uri="{FF2B5EF4-FFF2-40B4-BE49-F238E27FC236}">
                    <a16:creationId xmlns:a16="http://schemas.microsoft.com/office/drawing/2014/main" id="{0E0A461D-0512-4EE5-A3AA-952969BE20FF}"/>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7979430" y="3467441"/>
                <a:ext cx="130027" cy="266876"/>
              </a:xfrm>
              <a:prstGeom prst="rect">
                <a:avLst/>
              </a:prstGeom>
            </p:spPr>
          </p:pic>
          <p:pic>
            <p:nvPicPr>
              <p:cNvPr id="206" name="Graphic 205">
                <a:extLst>
                  <a:ext uri="{FF2B5EF4-FFF2-40B4-BE49-F238E27FC236}">
                    <a16:creationId xmlns:a16="http://schemas.microsoft.com/office/drawing/2014/main" id="{24185F76-BDE4-4A5E-A56A-D9BA8AF95064}"/>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9747341" y="4995544"/>
                <a:ext cx="290973" cy="283194"/>
              </a:xfrm>
              <a:prstGeom prst="rect">
                <a:avLst/>
              </a:prstGeom>
            </p:spPr>
          </p:pic>
          <p:pic>
            <p:nvPicPr>
              <p:cNvPr id="207" name="Graphic 206">
                <a:extLst>
                  <a:ext uri="{FF2B5EF4-FFF2-40B4-BE49-F238E27FC236}">
                    <a16:creationId xmlns:a16="http://schemas.microsoft.com/office/drawing/2014/main" id="{3298BAD1-6E68-45D3-9038-F2444C00D6D0}"/>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7472212" y="4242215"/>
                <a:ext cx="333486" cy="146438"/>
              </a:xfrm>
              <a:prstGeom prst="rect">
                <a:avLst/>
              </a:prstGeom>
            </p:spPr>
          </p:pic>
          <p:pic>
            <p:nvPicPr>
              <p:cNvPr id="208" name="Graphic 207">
                <a:extLst>
                  <a:ext uri="{FF2B5EF4-FFF2-40B4-BE49-F238E27FC236}">
                    <a16:creationId xmlns:a16="http://schemas.microsoft.com/office/drawing/2014/main" id="{B386264C-C978-449F-B12D-DD818044884D}"/>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9231001" y="5573937"/>
                <a:ext cx="123984" cy="202851"/>
              </a:xfrm>
              <a:prstGeom prst="rect">
                <a:avLst/>
              </a:prstGeom>
            </p:spPr>
          </p:pic>
          <p:pic>
            <p:nvPicPr>
              <p:cNvPr id="209" name="Graphic 208">
                <a:extLst>
                  <a:ext uri="{FF2B5EF4-FFF2-40B4-BE49-F238E27FC236}">
                    <a16:creationId xmlns:a16="http://schemas.microsoft.com/office/drawing/2014/main" id="{85BAE894-F291-462F-BAA9-BBE9824A6406}"/>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8266800" y="5610581"/>
                <a:ext cx="276307" cy="147231"/>
              </a:xfrm>
              <a:prstGeom prst="rect">
                <a:avLst/>
              </a:prstGeom>
            </p:spPr>
          </p:pic>
        </p:grpSp>
        <p:grpSp>
          <p:nvGrpSpPr>
            <p:cNvPr id="181" name="Group 180">
              <a:extLst>
                <a:ext uri="{FF2B5EF4-FFF2-40B4-BE49-F238E27FC236}">
                  <a16:creationId xmlns:a16="http://schemas.microsoft.com/office/drawing/2014/main" id="{BE4C42EF-0F17-4FCC-B833-0746D1715B11}"/>
                </a:ext>
              </a:extLst>
            </p:cNvPr>
            <p:cNvGrpSpPr>
              <a:grpSpLocks noChangeAspect="1"/>
            </p:cNvGrpSpPr>
            <p:nvPr/>
          </p:nvGrpSpPr>
          <p:grpSpPr bwMode="auto">
            <a:xfrm>
              <a:off x="7653834" y="5169710"/>
              <a:ext cx="274668" cy="205317"/>
              <a:chOff x="4478" y="288"/>
              <a:chExt cx="2408" cy="1800"/>
            </a:xfrm>
            <a:solidFill>
              <a:schemeClr val="accent4">
                <a:lumMod val="75000"/>
              </a:schemeClr>
            </a:solidFill>
          </p:grpSpPr>
          <p:sp>
            <p:nvSpPr>
              <p:cNvPr id="182" name="Freeform 18">
                <a:extLst>
                  <a:ext uri="{FF2B5EF4-FFF2-40B4-BE49-F238E27FC236}">
                    <a16:creationId xmlns:a16="http://schemas.microsoft.com/office/drawing/2014/main" id="{9E3483BF-0E4A-4549-A2EA-FA1687B4C3FC}"/>
                  </a:ext>
                </a:extLst>
              </p:cNvPr>
              <p:cNvSpPr>
                <a:spLocks noEditPoints="1"/>
              </p:cNvSpPr>
              <p:nvPr/>
            </p:nvSpPr>
            <p:spPr bwMode="auto">
              <a:xfrm>
                <a:off x="5314" y="513"/>
                <a:ext cx="736" cy="1000"/>
              </a:xfrm>
              <a:custGeom>
                <a:avLst/>
                <a:gdLst>
                  <a:gd name="T0" fmla="*/ 30 w 59"/>
                  <a:gd name="T1" fmla="*/ 80 h 80"/>
                  <a:gd name="T2" fmla="*/ 0 w 59"/>
                  <a:gd name="T3" fmla="*/ 33 h 80"/>
                  <a:gd name="T4" fmla="*/ 30 w 59"/>
                  <a:gd name="T5" fmla="*/ 0 h 80"/>
                  <a:gd name="T6" fmla="*/ 59 w 59"/>
                  <a:gd name="T7" fmla="*/ 33 h 80"/>
                  <a:gd name="T8" fmla="*/ 30 w 59"/>
                  <a:gd name="T9" fmla="*/ 80 h 80"/>
                  <a:gd name="T10" fmla="*/ 30 w 59"/>
                  <a:gd name="T11" fmla="*/ 8 h 80"/>
                  <a:gd name="T12" fmla="*/ 7 w 59"/>
                  <a:gd name="T13" fmla="*/ 33 h 80"/>
                  <a:gd name="T14" fmla="*/ 30 w 59"/>
                  <a:gd name="T15" fmla="*/ 72 h 80"/>
                  <a:gd name="T16" fmla="*/ 52 w 59"/>
                  <a:gd name="T17" fmla="*/ 33 h 80"/>
                  <a:gd name="T18" fmla="*/ 30 w 59"/>
                  <a:gd name="T19" fmla="*/ 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80">
                    <a:moveTo>
                      <a:pt x="30" y="80"/>
                    </a:moveTo>
                    <a:cubicBezTo>
                      <a:pt x="6" y="80"/>
                      <a:pt x="0" y="49"/>
                      <a:pt x="0" y="33"/>
                    </a:cubicBezTo>
                    <a:cubicBezTo>
                      <a:pt x="0" y="12"/>
                      <a:pt x="11" y="0"/>
                      <a:pt x="30" y="0"/>
                    </a:cubicBezTo>
                    <a:cubicBezTo>
                      <a:pt x="49" y="0"/>
                      <a:pt x="59" y="12"/>
                      <a:pt x="59" y="33"/>
                    </a:cubicBezTo>
                    <a:cubicBezTo>
                      <a:pt x="59" y="49"/>
                      <a:pt x="53" y="80"/>
                      <a:pt x="30" y="80"/>
                    </a:cubicBezTo>
                    <a:close/>
                    <a:moveTo>
                      <a:pt x="30" y="8"/>
                    </a:moveTo>
                    <a:cubicBezTo>
                      <a:pt x="15" y="8"/>
                      <a:pt x="7" y="16"/>
                      <a:pt x="7" y="33"/>
                    </a:cubicBezTo>
                    <a:cubicBezTo>
                      <a:pt x="7" y="44"/>
                      <a:pt x="11" y="72"/>
                      <a:pt x="30" y="72"/>
                    </a:cubicBezTo>
                    <a:cubicBezTo>
                      <a:pt x="48" y="72"/>
                      <a:pt x="52" y="44"/>
                      <a:pt x="52" y="33"/>
                    </a:cubicBezTo>
                    <a:cubicBezTo>
                      <a:pt x="52" y="16"/>
                      <a:pt x="45" y="8"/>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566">
                  <a:defRPr/>
                </a:pPr>
                <a:endParaRPr lang="en-US" sz="4051">
                  <a:solidFill>
                    <a:srgbClr val="53575A"/>
                  </a:solidFill>
                  <a:latin typeface="Calibri" panose="020F0502020204030204"/>
                </a:endParaRPr>
              </a:p>
            </p:txBody>
          </p:sp>
          <p:sp>
            <p:nvSpPr>
              <p:cNvPr id="183" name="Freeform 19">
                <a:extLst>
                  <a:ext uri="{FF2B5EF4-FFF2-40B4-BE49-F238E27FC236}">
                    <a16:creationId xmlns:a16="http://schemas.microsoft.com/office/drawing/2014/main" id="{509C7616-6EEB-43F3-B520-35B1D6A8547C}"/>
                  </a:ext>
                </a:extLst>
              </p:cNvPr>
              <p:cNvSpPr>
                <a:spLocks noEditPoints="1"/>
              </p:cNvSpPr>
              <p:nvPr/>
            </p:nvSpPr>
            <p:spPr bwMode="auto">
              <a:xfrm>
                <a:off x="4864" y="1388"/>
                <a:ext cx="1648" cy="700"/>
              </a:xfrm>
              <a:custGeom>
                <a:avLst/>
                <a:gdLst>
                  <a:gd name="T0" fmla="*/ 66 w 132"/>
                  <a:gd name="T1" fmla="*/ 56 h 56"/>
                  <a:gd name="T2" fmla="*/ 0 w 132"/>
                  <a:gd name="T3" fmla="*/ 44 h 56"/>
                  <a:gd name="T4" fmla="*/ 0 w 132"/>
                  <a:gd name="T5" fmla="*/ 42 h 56"/>
                  <a:gd name="T6" fmla="*/ 14 w 132"/>
                  <a:gd name="T7" fmla="*/ 7 h 56"/>
                  <a:gd name="T8" fmla="*/ 38 w 132"/>
                  <a:gd name="T9" fmla="*/ 0 h 56"/>
                  <a:gd name="T10" fmla="*/ 42 w 132"/>
                  <a:gd name="T11" fmla="*/ 4 h 56"/>
                  <a:gd name="T12" fmla="*/ 39 w 132"/>
                  <a:gd name="T13" fmla="*/ 7 h 56"/>
                  <a:gd name="T14" fmla="*/ 19 w 132"/>
                  <a:gd name="T15" fmla="*/ 13 h 56"/>
                  <a:gd name="T16" fmla="*/ 7 w 132"/>
                  <a:gd name="T17" fmla="*/ 42 h 56"/>
                  <a:gd name="T18" fmla="*/ 66 w 132"/>
                  <a:gd name="T19" fmla="*/ 48 h 56"/>
                  <a:gd name="T20" fmla="*/ 124 w 132"/>
                  <a:gd name="T21" fmla="*/ 42 h 56"/>
                  <a:gd name="T22" fmla="*/ 113 w 132"/>
                  <a:gd name="T23" fmla="*/ 13 h 56"/>
                  <a:gd name="T24" fmla="*/ 93 w 132"/>
                  <a:gd name="T25" fmla="*/ 7 h 56"/>
                  <a:gd name="T26" fmla="*/ 89 w 132"/>
                  <a:gd name="T27" fmla="*/ 4 h 56"/>
                  <a:gd name="T28" fmla="*/ 93 w 132"/>
                  <a:gd name="T29" fmla="*/ 0 h 56"/>
                  <a:gd name="T30" fmla="*/ 117 w 132"/>
                  <a:gd name="T31" fmla="*/ 7 h 56"/>
                  <a:gd name="T32" fmla="*/ 132 w 132"/>
                  <a:gd name="T33" fmla="*/ 42 h 56"/>
                  <a:gd name="T34" fmla="*/ 132 w 132"/>
                  <a:gd name="T35" fmla="*/ 44 h 56"/>
                  <a:gd name="T36" fmla="*/ 66 w 132"/>
                  <a:gd name="T37" fmla="*/ 56 h 56"/>
                  <a:gd name="T38" fmla="*/ 7 w 132"/>
                  <a:gd name="T39" fmla="*/ 41 h 56"/>
                  <a:gd name="T40" fmla="*/ 7 w 132"/>
                  <a:gd name="T41"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56">
                    <a:moveTo>
                      <a:pt x="66" y="56"/>
                    </a:moveTo>
                    <a:cubicBezTo>
                      <a:pt x="25" y="56"/>
                      <a:pt x="1" y="51"/>
                      <a:pt x="0" y="44"/>
                    </a:cubicBezTo>
                    <a:cubicBezTo>
                      <a:pt x="0" y="43"/>
                      <a:pt x="0" y="43"/>
                      <a:pt x="0" y="42"/>
                    </a:cubicBezTo>
                    <a:cubicBezTo>
                      <a:pt x="1" y="26"/>
                      <a:pt x="4" y="14"/>
                      <a:pt x="14" y="7"/>
                    </a:cubicBezTo>
                    <a:cubicBezTo>
                      <a:pt x="22" y="2"/>
                      <a:pt x="33" y="1"/>
                      <a:pt x="38" y="0"/>
                    </a:cubicBezTo>
                    <a:cubicBezTo>
                      <a:pt x="40" y="0"/>
                      <a:pt x="42" y="2"/>
                      <a:pt x="42" y="4"/>
                    </a:cubicBezTo>
                    <a:cubicBezTo>
                      <a:pt x="42" y="6"/>
                      <a:pt x="41" y="7"/>
                      <a:pt x="39" y="7"/>
                    </a:cubicBezTo>
                    <a:cubicBezTo>
                      <a:pt x="36" y="8"/>
                      <a:pt x="24" y="9"/>
                      <a:pt x="19" y="13"/>
                    </a:cubicBezTo>
                    <a:cubicBezTo>
                      <a:pt x="12" y="18"/>
                      <a:pt x="9" y="26"/>
                      <a:pt x="7" y="42"/>
                    </a:cubicBezTo>
                    <a:cubicBezTo>
                      <a:pt x="10" y="43"/>
                      <a:pt x="21" y="48"/>
                      <a:pt x="66" y="48"/>
                    </a:cubicBezTo>
                    <a:cubicBezTo>
                      <a:pt x="111" y="48"/>
                      <a:pt x="122" y="43"/>
                      <a:pt x="124" y="42"/>
                    </a:cubicBezTo>
                    <a:cubicBezTo>
                      <a:pt x="123" y="26"/>
                      <a:pt x="119" y="18"/>
                      <a:pt x="113" y="13"/>
                    </a:cubicBezTo>
                    <a:cubicBezTo>
                      <a:pt x="107" y="9"/>
                      <a:pt x="96" y="8"/>
                      <a:pt x="93" y="7"/>
                    </a:cubicBezTo>
                    <a:cubicBezTo>
                      <a:pt x="91" y="7"/>
                      <a:pt x="89" y="6"/>
                      <a:pt x="89" y="4"/>
                    </a:cubicBezTo>
                    <a:cubicBezTo>
                      <a:pt x="90" y="2"/>
                      <a:pt x="91" y="0"/>
                      <a:pt x="93" y="0"/>
                    </a:cubicBezTo>
                    <a:cubicBezTo>
                      <a:pt x="98" y="1"/>
                      <a:pt x="110" y="2"/>
                      <a:pt x="117" y="7"/>
                    </a:cubicBezTo>
                    <a:cubicBezTo>
                      <a:pt x="127" y="14"/>
                      <a:pt x="130" y="26"/>
                      <a:pt x="132" y="42"/>
                    </a:cubicBezTo>
                    <a:cubicBezTo>
                      <a:pt x="132" y="43"/>
                      <a:pt x="132" y="43"/>
                      <a:pt x="132" y="44"/>
                    </a:cubicBezTo>
                    <a:cubicBezTo>
                      <a:pt x="130" y="51"/>
                      <a:pt x="107" y="56"/>
                      <a:pt x="66" y="56"/>
                    </a:cubicBezTo>
                    <a:close/>
                    <a:moveTo>
                      <a:pt x="7" y="41"/>
                    </a:moveTo>
                    <a:cubicBezTo>
                      <a:pt x="7" y="41"/>
                      <a:pt x="7" y="41"/>
                      <a:pt x="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566">
                  <a:defRPr/>
                </a:pPr>
                <a:endParaRPr lang="en-US" sz="4051">
                  <a:solidFill>
                    <a:srgbClr val="53575A"/>
                  </a:solidFill>
                  <a:latin typeface="Calibri" panose="020F0502020204030204"/>
                </a:endParaRPr>
              </a:p>
            </p:txBody>
          </p:sp>
          <p:sp>
            <p:nvSpPr>
              <p:cNvPr id="184" name="Freeform 20">
                <a:extLst>
                  <a:ext uri="{FF2B5EF4-FFF2-40B4-BE49-F238E27FC236}">
                    <a16:creationId xmlns:a16="http://schemas.microsoft.com/office/drawing/2014/main" id="{92BA06B1-2D26-4842-9158-F576E0456330}"/>
                  </a:ext>
                </a:extLst>
              </p:cNvPr>
              <p:cNvSpPr>
                <a:spLocks/>
              </p:cNvSpPr>
              <p:nvPr/>
            </p:nvSpPr>
            <p:spPr bwMode="auto">
              <a:xfrm>
                <a:off x="5900" y="288"/>
                <a:ext cx="599" cy="838"/>
              </a:xfrm>
              <a:custGeom>
                <a:avLst/>
                <a:gdLst>
                  <a:gd name="T0" fmla="*/ 29 w 48"/>
                  <a:gd name="T1" fmla="*/ 67 h 67"/>
                  <a:gd name="T2" fmla="*/ 25 w 48"/>
                  <a:gd name="T3" fmla="*/ 65 h 67"/>
                  <a:gd name="T4" fmla="*/ 27 w 48"/>
                  <a:gd name="T5" fmla="*/ 60 h 67"/>
                  <a:gd name="T6" fmla="*/ 41 w 48"/>
                  <a:gd name="T7" fmla="*/ 28 h 67"/>
                  <a:gd name="T8" fmla="*/ 23 w 48"/>
                  <a:gd name="T9" fmla="*/ 8 h 67"/>
                  <a:gd name="T10" fmla="*/ 8 w 48"/>
                  <a:gd name="T11" fmla="*/ 15 h 67"/>
                  <a:gd name="T12" fmla="*/ 3 w 48"/>
                  <a:gd name="T13" fmla="*/ 16 h 67"/>
                  <a:gd name="T14" fmla="*/ 1 w 48"/>
                  <a:gd name="T15" fmla="*/ 11 h 67"/>
                  <a:gd name="T16" fmla="*/ 23 w 48"/>
                  <a:gd name="T17" fmla="*/ 0 h 67"/>
                  <a:gd name="T18" fmla="*/ 48 w 48"/>
                  <a:gd name="T19" fmla="*/ 28 h 67"/>
                  <a:gd name="T20" fmla="*/ 30 w 48"/>
                  <a:gd name="T21" fmla="*/ 67 h 67"/>
                  <a:gd name="T22" fmla="*/ 29 w 48"/>
                  <a:gd name="T2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67">
                    <a:moveTo>
                      <a:pt x="29" y="67"/>
                    </a:moveTo>
                    <a:cubicBezTo>
                      <a:pt x="27" y="67"/>
                      <a:pt x="26" y="66"/>
                      <a:pt x="25" y="65"/>
                    </a:cubicBezTo>
                    <a:cubicBezTo>
                      <a:pt x="25" y="63"/>
                      <a:pt x="26" y="61"/>
                      <a:pt x="27" y="60"/>
                    </a:cubicBezTo>
                    <a:cubicBezTo>
                      <a:pt x="37" y="56"/>
                      <a:pt x="41" y="39"/>
                      <a:pt x="41" y="28"/>
                    </a:cubicBezTo>
                    <a:cubicBezTo>
                      <a:pt x="41" y="10"/>
                      <a:pt x="31" y="8"/>
                      <a:pt x="23" y="8"/>
                    </a:cubicBezTo>
                    <a:cubicBezTo>
                      <a:pt x="15" y="8"/>
                      <a:pt x="10" y="10"/>
                      <a:pt x="8" y="15"/>
                    </a:cubicBezTo>
                    <a:cubicBezTo>
                      <a:pt x="7" y="16"/>
                      <a:pt x="4" y="17"/>
                      <a:pt x="3" y="16"/>
                    </a:cubicBezTo>
                    <a:cubicBezTo>
                      <a:pt x="1" y="15"/>
                      <a:pt x="0" y="13"/>
                      <a:pt x="1" y="11"/>
                    </a:cubicBezTo>
                    <a:cubicBezTo>
                      <a:pt x="6" y="4"/>
                      <a:pt x="13" y="0"/>
                      <a:pt x="23" y="0"/>
                    </a:cubicBezTo>
                    <a:cubicBezTo>
                      <a:pt x="39" y="0"/>
                      <a:pt x="48" y="10"/>
                      <a:pt x="48" y="28"/>
                    </a:cubicBezTo>
                    <a:cubicBezTo>
                      <a:pt x="48" y="40"/>
                      <a:pt x="44" y="61"/>
                      <a:pt x="30" y="67"/>
                    </a:cubicBezTo>
                    <a:cubicBezTo>
                      <a:pt x="30" y="67"/>
                      <a:pt x="29" y="67"/>
                      <a:pt x="2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566">
                  <a:defRPr/>
                </a:pPr>
                <a:endParaRPr lang="en-US" sz="4051">
                  <a:solidFill>
                    <a:srgbClr val="53575A"/>
                  </a:solidFill>
                  <a:latin typeface="Calibri" panose="020F0502020204030204"/>
                </a:endParaRPr>
              </a:p>
            </p:txBody>
          </p:sp>
          <p:sp>
            <p:nvSpPr>
              <p:cNvPr id="185" name="Freeform 21">
                <a:extLst>
                  <a:ext uri="{FF2B5EF4-FFF2-40B4-BE49-F238E27FC236}">
                    <a16:creationId xmlns:a16="http://schemas.microsoft.com/office/drawing/2014/main" id="{51EA9A2A-04A1-486E-A6A0-4C37ADD86C82}"/>
                  </a:ext>
                </a:extLst>
              </p:cNvPr>
              <p:cNvSpPr>
                <a:spLocks noEditPoints="1"/>
              </p:cNvSpPr>
              <p:nvPr/>
            </p:nvSpPr>
            <p:spPr bwMode="auto">
              <a:xfrm>
                <a:off x="6449" y="1026"/>
                <a:ext cx="437" cy="587"/>
              </a:xfrm>
              <a:custGeom>
                <a:avLst/>
                <a:gdLst>
                  <a:gd name="T0" fmla="*/ 7 w 35"/>
                  <a:gd name="T1" fmla="*/ 47 h 47"/>
                  <a:gd name="T2" fmla="*/ 3 w 35"/>
                  <a:gd name="T3" fmla="*/ 43 h 47"/>
                  <a:gd name="T4" fmla="*/ 7 w 35"/>
                  <a:gd name="T5" fmla="*/ 39 h 47"/>
                  <a:gd name="T6" fmla="*/ 28 w 35"/>
                  <a:gd name="T7" fmla="*/ 35 h 47"/>
                  <a:gd name="T8" fmla="*/ 18 w 35"/>
                  <a:gd name="T9" fmla="*/ 12 h 47"/>
                  <a:gd name="T10" fmla="*/ 4 w 35"/>
                  <a:gd name="T11" fmla="*/ 7 h 47"/>
                  <a:gd name="T12" fmla="*/ 1 w 35"/>
                  <a:gd name="T13" fmla="*/ 3 h 47"/>
                  <a:gd name="T14" fmla="*/ 5 w 35"/>
                  <a:gd name="T15" fmla="*/ 0 h 47"/>
                  <a:gd name="T16" fmla="*/ 23 w 35"/>
                  <a:gd name="T17" fmla="*/ 6 h 47"/>
                  <a:gd name="T18" fmla="*/ 35 w 35"/>
                  <a:gd name="T19" fmla="*/ 36 h 47"/>
                  <a:gd name="T20" fmla="*/ 35 w 35"/>
                  <a:gd name="T21" fmla="*/ 37 h 47"/>
                  <a:gd name="T22" fmla="*/ 7 w 35"/>
                  <a:gd name="T23" fmla="*/ 47 h 47"/>
                  <a:gd name="T24" fmla="*/ 7 w 35"/>
                  <a:gd name="T25" fmla="*/ 47 h 47"/>
                  <a:gd name="T26" fmla="*/ 28 w 35"/>
                  <a:gd name="T27" fmla="*/ 35 h 47"/>
                  <a:gd name="T28" fmla="*/ 28 w 35"/>
                  <a:gd name="T29"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47">
                    <a:moveTo>
                      <a:pt x="7" y="47"/>
                    </a:moveTo>
                    <a:cubicBezTo>
                      <a:pt x="5" y="47"/>
                      <a:pt x="3" y="45"/>
                      <a:pt x="3" y="43"/>
                    </a:cubicBezTo>
                    <a:cubicBezTo>
                      <a:pt x="3" y="41"/>
                      <a:pt x="5" y="40"/>
                      <a:pt x="7" y="39"/>
                    </a:cubicBezTo>
                    <a:cubicBezTo>
                      <a:pt x="21" y="38"/>
                      <a:pt x="26" y="36"/>
                      <a:pt x="28" y="35"/>
                    </a:cubicBezTo>
                    <a:cubicBezTo>
                      <a:pt x="26" y="22"/>
                      <a:pt x="24" y="16"/>
                      <a:pt x="18" y="12"/>
                    </a:cubicBezTo>
                    <a:cubicBezTo>
                      <a:pt x="15" y="10"/>
                      <a:pt x="10" y="8"/>
                      <a:pt x="4" y="7"/>
                    </a:cubicBezTo>
                    <a:cubicBezTo>
                      <a:pt x="2" y="7"/>
                      <a:pt x="0" y="5"/>
                      <a:pt x="1" y="3"/>
                    </a:cubicBezTo>
                    <a:cubicBezTo>
                      <a:pt x="1" y="1"/>
                      <a:pt x="3" y="0"/>
                      <a:pt x="5" y="0"/>
                    </a:cubicBezTo>
                    <a:cubicBezTo>
                      <a:pt x="10" y="1"/>
                      <a:pt x="18" y="2"/>
                      <a:pt x="23" y="6"/>
                    </a:cubicBezTo>
                    <a:cubicBezTo>
                      <a:pt x="31" y="12"/>
                      <a:pt x="34" y="22"/>
                      <a:pt x="35" y="36"/>
                    </a:cubicBezTo>
                    <a:cubicBezTo>
                      <a:pt x="35" y="36"/>
                      <a:pt x="35" y="37"/>
                      <a:pt x="35" y="37"/>
                    </a:cubicBezTo>
                    <a:cubicBezTo>
                      <a:pt x="34" y="42"/>
                      <a:pt x="25" y="45"/>
                      <a:pt x="7" y="47"/>
                    </a:cubicBezTo>
                    <a:cubicBezTo>
                      <a:pt x="7" y="47"/>
                      <a:pt x="7" y="47"/>
                      <a:pt x="7" y="47"/>
                    </a:cubicBezTo>
                    <a:close/>
                    <a:moveTo>
                      <a:pt x="28" y="35"/>
                    </a:moveTo>
                    <a:cubicBezTo>
                      <a:pt x="28" y="35"/>
                      <a:pt x="28" y="35"/>
                      <a:pt x="28"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566">
                  <a:defRPr/>
                </a:pPr>
                <a:endParaRPr lang="en-US" sz="4051">
                  <a:solidFill>
                    <a:srgbClr val="53575A"/>
                  </a:solidFill>
                  <a:latin typeface="Calibri" panose="020F0502020204030204"/>
                </a:endParaRPr>
              </a:p>
            </p:txBody>
          </p:sp>
          <p:sp>
            <p:nvSpPr>
              <p:cNvPr id="186" name="Freeform 22">
                <a:extLst>
                  <a:ext uri="{FF2B5EF4-FFF2-40B4-BE49-F238E27FC236}">
                    <a16:creationId xmlns:a16="http://schemas.microsoft.com/office/drawing/2014/main" id="{1CC5083C-235E-4BA5-BB41-54FCF6F56953}"/>
                  </a:ext>
                </a:extLst>
              </p:cNvPr>
              <p:cNvSpPr>
                <a:spLocks/>
              </p:cNvSpPr>
              <p:nvPr/>
            </p:nvSpPr>
            <p:spPr bwMode="auto">
              <a:xfrm>
                <a:off x="4864" y="288"/>
                <a:ext cx="599" cy="838"/>
              </a:xfrm>
              <a:custGeom>
                <a:avLst/>
                <a:gdLst>
                  <a:gd name="T0" fmla="*/ 20 w 48"/>
                  <a:gd name="T1" fmla="*/ 67 h 67"/>
                  <a:gd name="T2" fmla="*/ 18 w 48"/>
                  <a:gd name="T3" fmla="*/ 67 h 67"/>
                  <a:gd name="T4" fmla="*/ 0 w 48"/>
                  <a:gd name="T5" fmla="*/ 28 h 67"/>
                  <a:gd name="T6" fmla="*/ 26 w 48"/>
                  <a:gd name="T7" fmla="*/ 0 h 67"/>
                  <a:gd name="T8" fmla="*/ 47 w 48"/>
                  <a:gd name="T9" fmla="*/ 11 h 67"/>
                  <a:gd name="T10" fmla="*/ 46 w 48"/>
                  <a:gd name="T11" fmla="*/ 16 h 67"/>
                  <a:gd name="T12" fmla="*/ 41 w 48"/>
                  <a:gd name="T13" fmla="*/ 15 h 67"/>
                  <a:gd name="T14" fmla="*/ 26 w 48"/>
                  <a:gd name="T15" fmla="*/ 8 h 67"/>
                  <a:gd name="T16" fmla="*/ 7 w 48"/>
                  <a:gd name="T17" fmla="*/ 28 h 67"/>
                  <a:gd name="T18" fmla="*/ 21 w 48"/>
                  <a:gd name="T19" fmla="*/ 60 h 67"/>
                  <a:gd name="T20" fmla="*/ 23 w 48"/>
                  <a:gd name="T21" fmla="*/ 65 h 67"/>
                  <a:gd name="T22" fmla="*/ 20 w 48"/>
                  <a:gd name="T2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67">
                    <a:moveTo>
                      <a:pt x="20" y="67"/>
                    </a:moveTo>
                    <a:cubicBezTo>
                      <a:pt x="19" y="67"/>
                      <a:pt x="19" y="67"/>
                      <a:pt x="18" y="67"/>
                    </a:cubicBezTo>
                    <a:cubicBezTo>
                      <a:pt x="4" y="61"/>
                      <a:pt x="0" y="40"/>
                      <a:pt x="0" y="28"/>
                    </a:cubicBezTo>
                    <a:cubicBezTo>
                      <a:pt x="0" y="10"/>
                      <a:pt x="9" y="0"/>
                      <a:pt x="26" y="0"/>
                    </a:cubicBezTo>
                    <a:cubicBezTo>
                      <a:pt x="36" y="0"/>
                      <a:pt x="43" y="4"/>
                      <a:pt x="47" y="11"/>
                    </a:cubicBezTo>
                    <a:cubicBezTo>
                      <a:pt x="48" y="13"/>
                      <a:pt x="48" y="15"/>
                      <a:pt x="46" y="16"/>
                    </a:cubicBezTo>
                    <a:cubicBezTo>
                      <a:pt x="44" y="17"/>
                      <a:pt x="42" y="16"/>
                      <a:pt x="41" y="15"/>
                    </a:cubicBezTo>
                    <a:cubicBezTo>
                      <a:pt x="38" y="10"/>
                      <a:pt x="33" y="8"/>
                      <a:pt x="26" y="8"/>
                    </a:cubicBezTo>
                    <a:cubicBezTo>
                      <a:pt x="18" y="8"/>
                      <a:pt x="7" y="10"/>
                      <a:pt x="7" y="28"/>
                    </a:cubicBezTo>
                    <a:cubicBezTo>
                      <a:pt x="7" y="39"/>
                      <a:pt x="11" y="56"/>
                      <a:pt x="21" y="60"/>
                    </a:cubicBezTo>
                    <a:cubicBezTo>
                      <a:pt x="23" y="61"/>
                      <a:pt x="24" y="63"/>
                      <a:pt x="23" y="65"/>
                    </a:cubicBezTo>
                    <a:cubicBezTo>
                      <a:pt x="23" y="66"/>
                      <a:pt x="21" y="67"/>
                      <a:pt x="20"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566">
                  <a:defRPr/>
                </a:pPr>
                <a:endParaRPr lang="en-US" sz="4051">
                  <a:solidFill>
                    <a:srgbClr val="53575A"/>
                  </a:solidFill>
                  <a:latin typeface="Calibri" panose="020F0502020204030204"/>
                </a:endParaRPr>
              </a:p>
            </p:txBody>
          </p:sp>
          <p:sp>
            <p:nvSpPr>
              <p:cNvPr id="187" name="Freeform 23">
                <a:extLst>
                  <a:ext uri="{FF2B5EF4-FFF2-40B4-BE49-F238E27FC236}">
                    <a16:creationId xmlns:a16="http://schemas.microsoft.com/office/drawing/2014/main" id="{CF2F01CC-5793-4E7C-A5DB-66CC59814E69}"/>
                  </a:ext>
                </a:extLst>
              </p:cNvPr>
              <p:cNvSpPr>
                <a:spLocks noEditPoints="1"/>
              </p:cNvSpPr>
              <p:nvPr/>
            </p:nvSpPr>
            <p:spPr bwMode="auto">
              <a:xfrm>
                <a:off x="4478" y="1026"/>
                <a:ext cx="436" cy="587"/>
              </a:xfrm>
              <a:custGeom>
                <a:avLst/>
                <a:gdLst>
                  <a:gd name="T0" fmla="*/ 29 w 35"/>
                  <a:gd name="T1" fmla="*/ 47 h 47"/>
                  <a:gd name="T2" fmla="*/ 28 w 35"/>
                  <a:gd name="T3" fmla="*/ 47 h 47"/>
                  <a:gd name="T4" fmla="*/ 1 w 35"/>
                  <a:gd name="T5" fmla="*/ 37 h 47"/>
                  <a:gd name="T6" fmla="*/ 1 w 35"/>
                  <a:gd name="T7" fmla="*/ 36 h 47"/>
                  <a:gd name="T8" fmla="*/ 13 w 35"/>
                  <a:gd name="T9" fmla="*/ 6 h 47"/>
                  <a:gd name="T10" fmla="*/ 31 w 35"/>
                  <a:gd name="T11" fmla="*/ 0 h 47"/>
                  <a:gd name="T12" fmla="*/ 35 w 35"/>
                  <a:gd name="T13" fmla="*/ 3 h 47"/>
                  <a:gd name="T14" fmla="*/ 32 w 35"/>
                  <a:gd name="T15" fmla="*/ 7 h 47"/>
                  <a:gd name="T16" fmla="*/ 17 w 35"/>
                  <a:gd name="T17" fmla="*/ 12 h 47"/>
                  <a:gd name="T18" fmla="*/ 8 w 35"/>
                  <a:gd name="T19" fmla="*/ 35 h 47"/>
                  <a:gd name="T20" fmla="*/ 29 w 35"/>
                  <a:gd name="T21" fmla="*/ 39 h 47"/>
                  <a:gd name="T22" fmla="*/ 32 w 35"/>
                  <a:gd name="T23" fmla="*/ 43 h 47"/>
                  <a:gd name="T24" fmla="*/ 29 w 35"/>
                  <a:gd name="T25" fmla="*/ 47 h 47"/>
                  <a:gd name="T26" fmla="*/ 7 w 35"/>
                  <a:gd name="T27" fmla="*/ 35 h 47"/>
                  <a:gd name="T28" fmla="*/ 7 w 35"/>
                  <a:gd name="T29"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47">
                    <a:moveTo>
                      <a:pt x="29" y="47"/>
                    </a:moveTo>
                    <a:cubicBezTo>
                      <a:pt x="28" y="47"/>
                      <a:pt x="28" y="47"/>
                      <a:pt x="28" y="47"/>
                    </a:cubicBezTo>
                    <a:cubicBezTo>
                      <a:pt x="11" y="45"/>
                      <a:pt x="2" y="42"/>
                      <a:pt x="1" y="37"/>
                    </a:cubicBezTo>
                    <a:cubicBezTo>
                      <a:pt x="1" y="37"/>
                      <a:pt x="0" y="36"/>
                      <a:pt x="1" y="36"/>
                    </a:cubicBezTo>
                    <a:cubicBezTo>
                      <a:pt x="2" y="22"/>
                      <a:pt x="4" y="12"/>
                      <a:pt x="13" y="6"/>
                    </a:cubicBezTo>
                    <a:cubicBezTo>
                      <a:pt x="18" y="2"/>
                      <a:pt x="25" y="1"/>
                      <a:pt x="31" y="0"/>
                    </a:cubicBezTo>
                    <a:cubicBezTo>
                      <a:pt x="33" y="0"/>
                      <a:pt x="35" y="1"/>
                      <a:pt x="35" y="3"/>
                    </a:cubicBezTo>
                    <a:cubicBezTo>
                      <a:pt x="35" y="5"/>
                      <a:pt x="34" y="7"/>
                      <a:pt x="32" y="7"/>
                    </a:cubicBezTo>
                    <a:cubicBezTo>
                      <a:pt x="25" y="8"/>
                      <a:pt x="20" y="10"/>
                      <a:pt x="17" y="12"/>
                    </a:cubicBezTo>
                    <a:cubicBezTo>
                      <a:pt x="12" y="16"/>
                      <a:pt x="9" y="22"/>
                      <a:pt x="8" y="35"/>
                    </a:cubicBezTo>
                    <a:cubicBezTo>
                      <a:pt x="10" y="36"/>
                      <a:pt x="15" y="38"/>
                      <a:pt x="29" y="39"/>
                    </a:cubicBezTo>
                    <a:cubicBezTo>
                      <a:pt x="31" y="40"/>
                      <a:pt x="32" y="41"/>
                      <a:pt x="32" y="43"/>
                    </a:cubicBezTo>
                    <a:cubicBezTo>
                      <a:pt x="32" y="45"/>
                      <a:pt x="30" y="47"/>
                      <a:pt x="29" y="47"/>
                    </a:cubicBezTo>
                    <a:close/>
                    <a:moveTo>
                      <a:pt x="7" y="35"/>
                    </a:moveTo>
                    <a:cubicBezTo>
                      <a:pt x="7" y="35"/>
                      <a:pt x="7" y="35"/>
                      <a:pt x="7"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566">
                  <a:defRPr/>
                </a:pPr>
                <a:endParaRPr lang="en-US" sz="4051">
                  <a:solidFill>
                    <a:srgbClr val="53575A"/>
                  </a:solidFill>
                  <a:latin typeface="Calibri" panose="020F0502020204030204"/>
                </a:endParaRPr>
              </a:p>
            </p:txBody>
          </p:sp>
        </p:grpSp>
      </p:grpSp>
    </p:spTree>
    <p:extLst>
      <p:ext uri="{BB962C8B-B14F-4D97-AF65-F5344CB8AC3E}">
        <p14:creationId xmlns:p14="http://schemas.microsoft.com/office/powerpoint/2010/main" val="120136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2949423D-269E-4618-B7E7-05F909C93CF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633705" y="1876917"/>
            <a:ext cx="4231391" cy="4154837"/>
          </a:xfrm>
          <a:prstGeom prst="rect">
            <a:avLst/>
          </a:prstGeom>
        </p:spPr>
      </p:pic>
      <p:sp>
        <p:nvSpPr>
          <p:cNvPr id="4" name="Title 3">
            <a:extLst>
              <a:ext uri="{FF2B5EF4-FFF2-40B4-BE49-F238E27FC236}">
                <a16:creationId xmlns:a16="http://schemas.microsoft.com/office/drawing/2014/main" id="{71F06609-A967-46C3-9285-E9D53F1F6CE0}"/>
              </a:ext>
            </a:extLst>
          </p:cNvPr>
          <p:cNvSpPr>
            <a:spLocks noGrp="1"/>
          </p:cNvSpPr>
          <p:nvPr>
            <p:ph type="title"/>
          </p:nvPr>
        </p:nvSpPr>
        <p:spPr>
          <a:xfrm>
            <a:off x="1174546" y="866061"/>
            <a:ext cx="9833429" cy="1028700"/>
          </a:xfrm>
        </p:spPr>
        <p:txBody>
          <a:bodyPr/>
          <a:lstStyle/>
          <a:p>
            <a:r>
              <a:rPr lang="en-US" dirty="0"/>
              <a:t>FHIR</a:t>
            </a:r>
            <a:r>
              <a:rPr lang="en-US" baseline="30000" dirty="0"/>
              <a:t>®</a:t>
            </a:r>
            <a:r>
              <a:rPr lang="en-US" dirty="0"/>
              <a:t> &amp; the Healthcare Ecosystem</a:t>
            </a:r>
          </a:p>
        </p:txBody>
      </p:sp>
      <p:pic>
        <p:nvPicPr>
          <p:cNvPr id="137" name="Picture 136">
            <a:extLst>
              <a:ext uri="{FF2B5EF4-FFF2-40B4-BE49-F238E27FC236}">
                <a16:creationId xmlns:a16="http://schemas.microsoft.com/office/drawing/2014/main" id="{BFB0BDC5-1012-43EB-8BA6-CE61EFB63E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5533" y="5387113"/>
            <a:ext cx="1333113" cy="317488"/>
          </a:xfrm>
          <a:prstGeom prst="rect">
            <a:avLst/>
          </a:prstGeom>
        </p:spPr>
      </p:pic>
      <p:grpSp>
        <p:nvGrpSpPr>
          <p:cNvPr id="138" name="Group 137">
            <a:extLst>
              <a:ext uri="{FF2B5EF4-FFF2-40B4-BE49-F238E27FC236}">
                <a16:creationId xmlns:a16="http://schemas.microsoft.com/office/drawing/2014/main" id="{4D94E47C-1964-45A4-BD2D-70E0831BB2BD}"/>
              </a:ext>
            </a:extLst>
          </p:cNvPr>
          <p:cNvGrpSpPr/>
          <p:nvPr/>
        </p:nvGrpSpPr>
        <p:grpSpPr>
          <a:xfrm>
            <a:off x="10434592" y="3746662"/>
            <a:ext cx="1218760" cy="373170"/>
            <a:chOff x="11316795" y="4107507"/>
            <a:chExt cx="1906105" cy="626344"/>
          </a:xfrm>
        </p:grpSpPr>
        <p:pic>
          <p:nvPicPr>
            <p:cNvPr id="149" name="Picture 148">
              <a:extLst>
                <a:ext uri="{FF2B5EF4-FFF2-40B4-BE49-F238E27FC236}">
                  <a16:creationId xmlns:a16="http://schemas.microsoft.com/office/drawing/2014/main" id="{B1905DE5-F40B-414C-A798-8D1CE444CF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246"/>
            <a:stretch/>
          </p:blipFill>
          <p:spPr>
            <a:xfrm>
              <a:off x="11660574" y="4231702"/>
              <a:ext cx="800989" cy="502149"/>
            </a:xfrm>
            <a:prstGeom prst="rect">
              <a:avLst/>
            </a:prstGeom>
          </p:spPr>
        </p:pic>
        <p:graphicFrame>
          <p:nvGraphicFramePr>
            <p:cNvPr id="150" name="Object 149">
              <a:extLst>
                <a:ext uri="{FF2B5EF4-FFF2-40B4-BE49-F238E27FC236}">
                  <a16:creationId xmlns:a16="http://schemas.microsoft.com/office/drawing/2014/main" id="{8FE85B91-F1FA-4F66-B326-DBB629CF7EBB}"/>
                </a:ext>
              </a:extLst>
            </p:cNvPr>
            <p:cNvGraphicFramePr>
              <a:graphicFrameLocks noChangeAspect="1"/>
            </p:cNvGraphicFramePr>
            <p:nvPr/>
          </p:nvGraphicFramePr>
          <p:xfrm>
            <a:off x="11652656" y="4135737"/>
            <a:ext cx="1570244" cy="305639"/>
          </p:xfrm>
          <a:graphic>
            <a:graphicData uri="http://schemas.openxmlformats.org/presentationml/2006/ole">
              <mc:AlternateContent xmlns:mc="http://schemas.openxmlformats.org/markup-compatibility/2006">
                <mc:Choice xmlns:v="urn:schemas-microsoft-com:vml" Requires="v">
                  <p:oleObj spid="_x0000_s2061" r:id="rId8" imgW="3758400" imgH="622080" progId="">
                    <p:embed/>
                  </p:oleObj>
                </mc:Choice>
                <mc:Fallback>
                  <p:oleObj r:id="rId8" imgW="3758400" imgH="622080" progId="">
                    <p:embed/>
                    <p:pic>
                      <p:nvPicPr>
                        <p:cNvPr id="150" name="Object 149">
                          <a:extLst>
                            <a:ext uri="{FF2B5EF4-FFF2-40B4-BE49-F238E27FC236}">
                              <a16:creationId xmlns:a16="http://schemas.microsoft.com/office/drawing/2014/main" id="{8FE85B91-F1FA-4F66-B326-DBB629CF7EBB}"/>
                            </a:ext>
                          </a:extLst>
                        </p:cNvPr>
                        <p:cNvPicPr/>
                        <p:nvPr/>
                      </p:nvPicPr>
                      <p:blipFill>
                        <a:blip r:embed="rId9"/>
                        <a:stretch>
                          <a:fillRect/>
                        </a:stretch>
                      </p:blipFill>
                      <p:spPr>
                        <a:xfrm>
                          <a:off x="11652656" y="4135737"/>
                          <a:ext cx="1570244" cy="305639"/>
                        </a:xfrm>
                        <a:prstGeom prst="rect">
                          <a:avLst/>
                        </a:prstGeom>
                      </p:spPr>
                    </p:pic>
                  </p:oleObj>
                </mc:Fallback>
              </mc:AlternateContent>
            </a:graphicData>
          </a:graphic>
        </p:graphicFrame>
        <p:pic>
          <p:nvPicPr>
            <p:cNvPr id="151" name="Picture 150">
              <a:extLst>
                <a:ext uri="{FF2B5EF4-FFF2-40B4-BE49-F238E27FC236}">
                  <a16:creationId xmlns:a16="http://schemas.microsoft.com/office/drawing/2014/main" id="{F53CB44D-E2D3-40A5-8C71-C417FFCA257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71615"/>
            <a:stretch/>
          </p:blipFill>
          <p:spPr>
            <a:xfrm>
              <a:off x="11316795" y="4107507"/>
              <a:ext cx="282775" cy="362103"/>
            </a:xfrm>
            <a:prstGeom prst="rect">
              <a:avLst/>
            </a:prstGeom>
          </p:spPr>
        </p:pic>
      </p:grpSp>
      <p:pic>
        <p:nvPicPr>
          <p:cNvPr id="139" name="Picture 138">
            <a:extLst>
              <a:ext uri="{FF2B5EF4-FFF2-40B4-BE49-F238E27FC236}">
                <a16:creationId xmlns:a16="http://schemas.microsoft.com/office/drawing/2014/main" id="{12610544-30C6-4B6D-817B-A3918AF7A1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8828" y="5340587"/>
            <a:ext cx="906208" cy="410539"/>
          </a:xfrm>
          <a:prstGeom prst="rect">
            <a:avLst/>
          </a:prstGeom>
        </p:spPr>
      </p:pic>
      <p:pic>
        <p:nvPicPr>
          <p:cNvPr id="140" name="Picture 139">
            <a:extLst>
              <a:ext uri="{FF2B5EF4-FFF2-40B4-BE49-F238E27FC236}">
                <a16:creationId xmlns:a16="http://schemas.microsoft.com/office/drawing/2014/main" id="{94D9669D-CCE5-4A90-B99F-DAF9BC73AC9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86785" y="2161754"/>
            <a:ext cx="824145" cy="511958"/>
          </a:xfrm>
          <a:prstGeom prst="rect">
            <a:avLst/>
          </a:prstGeom>
        </p:spPr>
      </p:pic>
      <p:pic>
        <p:nvPicPr>
          <p:cNvPr id="141" name="Picture 140">
            <a:extLst>
              <a:ext uri="{FF2B5EF4-FFF2-40B4-BE49-F238E27FC236}">
                <a16:creationId xmlns:a16="http://schemas.microsoft.com/office/drawing/2014/main" id="{A3696C3A-8DB1-4C28-8F87-7C72DD67EB5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09901" y="2386897"/>
            <a:ext cx="1169801" cy="249561"/>
          </a:xfrm>
          <a:prstGeom prst="rect">
            <a:avLst/>
          </a:prstGeom>
        </p:spPr>
      </p:pic>
      <p:sp>
        <p:nvSpPr>
          <p:cNvPr id="142" name="TextBox 141">
            <a:extLst>
              <a:ext uri="{FF2B5EF4-FFF2-40B4-BE49-F238E27FC236}">
                <a16:creationId xmlns:a16="http://schemas.microsoft.com/office/drawing/2014/main" id="{69928156-0E05-4473-AA6A-5B2CA1D1FE63}"/>
              </a:ext>
            </a:extLst>
          </p:cNvPr>
          <p:cNvSpPr txBox="1"/>
          <p:nvPr/>
        </p:nvSpPr>
        <p:spPr>
          <a:xfrm>
            <a:off x="10936623" y="2899715"/>
            <a:ext cx="992778" cy="579646"/>
          </a:xfrm>
          <a:prstGeom prst="rect">
            <a:avLst/>
          </a:prstGeom>
          <a:noFill/>
        </p:spPr>
        <p:txBody>
          <a:bodyPr wrap="square" rtlCol="0">
            <a:spAutoFit/>
          </a:bodyPr>
          <a:lstStyle/>
          <a:p>
            <a:pPr>
              <a:lnSpc>
                <a:spcPts val="1900"/>
              </a:lnSpc>
            </a:pPr>
            <a:r>
              <a:rPr lang="en-US">
                <a:latin typeface="+mj-lt"/>
              </a:rPr>
              <a:t>Health Systems</a:t>
            </a:r>
          </a:p>
        </p:txBody>
      </p:sp>
      <p:sp>
        <p:nvSpPr>
          <p:cNvPr id="143" name="TextBox 142">
            <a:extLst>
              <a:ext uri="{FF2B5EF4-FFF2-40B4-BE49-F238E27FC236}">
                <a16:creationId xmlns:a16="http://schemas.microsoft.com/office/drawing/2014/main" id="{88AFDDCE-8EA5-4BB3-951B-D21621048C04}"/>
              </a:ext>
            </a:extLst>
          </p:cNvPr>
          <p:cNvSpPr txBox="1"/>
          <p:nvPr/>
        </p:nvSpPr>
        <p:spPr>
          <a:xfrm>
            <a:off x="10815581" y="4694576"/>
            <a:ext cx="1250726" cy="307777"/>
          </a:xfrm>
          <a:prstGeom prst="rect">
            <a:avLst/>
          </a:prstGeom>
          <a:noFill/>
        </p:spPr>
        <p:txBody>
          <a:bodyPr wrap="square" rtlCol="0">
            <a:spAutoFit/>
          </a:bodyPr>
          <a:lstStyle/>
          <a:p>
            <a:r>
              <a:rPr lang="en-US">
                <a:latin typeface="+mj-lt"/>
              </a:rPr>
              <a:t>Providers</a:t>
            </a:r>
          </a:p>
        </p:txBody>
      </p:sp>
      <p:sp>
        <p:nvSpPr>
          <p:cNvPr id="144" name="TextBox 143">
            <a:extLst>
              <a:ext uri="{FF2B5EF4-FFF2-40B4-BE49-F238E27FC236}">
                <a16:creationId xmlns:a16="http://schemas.microsoft.com/office/drawing/2014/main" id="{71A6E537-B996-4A20-B467-C181CF04A43F}"/>
              </a:ext>
            </a:extLst>
          </p:cNvPr>
          <p:cNvSpPr txBox="1"/>
          <p:nvPr/>
        </p:nvSpPr>
        <p:spPr>
          <a:xfrm>
            <a:off x="5905604" y="3520128"/>
            <a:ext cx="967044" cy="307777"/>
          </a:xfrm>
          <a:prstGeom prst="rect">
            <a:avLst/>
          </a:prstGeom>
          <a:noFill/>
        </p:spPr>
        <p:txBody>
          <a:bodyPr wrap="square" rtlCol="0">
            <a:spAutoFit/>
          </a:bodyPr>
          <a:lstStyle/>
          <a:p>
            <a:r>
              <a:rPr lang="en-US">
                <a:latin typeface="+mj-lt"/>
              </a:rPr>
              <a:t>Patients</a:t>
            </a:r>
          </a:p>
        </p:txBody>
      </p:sp>
      <p:sp>
        <p:nvSpPr>
          <p:cNvPr id="145" name="TextBox 144">
            <a:extLst>
              <a:ext uri="{FF2B5EF4-FFF2-40B4-BE49-F238E27FC236}">
                <a16:creationId xmlns:a16="http://schemas.microsoft.com/office/drawing/2014/main" id="{43B57D1E-7013-432C-A54E-429203BBC260}"/>
              </a:ext>
            </a:extLst>
          </p:cNvPr>
          <p:cNvSpPr txBox="1"/>
          <p:nvPr/>
        </p:nvSpPr>
        <p:spPr>
          <a:xfrm>
            <a:off x="7633697" y="1844526"/>
            <a:ext cx="1076060" cy="307777"/>
          </a:xfrm>
          <a:prstGeom prst="rect">
            <a:avLst/>
          </a:prstGeom>
          <a:noFill/>
        </p:spPr>
        <p:txBody>
          <a:bodyPr wrap="square" rtlCol="0">
            <a:spAutoFit/>
          </a:bodyPr>
          <a:lstStyle/>
          <a:p>
            <a:pPr algn="ctr"/>
            <a:r>
              <a:rPr lang="en-US">
                <a:latin typeface="+mj-lt"/>
              </a:rPr>
              <a:t>Payers</a:t>
            </a:r>
          </a:p>
        </p:txBody>
      </p:sp>
      <p:sp>
        <p:nvSpPr>
          <p:cNvPr id="146" name="TextBox 145">
            <a:extLst>
              <a:ext uri="{FF2B5EF4-FFF2-40B4-BE49-F238E27FC236}">
                <a16:creationId xmlns:a16="http://schemas.microsoft.com/office/drawing/2014/main" id="{9ABA4238-3A6E-4E64-9FBC-10898212C1C0}"/>
              </a:ext>
            </a:extLst>
          </p:cNvPr>
          <p:cNvSpPr txBox="1"/>
          <p:nvPr/>
        </p:nvSpPr>
        <p:spPr>
          <a:xfrm>
            <a:off x="9138627" y="5859801"/>
            <a:ext cx="1422691" cy="307777"/>
          </a:xfrm>
          <a:prstGeom prst="rect">
            <a:avLst/>
          </a:prstGeom>
          <a:noFill/>
        </p:spPr>
        <p:txBody>
          <a:bodyPr wrap="square" rtlCol="0">
            <a:spAutoFit/>
          </a:bodyPr>
          <a:lstStyle/>
          <a:p>
            <a:pPr algn="ctr"/>
            <a:r>
              <a:rPr lang="en-US">
                <a:latin typeface="+mj-lt"/>
              </a:rPr>
              <a:t>Public Health</a:t>
            </a:r>
          </a:p>
        </p:txBody>
      </p:sp>
      <p:sp>
        <p:nvSpPr>
          <p:cNvPr id="147" name="TextBox 146">
            <a:extLst>
              <a:ext uri="{FF2B5EF4-FFF2-40B4-BE49-F238E27FC236}">
                <a16:creationId xmlns:a16="http://schemas.microsoft.com/office/drawing/2014/main" id="{2859D0F5-BF9A-478E-87FA-002F98E1B468}"/>
              </a:ext>
            </a:extLst>
          </p:cNvPr>
          <p:cNvSpPr txBox="1"/>
          <p:nvPr/>
        </p:nvSpPr>
        <p:spPr>
          <a:xfrm>
            <a:off x="6000985" y="4626307"/>
            <a:ext cx="1101942" cy="307777"/>
          </a:xfrm>
          <a:prstGeom prst="rect">
            <a:avLst/>
          </a:prstGeom>
          <a:noFill/>
        </p:spPr>
        <p:txBody>
          <a:bodyPr wrap="square" rtlCol="0">
            <a:spAutoFit/>
          </a:bodyPr>
          <a:lstStyle/>
          <a:p>
            <a:pPr algn="ctr"/>
            <a:r>
              <a:rPr lang="en-US">
                <a:latin typeface="+mj-lt"/>
              </a:rPr>
              <a:t>Research</a:t>
            </a:r>
          </a:p>
        </p:txBody>
      </p:sp>
      <p:cxnSp>
        <p:nvCxnSpPr>
          <p:cNvPr id="152" name="Straight Connector 151">
            <a:extLst>
              <a:ext uri="{FF2B5EF4-FFF2-40B4-BE49-F238E27FC236}">
                <a16:creationId xmlns:a16="http://schemas.microsoft.com/office/drawing/2014/main" id="{122BAB47-B0A4-4603-885C-3E995002891F}"/>
              </a:ext>
            </a:extLst>
          </p:cNvPr>
          <p:cNvCxnSpPr/>
          <p:nvPr/>
        </p:nvCxnSpPr>
        <p:spPr>
          <a:xfrm>
            <a:off x="5791200" y="1858629"/>
            <a:ext cx="0" cy="4181845"/>
          </a:xfrm>
          <a:prstGeom prst="line">
            <a:avLst/>
          </a:prstGeom>
          <a:ln w="31750" cap="rnd">
            <a:solidFill>
              <a:schemeClr val="tx2"/>
            </a:solidFill>
            <a:prstDash val="solid"/>
            <a:round/>
          </a:ln>
        </p:spPr>
        <p:style>
          <a:lnRef idx="1">
            <a:schemeClr val="accent1"/>
          </a:lnRef>
          <a:fillRef idx="0">
            <a:schemeClr val="accent1"/>
          </a:fillRef>
          <a:effectRef idx="0">
            <a:schemeClr val="accent1"/>
          </a:effectRef>
          <a:fontRef idx="minor">
            <a:schemeClr val="tx1"/>
          </a:fontRef>
        </p:style>
      </p:cxnSp>
      <p:sp>
        <p:nvSpPr>
          <p:cNvPr id="153" name="Rectangle 152">
            <a:extLst>
              <a:ext uri="{FF2B5EF4-FFF2-40B4-BE49-F238E27FC236}">
                <a16:creationId xmlns:a16="http://schemas.microsoft.com/office/drawing/2014/main" id="{323ED9D9-DC74-44FD-81A7-8C229F8D69EF}"/>
              </a:ext>
            </a:extLst>
          </p:cNvPr>
          <p:cNvSpPr/>
          <p:nvPr/>
        </p:nvSpPr>
        <p:spPr>
          <a:xfrm>
            <a:off x="489780" y="1243294"/>
            <a:ext cx="5301420" cy="559432"/>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r>
              <a:rPr lang="en-US" sz="2000" b="1" spc="600" dirty="0">
                <a:solidFill>
                  <a:srgbClr val="9EE257">
                    <a:lumMod val="75000"/>
                  </a:srgbClr>
                </a:solidFill>
                <a:latin typeface="Calibri Light" panose="020F0302020204030204" pitchFamily="34" charset="0"/>
                <a:cs typeface="Calibri Light" panose="020F0302020204030204" pitchFamily="34" charset="0"/>
              </a:rPr>
              <a:t>Technical Connectivity</a:t>
            </a:r>
            <a:endParaRPr lang="en-US" b="1" spc="600" dirty="0">
              <a:solidFill>
                <a:srgbClr val="9EE257">
                  <a:lumMod val="75000"/>
                </a:srgbClr>
              </a:solidFill>
              <a:latin typeface="Calibri Light" panose="020F0302020204030204" pitchFamily="34" charset="0"/>
              <a:cs typeface="Calibri Light" panose="020F0302020204030204" pitchFamily="34" charset="0"/>
            </a:endParaRPr>
          </a:p>
        </p:txBody>
      </p:sp>
      <p:sp>
        <p:nvSpPr>
          <p:cNvPr id="154" name="Rectangle 153">
            <a:extLst>
              <a:ext uri="{FF2B5EF4-FFF2-40B4-BE49-F238E27FC236}">
                <a16:creationId xmlns:a16="http://schemas.microsoft.com/office/drawing/2014/main" id="{0BFC79E7-EFD8-4CCE-BB67-0DC95D82CEE5}"/>
              </a:ext>
            </a:extLst>
          </p:cNvPr>
          <p:cNvSpPr/>
          <p:nvPr/>
        </p:nvSpPr>
        <p:spPr>
          <a:xfrm>
            <a:off x="6241901" y="1239115"/>
            <a:ext cx="5301420" cy="559432"/>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r>
              <a:rPr lang="en-US" sz="2000" b="1" spc="600" dirty="0">
                <a:solidFill>
                  <a:srgbClr val="9EE257">
                    <a:lumMod val="75000"/>
                  </a:srgbClr>
                </a:solidFill>
                <a:latin typeface="Calibri Light" panose="020F0302020204030204" pitchFamily="34" charset="0"/>
                <a:cs typeface="Calibri Light" panose="020F0302020204030204" pitchFamily="34" charset="0"/>
              </a:rPr>
              <a:t>Community Connectivity</a:t>
            </a:r>
            <a:endParaRPr lang="en-US" b="1" spc="600" dirty="0">
              <a:solidFill>
                <a:srgbClr val="9EE257">
                  <a:lumMod val="75000"/>
                </a:srgbClr>
              </a:solidFill>
              <a:latin typeface="Calibri Light" panose="020F0302020204030204" pitchFamily="34" charset="0"/>
              <a:cs typeface="Calibri Light" panose="020F0302020204030204" pitchFamily="34" charset="0"/>
            </a:endParaRPr>
          </a:p>
        </p:txBody>
      </p:sp>
      <p:grpSp>
        <p:nvGrpSpPr>
          <p:cNvPr id="17" name="Group 16">
            <a:extLst>
              <a:ext uri="{FF2B5EF4-FFF2-40B4-BE49-F238E27FC236}">
                <a16:creationId xmlns:a16="http://schemas.microsoft.com/office/drawing/2014/main" id="{839745CE-65B4-4357-9273-14B560B6D88E}"/>
              </a:ext>
            </a:extLst>
          </p:cNvPr>
          <p:cNvGrpSpPr/>
          <p:nvPr/>
        </p:nvGrpSpPr>
        <p:grpSpPr>
          <a:xfrm>
            <a:off x="737825" y="1844526"/>
            <a:ext cx="4711772" cy="4356496"/>
            <a:chOff x="432339" y="1665206"/>
            <a:chExt cx="5276911" cy="4879022"/>
          </a:xfrm>
        </p:grpSpPr>
        <p:pic>
          <p:nvPicPr>
            <p:cNvPr id="59" name="Graphic 10">
              <a:extLst>
                <a:ext uri="{FF2B5EF4-FFF2-40B4-BE49-F238E27FC236}">
                  <a16:creationId xmlns:a16="http://schemas.microsoft.com/office/drawing/2014/main" id="{F49FEEE9-A875-4599-85B4-40F449821C4E}"/>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4486149" y="2336144"/>
              <a:ext cx="462254" cy="514114"/>
            </a:xfrm>
            <a:prstGeom prst="rect">
              <a:avLst/>
            </a:prstGeom>
          </p:spPr>
        </p:pic>
        <p:pic>
          <p:nvPicPr>
            <p:cNvPr id="60" name="Graphic 11">
              <a:extLst>
                <a:ext uri="{FF2B5EF4-FFF2-40B4-BE49-F238E27FC236}">
                  <a16:creationId xmlns:a16="http://schemas.microsoft.com/office/drawing/2014/main" id="{54135F69-62FA-4696-8A74-5B3BA3167A42}"/>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4477206" y="3554797"/>
              <a:ext cx="748497" cy="519871"/>
            </a:xfrm>
            <a:prstGeom prst="rect">
              <a:avLst/>
            </a:prstGeom>
          </p:spPr>
        </p:pic>
        <p:pic>
          <p:nvPicPr>
            <p:cNvPr id="61" name="Graphic 12">
              <a:extLst>
                <a:ext uri="{FF2B5EF4-FFF2-40B4-BE49-F238E27FC236}">
                  <a16:creationId xmlns:a16="http://schemas.microsoft.com/office/drawing/2014/main" id="{2C65693E-BE82-41A8-9DA8-0CA0C846AF22}"/>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040836" y="4806377"/>
              <a:ext cx="779838" cy="492767"/>
            </a:xfrm>
            <a:prstGeom prst="rect">
              <a:avLst/>
            </a:prstGeom>
          </p:spPr>
        </p:pic>
        <p:pic>
          <p:nvPicPr>
            <p:cNvPr id="62" name="Graphic 13">
              <a:extLst>
                <a:ext uri="{FF2B5EF4-FFF2-40B4-BE49-F238E27FC236}">
                  <a16:creationId xmlns:a16="http://schemas.microsoft.com/office/drawing/2014/main" id="{AA2BB736-70E5-47CF-B2BA-4ABFD2A74D8D}"/>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376055" y="2306305"/>
              <a:ext cx="339670" cy="719579"/>
            </a:xfrm>
            <a:prstGeom prst="rect">
              <a:avLst/>
            </a:prstGeom>
          </p:spPr>
        </p:pic>
        <p:pic>
          <p:nvPicPr>
            <p:cNvPr id="63" name="Graphic 14">
              <a:extLst>
                <a:ext uri="{FF2B5EF4-FFF2-40B4-BE49-F238E27FC236}">
                  <a16:creationId xmlns:a16="http://schemas.microsoft.com/office/drawing/2014/main" id="{CEE8B7DF-4043-4A37-A10F-4113A7166DF8}"/>
                </a:ext>
              </a:extLst>
            </p:cNvPr>
            <p:cNvPicPr>
              <a:picLocks noChangeAspect="1"/>
            </p:cNvPicPr>
            <p:nvPr/>
          </p:nvPicPr>
          <p:blipFill>
            <a:blip r:embed="rId22">
              <a:extLst>
                <a:ext uri="{96DAC541-7B7A-43D3-8B79-37D633B846F1}">
                  <asvg:svgBlip xmlns="" xmlns:asvg="http://schemas.microsoft.com/office/drawing/2016/SVG/main" r:embed="rId23"/>
                </a:ext>
              </a:extLst>
            </a:blip>
            <a:stretch>
              <a:fillRect/>
            </a:stretch>
          </p:blipFill>
          <p:spPr>
            <a:xfrm>
              <a:off x="4320487" y="4667382"/>
              <a:ext cx="775353" cy="778888"/>
            </a:xfrm>
            <a:prstGeom prst="rect">
              <a:avLst/>
            </a:prstGeom>
          </p:spPr>
        </p:pic>
        <p:pic>
          <p:nvPicPr>
            <p:cNvPr id="64" name="Graphic 15">
              <a:extLst>
                <a:ext uri="{FF2B5EF4-FFF2-40B4-BE49-F238E27FC236}">
                  <a16:creationId xmlns:a16="http://schemas.microsoft.com/office/drawing/2014/main" id="{4C8AB118-9087-4A99-B135-20ED579C2BBF}"/>
                </a:ext>
              </a:extLst>
            </p:cNvPr>
            <p:cNvPicPr>
              <a:picLocks noChangeAspect="1"/>
            </p:cNvPicPr>
            <p:nvPr/>
          </p:nvPicPr>
          <p:blipFill>
            <a:blip r:embed="rId24">
              <a:extLst>
                <a:ext uri="{96DAC541-7B7A-43D3-8B79-37D633B846F1}">
                  <asvg:svgBlip xmlns="" xmlns:asvg="http://schemas.microsoft.com/office/drawing/2016/SVG/main" r:embed="rId25"/>
                </a:ext>
              </a:extLst>
            </a:blip>
            <a:stretch>
              <a:fillRect/>
            </a:stretch>
          </p:blipFill>
          <p:spPr>
            <a:xfrm>
              <a:off x="432339" y="3742031"/>
              <a:ext cx="1317266" cy="421236"/>
            </a:xfrm>
            <a:prstGeom prst="rect">
              <a:avLst/>
            </a:prstGeom>
          </p:spPr>
        </p:pic>
        <p:cxnSp>
          <p:nvCxnSpPr>
            <p:cNvPr id="65" name="Straight Arrow Connector 64">
              <a:extLst>
                <a:ext uri="{FF2B5EF4-FFF2-40B4-BE49-F238E27FC236}">
                  <a16:creationId xmlns:a16="http://schemas.microsoft.com/office/drawing/2014/main" id="{22755FC9-DD96-471E-93A5-A260C038B7BE}"/>
                </a:ext>
              </a:extLst>
            </p:cNvPr>
            <p:cNvCxnSpPr/>
            <p:nvPr/>
          </p:nvCxnSpPr>
          <p:spPr>
            <a:xfrm>
              <a:off x="1999295" y="2970249"/>
              <a:ext cx="699792" cy="498766"/>
            </a:xfrm>
            <a:prstGeom prst="straightConnector1">
              <a:avLst/>
            </a:prstGeom>
            <a:ln w="19050">
              <a:solidFill>
                <a:srgbClr val="ABABAB"/>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E0486EB4-A117-401B-92ED-7F9A7AF71C63}"/>
                </a:ext>
              </a:extLst>
            </p:cNvPr>
            <p:cNvCxnSpPr>
              <a:cxnSpLocks/>
            </p:cNvCxnSpPr>
            <p:nvPr/>
          </p:nvCxnSpPr>
          <p:spPr>
            <a:xfrm>
              <a:off x="3107847" y="2672024"/>
              <a:ext cx="0" cy="742066"/>
            </a:xfrm>
            <a:prstGeom prst="straightConnector1">
              <a:avLst/>
            </a:prstGeom>
            <a:ln w="19050">
              <a:solidFill>
                <a:srgbClr val="ABABA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FA7EF59-58B2-4E2C-830F-A1D5B0D42BC5}"/>
                </a:ext>
              </a:extLst>
            </p:cNvPr>
            <p:cNvCxnSpPr>
              <a:cxnSpLocks/>
            </p:cNvCxnSpPr>
            <p:nvPr/>
          </p:nvCxnSpPr>
          <p:spPr>
            <a:xfrm flipH="1">
              <a:off x="3473848" y="2970249"/>
              <a:ext cx="699792" cy="498766"/>
            </a:xfrm>
            <a:prstGeom prst="straightConnector1">
              <a:avLst/>
            </a:prstGeom>
            <a:ln w="19050">
              <a:solidFill>
                <a:srgbClr val="ABABAB"/>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CD91148A-3710-4858-B5F2-1743246D1E03}"/>
                </a:ext>
              </a:extLst>
            </p:cNvPr>
            <p:cNvCxnSpPr>
              <a:cxnSpLocks/>
            </p:cNvCxnSpPr>
            <p:nvPr/>
          </p:nvCxnSpPr>
          <p:spPr>
            <a:xfrm flipH="1">
              <a:off x="3473848" y="3916836"/>
              <a:ext cx="912283" cy="0"/>
            </a:xfrm>
            <a:prstGeom prst="straightConnector1">
              <a:avLst/>
            </a:prstGeom>
            <a:ln w="19050">
              <a:solidFill>
                <a:srgbClr val="ABABAB"/>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EEB16357-45F5-4EFA-84EB-A2B3674D976F}"/>
                </a:ext>
              </a:extLst>
            </p:cNvPr>
            <p:cNvCxnSpPr>
              <a:cxnSpLocks/>
            </p:cNvCxnSpPr>
            <p:nvPr/>
          </p:nvCxnSpPr>
          <p:spPr>
            <a:xfrm flipH="1">
              <a:off x="1786804" y="3916836"/>
              <a:ext cx="912283" cy="0"/>
            </a:xfrm>
            <a:prstGeom prst="straightConnector1">
              <a:avLst/>
            </a:prstGeom>
            <a:ln w="19050">
              <a:solidFill>
                <a:srgbClr val="ABABAB"/>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CFAFC4E8-C5AD-4A2C-B98E-3E6C9355EF42}"/>
                </a:ext>
              </a:extLst>
            </p:cNvPr>
            <p:cNvCxnSpPr>
              <a:cxnSpLocks/>
            </p:cNvCxnSpPr>
            <p:nvPr/>
          </p:nvCxnSpPr>
          <p:spPr>
            <a:xfrm flipV="1">
              <a:off x="1999295" y="4351815"/>
              <a:ext cx="699792" cy="498766"/>
            </a:xfrm>
            <a:prstGeom prst="straightConnector1">
              <a:avLst/>
            </a:prstGeom>
            <a:ln w="19050">
              <a:solidFill>
                <a:srgbClr val="ABABAB"/>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8D2C09C7-0912-4C00-A549-437A2449A889}"/>
                </a:ext>
              </a:extLst>
            </p:cNvPr>
            <p:cNvCxnSpPr>
              <a:cxnSpLocks/>
            </p:cNvCxnSpPr>
            <p:nvPr/>
          </p:nvCxnSpPr>
          <p:spPr>
            <a:xfrm flipH="1" flipV="1">
              <a:off x="3473848" y="4351815"/>
              <a:ext cx="699792" cy="498766"/>
            </a:xfrm>
            <a:prstGeom prst="straightConnector1">
              <a:avLst/>
            </a:prstGeom>
            <a:ln w="19050">
              <a:solidFill>
                <a:srgbClr val="ABABAB"/>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E107457E-084C-4B9C-A887-D4827F1CAA33}"/>
                </a:ext>
              </a:extLst>
            </p:cNvPr>
            <p:cNvSpPr txBox="1"/>
            <p:nvPr/>
          </p:nvSpPr>
          <p:spPr>
            <a:xfrm>
              <a:off x="4254014" y="5486501"/>
              <a:ext cx="1009529" cy="594091"/>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ea typeface="+mn-ea"/>
                  <a:cs typeface="+mn-cs"/>
                </a:rPr>
                <a:t>Referral/ Consult</a:t>
              </a:r>
            </a:p>
          </p:txBody>
        </p:sp>
        <p:sp>
          <p:nvSpPr>
            <p:cNvPr id="112" name="TextBox 111">
              <a:extLst>
                <a:ext uri="{FF2B5EF4-FFF2-40B4-BE49-F238E27FC236}">
                  <a16:creationId xmlns:a16="http://schemas.microsoft.com/office/drawing/2014/main" id="{11960D09-4FFB-4D40-A8A6-045FE48486B3}"/>
                </a:ext>
              </a:extLst>
            </p:cNvPr>
            <p:cNvSpPr txBox="1"/>
            <p:nvPr/>
          </p:nvSpPr>
          <p:spPr>
            <a:xfrm>
              <a:off x="3993657" y="4153740"/>
              <a:ext cx="1715593" cy="594091"/>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ea typeface="+mn-ea"/>
                  <a:cs typeface="+mn-cs"/>
                </a:rPr>
                <a:t>Patient Medical Record</a:t>
              </a:r>
            </a:p>
          </p:txBody>
        </p:sp>
        <p:sp>
          <p:nvSpPr>
            <p:cNvPr id="123" name="TextBox 122">
              <a:extLst>
                <a:ext uri="{FF2B5EF4-FFF2-40B4-BE49-F238E27FC236}">
                  <a16:creationId xmlns:a16="http://schemas.microsoft.com/office/drawing/2014/main" id="{57EA29BE-7020-497A-BEB8-C4F26F9D90F5}"/>
                </a:ext>
              </a:extLst>
            </p:cNvPr>
            <p:cNvSpPr txBox="1"/>
            <p:nvPr/>
          </p:nvSpPr>
          <p:spPr>
            <a:xfrm>
              <a:off x="3883215" y="2889794"/>
              <a:ext cx="1715593" cy="594091"/>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ea typeface="+mn-ea"/>
                  <a:cs typeface="+mn-cs"/>
                </a:rPr>
                <a:t>Healthcare</a:t>
              </a:r>
              <a:br>
                <a:rPr kumimoji="0" lang="en-US" sz="1200" b="0" i="0" u="none" strike="noStrike" kern="1200" cap="none" spc="0" normalizeH="0" baseline="0" noProof="0">
                  <a:ln>
                    <a:noFill/>
                  </a:ln>
                  <a:solidFill>
                    <a:prstClr val="black"/>
                  </a:solidFill>
                  <a:effectLst/>
                  <a:uLnTx/>
                  <a:uFillTx/>
                  <a:latin typeface="+mj-lt"/>
                  <a:ea typeface="+mn-ea"/>
                  <a:cs typeface="+mn-cs"/>
                </a:rPr>
              </a:br>
              <a:r>
                <a:rPr kumimoji="0" lang="en-US" sz="1200" b="0" i="0" u="none" strike="noStrike" kern="1200" cap="none" spc="0" normalizeH="0" baseline="0" noProof="0">
                  <a:ln>
                    <a:noFill/>
                  </a:ln>
                  <a:solidFill>
                    <a:prstClr val="black"/>
                  </a:solidFill>
                  <a:effectLst/>
                  <a:uLnTx/>
                  <a:uFillTx/>
                  <a:latin typeface="+mj-lt"/>
                  <a:ea typeface="+mn-ea"/>
                  <a:cs typeface="+mn-cs"/>
                </a:rPr>
                <a:t>Directory</a:t>
              </a:r>
            </a:p>
          </p:txBody>
        </p:sp>
        <p:sp>
          <p:nvSpPr>
            <p:cNvPr id="124" name="TextBox 123">
              <a:extLst>
                <a:ext uri="{FF2B5EF4-FFF2-40B4-BE49-F238E27FC236}">
                  <a16:creationId xmlns:a16="http://schemas.microsoft.com/office/drawing/2014/main" id="{ECEE87E2-446F-4268-9E6D-C9C4EF4935F1}"/>
                </a:ext>
              </a:extLst>
            </p:cNvPr>
            <p:cNvSpPr txBox="1"/>
            <p:nvPr/>
          </p:nvSpPr>
          <p:spPr>
            <a:xfrm>
              <a:off x="2565649" y="2382052"/>
              <a:ext cx="1084395" cy="335573"/>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ea typeface="+mn-ea"/>
                  <a:cs typeface="+mn-cs"/>
                </a:rPr>
                <a:t>Provider</a:t>
              </a:r>
            </a:p>
          </p:txBody>
        </p:sp>
        <p:sp>
          <p:nvSpPr>
            <p:cNvPr id="125" name="TextBox 124">
              <a:extLst>
                <a:ext uri="{FF2B5EF4-FFF2-40B4-BE49-F238E27FC236}">
                  <a16:creationId xmlns:a16="http://schemas.microsoft.com/office/drawing/2014/main" id="{68483444-C9A5-4CF1-8D78-833A75255157}"/>
                </a:ext>
              </a:extLst>
            </p:cNvPr>
            <p:cNvSpPr txBox="1"/>
            <p:nvPr/>
          </p:nvSpPr>
          <p:spPr>
            <a:xfrm>
              <a:off x="921441" y="3108814"/>
              <a:ext cx="1208574" cy="335573"/>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ea typeface="+mn-ea"/>
                  <a:cs typeface="+mn-cs"/>
                </a:rPr>
                <a:t>Payers</a:t>
              </a:r>
            </a:p>
          </p:txBody>
        </p:sp>
        <p:sp>
          <p:nvSpPr>
            <p:cNvPr id="126" name="TextBox 125">
              <a:extLst>
                <a:ext uri="{FF2B5EF4-FFF2-40B4-BE49-F238E27FC236}">
                  <a16:creationId xmlns:a16="http://schemas.microsoft.com/office/drawing/2014/main" id="{B26D6E38-1AD9-46B9-AF3B-C8E0A696FA61}"/>
                </a:ext>
              </a:extLst>
            </p:cNvPr>
            <p:cNvSpPr txBox="1"/>
            <p:nvPr/>
          </p:nvSpPr>
          <p:spPr>
            <a:xfrm>
              <a:off x="548773" y="4271585"/>
              <a:ext cx="1084395" cy="335573"/>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ea typeface="+mn-ea"/>
                  <a:cs typeface="+mn-cs"/>
                </a:rPr>
                <a:t>CDS</a:t>
              </a:r>
            </a:p>
          </p:txBody>
        </p:sp>
        <p:sp>
          <p:nvSpPr>
            <p:cNvPr id="127" name="TextBox 126">
              <a:extLst>
                <a:ext uri="{FF2B5EF4-FFF2-40B4-BE49-F238E27FC236}">
                  <a16:creationId xmlns:a16="http://schemas.microsoft.com/office/drawing/2014/main" id="{ACD65BA6-D7BA-4A33-AB93-0848CF1E803A}"/>
                </a:ext>
              </a:extLst>
            </p:cNvPr>
            <p:cNvSpPr txBox="1"/>
            <p:nvPr/>
          </p:nvSpPr>
          <p:spPr>
            <a:xfrm>
              <a:off x="464441" y="5355990"/>
              <a:ext cx="1897513" cy="590859"/>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ea typeface="+mn-ea"/>
                  <a:cs typeface="+mn-cs"/>
                </a:rPr>
                <a:t>Services </a:t>
              </a:r>
              <a:br>
                <a:rPr kumimoji="0" lang="en-US" sz="1200" b="0" i="0" u="none" strike="noStrike" kern="1200" cap="none" spc="0" normalizeH="0" baseline="0" noProof="0">
                  <a:ln>
                    <a:noFill/>
                  </a:ln>
                  <a:solidFill>
                    <a:prstClr val="black"/>
                  </a:solidFill>
                  <a:effectLst/>
                  <a:uLnTx/>
                  <a:uFillTx/>
                  <a:latin typeface="+mj-lt"/>
                  <a:ea typeface="+mn-ea"/>
                  <a:cs typeface="+mn-cs"/>
                </a:rPr>
              </a:br>
              <a:r>
                <a:rPr kumimoji="0" lang="en-US" sz="1100" b="0" i="0" u="none" strike="noStrike" kern="1200" cap="none" spc="0" normalizeH="0" baseline="0" noProof="0">
                  <a:ln>
                    <a:noFill/>
                  </a:ln>
                  <a:solidFill>
                    <a:prstClr val="black"/>
                  </a:solidFill>
                  <a:effectLst/>
                  <a:uLnTx/>
                  <a:uFillTx/>
                  <a:latin typeface="+mj-lt"/>
                  <a:ea typeface="+mn-ea"/>
                  <a:cs typeface="+mn-cs"/>
                </a:rPr>
                <a:t>(e.g., DME, Imaging)</a:t>
              </a:r>
              <a:endParaRPr kumimoji="0" lang="en-US" sz="1200" b="0" i="0" u="none" strike="noStrike" kern="1200" cap="none" spc="0" normalizeH="0" baseline="0" noProof="0">
                <a:ln>
                  <a:noFill/>
                </a:ln>
                <a:solidFill>
                  <a:prstClr val="black"/>
                </a:solidFill>
                <a:effectLst/>
                <a:uLnTx/>
                <a:uFillTx/>
                <a:latin typeface="+mj-lt"/>
                <a:ea typeface="+mn-ea"/>
                <a:cs typeface="+mn-cs"/>
              </a:endParaRPr>
            </a:p>
          </p:txBody>
        </p:sp>
        <p:cxnSp>
          <p:nvCxnSpPr>
            <p:cNvPr id="128" name="Straight Arrow Connector 127">
              <a:extLst>
                <a:ext uri="{FF2B5EF4-FFF2-40B4-BE49-F238E27FC236}">
                  <a16:creationId xmlns:a16="http://schemas.microsoft.com/office/drawing/2014/main" id="{83FC5299-AD15-43D7-BF54-F9A1F649C7CE}"/>
                </a:ext>
              </a:extLst>
            </p:cNvPr>
            <p:cNvCxnSpPr>
              <a:cxnSpLocks/>
            </p:cNvCxnSpPr>
            <p:nvPr/>
          </p:nvCxnSpPr>
          <p:spPr>
            <a:xfrm flipH="1">
              <a:off x="2696182" y="4541544"/>
              <a:ext cx="289915" cy="757600"/>
            </a:xfrm>
            <a:prstGeom prst="straightConnector1">
              <a:avLst/>
            </a:prstGeom>
            <a:ln w="19050">
              <a:solidFill>
                <a:srgbClr val="ABABAB"/>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5D6A8653-ABD4-4714-8CCC-81E040BB3A9A}"/>
                </a:ext>
              </a:extLst>
            </p:cNvPr>
            <p:cNvCxnSpPr>
              <a:cxnSpLocks/>
            </p:cNvCxnSpPr>
            <p:nvPr/>
          </p:nvCxnSpPr>
          <p:spPr>
            <a:xfrm flipH="1" flipV="1">
              <a:off x="3244867" y="4550262"/>
              <a:ext cx="346834" cy="708116"/>
            </a:xfrm>
            <a:prstGeom prst="straightConnector1">
              <a:avLst/>
            </a:prstGeom>
            <a:ln w="19050">
              <a:solidFill>
                <a:srgbClr val="ABABAB"/>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A479C6A1-29B3-4E61-81C2-B0C38DCFE7CC}"/>
                </a:ext>
              </a:extLst>
            </p:cNvPr>
            <p:cNvSpPr txBox="1"/>
            <p:nvPr/>
          </p:nvSpPr>
          <p:spPr>
            <a:xfrm>
              <a:off x="2206303" y="5950137"/>
              <a:ext cx="836784" cy="594091"/>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ea typeface="+mn-ea"/>
                  <a:cs typeface="+mn-cs"/>
                </a:rPr>
                <a:t>Public</a:t>
              </a:r>
              <a:br>
                <a:rPr kumimoji="0" lang="en-US" sz="1200" b="0" i="0" u="none" strike="noStrike" kern="1200" cap="none" spc="0" normalizeH="0" baseline="0" noProof="0">
                  <a:ln>
                    <a:noFill/>
                  </a:ln>
                  <a:solidFill>
                    <a:prstClr val="black"/>
                  </a:solidFill>
                  <a:effectLst/>
                  <a:uLnTx/>
                  <a:uFillTx/>
                  <a:latin typeface="+mj-lt"/>
                  <a:ea typeface="+mn-ea"/>
                  <a:cs typeface="+mn-cs"/>
                </a:rPr>
              </a:br>
              <a:r>
                <a:rPr kumimoji="0" lang="en-US" sz="1200" b="0" i="0" u="none" strike="noStrike" kern="1200" cap="none" spc="0" normalizeH="0" baseline="0" noProof="0">
                  <a:ln>
                    <a:noFill/>
                  </a:ln>
                  <a:solidFill>
                    <a:prstClr val="black"/>
                  </a:solidFill>
                  <a:effectLst/>
                  <a:uLnTx/>
                  <a:uFillTx/>
                  <a:latin typeface="+mj-lt"/>
                  <a:ea typeface="+mn-ea"/>
                  <a:cs typeface="+mn-cs"/>
                </a:rPr>
                <a:t>Health</a:t>
              </a:r>
            </a:p>
          </p:txBody>
        </p:sp>
        <p:sp>
          <p:nvSpPr>
            <p:cNvPr id="131" name="TextBox 130">
              <a:extLst>
                <a:ext uri="{FF2B5EF4-FFF2-40B4-BE49-F238E27FC236}">
                  <a16:creationId xmlns:a16="http://schemas.microsoft.com/office/drawing/2014/main" id="{B06D482D-680A-4656-B485-A2B84BCA4E05}"/>
                </a:ext>
              </a:extLst>
            </p:cNvPr>
            <p:cNvSpPr txBox="1"/>
            <p:nvPr/>
          </p:nvSpPr>
          <p:spPr>
            <a:xfrm>
              <a:off x="3104959" y="6076126"/>
              <a:ext cx="1072231" cy="335573"/>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ea typeface="+mn-ea"/>
                  <a:cs typeface="+mn-cs"/>
                </a:rPr>
                <a:t>Research</a:t>
              </a:r>
            </a:p>
          </p:txBody>
        </p:sp>
        <p:grpSp>
          <p:nvGrpSpPr>
            <p:cNvPr id="132" name="Group 131">
              <a:extLst>
                <a:ext uri="{FF2B5EF4-FFF2-40B4-BE49-F238E27FC236}">
                  <a16:creationId xmlns:a16="http://schemas.microsoft.com/office/drawing/2014/main" id="{EA0D15EB-4598-477F-B9C3-D0F812656AC0}"/>
                </a:ext>
              </a:extLst>
            </p:cNvPr>
            <p:cNvGrpSpPr/>
            <p:nvPr/>
          </p:nvGrpSpPr>
          <p:grpSpPr>
            <a:xfrm>
              <a:off x="2698681" y="3639817"/>
              <a:ext cx="795111" cy="651733"/>
              <a:chOff x="8277294" y="3561946"/>
              <a:chExt cx="1130694" cy="972194"/>
            </a:xfrm>
          </p:grpSpPr>
          <p:pic>
            <p:nvPicPr>
              <p:cNvPr id="133" name="Picture 132">
                <a:extLst>
                  <a:ext uri="{FF2B5EF4-FFF2-40B4-BE49-F238E27FC236}">
                    <a16:creationId xmlns:a16="http://schemas.microsoft.com/office/drawing/2014/main" id="{C18AE574-862F-4143-AEDE-D38C2CDF6F35}"/>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r="73300"/>
              <a:stretch/>
            </p:blipFill>
            <p:spPr>
              <a:xfrm>
                <a:off x="8630751" y="3561946"/>
                <a:ext cx="419038" cy="586264"/>
              </a:xfrm>
              <a:prstGeom prst="rect">
                <a:avLst/>
              </a:prstGeom>
            </p:spPr>
          </p:pic>
          <p:pic>
            <p:nvPicPr>
              <p:cNvPr id="134" name="Picture 133">
                <a:extLst>
                  <a:ext uri="{FF2B5EF4-FFF2-40B4-BE49-F238E27FC236}">
                    <a16:creationId xmlns:a16="http://schemas.microsoft.com/office/drawing/2014/main" id="{A9F40FA7-13F2-4DC3-98E8-B247A878BDBD}"/>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27954"/>
              <a:stretch/>
            </p:blipFill>
            <p:spPr>
              <a:xfrm>
                <a:off x="8277294" y="3947876"/>
                <a:ext cx="1130694" cy="586264"/>
              </a:xfrm>
              <a:prstGeom prst="rect">
                <a:avLst/>
              </a:prstGeom>
            </p:spPr>
          </p:pic>
        </p:grpSp>
        <p:pic>
          <p:nvPicPr>
            <p:cNvPr id="6" name="Graphic 5">
              <a:extLst>
                <a:ext uri="{FF2B5EF4-FFF2-40B4-BE49-F238E27FC236}">
                  <a16:creationId xmlns:a16="http://schemas.microsoft.com/office/drawing/2014/main" id="{44176D3B-7A22-44D0-BDC4-5B2F11C7FD0A}"/>
                </a:ext>
              </a:extLst>
            </p:cNvPr>
            <p:cNvPicPr>
              <a:picLocks noChangeAspect="1"/>
            </p:cNvPicPr>
            <p:nvPr/>
          </p:nvPicPr>
          <p:blipFill>
            <a:blip r:embed="rId28">
              <a:extLst>
                <a:ext uri="{96DAC541-7B7A-43D3-8B79-37D633B846F1}">
                  <asvg:svgBlip xmlns="" xmlns:asvg="http://schemas.microsoft.com/office/drawing/2016/SVG/main" r:embed="rId29"/>
                </a:ext>
              </a:extLst>
            </a:blip>
            <a:stretch>
              <a:fillRect/>
            </a:stretch>
          </p:blipFill>
          <p:spPr>
            <a:xfrm>
              <a:off x="2785100" y="1665206"/>
              <a:ext cx="646905" cy="701419"/>
            </a:xfrm>
            <a:prstGeom prst="rect">
              <a:avLst/>
            </a:prstGeom>
          </p:spPr>
        </p:pic>
        <p:pic>
          <p:nvPicPr>
            <p:cNvPr id="7" name="Graphic 6">
              <a:extLst>
                <a:ext uri="{FF2B5EF4-FFF2-40B4-BE49-F238E27FC236}">
                  <a16:creationId xmlns:a16="http://schemas.microsoft.com/office/drawing/2014/main" id="{F1398976-88D4-4A7A-9C7C-91C8A280811C}"/>
                </a:ext>
              </a:extLst>
            </p:cNvPr>
            <p:cNvPicPr>
              <a:picLocks noChangeAspect="1"/>
            </p:cNvPicPr>
            <p:nvPr/>
          </p:nvPicPr>
          <p:blipFill>
            <a:blip r:embed="rId30">
              <a:extLst>
                <a:ext uri="{96DAC541-7B7A-43D3-8B79-37D633B846F1}">
                  <asvg:svgBlip xmlns="" xmlns:asvg="http://schemas.microsoft.com/office/drawing/2016/SVG/main" r:embed="rId31"/>
                </a:ext>
              </a:extLst>
            </a:blip>
            <a:stretch>
              <a:fillRect/>
            </a:stretch>
          </p:blipFill>
          <p:spPr>
            <a:xfrm>
              <a:off x="3449682" y="5433461"/>
              <a:ext cx="333375" cy="590550"/>
            </a:xfrm>
            <a:prstGeom prst="rect">
              <a:avLst/>
            </a:prstGeom>
          </p:spPr>
        </p:pic>
        <p:pic>
          <p:nvPicPr>
            <p:cNvPr id="8" name="Graphic 7">
              <a:extLst>
                <a:ext uri="{FF2B5EF4-FFF2-40B4-BE49-F238E27FC236}">
                  <a16:creationId xmlns:a16="http://schemas.microsoft.com/office/drawing/2014/main" id="{C2F02CAF-0D80-4262-9ED2-781A659B03A3}"/>
                </a:ext>
              </a:extLst>
            </p:cNvPr>
            <p:cNvPicPr>
              <a:picLocks noChangeAspect="1"/>
            </p:cNvPicPr>
            <p:nvPr/>
          </p:nvPicPr>
          <p:blipFill>
            <a:blip r:embed="rId32">
              <a:extLst>
                <a:ext uri="{96DAC541-7B7A-43D3-8B79-37D633B846F1}">
                  <asvg:svgBlip xmlns="" xmlns:asvg="http://schemas.microsoft.com/office/drawing/2016/SVG/main" r:embed="rId33"/>
                </a:ext>
              </a:extLst>
            </a:blip>
            <a:stretch>
              <a:fillRect/>
            </a:stretch>
          </p:blipFill>
          <p:spPr>
            <a:xfrm>
              <a:off x="2257594" y="5417580"/>
              <a:ext cx="742950" cy="428625"/>
            </a:xfrm>
            <a:prstGeom prst="rect">
              <a:avLst/>
            </a:prstGeom>
          </p:spPr>
        </p:pic>
      </p:grpSp>
      <p:sp>
        <p:nvSpPr>
          <p:cNvPr id="14" name="Slide Number Placeholder 13">
            <a:extLst>
              <a:ext uri="{FF2B5EF4-FFF2-40B4-BE49-F238E27FC236}">
                <a16:creationId xmlns:a16="http://schemas.microsoft.com/office/drawing/2014/main" id="{AFE22FB9-8510-4534-A256-6E62A0003627}"/>
              </a:ext>
            </a:extLst>
          </p:cNvPr>
          <p:cNvSpPr>
            <a:spLocks noGrp="1"/>
          </p:cNvSpPr>
          <p:nvPr>
            <p:ph type="sldNum" sz="quarter" idx="12"/>
          </p:nvPr>
        </p:nvSpPr>
        <p:spPr/>
        <p:txBody>
          <a:bodyPr/>
          <a:lstStyle/>
          <a:p>
            <a:pPr>
              <a:buClrTx/>
              <a:buFontTx/>
              <a:buNone/>
            </a:pPr>
            <a:fld id="{2F8AF2E6-64A8-0F46-AF27-0A96D82A033B}" type="slidenum">
              <a:rPr lang="en-US" kern="1200" smtClean="0">
                <a:solidFill>
                  <a:srgbClr val="FFFFFF"/>
                </a:solidFill>
              </a:rPr>
              <a:pPr>
                <a:buClrTx/>
                <a:buFontTx/>
                <a:buNone/>
              </a:pPr>
              <a:t>13</a:t>
            </a:fld>
            <a:endParaRPr lang="en-US" kern="1200">
              <a:solidFill>
                <a:srgbClr val="FFFFFF"/>
              </a:solidFill>
            </a:endParaRPr>
          </a:p>
        </p:txBody>
      </p:sp>
      <p:pic>
        <p:nvPicPr>
          <p:cNvPr id="16" name="Graphic 15">
            <a:extLst>
              <a:ext uri="{FF2B5EF4-FFF2-40B4-BE49-F238E27FC236}">
                <a16:creationId xmlns:a16="http://schemas.microsoft.com/office/drawing/2014/main" id="{26FCFB35-CD9A-4BC2-AB27-5A34DC67D134}"/>
              </a:ext>
            </a:extLst>
          </p:cNvPr>
          <p:cNvPicPr>
            <a:picLocks noChangeAspect="1"/>
          </p:cNvPicPr>
          <p:nvPr/>
        </p:nvPicPr>
        <p:blipFill>
          <a:blip r:embed="rId34">
            <a:extLst>
              <a:ext uri="{96DAC541-7B7A-43D3-8B79-37D633B846F1}">
                <asvg:svgBlip xmlns="" xmlns:asvg="http://schemas.microsoft.com/office/drawing/2016/SVG/main" r:embed="rId35"/>
              </a:ext>
            </a:extLst>
          </a:blip>
          <a:stretch>
            <a:fillRect/>
          </a:stretch>
        </p:blipFill>
        <p:spPr>
          <a:xfrm>
            <a:off x="8447121" y="3676393"/>
            <a:ext cx="890980" cy="724664"/>
          </a:xfrm>
          <a:prstGeom prst="rect">
            <a:avLst/>
          </a:prstGeom>
        </p:spPr>
      </p:pic>
    </p:spTree>
    <p:extLst>
      <p:ext uri="{BB962C8B-B14F-4D97-AF65-F5344CB8AC3E}">
        <p14:creationId xmlns:p14="http://schemas.microsoft.com/office/powerpoint/2010/main" val="391445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BAAF9A2-FE8D-456B-B646-5726571B96D3}"/>
              </a:ext>
            </a:extLst>
          </p:cNvPr>
          <p:cNvSpPr>
            <a:spLocks noGrp="1"/>
          </p:cNvSpPr>
          <p:nvPr>
            <p:ph type="title"/>
          </p:nvPr>
        </p:nvSpPr>
        <p:spPr>
          <a:xfrm>
            <a:off x="788024" y="910259"/>
            <a:ext cx="9833429" cy="1028700"/>
          </a:xfrm>
        </p:spPr>
        <p:txBody>
          <a:bodyPr/>
          <a:lstStyle/>
          <a:p>
            <a:r>
              <a:rPr lang="en-US" dirty="0"/>
              <a:t>Project Challenge</a:t>
            </a:r>
          </a:p>
        </p:txBody>
      </p:sp>
      <p:sp>
        <p:nvSpPr>
          <p:cNvPr id="84" name="TextBox 83">
            <a:extLst>
              <a:ext uri="{FF2B5EF4-FFF2-40B4-BE49-F238E27FC236}">
                <a16:creationId xmlns:a16="http://schemas.microsoft.com/office/drawing/2014/main" id="{7FE8EB8B-5A1F-4201-9EE2-9DD8B2CC37F6}"/>
              </a:ext>
            </a:extLst>
          </p:cNvPr>
          <p:cNvSpPr txBox="1"/>
          <p:nvPr/>
        </p:nvSpPr>
        <p:spPr>
          <a:xfrm>
            <a:off x="1399592" y="1405998"/>
            <a:ext cx="96134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74749"/>
                </a:solidFill>
                <a:effectLst/>
                <a:uLnTx/>
                <a:uFillTx/>
                <a:latin typeface="Century Gothic" panose="020B0502020202020204" pitchFamily="34" charset="0"/>
                <a:ea typeface="+mn-ea"/>
                <a:cs typeface="+mn-cs"/>
              </a:rPr>
              <a:t>To ensure the success of the industry’s </a:t>
            </a:r>
            <a:r>
              <a:rPr kumimoji="0" lang="en-US" sz="2400" b="1" i="0" u="none" strike="noStrike" kern="1200" cap="none" spc="0" normalizeH="0" baseline="0" noProof="0">
                <a:ln>
                  <a:noFill/>
                </a:ln>
                <a:solidFill>
                  <a:schemeClr val="accent1"/>
                </a:solidFill>
                <a:effectLst/>
                <a:uLnTx/>
                <a:uFillTx/>
                <a:latin typeface="Century Gothic" panose="020B0502020202020204" pitchFamily="34" charset="0"/>
                <a:ea typeface="+mn-ea"/>
                <a:cs typeface="+mn-cs"/>
              </a:rPr>
              <a:t>shift to Value Based Care</a:t>
            </a:r>
            <a:r>
              <a:rPr kumimoji="0" lang="en-US" sz="2400" b="0" i="0" u="none" strike="noStrike" kern="1200" cap="none" spc="0" normalizeH="0" baseline="0" noProof="0">
                <a:ln>
                  <a:noFill/>
                </a:ln>
                <a:solidFill>
                  <a:schemeClr val="accent1"/>
                </a:solidFill>
                <a:effectLst/>
                <a:uLnTx/>
                <a:uFillTx/>
                <a:latin typeface="Century Gothic" panose="020B0502020202020204" pitchFamily="34" charset="0"/>
                <a:ea typeface="+mn-ea"/>
                <a:cs typeface="+mn-cs"/>
              </a:rPr>
              <a:t> </a:t>
            </a:r>
          </a:p>
        </p:txBody>
      </p:sp>
      <p:pic>
        <p:nvPicPr>
          <p:cNvPr id="85" name="Graphic 84">
            <a:extLst>
              <a:ext uri="{FF2B5EF4-FFF2-40B4-BE49-F238E27FC236}">
                <a16:creationId xmlns:a16="http://schemas.microsoft.com/office/drawing/2014/main" id="{38EDC0F7-3033-4D20-A946-363B0652290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75346" y="2213495"/>
            <a:ext cx="2106299" cy="2106299"/>
          </a:xfrm>
          <a:prstGeom prst="rect">
            <a:avLst/>
          </a:prstGeom>
        </p:spPr>
      </p:pic>
      <p:pic>
        <p:nvPicPr>
          <p:cNvPr id="86" name="Graphic 85">
            <a:extLst>
              <a:ext uri="{FF2B5EF4-FFF2-40B4-BE49-F238E27FC236}">
                <a16:creationId xmlns:a16="http://schemas.microsoft.com/office/drawing/2014/main" id="{A3D02BA1-C564-45CB-9A1B-399B9354B63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142088" y="2213496"/>
            <a:ext cx="2106299" cy="2106299"/>
          </a:xfrm>
          <a:prstGeom prst="rect">
            <a:avLst/>
          </a:prstGeom>
        </p:spPr>
      </p:pic>
      <p:pic>
        <p:nvPicPr>
          <p:cNvPr id="87" name="Graphic 86">
            <a:extLst>
              <a:ext uri="{FF2B5EF4-FFF2-40B4-BE49-F238E27FC236}">
                <a16:creationId xmlns:a16="http://schemas.microsoft.com/office/drawing/2014/main" id="{DBABDB01-C9B1-4873-BDAD-D0FE4B7C467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104780" y="2189651"/>
            <a:ext cx="1996405" cy="2124614"/>
          </a:xfrm>
          <a:prstGeom prst="rect">
            <a:avLst/>
          </a:prstGeom>
        </p:spPr>
      </p:pic>
      <p:sp>
        <p:nvSpPr>
          <p:cNvPr id="88" name="Text Placeholder 12">
            <a:extLst>
              <a:ext uri="{FF2B5EF4-FFF2-40B4-BE49-F238E27FC236}">
                <a16:creationId xmlns:a16="http://schemas.microsoft.com/office/drawing/2014/main" id="{B90C2154-84D7-42C9-92B4-04CBEA36430B}"/>
              </a:ext>
            </a:extLst>
          </p:cNvPr>
          <p:cNvSpPr txBox="1">
            <a:spLocks/>
          </p:cNvSpPr>
          <p:nvPr/>
        </p:nvSpPr>
        <p:spPr>
          <a:xfrm>
            <a:off x="262713" y="4564956"/>
            <a:ext cx="4131563" cy="1733978"/>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474749"/>
                </a:solidFill>
                <a:effectLst/>
                <a:uLnTx/>
                <a:uFillTx/>
                <a:latin typeface="Century Gothic" panose="020B0502020202020204" pitchFamily="34" charset="0"/>
                <a:ea typeface="MS PGothic" pitchFamily="34" charset="-128"/>
              </a:rPr>
              <a:t>Transform out of Controlled Chaos:</a:t>
            </a:r>
          </a:p>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474749"/>
                </a:solidFill>
                <a:effectLst/>
                <a:uLnTx/>
                <a:uFillTx/>
                <a:latin typeface="Century Gothic" panose="020B0502020202020204" pitchFamily="34" charset="0"/>
                <a:ea typeface="MS PGothic" pitchFamily="34" charset="-128"/>
              </a:rPr>
              <a:t>Develop</a:t>
            </a:r>
            <a:r>
              <a:rPr kumimoji="0" lang="en-US" sz="1600" b="1" i="1" u="none" strike="noStrike" kern="1200" cap="none" spc="0" normalizeH="0" baseline="0" noProof="0">
                <a:ln>
                  <a:noFill/>
                </a:ln>
                <a:solidFill>
                  <a:srgbClr val="2A323A">
                    <a:lumMod val="60000"/>
                    <a:lumOff val="40000"/>
                  </a:srgbClr>
                </a:solidFill>
                <a:effectLst/>
                <a:uLnTx/>
                <a:uFillTx/>
                <a:latin typeface="Century Gothic" panose="020B0502020202020204" pitchFamily="34" charset="0"/>
                <a:ea typeface="MS PGothic" pitchFamily="34" charset="-128"/>
              </a:rPr>
              <a:t> </a:t>
            </a:r>
            <a:r>
              <a:rPr kumimoji="0" lang="en-US" sz="1600" b="1" i="1" u="none" strike="noStrike" kern="1200" cap="none" spc="0" normalizeH="0" baseline="0" noProof="0">
                <a:ln>
                  <a:noFill/>
                </a:ln>
                <a:solidFill>
                  <a:schemeClr val="accent1"/>
                </a:solidFill>
                <a:effectLst/>
                <a:uLnTx/>
                <a:uFillTx/>
                <a:latin typeface="Century Gothic" panose="020B0502020202020204" pitchFamily="34" charset="0"/>
                <a:ea typeface="MS PGothic" pitchFamily="34" charset="-128"/>
              </a:rPr>
              <a:t>rapid multi-stakeholder </a:t>
            </a:r>
            <a:r>
              <a:rPr kumimoji="0" lang="en-US" sz="1600" b="0" i="0" u="none" strike="noStrike" kern="1200" cap="none" spc="0" normalizeH="0" baseline="0" noProof="0">
                <a:ln>
                  <a:noFill/>
                </a:ln>
                <a:solidFill>
                  <a:srgbClr val="474749"/>
                </a:solidFill>
                <a:effectLst/>
                <a:uLnTx/>
                <a:uFillTx/>
                <a:latin typeface="Century Gothic" panose="020B0502020202020204" pitchFamily="34" charset="0"/>
                <a:ea typeface="MS PGothic" pitchFamily="34" charset="-128"/>
              </a:rPr>
              <a:t>process to identify, exercise and implement initial use cases. </a:t>
            </a:r>
            <a:endParaRPr kumimoji="0" lang="en-US" sz="1050" b="0" i="0" u="none" strike="noStrike" kern="1200" cap="none" spc="0" normalizeH="0" baseline="0" noProof="0">
              <a:ln>
                <a:noFill/>
              </a:ln>
              <a:solidFill>
                <a:srgbClr val="474749"/>
              </a:solidFill>
              <a:effectLst/>
              <a:uLnTx/>
              <a:uFillTx/>
              <a:latin typeface="Century Gothic" panose="020B0502020202020204" pitchFamily="34" charset="0"/>
              <a:ea typeface="MS PGothic" pitchFamily="34" charset="-128"/>
            </a:endParaRPr>
          </a:p>
        </p:txBody>
      </p:sp>
      <p:sp>
        <p:nvSpPr>
          <p:cNvPr id="89" name="TextBox 88">
            <a:extLst>
              <a:ext uri="{FF2B5EF4-FFF2-40B4-BE49-F238E27FC236}">
                <a16:creationId xmlns:a16="http://schemas.microsoft.com/office/drawing/2014/main" id="{0E4ECE3B-DF2C-429C-BD5B-0EC7C24E6E4F}"/>
              </a:ext>
            </a:extLst>
          </p:cNvPr>
          <p:cNvSpPr txBox="1"/>
          <p:nvPr/>
        </p:nvSpPr>
        <p:spPr>
          <a:xfrm>
            <a:off x="4349942" y="4564957"/>
            <a:ext cx="369058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474749"/>
                </a:solidFill>
                <a:effectLst/>
                <a:uLnTx/>
                <a:uFillTx/>
                <a:latin typeface="Century Gothic" panose="020B0502020202020204" pitchFamily="34" charset="0"/>
                <a:ea typeface="+mn-ea"/>
                <a:cs typeface="+mn-cs"/>
              </a:rPr>
              <a:t>Collaboration</a:t>
            </a:r>
            <a:r>
              <a:rPr kumimoji="0" lang="en-US" b="1" i="0" u="none" strike="noStrike" kern="1200" cap="none" spc="0" normalizeH="0" baseline="0" noProof="0">
                <a:ln>
                  <a:noFill/>
                </a:ln>
                <a:solidFill>
                  <a:srgbClr val="474749"/>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474749"/>
                </a:solidFill>
                <a:effectLst/>
                <a:uLnTx/>
                <a:uFillTx/>
                <a:latin typeface="Century Gothic" panose="020B0502020202020204" pitchFamily="34" charset="0"/>
                <a:ea typeface="+mn-ea"/>
                <a:cs typeface="+mn-cs"/>
              </a:rPr>
              <a:t>Minimize</a:t>
            </a:r>
            <a:r>
              <a:rPr kumimoji="0" lang="en-US" sz="1600" b="1" i="0" u="none" strike="noStrike" kern="1200" cap="none" spc="0" normalizeH="0" baseline="0" noProof="0">
                <a:ln>
                  <a:noFill/>
                </a:ln>
                <a:solidFill>
                  <a:srgbClr val="2A323A">
                    <a:lumMod val="60000"/>
                    <a:lumOff val="40000"/>
                  </a:srgbClr>
                </a:solidFill>
                <a:effectLst/>
                <a:uLnTx/>
                <a:uFillTx/>
                <a:latin typeface="Century Gothic" panose="020B0502020202020204" pitchFamily="34" charset="0"/>
                <a:ea typeface="+mn-ea"/>
                <a:cs typeface="+mn-cs"/>
              </a:rPr>
              <a:t> </a:t>
            </a:r>
            <a:r>
              <a:rPr kumimoji="0" lang="en-US" sz="1600" b="0" i="0" u="none" strike="noStrike" kern="1200" cap="none" spc="0" normalizeH="0" baseline="0" noProof="0">
                <a:ln>
                  <a:noFill/>
                </a:ln>
                <a:solidFill>
                  <a:srgbClr val="474749"/>
                </a:solidFill>
                <a:effectLst/>
                <a:uLnTx/>
                <a:uFillTx/>
                <a:latin typeface="Century Gothic" panose="020B0502020202020204" pitchFamily="34" charset="0"/>
                <a:ea typeface="+mn-ea"/>
                <a:cs typeface="+mn-cs"/>
              </a:rPr>
              <a:t>the development and deployment of</a:t>
            </a:r>
            <a:r>
              <a:rPr kumimoji="0" lang="en-US" sz="1600" b="0" i="0" u="none" strike="noStrike" kern="1200" cap="none" spc="0" normalizeH="0" baseline="0" noProof="0">
                <a:ln>
                  <a:noFill/>
                </a:ln>
                <a:solidFill>
                  <a:srgbClr val="448C0E"/>
                </a:solidFill>
                <a:effectLst/>
                <a:uLnTx/>
                <a:uFillTx/>
                <a:latin typeface="Century Gothic" panose="020B0502020202020204" pitchFamily="34" charset="0"/>
                <a:ea typeface="+mn-ea"/>
                <a:cs typeface="+mn-cs"/>
              </a:rPr>
              <a:t> </a:t>
            </a:r>
            <a:r>
              <a:rPr kumimoji="0" lang="en-US" sz="1600" b="1" i="1" u="none" strike="noStrike" kern="1200" cap="none" spc="0" normalizeH="0" baseline="0" noProof="0">
                <a:ln>
                  <a:noFill/>
                </a:ln>
                <a:solidFill>
                  <a:schemeClr val="accent2"/>
                </a:solidFill>
                <a:effectLst/>
                <a:uLnTx/>
                <a:uFillTx/>
                <a:latin typeface="Century Gothic" panose="020B0502020202020204" pitchFamily="34" charset="0"/>
                <a:ea typeface="+mn-ea"/>
                <a:cs typeface="+mn-cs"/>
              </a:rPr>
              <a:t>unique solutions.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1" u="none" strike="noStrike" kern="1200" cap="none" spc="0" normalizeH="0" baseline="0" noProof="0">
                <a:ln>
                  <a:noFill/>
                </a:ln>
                <a:solidFill>
                  <a:schemeClr val="accent2"/>
                </a:solidFill>
                <a:effectLst/>
                <a:uLnTx/>
                <a:uFillTx/>
                <a:latin typeface="Century Gothic" panose="020B0502020202020204" pitchFamily="34" charset="0"/>
                <a:ea typeface="+mn-ea"/>
                <a:cs typeface="+mn-cs"/>
              </a:rPr>
              <a:t>Promote</a:t>
            </a:r>
            <a:r>
              <a:rPr kumimoji="0" lang="en-US" sz="1600" b="1" i="0" u="none" strike="noStrike" kern="1200" cap="none" spc="0" normalizeH="0" baseline="0" noProof="0">
                <a:ln>
                  <a:noFill/>
                </a:ln>
                <a:solidFill>
                  <a:srgbClr val="2A323A">
                    <a:lumMod val="60000"/>
                    <a:lumOff val="40000"/>
                  </a:srgbClr>
                </a:solidFill>
                <a:effectLst/>
                <a:uLnTx/>
                <a:uFillTx/>
                <a:latin typeface="Century Gothic" panose="020B0502020202020204" pitchFamily="34" charset="0"/>
                <a:ea typeface="+mn-ea"/>
                <a:cs typeface="+mn-cs"/>
              </a:rPr>
              <a:t> </a:t>
            </a:r>
            <a:r>
              <a:rPr kumimoji="0" lang="en-US" sz="1600" b="0" i="0" u="none" strike="noStrike" kern="1200" cap="none" spc="0" normalizeH="0" baseline="0" noProof="0">
                <a:ln>
                  <a:noFill/>
                </a:ln>
                <a:solidFill>
                  <a:srgbClr val="474749"/>
                </a:solidFill>
                <a:effectLst/>
                <a:uLnTx/>
                <a:uFillTx/>
                <a:latin typeface="Century Gothic" panose="020B0502020202020204" pitchFamily="34" charset="0"/>
                <a:ea typeface="+mn-ea"/>
                <a:cs typeface="+mn-cs"/>
              </a:rPr>
              <a:t>industry wide </a:t>
            </a:r>
            <a:r>
              <a:rPr kumimoji="0" lang="en-US" sz="1600" b="1" i="1" u="none" strike="noStrike" kern="1200" cap="none" spc="0" normalizeH="0" baseline="0" noProof="0">
                <a:ln>
                  <a:noFill/>
                </a:ln>
                <a:solidFill>
                  <a:schemeClr val="accent2"/>
                </a:solidFill>
                <a:effectLst/>
                <a:uLnTx/>
                <a:uFillTx/>
                <a:latin typeface="Century Gothic" panose="020B0502020202020204" pitchFamily="34" charset="0"/>
                <a:ea typeface="+mn-ea"/>
                <a:cs typeface="+mn-cs"/>
              </a:rPr>
              <a:t>standards</a:t>
            </a:r>
            <a:r>
              <a:rPr kumimoji="0" lang="en-US" sz="1600" b="1" i="0" u="none" strike="noStrike" kern="1200" cap="none" spc="0" normalizeH="0" baseline="0" noProof="0">
                <a:ln>
                  <a:noFill/>
                </a:ln>
                <a:solidFill>
                  <a:schemeClr val="accent2"/>
                </a:solidFill>
                <a:effectLst/>
                <a:uLnTx/>
                <a:uFillTx/>
                <a:latin typeface="Century Gothic" panose="020B0502020202020204" pitchFamily="34" charset="0"/>
                <a:ea typeface="+mn-ea"/>
                <a:cs typeface="+mn-cs"/>
              </a:rPr>
              <a:t> </a:t>
            </a:r>
            <a:r>
              <a:rPr kumimoji="0" lang="en-US" sz="1600" b="0" i="0" u="none" strike="noStrike" kern="1200" cap="none" spc="0" normalizeH="0" baseline="0" noProof="0">
                <a:ln>
                  <a:noFill/>
                </a:ln>
                <a:solidFill>
                  <a:srgbClr val="474749"/>
                </a:solidFill>
                <a:effectLst/>
                <a:uLnTx/>
                <a:uFillTx/>
                <a:latin typeface="Century Gothic" panose="020B0502020202020204" pitchFamily="34" charset="0"/>
                <a:ea typeface="+mn-ea"/>
                <a:cs typeface="+mn-cs"/>
              </a:rPr>
              <a:t>and adoption.</a:t>
            </a:r>
          </a:p>
        </p:txBody>
      </p:sp>
      <p:sp>
        <p:nvSpPr>
          <p:cNvPr id="90" name="Text Placeholder 3">
            <a:extLst>
              <a:ext uri="{FF2B5EF4-FFF2-40B4-BE49-F238E27FC236}">
                <a16:creationId xmlns:a16="http://schemas.microsoft.com/office/drawing/2014/main" id="{BE5C296A-C6A1-405B-8698-30CDADC0335A}"/>
              </a:ext>
            </a:extLst>
          </p:cNvPr>
          <p:cNvSpPr txBox="1">
            <a:spLocks/>
          </p:cNvSpPr>
          <p:nvPr/>
        </p:nvSpPr>
        <p:spPr>
          <a:xfrm>
            <a:off x="8275877" y="4564957"/>
            <a:ext cx="3649526" cy="1509491"/>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474749"/>
                </a:solidFill>
                <a:effectLst/>
                <a:uLnTx/>
                <a:uFillTx/>
                <a:latin typeface="Century Gothic" panose="020B0502020202020204" pitchFamily="34" charset="0"/>
                <a:ea typeface="MS PGothic" pitchFamily="34" charset="-128"/>
              </a:rPr>
              <a:t>Success Measures:</a:t>
            </a:r>
          </a:p>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474749"/>
                </a:solidFill>
                <a:effectLst/>
                <a:uLnTx/>
                <a:uFillTx/>
                <a:latin typeface="Century Gothic" panose="020B0502020202020204" pitchFamily="34" charset="0"/>
                <a:ea typeface="MS PGothic" pitchFamily="34" charset="-128"/>
              </a:rPr>
              <a:t>Use of FHIR</a:t>
            </a:r>
            <a:r>
              <a:rPr kumimoji="0" lang="en-US" sz="1600" b="0" i="0" u="none" strike="noStrike" kern="1200" cap="none" spc="0" normalizeH="0" baseline="30000" noProof="0">
                <a:ln>
                  <a:noFill/>
                </a:ln>
                <a:solidFill>
                  <a:srgbClr val="474749"/>
                </a:solidFill>
                <a:effectLst/>
                <a:uLnTx/>
                <a:uFillTx/>
                <a:latin typeface="Century Gothic" panose="020B0502020202020204" pitchFamily="34" charset="0"/>
                <a:ea typeface="MS PGothic" pitchFamily="34" charset="-128"/>
              </a:rPr>
              <a:t>®</a:t>
            </a:r>
            <a:r>
              <a:rPr kumimoji="0" lang="en-US" sz="1600" b="0" i="0" u="none" strike="noStrike" kern="1200" cap="none" spc="0" normalizeH="0" baseline="0" noProof="0">
                <a:ln>
                  <a:noFill/>
                </a:ln>
                <a:solidFill>
                  <a:srgbClr val="474749"/>
                </a:solidFill>
                <a:effectLst/>
                <a:uLnTx/>
                <a:uFillTx/>
                <a:latin typeface="Century Gothic" panose="020B0502020202020204" pitchFamily="34" charset="0"/>
                <a:ea typeface="MS PGothic" pitchFamily="34" charset="-128"/>
              </a:rPr>
              <a:t>, implementation guides and pilot projects.</a:t>
            </a:r>
          </a:p>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474749"/>
              </a:solidFill>
              <a:effectLst/>
              <a:uLnTx/>
              <a:uFillTx/>
              <a:latin typeface="Century Gothic" panose="020B0502020202020204" pitchFamily="34" charset="0"/>
              <a:ea typeface="MS PGothic" pitchFamily="34" charset="-128"/>
            </a:endParaRPr>
          </a:p>
        </p:txBody>
      </p:sp>
      <p:sp>
        <p:nvSpPr>
          <p:cNvPr id="2" name="Slide Number Placeholder 1">
            <a:extLst>
              <a:ext uri="{FF2B5EF4-FFF2-40B4-BE49-F238E27FC236}">
                <a16:creationId xmlns:a16="http://schemas.microsoft.com/office/drawing/2014/main" id="{A7CBAD73-4A1B-4A89-850E-3A306609D30A}"/>
              </a:ext>
            </a:extLst>
          </p:cNvPr>
          <p:cNvSpPr>
            <a:spLocks noGrp="1"/>
          </p:cNvSpPr>
          <p:nvPr>
            <p:ph type="sldNum" sz="quarter" idx="12"/>
          </p:nvPr>
        </p:nvSpPr>
        <p:spPr>
          <a:xfrm>
            <a:off x="11360517" y="6390178"/>
            <a:ext cx="513735" cy="227164"/>
          </a:xfrm>
        </p:spPr>
        <p:txBody>
          <a:bodyPr/>
          <a:lstStyle/>
          <a:p>
            <a:pPr>
              <a:buClrTx/>
              <a:buFontTx/>
              <a:buNone/>
            </a:pPr>
            <a:fld id="{2F8AF2E6-64A8-0F46-AF27-0A96D82A033B}" type="slidenum">
              <a:rPr lang="en-US" kern="1200" smtClean="0">
                <a:solidFill>
                  <a:srgbClr val="FFFFFF"/>
                </a:solidFill>
              </a:rPr>
              <a:pPr>
                <a:buClrTx/>
                <a:buFontTx/>
                <a:buNone/>
              </a:pPr>
              <a:t>14</a:t>
            </a:fld>
            <a:endParaRPr lang="en-US" kern="1200">
              <a:solidFill>
                <a:srgbClr val="FFFFFF"/>
              </a:solidFill>
            </a:endParaRPr>
          </a:p>
        </p:txBody>
      </p:sp>
    </p:spTree>
    <p:extLst>
      <p:ext uri="{BB962C8B-B14F-4D97-AF65-F5344CB8AC3E}">
        <p14:creationId xmlns:p14="http://schemas.microsoft.com/office/powerpoint/2010/main" val="158450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5EDC0F-B426-44B6-AE99-3AF20D958838}"/>
              </a:ext>
            </a:extLst>
          </p:cNvPr>
          <p:cNvSpPr>
            <a:spLocks noGrp="1"/>
          </p:cNvSpPr>
          <p:nvPr>
            <p:ph type="title"/>
          </p:nvPr>
        </p:nvSpPr>
        <p:spPr>
          <a:xfrm>
            <a:off x="836021" y="906243"/>
            <a:ext cx="9833429" cy="1028700"/>
          </a:xfrm>
        </p:spPr>
        <p:txBody>
          <a:bodyPr/>
          <a:lstStyle/>
          <a:p>
            <a:r>
              <a:rPr lang="en-US" dirty="0"/>
              <a:t>Program Timeline</a:t>
            </a:r>
          </a:p>
        </p:txBody>
      </p:sp>
      <p:grpSp>
        <p:nvGrpSpPr>
          <p:cNvPr id="18" name="Group 17">
            <a:extLst>
              <a:ext uri="{FF2B5EF4-FFF2-40B4-BE49-F238E27FC236}">
                <a16:creationId xmlns:a16="http://schemas.microsoft.com/office/drawing/2014/main" id="{7229F875-0437-4670-8A02-D1DB83322772}"/>
              </a:ext>
            </a:extLst>
          </p:cNvPr>
          <p:cNvGrpSpPr/>
          <p:nvPr/>
        </p:nvGrpSpPr>
        <p:grpSpPr>
          <a:xfrm>
            <a:off x="-944458" y="862051"/>
            <a:ext cx="12655385" cy="5133897"/>
            <a:chOff x="-1318084" y="951825"/>
            <a:chExt cx="13369748" cy="5423692"/>
          </a:xfrm>
        </p:grpSpPr>
        <p:sp>
          <p:nvSpPr>
            <p:cNvPr id="137" name="Rectangle 136">
              <a:extLst>
                <a:ext uri="{FF2B5EF4-FFF2-40B4-BE49-F238E27FC236}">
                  <a16:creationId xmlns:a16="http://schemas.microsoft.com/office/drawing/2014/main" id="{EFB97EBB-C6E1-4835-8650-80EFB2E0135A}"/>
                </a:ext>
              </a:extLst>
            </p:cNvPr>
            <p:cNvSpPr/>
            <p:nvPr/>
          </p:nvSpPr>
          <p:spPr>
            <a:xfrm>
              <a:off x="9311601" y="1109609"/>
              <a:ext cx="2740063" cy="5265908"/>
            </a:xfrm>
            <a:prstGeom prst="rect">
              <a:avLst/>
            </a:prstGeom>
            <a:solidFill>
              <a:schemeClr val="tx2">
                <a:lumMod val="10000"/>
                <a:lumOff val="90000"/>
              </a:schemeClr>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8" name="TextBox 137">
              <a:extLst>
                <a:ext uri="{FF2B5EF4-FFF2-40B4-BE49-F238E27FC236}">
                  <a16:creationId xmlns:a16="http://schemas.microsoft.com/office/drawing/2014/main" id="{5BD83876-D21D-44D5-9B52-6F8BF2AFE5B5}"/>
                </a:ext>
              </a:extLst>
            </p:cNvPr>
            <p:cNvSpPr txBox="1"/>
            <p:nvPr/>
          </p:nvSpPr>
          <p:spPr>
            <a:xfrm>
              <a:off x="1273575" y="1753914"/>
              <a:ext cx="1259262" cy="487725"/>
            </a:xfrm>
            <a:prstGeom prst="rect">
              <a:avLst/>
            </a:prstGeom>
            <a:noFill/>
          </p:spPr>
          <p:txBody>
            <a:bodyPr wrap="square" rtlCol="0">
              <a:spAutoFit/>
            </a:bodyPr>
            <a:lstStyle/>
            <a:p>
              <a:r>
                <a:rPr lang="en-US" sz="1200">
                  <a:latin typeface="Century Gothic" panose="020B0502020202020204" pitchFamily="34" charset="0"/>
                </a:rPr>
                <a:t>Da Vinci Founded</a:t>
              </a:r>
            </a:p>
          </p:txBody>
        </p:sp>
        <p:sp>
          <p:nvSpPr>
            <p:cNvPr id="139" name="TextBox 138">
              <a:extLst>
                <a:ext uri="{FF2B5EF4-FFF2-40B4-BE49-F238E27FC236}">
                  <a16:creationId xmlns:a16="http://schemas.microsoft.com/office/drawing/2014/main" id="{5B4CDAEB-576F-4B7D-BF93-3BDA82DA0173}"/>
                </a:ext>
              </a:extLst>
            </p:cNvPr>
            <p:cNvSpPr txBox="1"/>
            <p:nvPr/>
          </p:nvSpPr>
          <p:spPr>
            <a:xfrm>
              <a:off x="283399" y="5306749"/>
              <a:ext cx="1080218" cy="487725"/>
            </a:xfrm>
            <a:prstGeom prst="rect">
              <a:avLst/>
            </a:prstGeom>
            <a:noFill/>
          </p:spPr>
          <p:txBody>
            <a:bodyPr wrap="square" rtlCol="0">
              <a:spAutoFit/>
            </a:bodyPr>
            <a:lstStyle/>
            <a:p>
              <a:r>
                <a:rPr lang="en-US" sz="1200">
                  <a:latin typeface="Century Gothic" panose="020B0502020202020204" pitchFamily="34" charset="0"/>
                </a:rPr>
                <a:t>Concept Proposed</a:t>
              </a:r>
            </a:p>
          </p:txBody>
        </p:sp>
        <p:sp>
          <p:nvSpPr>
            <p:cNvPr id="140" name="TextBox 139">
              <a:extLst>
                <a:ext uri="{FF2B5EF4-FFF2-40B4-BE49-F238E27FC236}">
                  <a16:creationId xmlns:a16="http://schemas.microsoft.com/office/drawing/2014/main" id="{1B278213-12AB-4E5D-99E5-99B4FAFF86AB}"/>
                </a:ext>
              </a:extLst>
            </p:cNvPr>
            <p:cNvSpPr txBox="1"/>
            <p:nvPr/>
          </p:nvSpPr>
          <p:spPr>
            <a:xfrm>
              <a:off x="2749674" y="4088042"/>
              <a:ext cx="1080218" cy="1072995"/>
            </a:xfrm>
            <a:prstGeom prst="rect">
              <a:avLst/>
            </a:prstGeom>
            <a:noFill/>
          </p:spPr>
          <p:txBody>
            <a:bodyPr wrap="square" rtlCol="0">
              <a:spAutoFit/>
            </a:bodyPr>
            <a:lstStyle/>
            <a:p>
              <a:r>
                <a:rPr lang="en-US" sz="1200">
                  <a:latin typeface="Century Gothic" panose="020B0502020202020204" pitchFamily="34" charset="0"/>
                </a:rPr>
                <a:t>Initial Working Session @ Optum Labs </a:t>
              </a:r>
            </a:p>
          </p:txBody>
        </p:sp>
        <p:sp>
          <p:nvSpPr>
            <p:cNvPr id="141" name="TextBox 140">
              <a:extLst>
                <a:ext uri="{FF2B5EF4-FFF2-40B4-BE49-F238E27FC236}">
                  <a16:creationId xmlns:a16="http://schemas.microsoft.com/office/drawing/2014/main" id="{85195412-9257-4D26-A6F4-43B63EB74F50}"/>
                </a:ext>
              </a:extLst>
            </p:cNvPr>
            <p:cNvSpPr txBox="1"/>
            <p:nvPr/>
          </p:nvSpPr>
          <p:spPr>
            <a:xfrm>
              <a:off x="3759355" y="2008005"/>
              <a:ext cx="1080218" cy="682815"/>
            </a:xfrm>
            <a:prstGeom prst="rect">
              <a:avLst/>
            </a:prstGeom>
            <a:noFill/>
            <a:ln>
              <a:noFill/>
            </a:ln>
          </p:spPr>
          <p:txBody>
            <a:bodyPr wrap="square" rtlCol="0">
              <a:spAutoFit/>
            </a:bodyPr>
            <a:lstStyle/>
            <a:p>
              <a:r>
                <a:rPr lang="en-US" sz="1200">
                  <a:latin typeface="Century Gothic" panose="020B0502020202020204" pitchFamily="34" charset="0"/>
                </a:rPr>
                <a:t>Initial 2 Use Cases Balloted </a:t>
              </a:r>
            </a:p>
          </p:txBody>
        </p:sp>
        <p:sp>
          <p:nvSpPr>
            <p:cNvPr id="142" name="TextBox 141">
              <a:extLst>
                <a:ext uri="{FF2B5EF4-FFF2-40B4-BE49-F238E27FC236}">
                  <a16:creationId xmlns:a16="http://schemas.microsoft.com/office/drawing/2014/main" id="{315734CC-A032-4367-B0AF-A479BE13FF21}"/>
                </a:ext>
              </a:extLst>
            </p:cNvPr>
            <p:cNvSpPr txBox="1"/>
            <p:nvPr/>
          </p:nvSpPr>
          <p:spPr>
            <a:xfrm>
              <a:off x="6454326" y="951825"/>
              <a:ext cx="1386178" cy="877905"/>
            </a:xfrm>
            <a:prstGeom prst="rect">
              <a:avLst/>
            </a:prstGeom>
            <a:noFill/>
            <a:ln>
              <a:noFill/>
            </a:ln>
          </p:spPr>
          <p:txBody>
            <a:bodyPr wrap="square" rtlCol="0">
              <a:spAutoFit/>
            </a:bodyPr>
            <a:lstStyle/>
            <a:p>
              <a:r>
                <a:rPr lang="en-US" sz="1200" dirty="0">
                  <a:latin typeface="Century Gothic" panose="020B0502020202020204" pitchFamily="34" charset="0"/>
                </a:rPr>
                <a:t>1</a:t>
              </a:r>
              <a:r>
                <a:rPr lang="en-US" sz="1200" baseline="30000" dirty="0">
                  <a:latin typeface="Century Gothic" panose="020B0502020202020204" pitchFamily="34" charset="0"/>
                </a:rPr>
                <a:t>st</a:t>
              </a:r>
              <a:r>
                <a:rPr lang="en-US" sz="1200" dirty="0">
                  <a:latin typeface="Century Gothic" panose="020B0502020202020204" pitchFamily="34" charset="0"/>
                </a:rPr>
                <a:t> Da Vinci Focused  </a:t>
              </a:r>
              <a:r>
                <a:rPr lang="en-US" sz="1200" dirty="0" err="1">
                  <a:latin typeface="Century Gothic" panose="020B0502020202020204" pitchFamily="34" charset="0"/>
                </a:rPr>
                <a:t>Connectathon</a:t>
              </a:r>
              <a:r>
                <a:rPr lang="en-US" sz="1200" dirty="0">
                  <a:latin typeface="Century Gothic" panose="020B0502020202020204" pitchFamily="34" charset="0"/>
                </a:rPr>
                <a:t> @ </a:t>
              </a:r>
              <a:r>
                <a:rPr lang="en-US" sz="1200" dirty="0" err="1">
                  <a:latin typeface="Century Gothic" panose="020B0502020202020204" pitchFamily="34" charset="0"/>
                </a:rPr>
                <a:t>Guidewell</a:t>
              </a:r>
              <a:endParaRPr lang="en-US" sz="1200" dirty="0">
                <a:latin typeface="Century Gothic" panose="020B0502020202020204" pitchFamily="34" charset="0"/>
              </a:endParaRPr>
            </a:p>
          </p:txBody>
        </p:sp>
        <p:sp>
          <p:nvSpPr>
            <p:cNvPr id="143" name="TextBox 142">
              <a:extLst>
                <a:ext uri="{FF2B5EF4-FFF2-40B4-BE49-F238E27FC236}">
                  <a16:creationId xmlns:a16="http://schemas.microsoft.com/office/drawing/2014/main" id="{E573ADDA-7C0D-4EFB-BA91-AB2EDF4E9DB2}"/>
                </a:ext>
              </a:extLst>
            </p:cNvPr>
            <p:cNvSpPr txBox="1"/>
            <p:nvPr/>
          </p:nvSpPr>
          <p:spPr>
            <a:xfrm>
              <a:off x="7317560" y="5286389"/>
              <a:ext cx="1292179" cy="877905"/>
            </a:xfrm>
            <a:prstGeom prst="rect">
              <a:avLst/>
            </a:prstGeom>
            <a:noFill/>
            <a:ln>
              <a:noFill/>
            </a:ln>
          </p:spPr>
          <p:txBody>
            <a:bodyPr wrap="square" rtlCol="0">
              <a:spAutoFit/>
            </a:bodyPr>
            <a:lstStyle/>
            <a:p>
              <a:r>
                <a:rPr lang="en-US" sz="1200">
                  <a:latin typeface="Century Gothic" panose="020B0502020202020204" pitchFamily="34" charset="0"/>
                </a:rPr>
                <a:t>By Sept19 HL7 12 IGs Progressing Balloting</a:t>
              </a:r>
            </a:p>
          </p:txBody>
        </p:sp>
        <p:cxnSp>
          <p:nvCxnSpPr>
            <p:cNvPr id="144" name="Straight Arrow Connector 143">
              <a:extLst>
                <a:ext uri="{FF2B5EF4-FFF2-40B4-BE49-F238E27FC236}">
                  <a16:creationId xmlns:a16="http://schemas.microsoft.com/office/drawing/2014/main" id="{ADB1AA87-0870-4843-A328-82E0BF1F5291}"/>
                </a:ext>
              </a:extLst>
            </p:cNvPr>
            <p:cNvCxnSpPr>
              <a:cxnSpLocks/>
            </p:cNvCxnSpPr>
            <p:nvPr/>
          </p:nvCxnSpPr>
          <p:spPr>
            <a:xfrm>
              <a:off x="0" y="3504879"/>
              <a:ext cx="11982449" cy="0"/>
            </a:xfrm>
            <a:prstGeom prst="straightConnector1">
              <a:avLst/>
            </a:prstGeom>
            <a:ln w="28575">
              <a:solidFill>
                <a:schemeClr val="bg1">
                  <a:lumMod val="7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grpSp>
          <p:nvGrpSpPr>
            <p:cNvPr id="145" name="Group 144">
              <a:extLst>
                <a:ext uri="{FF2B5EF4-FFF2-40B4-BE49-F238E27FC236}">
                  <a16:creationId xmlns:a16="http://schemas.microsoft.com/office/drawing/2014/main" id="{D6B356A1-B0C8-43FC-83FF-768705B04583}"/>
                </a:ext>
              </a:extLst>
            </p:cNvPr>
            <p:cNvGrpSpPr/>
            <p:nvPr/>
          </p:nvGrpSpPr>
          <p:grpSpPr>
            <a:xfrm rot="10800000">
              <a:off x="465875" y="3449705"/>
              <a:ext cx="199676" cy="1333481"/>
              <a:chOff x="635213" y="1925706"/>
              <a:chExt cx="199676" cy="1924475"/>
            </a:xfrm>
            <a:solidFill>
              <a:schemeClr val="accent3">
                <a:lumMod val="60000"/>
                <a:lumOff val="40000"/>
              </a:schemeClr>
            </a:solidFill>
          </p:grpSpPr>
          <p:cxnSp>
            <p:nvCxnSpPr>
              <p:cNvPr id="146" name="Straight Connector 145">
                <a:extLst>
                  <a:ext uri="{FF2B5EF4-FFF2-40B4-BE49-F238E27FC236}">
                    <a16:creationId xmlns:a16="http://schemas.microsoft.com/office/drawing/2014/main" id="{AE5B1FA4-5F7A-4198-866D-2032C0455871}"/>
                  </a:ext>
                </a:extLst>
              </p:cNvPr>
              <p:cNvCxnSpPr>
                <a:cxnSpLocks/>
              </p:cNvCxnSpPr>
              <p:nvPr/>
            </p:nvCxnSpPr>
            <p:spPr>
              <a:xfrm rot="10800000">
                <a:off x="735051" y="1925706"/>
                <a:ext cx="0" cy="1724799"/>
              </a:xfrm>
              <a:prstGeom prst="line">
                <a:avLst/>
              </a:prstGeom>
              <a:grpFill/>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7" name="Oval 146">
                <a:extLst>
                  <a:ext uri="{FF2B5EF4-FFF2-40B4-BE49-F238E27FC236}">
                    <a16:creationId xmlns:a16="http://schemas.microsoft.com/office/drawing/2014/main" id="{D2918FE6-BB39-4D9E-A63C-122C2D7CACE0}"/>
                  </a:ext>
                </a:extLst>
              </p:cNvPr>
              <p:cNvSpPr/>
              <p:nvPr/>
            </p:nvSpPr>
            <p:spPr>
              <a:xfrm>
                <a:off x="635213" y="3650505"/>
                <a:ext cx="199676" cy="199676"/>
              </a:xfrm>
              <a:prstGeom prst="ellipse">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148" name="Graphic 147">
              <a:extLst>
                <a:ext uri="{FF2B5EF4-FFF2-40B4-BE49-F238E27FC236}">
                  <a16:creationId xmlns:a16="http://schemas.microsoft.com/office/drawing/2014/main" id="{DFCDCBF4-5B64-4382-AE4C-12A7D676EAA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97495" y="4833457"/>
              <a:ext cx="356005" cy="436395"/>
            </a:xfrm>
            <a:prstGeom prst="rect">
              <a:avLst/>
            </a:prstGeom>
          </p:spPr>
        </p:pic>
        <p:grpSp>
          <p:nvGrpSpPr>
            <p:cNvPr id="149" name="Group 148">
              <a:extLst>
                <a:ext uri="{FF2B5EF4-FFF2-40B4-BE49-F238E27FC236}">
                  <a16:creationId xmlns:a16="http://schemas.microsoft.com/office/drawing/2014/main" id="{67D38324-8C34-49E8-9732-1424835E4DC2}"/>
                </a:ext>
              </a:extLst>
            </p:cNvPr>
            <p:cNvGrpSpPr/>
            <p:nvPr/>
          </p:nvGrpSpPr>
          <p:grpSpPr>
            <a:xfrm>
              <a:off x="1472628" y="2778582"/>
              <a:ext cx="199676" cy="799238"/>
              <a:chOff x="635213" y="1741617"/>
              <a:chExt cx="199676" cy="2108564"/>
            </a:xfrm>
            <a:solidFill>
              <a:schemeClr val="accent3">
                <a:lumMod val="60000"/>
                <a:lumOff val="40000"/>
              </a:schemeClr>
            </a:solidFill>
          </p:grpSpPr>
          <p:cxnSp>
            <p:nvCxnSpPr>
              <p:cNvPr id="150" name="Straight Connector 149">
                <a:extLst>
                  <a:ext uri="{FF2B5EF4-FFF2-40B4-BE49-F238E27FC236}">
                    <a16:creationId xmlns:a16="http://schemas.microsoft.com/office/drawing/2014/main" id="{34842C3B-99EB-460F-89F3-CB18386CF9B0}"/>
                  </a:ext>
                </a:extLst>
              </p:cNvPr>
              <p:cNvCxnSpPr>
                <a:cxnSpLocks/>
              </p:cNvCxnSpPr>
              <p:nvPr/>
            </p:nvCxnSpPr>
            <p:spPr>
              <a:xfrm flipV="1">
                <a:off x="735051" y="1741617"/>
                <a:ext cx="0" cy="1908888"/>
              </a:xfrm>
              <a:prstGeom prst="line">
                <a:avLst/>
              </a:prstGeom>
              <a:grpFill/>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D3A92C93-08C6-46B8-8008-CE3F771C5651}"/>
                  </a:ext>
                </a:extLst>
              </p:cNvPr>
              <p:cNvSpPr/>
              <p:nvPr/>
            </p:nvSpPr>
            <p:spPr>
              <a:xfrm>
                <a:off x="635213" y="3650505"/>
                <a:ext cx="199676" cy="199676"/>
              </a:xfrm>
              <a:prstGeom prst="ellipse">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152" name="Graphic 151">
              <a:extLst>
                <a:ext uri="{FF2B5EF4-FFF2-40B4-BE49-F238E27FC236}">
                  <a16:creationId xmlns:a16="http://schemas.microsoft.com/office/drawing/2014/main" id="{5B2C7A27-74C4-45CA-BEDD-B3A661E16A1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229654" y="2304721"/>
              <a:ext cx="449045" cy="385200"/>
            </a:xfrm>
            <a:prstGeom prst="rect">
              <a:avLst/>
            </a:prstGeom>
          </p:spPr>
        </p:pic>
        <p:grpSp>
          <p:nvGrpSpPr>
            <p:cNvPr id="153" name="Group 152">
              <a:extLst>
                <a:ext uri="{FF2B5EF4-FFF2-40B4-BE49-F238E27FC236}">
                  <a16:creationId xmlns:a16="http://schemas.microsoft.com/office/drawing/2014/main" id="{2CF818C3-8BB1-403B-8F36-257BF9B8DA6F}"/>
                </a:ext>
              </a:extLst>
            </p:cNvPr>
            <p:cNvGrpSpPr/>
            <p:nvPr/>
          </p:nvGrpSpPr>
          <p:grpSpPr>
            <a:xfrm rot="10800000">
              <a:off x="2638587" y="3451554"/>
              <a:ext cx="187792" cy="1331632"/>
              <a:chOff x="635213" y="1928373"/>
              <a:chExt cx="199676" cy="1921808"/>
            </a:xfrm>
          </p:grpSpPr>
          <p:cxnSp>
            <p:nvCxnSpPr>
              <p:cNvPr id="154" name="Straight Connector 153">
                <a:extLst>
                  <a:ext uri="{FF2B5EF4-FFF2-40B4-BE49-F238E27FC236}">
                    <a16:creationId xmlns:a16="http://schemas.microsoft.com/office/drawing/2014/main" id="{C3177F0F-5A80-4F3D-9D41-EE88ED22D8F5}"/>
                  </a:ext>
                </a:extLst>
              </p:cNvPr>
              <p:cNvCxnSpPr>
                <a:cxnSpLocks/>
              </p:cNvCxnSpPr>
              <p:nvPr/>
            </p:nvCxnSpPr>
            <p:spPr>
              <a:xfrm rot="10800000">
                <a:off x="735051" y="1928373"/>
                <a:ext cx="0" cy="172213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0872F7D0-8DB7-4A85-B9CE-387B154BEB80}"/>
                  </a:ext>
                </a:extLst>
              </p:cNvPr>
              <p:cNvSpPr/>
              <p:nvPr/>
            </p:nvSpPr>
            <p:spPr>
              <a:xfrm>
                <a:off x="635213" y="3650505"/>
                <a:ext cx="199676" cy="19967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156" name="Graphic 155">
              <a:extLst>
                <a:ext uri="{FF2B5EF4-FFF2-40B4-BE49-F238E27FC236}">
                  <a16:creationId xmlns:a16="http://schemas.microsoft.com/office/drawing/2014/main" id="{7E7B013E-7299-42E3-BF36-FC5A16143D8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296559" y="4335180"/>
              <a:ext cx="343513" cy="351320"/>
            </a:xfrm>
            <a:prstGeom prst="rect">
              <a:avLst/>
            </a:prstGeom>
          </p:spPr>
        </p:pic>
        <p:grpSp>
          <p:nvGrpSpPr>
            <p:cNvPr id="157" name="Group 156">
              <a:extLst>
                <a:ext uri="{FF2B5EF4-FFF2-40B4-BE49-F238E27FC236}">
                  <a16:creationId xmlns:a16="http://schemas.microsoft.com/office/drawing/2014/main" id="{FAA3B8E9-CBA9-4AA1-8D50-C056E0BBC261}"/>
                </a:ext>
              </a:extLst>
            </p:cNvPr>
            <p:cNvGrpSpPr/>
            <p:nvPr/>
          </p:nvGrpSpPr>
          <p:grpSpPr>
            <a:xfrm>
              <a:off x="6209094" y="2116783"/>
              <a:ext cx="187792" cy="1463448"/>
              <a:chOff x="635213" y="1738138"/>
              <a:chExt cx="199676" cy="2112043"/>
            </a:xfrm>
          </p:grpSpPr>
          <p:cxnSp>
            <p:nvCxnSpPr>
              <p:cNvPr id="158" name="Straight Connector 157">
                <a:extLst>
                  <a:ext uri="{FF2B5EF4-FFF2-40B4-BE49-F238E27FC236}">
                    <a16:creationId xmlns:a16="http://schemas.microsoft.com/office/drawing/2014/main" id="{A7D80EA0-B828-4710-A92C-BAB68D0B20C8}"/>
                  </a:ext>
                </a:extLst>
              </p:cNvPr>
              <p:cNvCxnSpPr>
                <a:cxnSpLocks/>
              </p:cNvCxnSpPr>
              <p:nvPr/>
            </p:nvCxnSpPr>
            <p:spPr>
              <a:xfrm flipV="1">
                <a:off x="735051" y="1738138"/>
                <a:ext cx="0" cy="191236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9" name="Oval 158">
                <a:extLst>
                  <a:ext uri="{FF2B5EF4-FFF2-40B4-BE49-F238E27FC236}">
                    <a16:creationId xmlns:a16="http://schemas.microsoft.com/office/drawing/2014/main" id="{162FA0B2-5AF9-4697-A426-496E580A0439}"/>
                  </a:ext>
                </a:extLst>
              </p:cNvPr>
              <p:cNvSpPr/>
              <p:nvPr/>
            </p:nvSpPr>
            <p:spPr>
              <a:xfrm>
                <a:off x="635213" y="3650505"/>
                <a:ext cx="199676" cy="1996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160" name="Graphic 159">
              <a:extLst>
                <a:ext uri="{FF2B5EF4-FFF2-40B4-BE49-F238E27FC236}">
                  <a16:creationId xmlns:a16="http://schemas.microsoft.com/office/drawing/2014/main" id="{1290BB40-AB70-4245-A3C9-D92D38322665}"/>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096000" y="1634127"/>
              <a:ext cx="358326" cy="340409"/>
            </a:xfrm>
            <a:prstGeom prst="rect">
              <a:avLst/>
            </a:prstGeom>
          </p:spPr>
        </p:pic>
        <p:grpSp>
          <p:nvGrpSpPr>
            <p:cNvPr id="161" name="Group 160">
              <a:extLst>
                <a:ext uri="{FF2B5EF4-FFF2-40B4-BE49-F238E27FC236}">
                  <a16:creationId xmlns:a16="http://schemas.microsoft.com/office/drawing/2014/main" id="{B56651F9-CA5D-4D06-9194-115A2937B413}"/>
                </a:ext>
              </a:extLst>
            </p:cNvPr>
            <p:cNvGrpSpPr/>
            <p:nvPr/>
          </p:nvGrpSpPr>
          <p:grpSpPr>
            <a:xfrm rot="10800000">
              <a:off x="7325385" y="3440381"/>
              <a:ext cx="187247" cy="1342804"/>
              <a:chOff x="635213" y="1912251"/>
              <a:chExt cx="199676" cy="1937930"/>
            </a:xfrm>
          </p:grpSpPr>
          <p:cxnSp>
            <p:nvCxnSpPr>
              <p:cNvPr id="162" name="Straight Connector 161">
                <a:extLst>
                  <a:ext uri="{FF2B5EF4-FFF2-40B4-BE49-F238E27FC236}">
                    <a16:creationId xmlns:a16="http://schemas.microsoft.com/office/drawing/2014/main" id="{E28C037E-6C93-4F8E-8BB1-2F817E940C39}"/>
                  </a:ext>
                </a:extLst>
              </p:cNvPr>
              <p:cNvCxnSpPr>
                <a:cxnSpLocks/>
              </p:cNvCxnSpPr>
              <p:nvPr/>
            </p:nvCxnSpPr>
            <p:spPr>
              <a:xfrm rot="10800000">
                <a:off x="735051" y="1912251"/>
                <a:ext cx="0" cy="173825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3" name="Oval 162">
                <a:extLst>
                  <a:ext uri="{FF2B5EF4-FFF2-40B4-BE49-F238E27FC236}">
                    <a16:creationId xmlns:a16="http://schemas.microsoft.com/office/drawing/2014/main" id="{53D6E05B-CDD8-45A6-887D-108989A95288}"/>
                  </a:ext>
                </a:extLst>
              </p:cNvPr>
              <p:cNvSpPr/>
              <p:nvPr/>
            </p:nvSpPr>
            <p:spPr>
              <a:xfrm>
                <a:off x="635213" y="3650505"/>
                <a:ext cx="199676" cy="1996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64" name="Group 163">
              <a:extLst>
                <a:ext uri="{FF2B5EF4-FFF2-40B4-BE49-F238E27FC236}">
                  <a16:creationId xmlns:a16="http://schemas.microsoft.com/office/drawing/2014/main" id="{FB62AC41-7FAB-4EA5-BCE0-E00D0C05B4A9}"/>
                </a:ext>
              </a:extLst>
            </p:cNvPr>
            <p:cNvGrpSpPr/>
            <p:nvPr/>
          </p:nvGrpSpPr>
          <p:grpSpPr>
            <a:xfrm>
              <a:off x="3582485" y="2108896"/>
              <a:ext cx="187792" cy="1473569"/>
              <a:chOff x="635213" y="1723531"/>
              <a:chExt cx="199676" cy="2126650"/>
            </a:xfrm>
          </p:grpSpPr>
          <p:cxnSp>
            <p:nvCxnSpPr>
              <p:cNvPr id="165" name="Straight Connector 164">
                <a:extLst>
                  <a:ext uri="{FF2B5EF4-FFF2-40B4-BE49-F238E27FC236}">
                    <a16:creationId xmlns:a16="http://schemas.microsoft.com/office/drawing/2014/main" id="{096655C5-2387-49E2-8C4A-6CE75C1B48B8}"/>
                  </a:ext>
                </a:extLst>
              </p:cNvPr>
              <p:cNvCxnSpPr>
                <a:cxnSpLocks/>
              </p:cNvCxnSpPr>
              <p:nvPr/>
            </p:nvCxnSpPr>
            <p:spPr>
              <a:xfrm flipV="1">
                <a:off x="735051" y="1723531"/>
                <a:ext cx="0" cy="192697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6" name="Oval 165">
                <a:extLst>
                  <a:ext uri="{FF2B5EF4-FFF2-40B4-BE49-F238E27FC236}">
                    <a16:creationId xmlns:a16="http://schemas.microsoft.com/office/drawing/2014/main" id="{23A5235A-05DF-4C91-830A-16A503C0E0AD}"/>
                  </a:ext>
                </a:extLst>
              </p:cNvPr>
              <p:cNvSpPr/>
              <p:nvPr/>
            </p:nvSpPr>
            <p:spPr>
              <a:xfrm>
                <a:off x="635213" y="3650505"/>
                <a:ext cx="199676" cy="1996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167" name="Graphic 166">
              <a:extLst>
                <a:ext uri="{FF2B5EF4-FFF2-40B4-BE49-F238E27FC236}">
                  <a16:creationId xmlns:a16="http://schemas.microsoft.com/office/drawing/2014/main" id="{78261ED8-4CA1-4C11-A1D5-5CF07C3F9F01}"/>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3512461" y="1653967"/>
              <a:ext cx="349367" cy="394158"/>
            </a:xfrm>
            <a:prstGeom prst="rect">
              <a:avLst/>
            </a:prstGeom>
          </p:spPr>
        </p:pic>
        <p:pic>
          <p:nvPicPr>
            <p:cNvPr id="168" name="Graphic 167">
              <a:extLst>
                <a:ext uri="{FF2B5EF4-FFF2-40B4-BE49-F238E27FC236}">
                  <a16:creationId xmlns:a16="http://schemas.microsoft.com/office/drawing/2014/main" id="{2C55D010-8B31-42B7-A074-F40BE143D433}"/>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7244324" y="4874069"/>
              <a:ext cx="349367" cy="394158"/>
            </a:xfrm>
            <a:prstGeom prst="rect">
              <a:avLst/>
            </a:prstGeom>
          </p:spPr>
        </p:pic>
        <p:grpSp>
          <p:nvGrpSpPr>
            <p:cNvPr id="169" name="Group 168">
              <a:extLst>
                <a:ext uri="{FF2B5EF4-FFF2-40B4-BE49-F238E27FC236}">
                  <a16:creationId xmlns:a16="http://schemas.microsoft.com/office/drawing/2014/main" id="{2D11F1CB-9C14-4BD6-9D84-DA05647E5F43}"/>
                </a:ext>
              </a:extLst>
            </p:cNvPr>
            <p:cNvGrpSpPr/>
            <p:nvPr/>
          </p:nvGrpSpPr>
          <p:grpSpPr>
            <a:xfrm>
              <a:off x="226176" y="2858195"/>
              <a:ext cx="687671" cy="636453"/>
              <a:chOff x="262163" y="2508924"/>
              <a:chExt cx="731187" cy="676728"/>
            </a:xfrm>
          </p:grpSpPr>
          <p:sp>
            <p:nvSpPr>
              <p:cNvPr id="170" name="TextBox 169">
                <a:extLst>
                  <a:ext uri="{FF2B5EF4-FFF2-40B4-BE49-F238E27FC236}">
                    <a16:creationId xmlns:a16="http://schemas.microsoft.com/office/drawing/2014/main" id="{364533E6-694D-47C1-AC25-F94DE928578D}"/>
                  </a:ext>
                </a:extLst>
              </p:cNvPr>
              <p:cNvSpPr txBox="1"/>
              <p:nvPr/>
            </p:nvSpPr>
            <p:spPr>
              <a:xfrm>
                <a:off x="273830" y="2508924"/>
                <a:ext cx="719520" cy="523220"/>
              </a:xfrm>
              <a:prstGeom prst="rect">
                <a:avLst/>
              </a:prstGeom>
              <a:noFill/>
            </p:spPr>
            <p:txBody>
              <a:bodyPr wrap="square" rtlCol="0">
                <a:spAutoFit/>
              </a:bodyPr>
              <a:lstStyle/>
              <a:p>
                <a:r>
                  <a:rPr lang="en-US" sz="1200" b="1">
                    <a:solidFill>
                      <a:schemeClr val="bg1">
                        <a:lumMod val="75000"/>
                      </a:schemeClr>
                    </a:solidFill>
                    <a:latin typeface="Century Gothic" panose="020B0502020202020204" pitchFamily="34" charset="0"/>
                  </a:rPr>
                  <a:t>Q4</a:t>
                </a:r>
                <a:br>
                  <a:rPr lang="en-US" sz="1200" b="1">
                    <a:solidFill>
                      <a:schemeClr val="bg1">
                        <a:lumMod val="75000"/>
                      </a:schemeClr>
                    </a:solidFill>
                    <a:latin typeface="Century Gothic" panose="020B0502020202020204" pitchFamily="34" charset="0"/>
                  </a:rPr>
                </a:br>
                <a:r>
                  <a:rPr lang="en-US" sz="1200" b="1">
                    <a:solidFill>
                      <a:schemeClr val="bg1">
                        <a:lumMod val="75000"/>
                      </a:schemeClr>
                    </a:solidFill>
                    <a:latin typeface="Century Gothic" panose="020B0502020202020204" pitchFamily="34" charset="0"/>
                  </a:rPr>
                  <a:t>2017</a:t>
                </a:r>
              </a:p>
            </p:txBody>
          </p:sp>
          <p:cxnSp>
            <p:nvCxnSpPr>
              <p:cNvPr id="171" name="Straight Connector 170">
                <a:extLst>
                  <a:ext uri="{FF2B5EF4-FFF2-40B4-BE49-F238E27FC236}">
                    <a16:creationId xmlns:a16="http://schemas.microsoft.com/office/drawing/2014/main" id="{A42C2D50-5975-4C50-9894-A4F6CC80F7B3}"/>
                  </a:ext>
                </a:extLst>
              </p:cNvPr>
              <p:cNvCxnSpPr>
                <a:cxnSpLocks/>
              </p:cNvCxnSpPr>
              <p:nvPr/>
            </p:nvCxnSpPr>
            <p:spPr>
              <a:xfrm flipV="1">
                <a:off x="262163" y="2555594"/>
                <a:ext cx="0" cy="63005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98C312B0-A327-48C2-9E81-8AA9150D50F2}"/>
                </a:ext>
              </a:extLst>
            </p:cNvPr>
            <p:cNvGrpSpPr/>
            <p:nvPr/>
          </p:nvGrpSpPr>
          <p:grpSpPr>
            <a:xfrm>
              <a:off x="1027368" y="3518883"/>
              <a:ext cx="687671" cy="698408"/>
              <a:chOff x="1801403" y="4638315"/>
              <a:chExt cx="731187" cy="742603"/>
            </a:xfrm>
          </p:grpSpPr>
          <p:sp>
            <p:nvSpPr>
              <p:cNvPr id="173" name="TextBox 172">
                <a:extLst>
                  <a:ext uri="{FF2B5EF4-FFF2-40B4-BE49-F238E27FC236}">
                    <a16:creationId xmlns:a16="http://schemas.microsoft.com/office/drawing/2014/main" id="{20A25ECE-1406-4932-AD2C-A0C2C79A747B}"/>
                  </a:ext>
                </a:extLst>
              </p:cNvPr>
              <p:cNvSpPr txBox="1"/>
              <p:nvPr/>
            </p:nvSpPr>
            <p:spPr>
              <a:xfrm>
                <a:off x="1813070" y="4857698"/>
                <a:ext cx="719520" cy="523220"/>
              </a:xfrm>
              <a:prstGeom prst="rect">
                <a:avLst/>
              </a:prstGeom>
              <a:noFill/>
            </p:spPr>
            <p:txBody>
              <a:bodyPr wrap="square" rtlCol="0">
                <a:spAutoFit/>
              </a:bodyPr>
              <a:lstStyle/>
              <a:p>
                <a:r>
                  <a:rPr lang="en-US" sz="1200" b="1">
                    <a:solidFill>
                      <a:schemeClr val="bg1">
                        <a:lumMod val="75000"/>
                      </a:schemeClr>
                    </a:solidFill>
                    <a:latin typeface="Century Gothic" panose="020B0502020202020204" pitchFamily="34" charset="0"/>
                  </a:rPr>
                  <a:t>Q1</a:t>
                </a:r>
                <a:br>
                  <a:rPr lang="en-US" sz="1200" b="1">
                    <a:solidFill>
                      <a:schemeClr val="bg1">
                        <a:lumMod val="75000"/>
                      </a:schemeClr>
                    </a:solidFill>
                    <a:latin typeface="Century Gothic" panose="020B0502020202020204" pitchFamily="34" charset="0"/>
                  </a:rPr>
                </a:br>
                <a:r>
                  <a:rPr lang="en-US" sz="1200" b="1">
                    <a:solidFill>
                      <a:schemeClr val="bg1">
                        <a:lumMod val="75000"/>
                      </a:schemeClr>
                    </a:solidFill>
                    <a:latin typeface="Century Gothic" panose="020B0502020202020204" pitchFamily="34" charset="0"/>
                  </a:rPr>
                  <a:t>2018</a:t>
                </a:r>
              </a:p>
            </p:txBody>
          </p:sp>
          <p:cxnSp>
            <p:nvCxnSpPr>
              <p:cNvPr id="174" name="Straight Connector 173">
                <a:extLst>
                  <a:ext uri="{FF2B5EF4-FFF2-40B4-BE49-F238E27FC236}">
                    <a16:creationId xmlns:a16="http://schemas.microsoft.com/office/drawing/2014/main" id="{7BDE1A84-4AFC-4647-AE1F-D18ABDD02B9F}"/>
                  </a:ext>
                </a:extLst>
              </p:cNvPr>
              <p:cNvCxnSpPr>
                <a:cxnSpLocks/>
              </p:cNvCxnSpPr>
              <p:nvPr/>
            </p:nvCxnSpPr>
            <p:spPr>
              <a:xfrm flipV="1">
                <a:off x="1801403" y="4638315"/>
                <a:ext cx="0" cy="6519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5D4F8756-EF96-46F2-AD5B-ACA5A33533B2}"/>
                </a:ext>
              </a:extLst>
            </p:cNvPr>
            <p:cNvGrpSpPr/>
            <p:nvPr/>
          </p:nvGrpSpPr>
          <p:grpSpPr>
            <a:xfrm>
              <a:off x="2504334" y="2858195"/>
              <a:ext cx="687671" cy="646682"/>
              <a:chOff x="262163" y="2508924"/>
              <a:chExt cx="731187" cy="687605"/>
            </a:xfrm>
          </p:grpSpPr>
          <p:sp>
            <p:nvSpPr>
              <p:cNvPr id="176" name="TextBox 175">
                <a:extLst>
                  <a:ext uri="{FF2B5EF4-FFF2-40B4-BE49-F238E27FC236}">
                    <a16:creationId xmlns:a16="http://schemas.microsoft.com/office/drawing/2014/main" id="{384A9BC8-FD04-461C-8BCE-08463B0DD28F}"/>
                  </a:ext>
                </a:extLst>
              </p:cNvPr>
              <p:cNvSpPr txBox="1"/>
              <p:nvPr/>
            </p:nvSpPr>
            <p:spPr>
              <a:xfrm>
                <a:off x="273830" y="2508924"/>
                <a:ext cx="719520" cy="523220"/>
              </a:xfrm>
              <a:prstGeom prst="rect">
                <a:avLst/>
              </a:prstGeom>
              <a:noFill/>
            </p:spPr>
            <p:txBody>
              <a:bodyPr wrap="square" rtlCol="0">
                <a:spAutoFit/>
              </a:bodyPr>
              <a:lstStyle/>
              <a:p>
                <a:r>
                  <a:rPr lang="en-US" sz="1200" b="1">
                    <a:solidFill>
                      <a:schemeClr val="bg1">
                        <a:lumMod val="75000"/>
                      </a:schemeClr>
                    </a:solidFill>
                    <a:latin typeface="Century Gothic" panose="020B0502020202020204" pitchFamily="34" charset="0"/>
                  </a:rPr>
                  <a:t>Q2</a:t>
                </a:r>
                <a:br>
                  <a:rPr lang="en-US" sz="1200" b="1">
                    <a:solidFill>
                      <a:schemeClr val="bg1">
                        <a:lumMod val="75000"/>
                      </a:schemeClr>
                    </a:solidFill>
                    <a:latin typeface="Century Gothic" panose="020B0502020202020204" pitchFamily="34" charset="0"/>
                  </a:rPr>
                </a:br>
                <a:r>
                  <a:rPr lang="en-US" sz="1200" b="1">
                    <a:solidFill>
                      <a:schemeClr val="bg1">
                        <a:lumMod val="75000"/>
                      </a:schemeClr>
                    </a:solidFill>
                    <a:latin typeface="Century Gothic" panose="020B0502020202020204" pitchFamily="34" charset="0"/>
                  </a:rPr>
                  <a:t>2018</a:t>
                </a:r>
              </a:p>
            </p:txBody>
          </p:sp>
          <p:cxnSp>
            <p:nvCxnSpPr>
              <p:cNvPr id="177" name="Straight Connector 176">
                <a:extLst>
                  <a:ext uri="{FF2B5EF4-FFF2-40B4-BE49-F238E27FC236}">
                    <a16:creationId xmlns:a16="http://schemas.microsoft.com/office/drawing/2014/main" id="{8DF78D34-AA90-41DF-B7FE-7E17CACABA1E}"/>
                  </a:ext>
                </a:extLst>
              </p:cNvPr>
              <p:cNvCxnSpPr>
                <a:cxnSpLocks/>
              </p:cNvCxnSpPr>
              <p:nvPr/>
            </p:nvCxnSpPr>
            <p:spPr>
              <a:xfrm flipV="1">
                <a:off x="262163" y="2555594"/>
                <a:ext cx="0" cy="64093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31BD63FD-3042-4D39-9315-E980C21FA764}"/>
                </a:ext>
              </a:extLst>
            </p:cNvPr>
            <p:cNvGrpSpPr/>
            <p:nvPr/>
          </p:nvGrpSpPr>
          <p:grpSpPr>
            <a:xfrm>
              <a:off x="3389083" y="3518883"/>
              <a:ext cx="687671" cy="695950"/>
              <a:chOff x="1801403" y="4640928"/>
              <a:chExt cx="731187" cy="739990"/>
            </a:xfrm>
          </p:grpSpPr>
          <p:sp>
            <p:nvSpPr>
              <p:cNvPr id="179" name="TextBox 178">
                <a:extLst>
                  <a:ext uri="{FF2B5EF4-FFF2-40B4-BE49-F238E27FC236}">
                    <a16:creationId xmlns:a16="http://schemas.microsoft.com/office/drawing/2014/main" id="{49A79BEF-0A5D-4123-AA77-9BFF979E88B8}"/>
                  </a:ext>
                </a:extLst>
              </p:cNvPr>
              <p:cNvSpPr txBox="1"/>
              <p:nvPr/>
            </p:nvSpPr>
            <p:spPr>
              <a:xfrm>
                <a:off x="1813070" y="4857698"/>
                <a:ext cx="719520" cy="523220"/>
              </a:xfrm>
              <a:prstGeom prst="rect">
                <a:avLst/>
              </a:prstGeom>
              <a:noFill/>
            </p:spPr>
            <p:txBody>
              <a:bodyPr wrap="square" rtlCol="0">
                <a:spAutoFit/>
              </a:bodyPr>
              <a:lstStyle/>
              <a:p>
                <a:r>
                  <a:rPr lang="en-US" sz="1200" b="1">
                    <a:solidFill>
                      <a:schemeClr val="bg1">
                        <a:lumMod val="75000"/>
                      </a:schemeClr>
                    </a:solidFill>
                    <a:latin typeface="Century Gothic" panose="020B0502020202020204" pitchFamily="34" charset="0"/>
                  </a:rPr>
                  <a:t>Q3</a:t>
                </a:r>
                <a:br>
                  <a:rPr lang="en-US" sz="1200" b="1">
                    <a:solidFill>
                      <a:schemeClr val="bg1">
                        <a:lumMod val="75000"/>
                      </a:schemeClr>
                    </a:solidFill>
                    <a:latin typeface="Century Gothic" panose="020B0502020202020204" pitchFamily="34" charset="0"/>
                  </a:rPr>
                </a:br>
                <a:r>
                  <a:rPr lang="en-US" sz="1200" b="1">
                    <a:solidFill>
                      <a:schemeClr val="bg1">
                        <a:lumMod val="75000"/>
                      </a:schemeClr>
                    </a:solidFill>
                    <a:latin typeface="Century Gothic" panose="020B0502020202020204" pitchFamily="34" charset="0"/>
                  </a:rPr>
                  <a:t>2018</a:t>
                </a:r>
              </a:p>
            </p:txBody>
          </p:sp>
          <p:cxnSp>
            <p:nvCxnSpPr>
              <p:cNvPr id="180" name="Straight Connector 179">
                <a:extLst>
                  <a:ext uri="{FF2B5EF4-FFF2-40B4-BE49-F238E27FC236}">
                    <a16:creationId xmlns:a16="http://schemas.microsoft.com/office/drawing/2014/main" id="{B5A35C8D-3BD3-446D-A563-3AD5C20D6CE2}"/>
                  </a:ext>
                </a:extLst>
              </p:cNvPr>
              <p:cNvCxnSpPr>
                <a:cxnSpLocks/>
              </p:cNvCxnSpPr>
              <p:nvPr/>
            </p:nvCxnSpPr>
            <p:spPr>
              <a:xfrm flipV="1">
                <a:off x="1801403" y="4640928"/>
                <a:ext cx="0" cy="6493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76B8BDBC-4FBB-4BCE-82E8-7CC4C05875E9}"/>
                </a:ext>
              </a:extLst>
            </p:cNvPr>
            <p:cNvGrpSpPr/>
            <p:nvPr/>
          </p:nvGrpSpPr>
          <p:grpSpPr>
            <a:xfrm>
              <a:off x="4126949" y="2858195"/>
              <a:ext cx="687671" cy="660687"/>
              <a:chOff x="262163" y="2508924"/>
              <a:chExt cx="731187" cy="702496"/>
            </a:xfrm>
          </p:grpSpPr>
          <p:sp>
            <p:nvSpPr>
              <p:cNvPr id="182" name="TextBox 181">
                <a:extLst>
                  <a:ext uri="{FF2B5EF4-FFF2-40B4-BE49-F238E27FC236}">
                    <a16:creationId xmlns:a16="http://schemas.microsoft.com/office/drawing/2014/main" id="{35B5F2A3-9E5D-4160-B5D1-DC270562515D}"/>
                  </a:ext>
                </a:extLst>
              </p:cNvPr>
              <p:cNvSpPr txBox="1"/>
              <p:nvPr/>
            </p:nvSpPr>
            <p:spPr>
              <a:xfrm>
                <a:off x="273830" y="2508924"/>
                <a:ext cx="719520" cy="523220"/>
              </a:xfrm>
              <a:prstGeom prst="rect">
                <a:avLst/>
              </a:prstGeom>
              <a:noFill/>
            </p:spPr>
            <p:txBody>
              <a:bodyPr wrap="square" rtlCol="0">
                <a:spAutoFit/>
              </a:bodyPr>
              <a:lstStyle/>
              <a:p>
                <a:r>
                  <a:rPr lang="en-US" sz="1200" b="1">
                    <a:solidFill>
                      <a:schemeClr val="bg1">
                        <a:lumMod val="75000"/>
                      </a:schemeClr>
                    </a:solidFill>
                    <a:latin typeface="Century Gothic" panose="020B0502020202020204" pitchFamily="34" charset="0"/>
                  </a:rPr>
                  <a:t>Q4</a:t>
                </a:r>
                <a:br>
                  <a:rPr lang="en-US" sz="1200" b="1">
                    <a:solidFill>
                      <a:schemeClr val="bg1">
                        <a:lumMod val="75000"/>
                      </a:schemeClr>
                    </a:solidFill>
                    <a:latin typeface="Century Gothic" panose="020B0502020202020204" pitchFamily="34" charset="0"/>
                  </a:rPr>
                </a:br>
                <a:r>
                  <a:rPr lang="en-US" sz="1200" b="1">
                    <a:solidFill>
                      <a:schemeClr val="bg1">
                        <a:lumMod val="75000"/>
                      </a:schemeClr>
                    </a:solidFill>
                    <a:latin typeface="Century Gothic" panose="020B0502020202020204" pitchFamily="34" charset="0"/>
                  </a:rPr>
                  <a:t>2018</a:t>
                </a:r>
              </a:p>
            </p:txBody>
          </p:sp>
          <p:cxnSp>
            <p:nvCxnSpPr>
              <p:cNvPr id="183" name="Straight Connector 182">
                <a:extLst>
                  <a:ext uri="{FF2B5EF4-FFF2-40B4-BE49-F238E27FC236}">
                    <a16:creationId xmlns:a16="http://schemas.microsoft.com/office/drawing/2014/main" id="{36DF121D-5264-45BE-A4FA-0AC5367485F5}"/>
                  </a:ext>
                </a:extLst>
              </p:cNvPr>
              <p:cNvCxnSpPr>
                <a:cxnSpLocks/>
              </p:cNvCxnSpPr>
              <p:nvPr/>
            </p:nvCxnSpPr>
            <p:spPr>
              <a:xfrm flipV="1">
                <a:off x="262163" y="2555594"/>
                <a:ext cx="0" cy="6558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229FBB0D-1C9B-4F3C-A500-9439934B8688}"/>
                </a:ext>
              </a:extLst>
            </p:cNvPr>
            <p:cNvGrpSpPr/>
            <p:nvPr/>
          </p:nvGrpSpPr>
          <p:grpSpPr>
            <a:xfrm>
              <a:off x="4674187" y="3518883"/>
              <a:ext cx="687671" cy="694100"/>
              <a:chOff x="1801403" y="4642895"/>
              <a:chExt cx="731187" cy="738023"/>
            </a:xfrm>
          </p:grpSpPr>
          <p:sp>
            <p:nvSpPr>
              <p:cNvPr id="185" name="TextBox 184">
                <a:extLst>
                  <a:ext uri="{FF2B5EF4-FFF2-40B4-BE49-F238E27FC236}">
                    <a16:creationId xmlns:a16="http://schemas.microsoft.com/office/drawing/2014/main" id="{9D96D02B-A968-4C21-8B62-7102DA66F576}"/>
                  </a:ext>
                </a:extLst>
              </p:cNvPr>
              <p:cNvSpPr txBox="1"/>
              <p:nvPr/>
            </p:nvSpPr>
            <p:spPr>
              <a:xfrm>
                <a:off x="1813070" y="4857698"/>
                <a:ext cx="719520" cy="523220"/>
              </a:xfrm>
              <a:prstGeom prst="rect">
                <a:avLst/>
              </a:prstGeom>
              <a:noFill/>
            </p:spPr>
            <p:txBody>
              <a:bodyPr wrap="square" rtlCol="0">
                <a:spAutoFit/>
              </a:bodyPr>
              <a:lstStyle/>
              <a:p>
                <a:r>
                  <a:rPr lang="en-US" sz="1200" b="1">
                    <a:solidFill>
                      <a:schemeClr val="bg1">
                        <a:lumMod val="75000"/>
                      </a:schemeClr>
                    </a:solidFill>
                    <a:latin typeface="Century Gothic" panose="020B0502020202020204" pitchFamily="34" charset="0"/>
                  </a:rPr>
                  <a:t>Q1</a:t>
                </a:r>
                <a:br>
                  <a:rPr lang="en-US" sz="1200" b="1">
                    <a:solidFill>
                      <a:schemeClr val="bg1">
                        <a:lumMod val="75000"/>
                      </a:schemeClr>
                    </a:solidFill>
                    <a:latin typeface="Century Gothic" panose="020B0502020202020204" pitchFamily="34" charset="0"/>
                  </a:rPr>
                </a:br>
                <a:r>
                  <a:rPr lang="en-US" sz="1200" b="1">
                    <a:solidFill>
                      <a:schemeClr val="bg1">
                        <a:lumMod val="75000"/>
                      </a:schemeClr>
                    </a:solidFill>
                    <a:latin typeface="Century Gothic" panose="020B0502020202020204" pitchFamily="34" charset="0"/>
                  </a:rPr>
                  <a:t>2019</a:t>
                </a:r>
              </a:p>
            </p:txBody>
          </p:sp>
          <p:cxnSp>
            <p:nvCxnSpPr>
              <p:cNvPr id="186" name="Straight Connector 185">
                <a:extLst>
                  <a:ext uri="{FF2B5EF4-FFF2-40B4-BE49-F238E27FC236}">
                    <a16:creationId xmlns:a16="http://schemas.microsoft.com/office/drawing/2014/main" id="{BC047C37-BD7A-477C-B68E-864D31825966}"/>
                  </a:ext>
                </a:extLst>
              </p:cNvPr>
              <p:cNvCxnSpPr>
                <a:cxnSpLocks/>
              </p:cNvCxnSpPr>
              <p:nvPr/>
            </p:nvCxnSpPr>
            <p:spPr>
              <a:xfrm flipV="1">
                <a:off x="1801403" y="4642895"/>
                <a:ext cx="0" cy="647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87" name="TextBox 186">
              <a:extLst>
                <a:ext uri="{FF2B5EF4-FFF2-40B4-BE49-F238E27FC236}">
                  <a16:creationId xmlns:a16="http://schemas.microsoft.com/office/drawing/2014/main" id="{F0C19430-7949-49D5-BB55-18423F33D730}"/>
                </a:ext>
              </a:extLst>
            </p:cNvPr>
            <p:cNvSpPr txBox="1"/>
            <p:nvPr/>
          </p:nvSpPr>
          <p:spPr>
            <a:xfrm>
              <a:off x="5223214" y="5190851"/>
              <a:ext cx="1536020" cy="487725"/>
            </a:xfrm>
            <a:prstGeom prst="rect">
              <a:avLst/>
            </a:prstGeom>
            <a:noFill/>
            <a:ln>
              <a:noFill/>
            </a:ln>
          </p:spPr>
          <p:txBody>
            <a:bodyPr wrap="square" rtlCol="0">
              <a:spAutoFit/>
            </a:bodyPr>
            <a:lstStyle/>
            <a:p>
              <a:r>
                <a:rPr lang="en-US" sz="1200">
                  <a:latin typeface="Century Gothic" panose="020B0502020202020204" pitchFamily="34" charset="0"/>
                </a:rPr>
                <a:t>HIMSS19 Demonstrations</a:t>
              </a:r>
            </a:p>
          </p:txBody>
        </p:sp>
        <p:grpSp>
          <p:nvGrpSpPr>
            <p:cNvPr id="188" name="Group 187">
              <a:extLst>
                <a:ext uri="{FF2B5EF4-FFF2-40B4-BE49-F238E27FC236}">
                  <a16:creationId xmlns:a16="http://schemas.microsoft.com/office/drawing/2014/main" id="{2FBDD153-B47F-49D2-81F8-F25C3189DF22}"/>
                </a:ext>
              </a:extLst>
            </p:cNvPr>
            <p:cNvGrpSpPr/>
            <p:nvPr/>
          </p:nvGrpSpPr>
          <p:grpSpPr>
            <a:xfrm rot="10800000">
              <a:off x="4994254" y="3478048"/>
              <a:ext cx="199676" cy="1473569"/>
              <a:chOff x="635213" y="1723531"/>
              <a:chExt cx="199676" cy="2126650"/>
            </a:xfrm>
            <a:solidFill>
              <a:schemeClr val="bg2"/>
            </a:solidFill>
          </p:grpSpPr>
          <p:cxnSp>
            <p:nvCxnSpPr>
              <p:cNvPr id="189" name="Straight Connector 188">
                <a:extLst>
                  <a:ext uri="{FF2B5EF4-FFF2-40B4-BE49-F238E27FC236}">
                    <a16:creationId xmlns:a16="http://schemas.microsoft.com/office/drawing/2014/main" id="{CCE97269-4ACF-4508-A0E2-9D2CC260F890}"/>
                  </a:ext>
                </a:extLst>
              </p:cNvPr>
              <p:cNvCxnSpPr>
                <a:cxnSpLocks/>
              </p:cNvCxnSpPr>
              <p:nvPr/>
            </p:nvCxnSpPr>
            <p:spPr>
              <a:xfrm flipV="1">
                <a:off x="735051" y="1723531"/>
                <a:ext cx="0" cy="1926974"/>
              </a:xfrm>
              <a:prstGeom prst="line">
                <a:avLst/>
              </a:prstGeom>
              <a:grpFill/>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90" name="Oval 189">
                <a:extLst>
                  <a:ext uri="{FF2B5EF4-FFF2-40B4-BE49-F238E27FC236}">
                    <a16:creationId xmlns:a16="http://schemas.microsoft.com/office/drawing/2014/main" id="{0DB4CB54-7CD4-458B-8CA7-BE4C32A6E5C7}"/>
                  </a:ext>
                </a:extLst>
              </p:cNvPr>
              <p:cNvSpPr/>
              <p:nvPr/>
            </p:nvSpPr>
            <p:spPr>
              <a:xfrm>
                <a:off x="635213" y="3650505"/>
                <a:ext cx="199676" cy="1996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91" name="Group 190">
              <a:extLst>
                <a:ext uri="{FF2B5EF4-FFF2-40B4-BE49-F238E27FC236}">
                  <a16:creationId xmlns:a16="http://schemas.microsoft.com/office/drawing/2014/main" id="{D0A9E065-2749-4F7C-969A-6D533AC3685D}"/>
                </a:ext>
              </a:extLst>
            </p:cNvPr>
            <p:cNvGrpSpPr/>
            <p:nvPr/>
          </p:nvGrpSpPr>
          <p:grpSpPr>
            <a:xfrm>
              <a:off x="5515701" y="2858195"/>
              <a:ext cx="687671" cy="653773"/>
              <a:chOff x="262163" y="2508924"/>
              <a:chExt cx="731187" cy="695144"/>
            </a:xfrm>
          </p:grpSpPr>
          <p:sp>
            <p:nvSpPr>
              <p:cNvPr id="192" name="TextBox 191">
                <a:extLst>
                  <a:ext uri="{FF2B5EF4-FFF2-40B4-BE49-F238E27FC236}">
                    <a16:creationId xmlns:a16="http://schemas.microsoft.com/office/drawing/2014/main" id="{5A30D995-152B-482C-A962-2FD3142947D3}"/>
                  </a:ext>
                </a:extLst>
              </p:cNvPr>
              <p:cNvSpPr txBox="1"/>
              <p:nvPr/>
            </p:nvSpPr>
            <p:spPr>
              <a:xfrm>
                <a:off x="273830" y="2508924"/>
                <a:ext cx="719520" cy="523220"/>
              </a:xfrm>
              <a:prstGeom prst="rect">
                <a:avLst/>
              </a:prstGeom>
              <a:noFill/>
            </p:spPr>
            <p:txBody>
              <a:bodyPr wrap="square" rtlCol="0">
                <a:spAutoFit/>
              </a:bodyPr>
              <a:lstStyle/>
              <a:p>
                <a:r>
                  <a:rPr lang="en-US" sz="1200" b="1">
                    <a:solidFill>
                      <a:schemeClr val="bg1">
                        <a:lumMod val="75000"/>
                      </a:schemeClr>
                    </a:solidFill>
                    <a:latin typeface="Century Gothic" panose="020B0502020202020204" pitchFamily="34" charset="0"/>
                  </a:rPr>
                  <a:t>Q2</a:t>
                </a:r>
                <a:br>
                  <a:rPr lang="en-US" sz="1200" b="1">
                    <a:solidFill>
                      <a:schemeClr val="bg1">
                        <a:lumMod val="75000"/>
                      </a:schemeClr>
                    </a:solidFill>
                    <a:latin typeface="Century Gothic" panose="020B0502020202020204" pitchFamily="34" charset="0"/>
                  </a:rPr>
                </a:br>
                <a:r>
                  <a:rPr lang="en-US" sz="1200" b="1">
                    <a:solidFill>
                      <a:schemeClr val="bg1">
                        <a:lumMod val="75000"/>
                      </a:schemeClr>
                    </a:solidFill>
                    <a:latin typeface="Century Gothic" panose="020B0502020202020204" pitchFamily="34" charset="0"/>
                  </a:rPr>
                  <a:t>2019</a:t>
                </a:r>
              </a:p>
            </p:txBody>
          </p:sp>
          <p:cxnSp>
            <p:nvCxnSpPr>
              <p:cNvPr id="193" name="Straight Connector 192">
                <a:extLst>
                  <a:ext uri="{FF2B5EF4-FFF2-40B4-BE49-F238E27FC236}">
                    <a16:creationId xmlns:a16="http://schemas.microsoft.com/office/drawing/2014/main" id="{4C16A5EF-1036-4D6F-B3BD-5678AD46C7BA}"/>
                  </a:ext>
                </a:extLst>
              </p:cNvPr>
              <p:cNvCxnSpPr>
                <a:cxnSpLocks/>
              </p:cNvCxnSpPr>
              <p:nvPr/>
            </p:nvCxnSpPr>
            <p:spPr>
              <a:xfrm flipV="1">
                <a:off x="262163" y="2555594"/>
                <a:ext cx="0" cy="6484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94" name="Group 193">
              <a:extLst>
                <a:ext uri="{FF2B5EF4-FFF2-40B4-BE49-F238E27FC236}">
                  <a16:creationId xmlns:a16="http://schemas.microsoft.com/office/drawing/2014/main" id="{BB29C098-C5E5-4A39-8EAF-CA9F8F940443}"/>
                </a:ext>
              </a:extLst>
            </p:cNvPr>
            <p:cNvGrpSpPr/>
            <p:nvPr/>
          </p:nvGrpSpPr>
          <p:grpSpPr>
            <a:xfrm>
              <a:off x="6629889" y="3518883"/>
              <a:ext cx="687671" cy="701014"/>
              <a:chOff x="1801403" y="4635543"/>
              <a:chExt cx="731187" cy="745375"/>
            </a:xfrm>
          </p:grpSpPr>
          <p:sp>
            <p:nvSpPr>
              <p:cNvPr id="195" name="TextBox 194">
                <a:extLst>
                  <a:ext uri="{FF2B5EF4-FFF2-40B4-BE49-F238E27FC236}">
                    <a16:creationId xmlns:a16="http://schemas.microsoft.com/office/drawing/2014/main" id="{551F3A8F-5E7E-42A4-9798-54FB8F272457}"/>
                  </a:ext>
                </a:extLst>
              </p:cNvPr>
              <p:cNvSpPr txBox="1"/>
              <p:nvPr/>
            </p:nvSpPr>
            <p:spPr>
              <a:xfrm>
                <a:off x="1813070" y="4857698"/>
                <a:ext cx="719520" cy="523220"/>
              </a:xfrm>
              <a:prstGeom prst="rect">
                <a:avLst/>
              </a:prstGeom>
              <a:noFill/>
            </p:spPr>
            <p:txBody>
              <a:bodyPr wrap="square" rtlCol="0">
                <a:spAutoFit/>
              </a:bodyPr>
              <a:lstStyle/>
              <a:p>
                <a:r>
                  <a:rPr lang="en-US" sz="1200" b="1">
                    <a:solidFill>
                      <a:schemeClr val="bg1">
                        <a:lumMod val="75000"/>
                      </a:schemeClr>
                    </a:solidFill>
                    <a:latin typeface="Century Gothic" panose="020B0502020202020204" pitchFamily="34" charset="0"/>
                  </a:rPr>
                  <a:t>Q3</a:t>
                </a:r>
                <a:br>
                  <a:rPr lang="en-US" sz="1200" b="1">
                    <a:solidFill>
                      <a:schemeClr val="bg1">
                        <a:lumMod val="75000"/>
                      </a:schemeClr>
                    </a:solidFill>
                    <a:latin typeface="Century Gothic" panose="020B0502020202020204" pitchFamily="34" charset="0"/>
                  </a:rPr>
                </a:br>
                <a:r>
                  <a:rPr lang="en-US" sz="1200" b="1">
                    <a:solidFill>
                      <a:schemeClr val="bg1">
                        <a:lumMod val="75000"/>
                      </a:schemeClr>
                    </a:solidFill>
                    <a:latin typeface="Century Gothic" panose="020B0502020202020204" pitchFamily="34" charset="0"/>
                  </a:rPr>
                  <a:t>2019</a:t>
                </a:r>
              </a:p>
            </p:txBody>
          </p:sp>
          <p:cxnSp>
            <p:nvCxnSpPr>
              <p:cNvPr id="196" name="Straight Connector 195">
                <a:extLst>
                  <a:ext uri="{FF2B5EF4-FFF2-40B4-BE49-F238E27FC236}">
                    <a16:creationId xmlns:a16="http://schemas.microsoft.com/office/drawing/2014/main" id="{0060E61F-5AD7-419B-8D93-C6E253102BD1}"/>
                  </a:ext>
                </a:extLst>
              </p:cNvPr>
              <p:cNvCxnSpPr>
                <a:cxnSpLocks/>
              </p:cNvCxnSpPr>
              <p:nvPr/>
            </p:nvCxnSpPr>
            <p:spPr>
              <a:xfrm flipV="1">
                <a:off x="1801403" y="4635543"/>
                <a:ext cx="0" cy="6547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97" name="Group 196">
              <a:extLst>
                <a:ext uri="{FF2B5EF4-FFF2-40B4-BE49-F238E27FC236}">
                  <a16:creationId xmlns:a16="http://schemas.microsoft.com/office/drawing/2014/main" id="{3DB67EB2-16AE-4DAF-9C77-1986E8B3AAB7}"/>
                </a:ext>
              </a:extLst>
            </p:cNvPr>
            <p:cNvGrpSpPr/>
            <p:nvPr/>
          </p:nvGrpSpPr>
          <p:grpSpPr>
            <a:xfrm>
              <a:off x="7626663" y="2858195"/>
              <a:ext cx="687671" cy="653773"/>
              <a:chOff x="262163" y="2508924"/>
              <a:chExt cx="731187" cy="695144"/>
            </a:xfrm>
          </p:grpSpPr>
          <p:sp>
            <p:nvSpPr>
              <p:cNvPr id="198" name="TextBox 197">
                <a:extLst>
                  <a:ext uri="{FF2B5EF4-FFF2-40B4-BE49-F238E27FC236}">
                    <a16:creationId xmlns:a16="http://schemas.microsoft.com/office/drawing/2014/main" id="{418C47B0-269A-43A9-AE33-3A8E430A7FC0}"/>
                  </a:ext>
                </a:extLst>
              </p:cNvPr>
              <p:cNvSpPr txBox="1"/>
              <p:nvPr/>
            </p:nvSpPr>
            <p:spPr>
              <a:xfrm>
                <a:off x="273830" y="2508924"/>
                <a:ext cx="719520" cy="523220"/>
              </a:xfrm>
              <a:prstGeom prst="rect">
                <a:avLst/>
              </a:prstGeom>
              <a:noFill/>
            </p:spPr>
            <p:txBody>
              <a:bodyPr wrap="square" rtlCol="0">
                <a:spAutoFit/>
              </a:bodyPr>
              <a:lstStyle/>
              <a:p>
                <a:r>
                  <a:rPr lang="en-US" sz="1200" b="1">
                    <a:solidFill>
                      <a:schemeClr val="bg1">
                        <a:lumMod val="75000"/>
                      </a:schemeClr>
                    </a:solidFill>
                    <a:latin typeface="Century Gothic" panose="020B0502020202020204" pitchFamily="34" charset="0"/>
                  </a:rPr>
                  <a:t>Q4</a:t>
                </a:r>
                <a:br>
                  <a:rPr lang="en-US" sz="1200" b="1">
                    <a:solidFill>
                      <a:schemeClr val="bg1">
                        <a:lumMod val="75000"/>
                      </a:schemeClr>
                    </a:solidFill>
                    <a:latin typeface="Century Gothic" panose="020B0502020202020204" pitchFamily="34" charset="0"/>
                  </a:rPr>
                </a:br>
                <a:r>
                  <a:rPr lang="en-US" sz="1200" b="1">
                    <a:solidFill>
                      <a:schemeClr val="bg1">
                        <a:lumMod val="75000"/>
                      </a:schemeClr>
                    </a:solidFill>
                    <a:latin typeface="Century Gothic" panose="020B0502020202020204" pitchFamily="34" charset="0"/>
                  </a:rPr>
                  <a:t>2019</a:t>
                </a:r>
              </a:p>
            </p:txBody>
          </p:sp>
          <p:cxnSp>
            <p:nvCxnSpPr>
              <p:cNvPr id="199" name="Straight Connector 198">
                <a:extLst>
                  <a:ext uri="{FF2B5EF4-FFF2-40B4-BE49-F238E27FC236}">
                    <a16:creationId xmlns:a16="http://schemas.microsoft.com/office/drawing/2014/main" id="{A3EB2A2B-4CF2-4448-875E-21EA8A445CAA}"/>
                  </a:ext>
                </a:extLst>
              </p:cNvPr>
              <p:cNvCxnSpPr>
                <a:cxnSpLocks/>
              </p:cNvCxnSpPr>
              <p:nvPr/>
            </p:nvCxnSpPr>
            <p:spPr>
              <a:xfrm flipV="1">
                <a:off x="262163" y="2555594"/>
                <a:ext cx="0" cy="6484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74E027F5-8444-40D6-916E-93BD966A5A18}"/>
                </a:ext>
              </a:extLst>
            </p:cNvPr>
            <p:cNvGrpSpPr/>
            <p:nvPr/>
          </p:nvGrpSpPr>
          <p:grpSpPr>
            <a:xfrm>
              <a:off x="8516938" y="3514259"/>
              <a:ext cx="687671" cy="694100"/>
              <a:chOff x="1801403" y="4642895"/>
              <a:chExt cx="731187" cy="738023"/>
            </a:xfrm>
          </p:grpSpPr>
          <p:sp>
            <p:nvSpPr>
              <p:cNvPr id="201" name="TextBox 200">
                <a:extLst>
                  <a:ext uri="{FF2B5EF4-FFF2-40B4-BE49-F238E27FC236}">
                    <a16:creationId xmlns:a16="http://schemas.microsoft.com/office/drawing/2014/main" id="{A9B93C31-891F-496C-B6FA-94ADFA3A2E60}"/>
                  </a:ext>
                </a:extLst>
              </p:cNvPr>
              <p:cNvSpPr txBox="1"/>
              <p:nvPr/>
            </p:nvSpPr>
            <p:spPr>
              <a:xfrm>
                <a:off x="1813070" y="4857698"/>
                <a:ext cx="719520" cy="523220"/>
              </a:xfrm>
              <a:prstGeom prst="rect">
                <a:avLst/>
              </a:prstGeom>
              <a:noFill/>
            </p:spPr>
            <p:txBody>
              <a:bodyPr wrap="square" rtlCol="0">
                <a:spAutoFit/>
              </a:bodyPr>
              <a:lstStyle/>
              <a:p>
                <a:r>
                  <a:rPr lang="en-US" sz="1200" b="1">
                    <a:solidFill>
                      <a:schemeClr val="bg1">
                        <a:lumMod val="75000"/>
                      </a:schemeClr>
                    </a:solidFill>
                    <a:latin typeface="Century Gothic" panose="020B0502020202020204" pitchFamily="34" charset="0"/>
                  </a:rPr>
                  <a:t>Q1</a:t>
                </a:r>
                <a:br>
                  <a:rPr lang="en-US" sz="1200" b="1">
                    <a:solidFill>
                      <a:schemeClr val="bg1">
                        <a:lumMod val="75000"/>
                      </a:schemeClr>
                    </a:solidFill>
                    <a:latin typeface="Century Gothic" panose="020B0502020202020204" pitchFamily="34" charset="0"/>
                  </a:rPr>
                </a:br>
                <a:r>
                  <a:rPr lang="en-US" sz="1200" b="1">
                    <a:solidFill>
                      <a:schemeClr val="bg1">
                        <a:lumMod val="75000"/>
                      </a:schemeClr>
                    </a:solidFill>
                    <a:latin typeface="Century Gothic" panose="020B0502020202020204" pitchFamily="34" charset="0"/>
                  </a:rPr>
                  <a:t>2020</a:t>
                </a:r>
              </a:p>
            </p:txBody>
          </p:sp>
          <p:cxnSp>
            <p:nvCxnSpPr>
              <p:cNvPr id="202" name="Straight Connector 201">
                <a:extLst>
                  <a:ext uri="{FF2B5EF4-FFF2-40B4-BE49-F238E27FC236}">
                    <a16:creationId xmlns:a16="http://schemas.microsoft.com/office/drawing/2014/main" id="{4BCC61FB-096F-4DE4-9720-9B3467F8AAE3}"/>
                  </a:ext>
                </a:extLst>
              </p:cNvPr>
              <p:cNvCxnSpPr>
                <a:cxnSpLocks/>
              </p:cNvCxnSpPr>
              <p:nvPr/>
            </p:nvCxnSpPr>
            <p:spPr>
              <a:xfrm flipV="1">
                <a:off x="1801403" y="4642895"/>
                <a:ext cx="0" cy="647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B2EA4965-D31D-431A-977A-82996A7F2648}"/>
                </a:ext>
              </a:extLst>
            </p:cNvPr>
            <p:cNvGrpSpPr/>
            <p:nvPr/>
          </p:nvGrpSpPr>
          <p:grpSpPr>
            <a:xfrm>
              <a:off x="9300628" y="2853572"/>
              <a:ext cx="687671" cy="653773"/>
              <a:chOff x="262163" y="2508924"/>
              <a:chExt cx="731187" cy="695144"/>
            </a:xfrm>
          </p:grpSpPr>
          <p:sp>
            <p:nvSpPr>
              <p:cNvPr id="204" name="TextBox 203">
                <a:extLst>
                  <a:ext uri="{FF2B5EF4-FFF2-40B4-BE49-F238E27FC236}">
                    <a16:creationId xmlns:a16="http://schemas.microsoft.com/office/drawing/2014/main" id="{AD57DA0F-D4D8-4BED-BEA5-500FDE43E80C}"/>
                  </a:ext>
                </a:extLst>
              </p:cNvPr>
              <p:cNvSpPr txBox="1"/>
              <p:nvPr/>
            </p:nvSpPr>
            <p:spPr>
              <a:xfrm>
                <a:off x="273830" y="2508924"/>
                <a:ext cx="719520" cy="523220"/>
              </a:xfrm>
              <a:prstGeom prst="rect">
                <a:avLst/>
              </a:prstGeom>
              <a:noFill/>
            </p:spPr>
            <p:txBody>
              <a:bodyPr wrap="square" rtlCol="0">
                <a:spAutoFit/>
              </a:bodyPr>
              <a:lstStyle/>
              <a:p>
                <a:r>
                  <a:rPr lang="en-US" sz="1200" b="1">
                    <a:solidFill>
                      <a:schemeClr val="bg1">
                        <a:lumMod val="75000"/>
                      </a:schemeClr>
                    </a:solidFill>
                    <a:latin typeface="Century Gothic" panose="020B0502020202020204" pitchFamily="34" charset="0"/>
                  </a:rPr>
                  <a:t>Q2</a:t>
                </a:r>
                <a:br>
                  <a:rPr lang="en-US" sz="1200" b="1">
                    <a:solidFill>
                      <a:schemeClr val="bg1">
                        <a:lumMod val="75000"/>
                      </a:schemeClr>
                    </a:solidFill>
                    <a:latin typeface="Century Gothic" panose="020B0502020202020204" pitchFamily="34" charset="0"/>
                  </a:rPr>
                </a:br>
                <a:r>
                  <a:rPr lang="en-US" sz="1200" b="1">
                    <a:solidFill>
                      <a:schemeClr val="bg1">
                        <a:lumMod val="75000"/>
                      </a:schemeClr>
                    </a:solidFill>
                    <a:latin typeface="Century Gothic" panose="020B0502020202020204" pitchFamily="34" charset="0"/>
                  </a:rPr>
                  <a:t>2020</a:t>
                </a:r>
              </a:p>
            </p:txBody>
          </p:sp>
          <p:cxnSp>
            <p:nvCxnSpPr>
              <p:cNvPr id="205" name="Straight Connector 204">
                <a:extLst>
                  <a:ext uri="{FF2B5EF4-FFF2-40B4-BE49-F238E27FC236}">
                    <a16:creationId xmlns:a16="http://schemas.microsoft.com/office/drawing/2014/main" id="{8D6732F7-F851-43EC-A557-F1CC522F7AF1}"/>
                  </a:ext>
                </a:extLst>
              </p:cNvPr>
              <p:cNvCxnSpPr>
                <a:cxnSpLocks/>
              </p:cNvCxnSpPr>
              <p:nvPr/>
            </p:nvCxnSpPr>
            <p:spPr>
              <a:xfrm flipV="1">
                <a:off x="262163" y="2555594"/>
                <a:ext cx="0" cy="6484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396FE48C-4D28-4280-BA32-488EAFBDF8E8}"/>
                </a:ext>
              </a:extLst>
            </p:cNvPr>
            <p:cNvGrpSpPr/>
            <p:nvPr/>
          </p:nvGrpSpPr>
          <p:grpSpPr>
            <a:xfrm>
              <a:off x="10183520" y="3514259"/>
              <a:ext cx="687671" cy="701014"/>
              <a:chOff x="1801403" y="4635543"/>
              <a:chExt cx="731187" cy="745375"/>
            </a:xfrm>
          </p:grpSpPr>
          <p:sp>
            <p:nvSpPr>
              <p:cNvPr id="207" name="TextBox 206">
                <a:extLst>
                  <a:ext uri="{FF2B5EF4-FFF2-40B4-BE49-F238E27FC236}">
                    <a16:creationId xmlns:a16="http://schemas.microsoft.com/office/drawing/2014/main" id="{AC52922D-90CE-41B2-A15A-AA221AABCFCE}"/>
                  </a:ext>
                </a:extLst>
              </p:cNvPr>
              <p:cNvSpPr txBox="1"/>
              <p:nvPr/>
            </p:nvSpPr>
            <p:spPr>
              <a:xfrm>
                <a:off x="1813070" y="4857698"/>
                <a:ext cx="719520" cy="523220"/>
              </a:xfrm>
              <a:prstGeom prst="rect">
                <a:avLst/>
              </a:prstGeom>
              <a:noFill/>
            </p:spPr>
            <p:txBody>
              <a:bodyPr wrap="square" rtlCol="0">
                <a:spAutoFit/>
              </a:bodyPr>
              <a:lstStyle/>
              <a:p>
                <a:r>
                  <a:rPr lang="en-US" sz="1200" b="1">
                    <a:solidFill>
                      <a:schemeClr val="bg1">
                        <a:lumMod val="75000"/>
                      </a:schemeClr>
                    </a:solidFill>
                    <a:latin typeface="Century Gothic" panose="020B0502020202020204" pitchFamily="34" charset="0"/>
                  </a:rPr>
                  <a:t>Q3</a:t>
                </a:r>
                <a:br>
                  <a:rPr lang="en-US" sz="1200" b="1">
                    <a:solidFill>
                      <a:schemeClr val="bg1">
                        <a:lumMod val="75000"/>
                      </a:schemeClr>
                    </a:solidFill>
                    <a:latin typeface="Century Gothic" panose="020B0502020202020204" pitchFamily="34" charset="0"/>
                  </a:rPr>
                </a:br>
                <a:r>
                  <a:rPr lang="en-US" sz="1200" b="1">
                    <a:solidFill>
                      <a:schemeClr val="bg1">
                        <a:lumMod val="75000"/>
                      </a:schemeClr>
                    </a:solidFill>
                    <a:latin typeface="Century Gothic" panose="020B0502020202020204" pitchFamily="34" charset="0"/>
                  </a:rPr>
                  <a:t>2020</a:t>
                </a:r>
              </a:p>
            </p:txBody>
          </p:sp>
          <p:cxnSp>
            <p:nvCxnSpPr>
              <p:cNvPr id="208" name="Straight Connector 207">
                <a:extLst>
                  <a:ext uri="{FF2B5EF4-FFF2-40B4-BE49-F238E27FC236}">
                    <a16:creationId xmlns:a16="http://schemas.microsoft.com/office/drawing/2014/main" id="{F4DA10CE-77A5-4CA1-9D76-FA69CC07696C}"/>
                  </a:ext>
                </a:extLst>
              </p:cNvPr>
              <p:cNvCxnSpPr>
                <a:cxnSpLocks/>
              </p:cNvCxnSpPr>
              <p:nvPr/>
            </p:nvCxnSpPr>
            <p:spPr>
              <a:xfrm flipV="1">
                <a:off x="1801403" y="4635543"/>
                <a:ext cx="0" cy="6547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864B7D64-7E4B-4FC0-A255-91EBD1A8CD51}"/>
                </a:ext>
              </a:extLst>
            </p:cNvPr>
            <p:cNvGrpSpPr/>
            <p:nvPr/>
          </p:nvGrpSpPr>
          <p:grpSpPr>
            <a:xfrm>
              <a:off x="11006826" y="2853572"/>
              <a:ext cx="687671" cy="653773"/>
              <a:chOff x="262163" y="2508924"/>
              <a:chExt cx="731187" cy="695144"/>
            </a:xfrm>
          </p:grpSpPr>
          <p:sp>
            <p:nvSpPr>
              <p:cNvPr id="210" name="TextBox 209">
                <a:extLst>
                  <a:ext uri="{FF2B5EF4-FFF2-40B4-BE49-F238E27FC236}">
                    <a16:creationId xmlns:a16="http://schemas.microsoft.com/office/drawing/2014/main" id="{16F27A9E-C542-4FC2-AECA-2DE411FC107C}"/>
                  </a:ext>
                </a:extLst>
              </p:cNvPr>
              <p:cNvSpPr txBox="1"/>
              <p:nvPr/>
            </p:nvSpPr>
            <p:spPr>
              <a:xfrm>
                <a:off x="273830" y="2508924"/>
                <a:ext cx="719520" cy="523220"/>
              </a:xfrm>
              <a:prstGeom prst="rect">
                <a:avLst/>
              </a:prstGeom>
              <a:noFill/>
            </p:spPr>
            <p:txBody>
              <a:bodyPr wrap="square" rtlCol="0">
                <a:spAutoFit/>
              </a:bodyPr>
              <a:lstStyle/>
              <a:p>
                <a:r>
                  <a:rPr lang="en-US" sz="1200" b="1">
                    <a:solidFill>
                      <a:schemeClr val="bg1">
                        <a:lumMod val="75000"/>
                      </a:schemeClr>
                    </a:solidFill>
                    <a:latin typeface="Century Gothic" panose="020B0502020202020204" pitchFamily="34" charset="0"/>
                  </a:rPr>
                  <a:t>Q4</a:t>
                </a:r>
                <a:br>
                  <a:rPr lang="en-US" sz="1200" b="1">
                    <a:solidFill>
                      <a:schemeClr val="bg1">
                        <a:lumMod val="75000"/>
                      </a:schemeClr>
                    </a:solidFill>
                    <a:latin typeface="Century Gothic" panose="020B0502020202020204" pitchFamily="34" charset="0"/>
                  </a:rPr>
                </a:br>
                <a:r>
                  <a:rPr lang="en-US" sz="1200" b="1">
                    <a:solidFill>
                      <a:schemeClr val="bg1">
                        <a:lumMod val="75000"/>
                      </a:schemeClr>
                    </a:solidFill>
                    <a:latin typeface="Century Gothic" panose="020B0502020202020204" pitchFamily="34" charset="0"/>
                  </a:rPr>
                  <a:t>2020</a:t>
                </a:r>
              </a:p>
            </p:txBody>
          </p:sp>
          <p:cxnSp>
            <p:nvCxnSpPr>
              <p:cNvPr id="211" name="Straight Connector 210">
                <a:extLst>
                  <a:ext uri="{FF2B5EF4-FFF2-40B4-BE49-F238E27FC236}">
                    <a16:creationId xmlns:a16="http://schemas.microsoft.com/office/drawing/2014/main" id="{BEAA5682-D51F-48DC-91BC-4DAE2CC790C2}"/>
                  </a:ext>
                </a:extLst>
              </p:cNvPr>
              <p:cNvCxnSpPr>
                <a:cxnSpLocks/>
              </p:cNvCxnSpPr>
              <p:nvPr/>
            </p:nvCxnSpPr>
            <p:spPr>
              <a:xfrm flipV="1">
                <a:off x="262163" y="2555594"/>
                <a:ext cx="0" cy="6484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12" name="Graphic 211">
              <a:extLst>
                <a:ext uri="{FF2B5EF4-FFF2-40B4-BE49-F238E27FC236}">
                  <a16:creationId xmlns:a16="http://schemas.microsoft.com/office/drawing/2014/main" id="{4D04C4D9-65B8-4FF9-839E-A3FBA5DAFEEC}"/>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977460" y="5086207"/>
              <a:ext cx="247281" cy="398840"/>
            </a:xfrm>
            <a:prstGeom prst="rect">
              <a:avLst/>
            </a:prstGeom>
          </p:spPr>
        </p:pic>
        <p:sp>
          <p:nvSpPr>
            <p:cNvPr id="213" name="TextBox 212">
              <a:extLst>
                <a:ext uri="{FF2B5EF4-FFF2-40B4-BE49-F238E27FC236}">
                  <a16:creationId xmlns:a16="http://schemas.microsoft.com/office/drawing/2014/main" id="{8B7A8769-2434-479E-BE19-5200213C86C0}"/>
                </a:ext>
              </a:extLst>
            </p:cNvPr>
            <p:cNvSpPr txBox="1"/>
            <p:nvPr/>
          </p:nvSpPr>
          <p:spPr>
            <a:xfrm>
              <a:off x="8881940" y="2087970"/>
              <a:ext cx="1536020" cy="487725"/>
            </a:xfrm>
            <a:prstGeom prst="rect">
              <a:avLst/>
            </a:prstGeom>
            <a:noFill/>
            <a:ln>
              <a:noFill/>
            </a:ln>
          </p:spPr>
          <p:txBody>
            <a:bodyPr wrap="square" rtlCol="0">
              <a:spAutoFit/>
            </a:bodyPr>
            <a:lstStyle/>
            <a:p>
              <a:r>
                <a:rPr lang="en-US" sz="1200">
                  <a:latin typeface="Century Gothic" panose="020B0502020202020204" pitchFamily="34" charset="0"/>
                </a:rPr>
                <a:t>HIMSS20 Virtual Demonstrations</a:t>
              </a:r>
            </a:p>
          </p:txBody>
        </p:sp>
        <p:grpSp>
          <p:nvGrpSpPr>
            <p:cNvPr id="214" name="Group 213">
              <a:extLst>
                <a:ext uri="{FF2B5EF4-FFF2-40B4-BE49-F238E27FC236}">
                  <a16:creationId xmlns:a16="http://schemas.microsoft.com/office/drawing/2014/main" id="{4049252C-174F-450E-B004-9BCBDE4C192F}"/>
                </a:ext>
              </a:extLst>
            </p:cNvPr>
            <p:cNvGrpSpPr/>
            <p:nvPr/>
          </p:nvGrpSpPr>
          <p:grpSpPr>
            <a:xfrm>
              <a:off x="8723700" y="2775976"/>
              <a:ext cx="199676" cy="814971"/>
              <a:chOff x="646137" y="5633649"/>
              <a:chExt cx="199676" cy="1176168"/>
            </a:xfrm>
            <a:solidFill>
              <a:schemeClr val="bg2"/>
            </a:solidFill>
          </p:grpSpPr>
          <p:cxnSp>
            <p:nvCxnSpPr>
              <p:cNvPr id="215" name="Straight Connector 214">
                <a:extLst>
                  <a:ext uri="{FF2B5EF4-FFF2-40B4-BE49-F238E27FC236}">
                    <a16:creationId xmlns:a16="http://schemas.microsoft.com/office/drawing/2014/main" id="{7D22B81B-F2D6-483D-A5DF-0AF519B6564F}"/>
                  </a:ext>
                </a:extLst>
              </p:cNvPr>
              <p:cNvCxnSpPr>
                <a:cxnSpLocks/>
              </p:cNvCxnSpPr>
              <p:nvPr/>
            </p:nvCxnSpPr>
            <p:spPr>
              <a:xfrm flipV="1">
                <a:off x="745975" y="5633649"/>
                <a:ext cx="0" cy="1000055"/>
              </a:xfrm>
              <a:prstGeom prst="line">
                <a:avLst/>
              </a:prstGeom>
              <a:grpFill/>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16" name="Oval 215">
                <a:extLst>
                  <a:ext uri="{FF2B5EF4-FFF2-40B4-BE49-F238E27FC236}">
                    <a16:creationId xmlns:a16="http://schemas.microsoft.com/office/drawing/2014/main" id="{4A589FD5-18A5-4EA7-8869-238382767F3B}"/>
                  </a:ext>
                </a:extLst>
              </p:cNvPr>
              <p:cNvSpPr/>
              <p:nvPr/>
            </p:nvSpPr>
            <p:spPr>
              <a:xfrm>
                <a:off x="646137" y="6610141"/>
                <a:ext cx="199676" cy="1996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17" name="Graphic 216">
              <a:extLst>
                <a:ext uri="{FF2B5EF4-FFF2-40B4-BE49-F238E27FC236}">
                  <a16:creationId xmlns:a16="http://schemas.microsoft.com/office/drawing/2014/main" id="{68C6158A-25CD-426C-BA75-3095EEF446A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8631088" y="2329502"/>
              <a:ext cx="247281" cy="398840"/>
            </a:xfrm>
            <a:prstGeom prst="rect">
              <a:avLst/>
            </a:prstGeom>
          </p:spPr>
        </p:pic>
        <p:sp>
          <p:nvSpPr>
            <p:cNvPr id="218" name="Oval 217">
              <a:extLst>
                <a:ext uri="{FF2B5EF4-FFF2-40B4-BE49-F238E27FC236}">
                  <a16:creationId xmlns:a16="http://schemas.microsoft.com/office/drawing/2014/main" id="{29A0029E-1FD3-424F-829E-6FEE5565B07C}"/>
                </a:ext>
              </a:extLst>
            </p:cNvPr>
            <p:cNvSpPr/>
            <p:nvPr/>
          </p:nvSpPr>
          <p:spPr>
            <a:xfrm rot="10800000">
              <a:off x="9656402" y="3456379"/>
              <a:ext cx="187792" cy="1383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19" name="Graphic 218">
              <a:extLst>
                <a:ext uri="{FF2B5EF4-FFF2-40B4-BE49-F238E27FC236}">
                  <a16:creationId xmlns:a16="http://schemas.microsoft.com/office/drawing/2014/main" id="{ED2D7640-B58D-4B4B-B09C-B7186DE606B6}"/>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9656402" y="3807554"/>
              <a:ext cx="247281" cy="398840"/>
            </a:xfrm>
            <a:prstGeom prst="rect">
              <a:avLst/>
            </a:prstGeom>
          </p:spPr>
        </p:pic>
        <p:sp>
          <p:nvSpPr>
            <p:cNvPr id="220" name="TextBox 219">
              <a:extLst>
                <a:ext uri="{FF2B5EF4-FFF2-40B4-BE49-F238E27FC236}">
                  <a16:creationId xmlns:a16="http://schemas.microsoft.com/office/drawing/2014/main" id="{5A9F1E48-03BD-44E6-AC65-E985584C9D94}"/>
                </a:ext>
              </a:extLst>
            </p:cNvPr>
            <p:cNvSpPr txBox="1"/>
            <p:nvPr/>
          </p:nvSpPr>
          <p:spPr>
            <a:xfrm>
              <a:off x="9542357" y="4361573"/>
              <a:ext cx="1536020" cy="682815"/>
            </a:xfrm>
            <a:prstGeom prst="rect">
              <a:avLst/>
            </a:prstGeom>
            <a:noFill/>
            <a:ln>
              <a:noFill/>
            </a:ln>
          </p:spPr>
          <p:txBody>
            <a:bodyPr wrap="square" rtlCol="0">
              <a:spAutoFit/>
            </a:bodyPr>
            <a:lstStyle/>
            <a:p>
              <a:r>
                <a:rPr lang="en-US" sz="1200">
                  <a:latin typeface="Century Gothic" panose="020B0502020202020204" pitchFamily="34" charset="0"/>
                </a:rPr>
                <a:t>Initial Production Deployments &amp; Education Events</a:t>
              </a:r>
            </a:p>
          </p:txBody>
        </p:sp>
        <p:pic>
          <p:nvPicPr>
            <p:cNvPr id="221" name="Graphic 220">
              <a:extLst>
                <a:ext uri="{FF2B5EF4-FFF2-40B4-BE49-F238E27FC236}">
                  <a16:creationId xmlns:a16="http://schemas.microsoft.com/office/drawing/2014/main" id="{7C8CBF1F-EDA9-4BDE-BC51-C6E2A4480339}"/>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8087315" y="3602042"/>
              <a:ext cx="358326" cy="340409"/>
            </a:xfrm>
            <a:prstGeom prst="rect">
              <a:avLst/>
            </a:prstGeom>
          </p:spPr>
        </p:pic>
        <p:pic>
          <p:nvPicPr>
            <p:cNvPr id="222" name="Graphic 221">
              <a:extLst>
                <a:ext uri="{FF2B5EF4-FFF2-40B4-BE49-F238E27FC236}">
                  <a16:creationId xmlns:a16="http://schemas.microsoft.com/office/drawing/2014/main" id="{BB18AEBD-D5A5-43B4-A013-4402BFAA19B4}"/>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9974564" y="3007873"/>
              <a:ext cx="358326" cy="340409"/>
            </a:xfrm>
            <a:prstGeom prst="rect">
              <a:avLst/>
            </a:prstGeom>
          </p:spPr>
        </p:pic>
        <p:pic>
          <p:nvPicPr>
            <p:cNvPr id="223" name="Graphic 222">
              <a:extLst>
                <a:ext uri="{FF2B5EF4-FFF2-40B4-BE49-F238E27FC236}">
                  <a16:creationId xmlns:a16="http://schemas.microsoft.com/office/drawing/2014/main" id="{7DF84C35-C0E6-4AFB-8428-F674AC24BC7B}"/>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8089378" y="3594735"/>
              <a:ext cx="358326" cy="340409"/>
            </a:xfrm>
            <a:prstGeom prst="rect">
              <a:avLst/>
            </a:prstGeom>
          </p:spPr>
        </p:pic>
        <p:pic>
          <p:nvPicPr>
            <p:cNvPr id="224" name="Graphic 223">
              <a:extLst>
                <a:ext uri="{FF2B5EF4-FFF2-40B4-BE49-F238E27FC236}">
                  <a16:creationId xmlns:a16="http://schemas.microsoft.com/office/drawing/2014/main" id="{731ACC4A-7C27-4559-BFC2-551B81D2954F}"/>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1087100" y="3689838"/>
              <a:ext cx="358326" cy="340409"/>
            </a:xfrm>
            <a:prstGeom prst="rect">
              <a:avLst/>
            </a:prstGeom>
          </p:spPr>
        </p:pic>
        <p:sp>
          <p:nvSpPr>
            <p:cNvPr id="225" name="Oval 224">
              <a:extLst>
                <a:ext uri="{FF2B5EF4-FFF2-40B4-BE49-F238E27FC236}">
                  <a16:creationId xmlns:a16="http://schemas.microsoft.com/office/drawing/2014/main" id="{3E79BAE6-0E73-454D-8166-677076A27A93}"/>
                </a:ext>
              </a:extLst>
            </p:cNvPr>
            <p:cNvSpPr/>
            <p:nvPr/>
          </p:nvSpPr>
          <p:spPr>
            <a:xfrm>
              <a:off x="8183683" y="3440131"/>
              <a:ext cx="187792" cy="1383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6" name="Oval 225">
              <a:extLst>
                <a:ext uri="{FF2B5EF4-FFF2-40B4-BE49-F238E27FC236}">
                  <a16:creationId xmlns:a16="http://schemas.microsoft.com/office/drawing/2014/main" id="{9FADDD56-E452-4C16-BD29-F986675D8EE9}"/>
                </a:ext>
              </a:extLst>
            </p:cNvPr>
            <p:cNvSpPr/>
            <p:nvPr/>
          </p:nvSpPr>
          <p:spPr>
            <a:xfrm>
              <a:off x="10071118" y="3449703"/>
              <a:ext cx="187792" cy="1383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7" name="Oval 226">
              <a:extLst>
                <a:ext uri="{FF2B5EF4-FFF2-40B4-BE49-F238E27FC236}">
                  <a16:creationId xmlns:a16="http://schemas.microsoft.com/office/drawing/2014/main" id="{91AD343F-0C2B-460D-9C7B-98FF1E586B1E}"/>
                </a:ext>
              </a:extLst>
            </p:cNvPr>
            <p:cNvSpPr/>
            <p:nvPr/>
          </p:nvSpPr>
          <p:spPr>
            <a:xfrm>
              <a:off x="11202048" y="3429000"/>
              <a:ext cx="187792" cy="1383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28" name="Graphic 227">
              <a:extLst>
                <a:ext uri="{FF2B5EF4-FFF2-40B4-BE49-F238E27FC236}">
                  <a16:creationId xmlns:a16="http://schemas.microsoft.com/office/drawing/2014/main" id="{CC243F82-3F5E-437C-97C4-81B73FD0F1E2}"/>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0606660" y="2881268"/>
              <a:ext cx="349367" cy="394158"/>
            </a:xfrm>
            <a:prstGeom prst="rect">
              <a:avLst/>
            </a:prstGeom>
          </p:spPr>
        </p:pic>
        <p:sp>
          <p:nvSpPr>
            <p:cNvPr id="229" name="Oval 228">
              <a:extLst>
                <a:ext uri="{FF2B5EF4-FFF2-40B4-BE49-F238E27FC236}">
                  <a16:creationId xmlns:a16="http://schemas.microsoft.com/office/drawing/2014/main" id="{A5680489-91DB-47F8-8551-344A8D33E6DE}"/>
                </a:ext>
              </a:extLst>
            </p:cNvPr>
            <p:cNvSpPr/>
            <p:nvPr/>
          </p:nvSpPr>
          <p:spPr>
            <a:xfrm rot="10800000">
              <a:off x="10717981" y="3425469"/>
              <a:ext cx="187247" cy="1383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0" name="TextBox 229">
              <a:extLst>
                <a:ext uri="{FF2B5EF4-FFF2-40B4-BE49-F238E27FC236}">
                  <a16:creationId xmlns:a16="http://schemas.microsoft.com/office/drawing/2014/main" id="{20FC6309-5D51-45CE-9296-4CB6C8C0FDE1}"/>
                </a:ext>
              </a:extLst>
            </p:cNvPr>
            <p:cNvSpPr txBox="1"/>
            <p:nvPr/>
          </p:nvSpPr>
          <p:spPr>
            <a:xfrm>
              <a:off x="10635180" y="1838371"/>
              <a:ext cx="1403050" cy="877905"/>
            </a:xfrm>
            <a:prstGeom prst="rect">
              <a:avLst/>
            </a:prstGeom>
            <a:noFill/>
            <a:ln>
              <a:noFill/>
            </a:ln>
          </p:spPr>
          <p:txBody>
            <a:bodyPr wrap="square" rtlCol="0">
              <a:spAutoFit/>
            </a:bodyPr>
            <a:lstStyle/>
            <a:p>
              <a:r>
                <a:rPr lang="en-US" sz="1200">
                  <a:latin typeface="Century Gothic" panose="020B0502020202020204" pitchFamily="34" charset="0"/>
                </a:rPr>
                <a:t>Publish IGs and Expand Implementor Support</a:t>
              </a:r>
            </a:p>
          </p:txBody>
        </p:sp>
        <p:sp>
          <p:nvSpPr>
            <p:cNvPr id="231" name="Text Placeholder 2">
              <a:extLst>
                <a:ext uri="{FF2B5EF4-FFF2-40B4-BE49-F238E27FC236}">
                  <a16:creationId xmlns:a16="http://schemas.microsoft.com/office/drawing/2014/main" id="{BEE5E723-FB43-434E-9E7A-513C3552D3B2}"/>
                </a:ext>
              </a:extLst>
            </p:cNvPr>
            <p:cNvSpPr txBox="1">
              <a:spLocks/>
            </p:cNvSpPr>
            <p:nvPr/>
          </p:nvSpPr>
          <p:spPr>
            <a:xfrm>
              <a:off x="-1318084" y="5929622"/>
              <a:ext cx="6324599" cy="365125"/>
            </a:xfrm>
            <a:prstGeom prst="rect">
              <a:avLst/>
            </a:prstGeom>
          </p:spPr>
          <p:txBody>
            <a:bodyPr anchor="t"/>
            <a:lstStyle>
              <a:lvl1pPr marL="0" indent="0" algn="r" defTabSz="914400" rtl="0" eaLnBrk="1" latinLnBrk="0" hangingPunct="1">
                <a:lnSpc>
                  <a:spcPct val="90000"/>
                </a:lnSpc>
                <a:spcBef>
                  <a:spcPts val="1000"/>
                </a:spcBef>
                <a:buFont typeface="Arial" panose="020B060402020202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1200" i="1"/>
                <a:t>Progress To Date</a:t>
              </a:r>
            </a:p>
          </p:txBody>
        </p:sp>
        <p:sp>
          <p:nvSpPr>
            <p:cNvPr id="232" name="Text Placeholder 2">
              <a:extLst>
                <a:ext uri="{FF2B5EF4-FFF2-40B4-BE49-F238E27FC236}">
                  <a16:creationId xmlns:a16="http://schemas.microsoft.com/office/drawing/2014/main" id="{BE674C4B-3F8E-4436-B2CE-39994169938D}"/>
                </a:ext>
              </a:extLst>
            </p:cNvPr>
            <p:cNvSpPr txBox="1">
              <a:spLocks/>
            </p:cNvSpPr>
            <p:nvPr/>
          </p:nvSpPr>
          <p:spPr>
            <a:xfrm>
              <a:off x="5029919" y="5903531"/>
              <a:ext cx="6324599" cy="365125"/>
            </a:xfrm>
            <a:prstGeom prst="rect">
              <a:avLst/>
            </a:prstGeom>
          </p:spPr>
          <p:txBody>
            <a:bodyPr anchor="t"/>
            <a:lstStyle>
              <a:lvl1pPr marL="0" indent="0" algn="r" defTabSz="914400" rtl="0" eaLnBrk="1" latinLnBrk="0" hangingPunct="1">
                <a:lnSpc>
                  <a:spcPct val="90000"/>
                </a:lnSpc>
                <a:spcBef>
                  <a:spcPts val="1000"/>
                </a:spcBef>
                <a:buFont typeface="Arial" panose="020B060402020202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1200" i="1"/>
                <a:t>Year End Focus</a:t>
              </a:r>
            </a:p>
          </p:txBody>
        </p:sp>
      </p:grpSp>
      <p:sp>
        <p:nvSpPr>
          <p:cNvPr id="3" name="Slide Number Placeholder 2">
            <a:extLst>
              <a:ext uri="{FF2B5EF4-FFF2-40B4-BE49-F238E27FC236}">
                <a16:creationId xmlns:a16="http://schemas.microsoft.com/office/drawing/2014/main" id="{7E000924-AAD6-43AA-BA0F-18518858A966}"/>
              </a:ext>
            </a:extLst>
          </p:cNvPr>
          <p:cNvSpPr>
            <a:spLocks noGrp="1"/>
          </p:cNvSpPr>
          <p:nvPr>
            <p:ph type="sldNum" sz="quarter" idx="12"/>
          </p:nvPr>
        </p:nvSpPr>
        <p:spPr>
          <a:xfrm>
            <a:off x="11360517" y="6390178"/>
            <a:ext cx="513735" cy="227164"/>
          </a:xfrm>
        </p:spPr>
        <p:txBody>
          <a:bodyPr/>
          <a:lstStyle/>
          <a:p>
            <a:pPr>
              <a:buClrTx/>
              <a:buFontTx/>
              <a:buNone/>
            </a:pPr>
            <a:fld id="{2F8AF2E6-64A8-0F46-AF27-0A96D82A033B}" type="slidenum">
              <a:rPr lang="en-US" kern="1200" smtClean="0">
                <a:solidFill>
                  <a:srgbClr val="FFFFFF"/>
                </a:solidFill>
              </a:rPr>
              <a:pPr>
                <a:buClrTx/>
                <a:buFontTx/>
                <a:buNone/>
              </a:pPr>
              <a:t>15</a:t>
            </a:fld>
            <a:endParaRPr lang="en-US" kern="1200">
              <a:solidFill>
                <a:srgbClr val="FFFFFF"/>
              </a:solidFill>
            </a:endParaRPr>
          </a:p>
        </p:txBody>
      </p:sp>
    </p:spTree>
    <p:extLst>
      <p:ext uri="{BB962C8B-B14F-4D97-AF65-F5344CB8AC3E}">
        <p14:creationId xmlns:p14="http://schemas.microsoft.com/office/powerpoint/2010/main" val="189229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1231" y="410572"/>
            <a:ext cx="3151981" cy="369332"/>
          </a:xfrm>
          <a:prstGeom prst="rect">
            <a:avLst/>
          </a:prstGeom>
          <a:solidFill>
            <a:schemeClr val="bg1"/>
          </a:solidFill>
        </p:spPr>
        <p:txBody>
          <a:bodyPr wrap="square" rtlCol="0">
            <a:spAutoFit/>
          </a:bodyPr>
          <a:lstStyle/>
          <a:p>
            <a:endParaRPr lang="en-US" dirty="0"/>
          </a:p>
        </p:txBody>
      </p:sp>
      <p:sp>
        <p:nvSpPr>
          <p:cNvPr id="6" name="Title 5">
            <a:extLst>
              <a:ext uri="{FF2B5EF4-FFF2-40B4-BE49-F238E27FC236}">
                <a16:creationId xmlns:a16="http://schemas.microsoft.com/office/drawing/2014/main" id="{2FECB539-2AEE-449C-866A-29833E1CE9ED}"/>
              </a:ext>
            </a:extLst>
          </p:cNvPr>
          <p:cNvSpPr>
            <a:spLocks noGrp="1"/>
          </p:cNvSpPr>
          <p:nvPr>
            <p:ph type="title"/>
          </p:nvPr>
        </p:nvSpPr>
        <p:spPr>
          <a:xfrm>
            <a:off x="666350" y="559570"/>
            <a:ext cx="10891213" cy="855150"/>
          </a:xfrm>
        </p:spPr>
        <p:txBody>
          <a:bodyPr/>
          <a:lstStyle/>
          <a:p>
            <a:r>
              <a:rPr lang="en-US" dirty="0"/>
              <a:t>Da Vinci 2020 Multi-Stakeholder Membership</a:t>
            </a:r>
          </a:p>
        </p:txBody>
      </p:sp>
      <p:sp>
        <p:nvSpPr>
          <p:cNvPr id="103" name="Rectangle: Rounded Corners 102">
            <a:extLst>
              <a:ext uri="{FF2B5EF4-FFF2-40B4-BE49-F238E27FC236}">
                <a16:creationId xmlns:a16="http://schemas.microsoft.com/office/drawing/2014/main" id="{70BE1360-F9DC-45AC-8C79-A8978E122EE6}"/>
              </a:ext>
            </a:extLst>
          </p:cNvPr>
          <p:cNvSpPr/>
          <p:nvPr/>
        </p:nvSpPr>
        <p:spPr>
          <a:xfrm>
            <a:off x="6080683" y="5396264"/>
            <a:ext cx="2767762" cy="1237816"/>
          </a:xfrm>
          <a:prstGeom prst="roundRect">
            <a:avLst>
              <a:gd name="adj" fmla="val 13460"/>
            </a:avLst>
          </a:prstGeom>
          <a:solidFill>
            <a:srgbClr val="F7F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Rounded Corners 113">
            <a:extLst>
              <a:ext uri="{FF2B5EF4-FFF2-40B4-BE49-F238E27FC236}">
                <a16:creationId xmlns:a16="http://schemas.microsoft.com/office/drawing/2014/main" id="{E38E2E04-F6B6-4C34-9EB3-CA735B7D685D}"/>
              </a:ext>
            </a:extLst>
          </p:cNvPr>
          <p:cNvSpPr/>
          <p:nvPr/>
        </p:nvSpPr>
        <p:spPr>
          <a:xfrm>
            <a:off x="3824068" y="3704035"/>
            <a:ext cx="1900164" cy="2031747"/>
          </a:xfrm>
          <a:prstGeom prst="roundRect">
            <a:avLst>
              <a:gd name="adj" fmla="val 10728"/>
            </a:avLst>
          </a:prstGeom>
          <a:solidFill>
            <a:srgbClr val="F7F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Rounded Corners 114">
            <a:extLst>
              <a:ext uri="{FF2B5EF4-FFF2-40B4-BE49-F238E27FC236}">
                <a16:creationId xmlns:a16="http://schemas.microsoft.com/office/drawing/2014/main" id="{10BF6447-3109-4667-A6AE-8C1B386BA76F}"/>
              </a:ext>
            </a:extLst>
          </p:cNvPr>
          <p:cNvSpPr/>
          <p:nvPr/>
        </p:nvSpPr>
        <p:spPr>
          <a:xfrm>
            <a:off x="6032232" y="3725580"/>
            <a:ext cx="5713680" cy="1612377"/>
          </a:xfrm>
          <a:prstGeom prst="roundRect">
            <a:avLst>
              <a:gd name="adj" fmla="val 11454"/>
            </a:avLst>
          </a:prstGeom>
          <a:solidFill>
            <a:srgbClr val="F7F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A69FE0EF-B71E-43D5-A01A-E68E2758F2A8}"/>
              </a:ext>
            </a:extLst>
          </p:cNvPr>
          <p:cNvSpPr txBox="1"/>
          <p:nvPr/>
        </p:nvSpPr>
        <p:spPr>
          <a:xfrm>
            <a:off x="6032233" y="3761441"/>
            <a:ext cx="5713679" cy="307777"/>
          </a:xfrm>
          <a:prstGeom prst="rect">
            <a:avLst/>
          </a:prstGeom>
          <a:noFill/>
        </p:spPr>
        <p:txBody>
          <a:bodyPr wrap="square" rtlCol="0">
            <a:spAutoFit/>
          </a:bodyPr>
          <a:lstStyle/>
          <a:p>
            <a:pPr algn="ctr"/>
            <a:r>
              <a:rPr lang="en-US" b="1">
                <a:latin typeface="Century Gothic" panose="020B0502020202020204" pitchFamily="34" charset="0"/>
              </a:rPr>
              <a:t>VENDORS</a:t>
            </a:r>
          </a:p>
        </p:txBody>
      </p:sp>
      <p:cxnSp>
        <p:nvCxnSpPr>
          <p:cNvPr id="123" name="Straight Connector 122">
            <a:extLst>
              <a:ext uri="{FF2B5EF4-FFF2-40B4-BE49-F238E27FC236}">
                <a16:creationId xmlns:a16="http://schemas.microsoft.com/office/drawing/2014/main" id="{7009F3C6-2FE2-4E12-A2A8-5817C474EE78}"/>
              </a:ext>
            </a:extLst>
          </p:cNvPr>
          <p:cNvCxnSpPr>
            <a:cxnSpLocks/>
          </p:cNvCxnSpPr>
          <p:nvPr/>
        </p:nvCxnSpPr>
        <p:spPr>
          <a:xfrm>
            <a:off x="6032233" y="4096650"/>
            <a:ext cx="571367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4" name="Rectangle: Rounded Corners 123">
            <a:extLst>
              <a:ext uri="{FF2B5EF4-FFF2-40B4-BE49-F238E27FC236}">
                <a16:creationId xmlns:a16="http://schemas.microsoft.com/office/drawing/2014/main" id="{690351DA-DED8-4483-9DC9-36DD34B6F904}"/>
              </a:ext>
            </a:extLst>
          </p:cNvPr>
          <p:cNvSpPr/>
          <p:nvPr/>
        </p:nvSpPr>
        <p:spPr>
          <a:xfrm>
            <a:off x="694648" y="1745442"/>
            <a:ext cx="2767762" cy="3972527"/>
          </a:xfrm>
          <a:prstGeom prst="roundRect">
            <a:avLst>
              <a:gd name="adj" fmla="val 6425"/>
            </a:avLst>
          </a:prstGeom>
          <a:solidFill>
            <a:srgbClr val="F7F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5" name="Picture 124" descr="AMA Medical Group logo">
            <a:extLst>
              <a:ext uri="{FF2B5EF4-FFF2-40B4-BE49-F238E27FC236}">
                <a16:creationId xmlns:a16="http://schemas.microsoft.com/office/drawing/2014/main" id="{12490AAF-39AE-42B3-BA39-92AE015D859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714" y="2258319"/>
            <a:ext cx="691528" cy="357235"/>
          </a:xfrm>
          <a:prstGeom prst="rect">
            <a:avLst/>
          </a:prstGeom>
          <a:noFill/>
          <a:ln>
            <a:noFill/>
          </a:ln>
        </p:spPr>
      </p:pic>
      <p:pic>
        <p:nvPicPr>
          <p:cNvPr id="126" name="Picture 125" descr="MultiCare Connected Care Logo">
            <a:extLst>
              <a:ext uri="{FF2B5EF4-FFF2-40B4-BE49-F238E27FC236}">
                <a16:creationId xmlns:a16="http://schemas.microsoft.com/office/drawing/2014/main" id="{1E968297-8019-40CF-B58D-B0D106770BE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256" y="3211748"/>
            <a:ext cx="1452570" cy="311623"/>
          </a:xfrm>
          <a:prstGeom prst="rect">
            <a:avLst/>
          </a:prstGeom>
          <a:noFill/>
          <a:ln>
            <a:noFill/>
          </a:ln>
        </p:spPr>
      </p:pic>
      <p:pic>
        <p:nvPicPr>
          <p:cNvPr id="127" name="Picture 126">
            <a:extLst>
              <a:ext uri="{FF2B5EF4-FFF2-40B4-BE49-F238E27FC236}">
                <a16:creationId xmlns:a16="http://schemas.microsoft.com/office/drawing/2014/main" id="{DEFC87C8-ED11-4D34-A57D-FA1F4EF5B7F7}"/>
              </a:ext>
            </a:extLst>
          </p:cNvPr>
          <p:cNvPicPr/>
          <p:nvPr/>
        </p:nvPicPr>
        <p:blipFill>
          <a:blip r:embed="rId5"/>
          <a:srcRect/>
          <a:stretch/>
        </p:blipFill>
        <p:spPr bwMode="auto">
          <a:xfrm>
            <a:off x="1828275" y="3721288"/>
            <a:ext cx="1470949" cy="331773"/>
          </a:xfrm>
          <a:prstGeom prst="rect">
            <a:avLst/>
          </a:prstGeom>
          <a:noFill/>
          <a:ln>
            <a:noFill/>
          </a:ln>
        </p:spPr>
      </p:pic>
      <p:pic>
        <p:nvPicPr>
          <p:cNvPr id="128" name="Picture 127">
            <a:extLst>
              <a:ext uri="{FF2B5EF4-FFF2-40B4-BE49-F238E27FC236}">
                <a16:creationId xmlns:a16="http://schemas.microsoft.com/office/drawing/2014/main" id="{16839EC8-61E7-46B0-A39D-73C06A160168}"/>
              </a:ext>
            </a:extLst>
          </p:cNvPr>
          <p:cNvPicPr/>
          <p:nvPr/>
        </p:nvPicPr>
        <p:blipFill>
          <a:blip r:embed="rId6"/>
          <a:srcRect/>
          <a:stretch/>
        </p:blipFill>
        <p:spPr bwMode="auto">
          <a:xfrm>
            <a:off x="909532" y="2791233"/>
            <a:ext cx="953598" cy="214973"/>
          </a:xfrm>
          <a:prstGeom prst="rect">
            <a:avLst/>
          </a:prstGeom>
          <a:noFill/>
          <a:ln>
            <a:noFill/>
          </a:ln>
        </p:spPr>
      </p:pic>
      <p:pic>
        <p:nvPicPr>
          <p:cNvPr id="129" name="Picture 128" descr="Sutter Health logo">
            <a:extLst>
              <a:ext uri="{FF2B5EF4-FFF2-40B4-BE49-F238E27FC236}">
                <a16:creationId xmlns:a16="http://schemas.microsoft.com/office/drawing/2014/main" id="{43BBE71D-E4A7-4C75-898E-2E38F329898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005030" y="2718155"/>
            <a:ext cx="1214974" cy="278109"/>
          </a:xfrm>
          <a:prstGeom prst="rect">
            <a:avLst/>
          </a:prstGeom>
          <a:noFill/>
          <a:ln>
            <a:noFill/>
          </a:ln>
        </p:spPr>
      </p:pic>
      <p:pic>
        <p:nvPicPr>
          <p:cNvPr id="130" name="Picture 129">
            <a:extLst>
              <a:ext uri="{FF2B5EF4-FFF2-40B4-BE49-F238E27FC236}">
                <a16:creationId xmlns:a16="http://schemas.microsoft.com/office/drawing/2014/main" id="{1813002B-AF71-475A-811F-ADC078A5FD5F}"/>
              </a:ext>
            </a:extLst>
          </p:cNvPr>
          <p:cNvPicPr/>
          <p:nvPr/>
        </p:nvPicPr>
        <p:blipFill>
          <a:blip r:embed="rId8"/>
          <a:srcRect/>
          <a:stretch/>
        </p:blipFill>
        <p:spPr bwMode="auto">
          <a:xfrm>
            <a:off x="1780675" y="4195548"/>
            <a:ext cx="1343116" cy="333004"/>
          </a:xfrm>
          <a:prstGeom prst="rect">
            <a:avLst/>
          </a:prstGeom>
          <a:noFill/>
          <a:ln>
            <a:noFill/>
          </a:ln>
        </p:spPr>
      </p:pic>
      <p:pic>
        <p:nvPicPr>
          <p:cNvPr id="131" name="Picture 130" descr="UNC Health Care logo">
            <a:extLst>
              <a:ext uri="{FF2B5EF4-FFF2-40B4-BE49-F238E27FC236}">
                <a16:creationId xmlns:a16="http://schemas.microsoft.com/office/drawing/2014/main" id="{FEF05766-A3E9-4CD6-AB9C-6D996C7F4327}"/>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56517" y="4685196"/>
            <a:ext cx="915509" cy="325015"/>
          </a:xfrm>
          <a:prstGeom prst="rect">
            <a:avLst/>
          </a:prstGeom>
          <a:noFill/>
          <a:ln>
            <a:noFill/>
          </a:ln>
        </p:spPr>
      </p:pic>
      <p:pic>
        <p:nvPicPr>
          <p:cNvPr id="132" name="Picture 131" descr="Weill Cornell logo">
            <a:extLst>
              <a:ext uri="{FF2B5EF4-FFF2-40B4-BE49-F238E27FC236}">
                <a16:creationId xmlns:a16="http://schemas.microsoft.com/office/drawing/2014/main" id="{D9CE10EE-720B-439A-B373-96FEF9B2F5C9}"/>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1388068" y="5241637"/>
            <a:ext cx="1289385" cy="295153"/>
          </a:xfrm>
          <a:prstGeom prst="rect">
            <a:avLst/>
          </a:prstGeom>
          <a:noFill/>
          <a:ln>
            <a:noFill/>
          </a:ln>
        </p:spPr>
      </p:pic>
      <p:sp>
        <p:nvSpPr>
          <p:cNvPr id="133" name="TextBox 132">
            <a:extLst>
              <a:ext uri="{FF2B5EF4-FFF2-40B4-BE49-F238E27FC236}">
                <a16:creationId xmlns:a16="http://schemas.microsoft.com/office/drawing/2014/main" id="{942EE406-56FD-4C88-9076-E3ED71D32CE6}"/>
              </a:ext>
            </a:extLst>
          </p:cNvPr>
          <p:cNvSpPr txBox="1"/>
          <p:nvPr/>
        </p:nvSpPr>
        <p:spPr>
          <a:xfrm>
            <a:off x="694648" y="1781303"/>
            <a:ext cx="2767761" cy="307777"/>
          </a:xfrm>
          <a:prstGeom prst="rect">
            <a:avLst/>
          </a:prstGeom>
          <a:noFill/>
        </p:spPr>
        <p:txBody>
          <a:bodyPr wrap="square" rtlCol="0">
            <a:spAutoFit/>
          </a:bodyPr>
          <a:lstStyle/>
          <a:p>
            <a:pPr algn="ctr"/>
            <a:r>
              <a:rPr lang="en-US" b="1">
                <a:latin typeface="Century Gothic" panose="020B0502020202020204" pitchFamily="34" charset="0"/>
              </a:rPr>
              <a:t>PROVIDERS</a:t>
            </a:r>
          </a:p>
        </p:txBody>
      </p:sp>
      <p:cxnSp>
        <p:nvCxnSpPr>
          <p:cNvPr id="134" name="Straight Connector 133">
            <a:extLst>
              <a:ext uri="{FF2B5EF4-FFF2-40B4-BE49-F238E27FC236}">
                <a16:creationId xmlns:a16="http://schemas.microsoft.com/office/drawing/2014/main" id="{5BED56FF-76DD-4BF4-9575-D4EBB39ADDFF}"/>
              </a:ext>
            </a:extLst>
          </p:cNvPr>
          <p:cNvCxnSpPr/>
          <p:nvPr/>
        </p:nvCxnSpPr>
        <p:spPr>
          <a:xfrm>
            <a:off x="694648" y="2116512"/>
            <a:ext cx="27677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Picture 134">
            <a:extLst>
              <a:ext uri="{FF2B5EF4-FFF2-40B4-BE49-F238E27FC236}">
                <a16:creationId xmlns:a16="http://schemas.microsoft.com/office/drawing/2014/main" id="{C88077C4-E9A0-4954-86D9-1BA04711E186}"/>
              </a:ext>
            </a:extLst>
          </p:cNvPr>
          <p:cNvPicPr>
            <a:picLocks noChangeAspect="1"/>
          </p:cNvPicPr>
          <p:nvPr/>
        </p:nvPicPr>
        <p:blipFill>
          <a:blip r:embed="rId11"/>
          <a:stretch>
            <a:fillRect/>
          </a:stretch>
        </p:blipFill>
        <p:spPr>
          <a:xfrm>
            <a:off x="904775" y="3572658"/>
            <a:ext cx="654401" cy="994285"/>
          </a:xfrm>
          <a:prstGeom prst="rect">
            <a:avLst/>
          </a:prstGeom>
        </p:spPr>
      </p:pic>
      <p:pic>
        <p:nvPicPr>
          <p:cNvPr id="136" name="Picture 135">
            <a:extLst>
              <a:ext uri="{FF2B5EF4-FFF2-40B4-BE49-F238E27FC236}">
                <a16:creationId xmlns:a16="http://schemas.microsoft.com/office/drawing/2014/main" id="{9FCE7FC1-7EE0-4BCF-BA80-2E3F6ED30BC2}"/>
              </a:ext>
            </a:extLst>
          </p:cNvPr>
          <p:cNvPicPr>
            <a:picLocks noChangeAspect="1"/>
          </p:cNvPicPr>
          <p:nvPr/>
        </p:nvPicPr>
        <p:blipFill rotWithShape="1">
          <a:blip r:embed="rId12"/>
          <a:srcRect l="5623" t="32154" r="5349" b="33578"/>
          <a:stretch/>
        </p:blipFill>
        <p:spPr>
          <a:xfrm>
            <a:off x="1876482" y="2293044"/>
            <a:ext cx="1350049" cy="325017"/>
          </a:xfrm>
          <a:prstGeom prst="rect">
            <a:avLst/>
          </a:prstGeom>
        </p:spPr>
      </p:pic>
      <p:sp>
        <p:nvSpPr>
          <p:cNvPr id="137" name="Rectangle: Rounded Corners 136">
            <a:extLst>
              <a:ext uri="{FF2B5EF4-FFF2-40B4-BE49-F238E27FC236}">
                <a16:creationId xmlns:a16="http://schemas.microsoft.com/office/drawing/2014/main" id="{E4A597AE-BA70-4AE9-9539-8F4409A8DEB9}"/>
              </a:ext>
            </a:extLst>
          </p:cNvPr>
          <p:cNvSpPr/>
          <p:nvPr/>
        </p:nvSpPr>
        <p:spPr>
          <a:xfrm>
            <a:off x="3787701" y="1202803"/>
            <a:ext cx="1900164" cy="2359796"/>
          </a:xfrm>
          <a:prstGeom prst="roundRect">
            <a:avLst>
              <a:gd name="adj" fmla="val 9471"/>
            </a:avLst>
          </a:prstGeom>
          <a:solidFill>
            <a:srgbClr val="F7F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a:extLst>
              <a:ext uri="{FF2B5EF4-FFF2-40B4-BE49-F238E27FC236}">
                <a16:creationId xmlns:a16="http://schemas.microsoft.com/office/drawing/2014/main" id="{7E1A08F6-5848-48C4-B906-3033B4392A91}"/>
              </a:ext>
            </a:extLst>
          </p:cNvPr>
          <p:cNvSpPr txBox="1"/>
          <p:nvPr/>
        </p:nvSpPr>
        <p:spPr>
          <a:xfrm>
            <a:off x="3841140" y="1268349"/>
            <a:ext cx="1900163" cy="307777"/>
          </a:xfrm>
          <a:prstGeom prst="rect">
            <a:avLst/>
          </a:prstGeom>
          <a:noFill/>
        </p:spPr>
        <p:txBody>
          <a:bodyPr wrap="square" rtlCol="0">
            <a:spAutoFit/>
          </a:bodyPr>
          <a:lstStyle/>
          <a:p>
            <a:pPr algn="ctr"/>
            <a:r>
              <a:rPr lang="en-US" b="1">
                <a:latin typeface="Century Gothic" panose="020B0502020202020204" pitchFamily="34" charset="0"/>
              </a:rPr>
              <a:t>EHRs</a:t>
            </a:r>
          </a:p>
        </p:txBody>
      </p:sp>
      <p:cxnSp>
        <p:nvCxnSpPr>
          <p:cNvPr id="139" name="Straight Connector 138">
            <a:extLst>
              <a:ext uri="{FF2B5EF4-FFF2-40B4-BE49-F238E27FC236}">
                <a16:creationId xmlns:a16="http://schemas.microsoft.com/office/drawing/2014/main" id="{C6F9369B-8E77-42C1-BBEF-0EA16A8F49BE}"/>
              </a:ext>
            </a:extLst>
          </p:cNvPr>
          <p:cNvCxnSpPr>
            <a:cxnSpLocks/>
          </p:cNvCxnSpPr>
          <p:nvPr/>
        </p:nvCxnSpPr>
        <p:spPr>
          <a:xfrm>
            <a:off x="3841140" y="1627310"/>
            <a:ext cx="190016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40" name="Picture 55" descr="Athena Health logo">
            <a:extLst>
              <a:ext uri="{FF2B5EF4-FFF2-40B4-BE49-F238E27FC236}">
                <a16:creationId xmlns:a16="http://schemas.microsoft.com/office/drawing/2014/main" id="{2E7502EE-8B70-443D-98D9-C03640F0E2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9695" y="1732095"/>
            <a:ext cx="1475766" cy="205784"/>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61" descr="Healow Insights logo">
            <a:extLst>
              <a:ext uri="{FF2B5EF4-FFF2-40B4-BE49-F238E27FC236}">
                <a16:creationId xmlns:a16="http://schemas.microsoft.com/office/drawing/2014/main" id="{43127442-E5D8-402C-BE11-448A2ECB4A0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56567" y="2740060"/>
            <a:ext cx="1434610" cy="194025"/>
          </a:xfrm>
          <a:prstGeom prst="rect">
            <a:avLst/>
          </a:prstGeom>
          <a:noFill/>
          <a:extLst>
            <a:ext uri="{909E8E84-426E-40DD-AFC4-6F175D3DCCD1}">
              <a14:hiddenFill xmlns:a14="http://schemas.microsoft.com/office/drawing/2010/main">
                <a:solidFill>
                  <a:srgbClr val="FFFFFF"/>
                </a:solidFill>
              </a14:hiddenFill>
            </a:ext>
          </a:extLst>
        </p:spPr>
      </p:pic>
      <p:sp>
        <p:nvSpPr>
          <p:cNvPr id="142" name="Rectangle: Rounded Corners 141">
            <a:extLst>
              <a:ext uri="{FF2B5EF4-FFF2-40B4-BE49-F238E27FC236}">
                <a16:creationId xmlns:a16="http://schemas.microsoft.com/office/drawing/2014/main" id="{0534207D-2757-4D9D-AA0D-175BD29F88D2}"/>
              </a:ext>
            </a:extLst>
          </p:cNvPr>
          <p:cNvSpPr/>
          <p:nvPr/>
        </p:nvSpPr>
        <p:spPr>
          <a:xfrm>
            <a:off x="6077413" y="1204333"/>
            <a:ext cx="5653669" cy="2397512"/>
          </a:xfrm>
          <a:prstGeom prst="roundRect">
            <a:avLst>
              <a:gd name="adj" fmla="val 6425"/>
            </a:avLst>
          </a:prstGeom>
          <a:solidFill>
            <a:srgbClr val="F7F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a:extLst>
              <a:ext uri="{FF2B5EF4-FFF2-40B4-BE49-F238E27FC236}">
                <a16:creationId xmlns:a16="http://schemas.microsoft.com/office/drawing/2014/main" id="{1DB5B562-D92F-4802-A8D6-9956770F0999}"/>
              </a:ext>
            </a:extLst>
          </p:cNvPr>
          <p:cNvSpPr txBox="1"/>
          <p:nvPr/>
        </p:nvSpPr>
        <p:spPr>
          <a:xfrm>
            <a:off x="5820052" y="1257642"/>
            <a:ext cx="5713679" cy="307777"/>
          </a:xfrm>
          <a:prstGeom prst="rect">
            <a:avLst/>
          </a:prstGeom>
          <a:noFill/>
        </p:spPr>
        <p:txBody>
          <a:bodyPr wrap="square" rtlCol="0">
            <a:spAutoFit/>
          </a:bodyPr>
          <a:lstStyle/>
          <a:p>
            <a:pPr algn="ctr"/>
            <a:r>
              <a:rPr lang="en-US" b="1">
                <a:latin typeface="Century Gothic" panose="020B0502020202020204" pitchFamily="34" charset="0"/>
              </a:rPr>
              <a:t>PAYERS</a:t>
            </a:r>
          </a:p>
        </p:txBody>
      </p:sp>
      <p:cxnSp>
        <p:nvCxnSpPr>
          <p:cNvPr id="144" name="Straight Connector 143">
            <a:extLst>
              <a:ext uri="{FF2B5EF4-FFF2-40B4-BE49-F238E27FC236}">
                <a16:creationId xmlns:a16="http://schemas.microsoft.com/office/drawing/2014/main" id="{B1C24112-BF21-45DE-8C2D-8D529C034570}"/>
              </a:ext>
            </a:extLst>
          </p:cNvPr>
          <p:cNvCxnSpPr>
            <a:cxnSpLocks/>
          </p:cNvCxnSpPr>
          <p:nvPr/>
        </p:nvCxnSpPr>
        <p:spPr>
          <a:xfrm>
            <a:off x="5786599" y="1626309"/>
            <a:ext cx="571367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45" name="Picture 1">
            <a:extLst>
              <a:ext uri="{FF2B5EF4-FFF2-40B4-BE49-F238E27FC236}">
                <a16:creationId xmlns:a16="http://schemas.microsoft.com/office/drawing/2014/main" id="{5320A048-95EE-436C-B021-A1E4DD0F9667}"/>
              </a:ext>
            </a:extLst>
          </p:cNvPr>
          <p:cNvPicPr>
            <a:picLocks noChangeAspect="1" noChangeArrowheads="1"/>
          </p:cNvPicPr>
          <p:nvPr/>
        </p:nvPicPr>
        <p:blipFill>
          <a:blip r:embed="rId15"/>
          <a:srcRect/>
          <a:stretch/>
        </p:blipFill>
        <p:spPr bwMode="auto">
          <a:xfrm>
            <a:off x="6443051" y="1792698"/>
            <a:ext cx="853627" cy="232352"/>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a:extLst>
              <a:ext uri="{FF2B5EF4-FFF2-40B4-BE49-F238E27FC236}">
                <a16:creationId xmlns:a16="http://schemas.microsoft.com/office/drawing/2014/main" id="{E6B18C51-D068-4E1F-9E8C-8FE4C8144670}"/>
              </a:ext>
            </a:extLst>
          </p:cNvPr>
          <p:cNvPicPr>
            <a:picLocks noChangeAspect="1" noChangeArrowheads="1"/>
          </p:cNvPicPr>
          <p:nvPr/>
        </p:nvPicPr>
        <p:blipFill>
          <a:blip r:embed="rId16"/>
          <a:srcRect/>
          <a:stretch/>
        </p:blipFill>
        <p:spPr bwMode="auto">
          <a:xfrm>
            <a:off x="8792997" y="1776916"/>
            <a:ext cx="1101236" cy="36707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56">
            <a:extLst>
              <a:ext uri="{FF2B5EF4-FFF2-40B4-BE49-F238E27FC236}">
                <a16:creationId xmlns:a16="http://schemas.microsoft.com/office/drawing/2014/main" id="{F6B45136-0772-4575-AC32-39C16381A490}"/>
              </a:ext>
            </a:extLst>
          </p:cNvPr>
          <p:cNvPicPr>
            <a:picLocks noChangeAspect="1" noChangeArrowheads="1"/>
          </p:cNvPicPr>
          <p:nvPr/>
        </p:nvPicPr>
        <p:blipFill rotWithShape="1">
          <a:blip r:embed="rId17"/>
          <a:srcRect t="19620" b="19694"/>
          <a:stretch/>
        </p:blipFill>
        <p:spPr bwMode="auto">
          <a:xfrm>
            <a:off x="10191774" y="1718202"/>
            <a:ext cx="1409944" cy="447788"/>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92" descr="Blue Cross Blue Shield Network of Michigan logo">
            <a:extLst>
              <a:ext uri="{FF2B5EF4-FFF2-40B4-BE49-F238E27FC236}">
                <a16:creationId xmlns:a16="http://schemas.microsoft.com/office/drawing/2014/main" id="{D9905E90-CF94-4358-9171-2971DF11B12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309777" y="2256310"/>
            <a:ext cx="1171869" cy="278516"/>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57">
            <a:extLst>
              <a:ext uri="{FF2B5EF4-FFF2-40B4-BE49-F238E27FC236}">
                <a16:creationId xmlns:a16="http://schemas.microsoft.com/office/drawing/2014/main" id="{8F236602-274A-47EF-B0CF-CC3FC8C03029}"/>
              </a:ext>
            </a:extLst>
          </p:cNvPr>
          <p:cNvPicPr>
            <a:picLocks noChangeAspect="1" noChangeArrowheads="1"/>
          </p:cNvPicPr>
          <p:nvPr/>
        </p:nvPicPr>
        <p:blipFill>
          <a:blip r:embed="rId19"/>
          <a:srcRect/>
          <a:stretch/>
        </p:blipFill>
        <p:spPr bwMode="auto">
          <a:xfrm>
            <a:off x="7641004" y="2268384"/>
            <a:ext cx="1042339" cy="238869"/>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49">
            <a:extLst>
              <a:ext uri="{FF2B5EF4-FFF2-40B4-BE49-F238E27FC236}">
                <a16:creationId xmlns:a16="http://schemas.microsoft.com/office/drawing/2014/main" id="{10283C14-C581-4B75-BCF6-7E320211566E}"/>
              </a:ext>
            </a:extLst>
          </p:cNvPr>
          <p:cNvPicPr>
            <a:picLocks noChangeAspect="1" noChangeArrowheads="1"/>
          </p:cNvPicPr>
          <p:nvPr/>
        </p:nvPicPr>
        <p:blipFill>
          <a:blip r:embed="rId20"/>
          <a:srcRect/>
          <a:stretch/>
        </p:blipFill>
        <p:spPr bwMode="auto">
          <a:xfrm>
            <a:off x="9044956" y="2284960"/>
            <a:ext cx="870020" cy="254481"/>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64" descr="CMS logo">
            <a:extLst>
              <a:ext uri="{FF2B5EF4-FFF2-40B4-BE49-F238E27FC236}">
                <a16:creationId xmlns:a16="http://schemas.microsoft.com/office/drawing/2014/main" id="{6CBCB2AC-E998-4888-B7E7-8EFFB69681F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754506" y="2648699"/>
            <a:ext cx="943519" cy="326069"/>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51">
            <a:extLst>
              <a:ext uri="{FF2B5EF4-FFF2-40B4-BE49-F238E27FC236}">
                <a16:creationId xmlns:a16="http://schemas.microsoft.com/office/drawing/2014/main" id="{CDF14EBD-8DD9-4AB4-BCB2-2474627CBC40}"/>
              </a:ext>
            </a:extLst>
          </p:cNvPr>
          <p:cNvPicPr>
            <a:picLocks noChangeAspect="1" noChangeArrowheads="1"/>
          </p:cNvPicPr>
          <p:nvPr/>
        </p:nvPicPr>
        <p:blipFill>
          <a:blip r:embed="rId22"/>
          <a:srcRect/>
          <a:stretch/>
        </p:blipFill>
        <p:spPr bwMode="auto">
          <a:xfrm>
            <a:off x="10303746" y="2247003"/>
            <a:ext cx="957190" cy="319868"/>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3">
            <a:extLst>
              <a:ext uri="{FF2B5EF4-FFF2-40B4-BE49-F238E27FC236}">
                <a16:creationId xmlns:a16="http://schemas.microsoft.com/office/drawing/2014/main" id="{3DB742CF-099C-4952-94B1-93874661FAFD}"/>
              </a:ext>
            </a:extLst>
          </p:cNvPr>
          <p:cNvPicPr>
            <a:picLocks noChangeAspect="1" noChangeArrowheads="1"/>
          </p:cNvPicPr>
          <p:nvPr/>
        </p:nvPicPr>
        <p:blipFill>
          <a:blip r:embed="rId23"/>
          <a:srcRect/>
          <a:stretch/>
        </p:blipFill>
        <p:spPr bwMode="auto">
          <a:xfrm>
            <a:off x="6405930" y="2737675"/>
            <a:ext cx="1068860" cy="265545"/>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53">
            <a:extLst>
              <a:ext uri="{FF2B5EF4-FFF2-40B4-BE49-F238E27FC236}">
                <a16:creationId xmlns:a16="http://schemas.microsoft.com/office/drawing/2014/main" id="{B176472B-9759-4FED-94B1-84856F1311E3}"/>
              </a:ext>
            </a:extLst>
          </p:cNvPr>
          <p:cNvPicPr>
            <a:picLocks noChangeAspect="1" noChangeArrowheads="1"/>
          </p:cNvPicPr>
          <p:nvPr/>
        </p:nvPicPr>
        <p:blipFill>
          <a:blip r:embed="rId24"/>
          <a:srcRect/>
          <a:stretch/>
        </p:blipFill>
        <p:spPr bwMode="auto">
          <a:xfrm>
            <a:off x="8962978" y="2645656"/>
            <a:ext cx="673555" cy="340988"/>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60" descr="GuideWell logo">
            <a:extLst>
              <a:ext uri="{FF2B5EF4-FFF2-40B4-BE49-F238E27FC236}">
                <a16:creationId xmlns:a16="http://schemas.microsoft.com/office/drawing/2014/main" id="{A2078D11-19F4-4B7E-BB93-F25CACAE5D8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962157" y="2713014"/>
            <a:ext cx="1423051" cy="170199"/>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66">
            <a:extLst>
              <a:ext uri="{FF2B5EF4-FFF2-40B4-BE49-F238E27FC236}">
                <a16:creationId xmlns:a16="http://schemas.microsoft.com/office/drawing/2014/main" id="{E28405D4-9ADB-410F-9C4E-45F96A4B1790}"/>
              </a:ext>
            </a:extLst>
          </p:cNvPr>
          <p:cNvPicPr>
            <a:picLocks noChangeAspect="1" noChangeArrowheads="1"/>
          </p:cNvPicPr>
          <p:nvPr/>
        </p:nvPicPr>
        <p:blipFill>
          <a:blip r:embed="rId26"/>
          <a:srcRect/>
          <a:stretch/>
        </p:blipFill>
        <p:spPr bwMode="auto">
          <a:xfrm>
            <a:off x="6274141" y="2988204"/>
            <a:ext cx="858931" cy="633973"/>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62">
            <a:extLst>
              <a:ext uri="{FF2B5EF4-FFF2-40B4-BE49-F238E27FC236}">
                <a16:creationId xmlns:a16="http://schemas.microsoft.com/office/drawing/2014/main" id="{AFAE8EB8-244E-48D1-99F6-FD564EEC163B}"/>
              </a:ext>
            </a:extLst>
          </p:cNvPr>
          <p:cNvPicPr>
            <a:picLocks noChangeAspect="1" noChangeArrowheads="1"/>
          </p:cNvPicPr>
          <p:nvPr/>
        </p:nvPicPr>
        <p:blipFill>
          <a:blip r:embed="rId27"/>
          <a:srcRect/>
          <a:stretch/>
        </p:blipFill>
        <p:spPr bwMode="auto">
          <a:xfrm>
            <a:off x="7363222" y="3121928"/>
            <a:ext cx="874651" cy="230171"/>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76">
            <a:extLst>
              <a:ext uri="{FF2B5EF4-FFF2-40B4-BE49-F238E27FC236}">
                <a16:creationId xmlns:a16="http://schemas.microsoft.com/office/drawing/2014/main" id="{66CCFF1E-6F6E-434D-BAD0-7170AC138F03}"/>
              </a:ext>
            </a:extLst>
          </p:cNvPr>
          <p:cNvPicPr>
            <a:picLocks noChangeAspect="1" noChangeArrowheads="1"/>
          </p:cNvPicPr>
          <p:nvPr/>
        </p:nvPicPr>
        <p:blipFill rotWithShape="1">
          <a:blip r:embed="rId28">
            <a:extLst>
              <a:ext uri="{96DAC541-7B7A-43D3-8B79-37D633B846F1}">
                <asvg:svgBlip xmlns="" xmlns:asvg="http://schemas.microsoft.com/office/drawing/2016/SVG/main" r:embed="rId29"/>
              </a:ext>
            </a:extLst>
          </a:blip>
          <a:srcRect b="46381"/>
          <a:stretch/>
        </p:blipFill>
        <p:spPr bwMode="auto">
          <a:xfrm>
            <a:off x="8426791" y="3165722"/>
            <a:ext cx="1446722" cy="19490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53">
            <a:extLst>
              <a:ext uri="{FF2B5EF4-FFF2-40B4-BE49-F238E27FC236}">
                <a16:creationId xmlns:a16="http://schemas.microsoft.com/office/drawing/2014/main" id="{B34D4E90-FAC5-43B6-8630-1BCE3BE1097C}"/>
              </a:ext>
            </a:extLst>
          </p:cNvPr>
          <p:cNvPicPr>
            <a:picLocks noChangeAspect="1" noChangeArrowheads="1"/>
          </p:cNvPicPr>
          <p:nvPr/>
        </p:nvPicPr>
        <p:blipFill>
          <a:blip r:embed="rId30"/>
          <a:srcRect/>
          <a:stretch/>
        </p:blipFill>
        <p:spPr bwMode="auto">
          <a:xfrm>
            <a:off x="10161703" y="3066523"/>
            <a:ext cx="1446722" cy="295070"/>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59">
            <a:extLst>
              <a:ext uri="{FF2B5EF4-FFF2-40B4-BE49-F238E27FC236}">
                <a16:creationId xmlns:a16="http://schemas.microsoft.com/office/drawing/2014/main" id="{F4BEF785-BE97-4AF3-8E8C-4A1BFD673B78}"/>
              </a:ext>
            </a:extLst>
          </p:cNvPr>
          <p:cNvPicPr>
            <a:picLocks noChangeAspect="1"/>
          </p:cNvPicPr>
          <p:nvPr/>
        </p:nvPicPr>
        <p:blipFill rotWithShape="1">
          <a:blip r:embed="rId31"/>
          <a:srcRect l="29874" t="29455" r="29274" b="28277"/>
          <a:stretch/>
        </p:blipFill>
        <p:spPr>
          <a:xfrm>
            <a:off x="7577978" y="1727860"/>
            <a:ext cx="844376" cy="457200"/>
          </a:xfrm>
          <a:prstGeom prst="rect">
            <a:avLst/>
          </a:prstGeom>
        </p:spPr>
      </p:pic>
      <p:pic>
        <p:nvPicPr>
          <p:cNvPr id="161" name="Picture 72">
            <a:extLst>
              <a:ext uri="{FF2B5EF4-FFF2-40B4-BE49-F238E27FC236}">
                <a16:creationId xmlns:a16="http://schemas.microsoft.com/office/drawing/2014/main" id="{FEFC97D1-D824-4B15-8833-D3F332CEA434}"/>
              </a:ext>
            </a:extLst>
          </p:cNvPr>
          <p:cNvPicPr>
            <a:picLocks noChangeAspect="1" noChangeArrowheads="1"/>
          </p:cNvPicPr>
          <p:nvPr/>
        </p:nvPicPr>
        <p:blipFill>
          <a:blip r:embed="rId32"/>
          <a:srcRect/>
          <a:stretch/>
        </p:blipFill>
        <p:spPr bwMode="auto">
          <a:xfrm>
            <a:off x="6259753" y="4278311"/>
            <a:ext cx="886480" cy="197801"/>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73">
            <a:extLst>
              <a:ext uri="{FF2B5EF4-FFF2-40B4-BE49-F238E27FC236}">
                <a16:creationId xmlns:a16="http://schemas.microsoft.com/office/drawing/2014/main" id="{51B09E2D-1E90-4324-A4B1-E3DDDF34CC9A}"/>
              </a:ext>
            </a:extLst>
          </p:cNvPr>
          <p:cNvPicPr>
            <a:picLocks noChangeAspect="1" noChangeArrowheads="1"/>
          </p:cNvPicPr>
          <p:nvPr/>
        </p:nvPicPr>
        <p:blipFill>
          <a:blip r:embed="rId33"/>
          <a:srcRect/>
          <a:stretch/>
        </p:blipFill>
        <p:spPr bwMode="auto">
          <a:xfrm>
            <a:off x="7385903" y="4312545"/>
            <a:ext cx="1142238" cy="224227"/>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74">
            <a:extLst>
              <a:ext uri="{FF2B5EF4-FFF2-40B4-BE49-F238E27FC236}">
                <a16:creationId xmlns:a16="http://schemas.microsoft.com/office/drawing/2014/main" id="{21582D73-C00F-4CFA-9FE9-69D33E70FDE7}"/>
              </a:ext>
            </a:extLst>
          </p:cNvPr>
          <p:cNvPicPr>
            <a:picLocks noChangeAspect="1" noChangeArrowheads="1"/>
          </p:cNvPicPr>
          <p:nvPr/>
        </p:nvPicPr>
        <p:blipFill>
          <a:blip r:embed="rId34"/>
          <a:srcRect/>
          <a:stretch/>
        </p:blipFill>
        <p:spPr bwMode="auto">
          <a:xfrm>
            <a:off x="8753829" y="4303402"/>
            <a:ext cx="834624" cy="196024"/>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63">
            <a:extLst>
              <a:ext uri="{FF2B5EF4-FFF2-40B4-BE49-F238E27FC236}">
                <a16:creationId xmlns:a16="http://schemas.microsoft.com/office/drawing/2014/main" id="{D55B3A63-5FD0-4422-81E7-28C06731BB8C}"/>
              </a:ext>
            </a:extLst>
          </p:cNvPr>
          <p:cNvPicPr>
            <a:picLocks noChangeAspect="1" noChangeArrowheads="1"/>
          </p:cNvPicPr>
          <p:nvPr/>
        </p:nvPicPr>
        <p:blipFill>
          <a:blip r:embed="rId35"/>
          <a:srcRect/>
          <a:stretch/>
        </p:blipFill>
        <p:spPr bwMode="auto">
          <a:xfrm>
            <a:off x="9755148" y="4210014"/>
            <a:ext cx="382800" cy="382800"/>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68">
            <a:extLst>
              <a:ext uri="{FF2B5EF4-FFF2-40B4-BE49-F238E27FC236}">
                <a16:creationId xmlns:a16="http://schemas.microsoft.com/office/drawing/2014/main" id="{B24D3C8E-178F-4C92-BF45-CD481E7DA0CD}"/>
              </a:ext>
            </a:extLst>
          </p:cNvPr>
          <p:cNvPicPr>
            <a:picLocks noChangeAspect="1" noChangeArrowheads="1"/>
          </p:cNvPicPr>
          <p:nvPr/>
        </p:nvPicPr>
        <p:blipFill>
          <a:blip r:embed="rId36"/>
          <a:srcRect/>
          <a:stretch/>
        </p:blipFill>
        <p:spPr bwMode="auto">
          <a:xfrm>
            <a:off x="10360111" y="4268019"/>
            <a:ext cx="1115981" cy="266789"/>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a:extLst>
              <a:ext uri="{FF2B5EF4-FFF2-40B4-BE49-F238E27FC236}">
                <a16:creationId xmlns:a16="http://schemas.microsoft.com/office/drawing/2014/main" id="{3A65F50F-695D-4EAF-BC1B-8AABA42626D5}"/>
              </a:ext>
            </a:extLst>
          </p:cNvPr>
          <p:cNvPicPr>
            <a:picLocks noChangeAspect="1" noChangeArrowheads="1"/>
          </p:cNvPicPr>
          <p:nvPr/>
        </p:nvPicPr>
        <p:blipFill>
          <a:blip r:embed="rId37"/>
          <a:srcRect/>
          <a:stretch/>
        </p:blipFill>
        <p:spPr bwMode="auto">
          <a:xfrm>
            <a:off x="4088056" y="4493148"/>
            <a:ext cx="1299923" cy="658246"/>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4" descr="Availity logo">
            <a:extLst>
              <a:ext uri="{FF2B5EF4-FFF2-40B4-BE49-F238E27FC236}">
                <a16:creationId xmlns:a16="http://schemas.microsoft.com/office/drawing/2014/main" id="{E9611AC8-B9D2-44B8-8684-C47CDEBEFE63}"/>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4220578" y="4253501"/>
            <a:ext cx="995007" cy="307683"/>
          </a:xfrm>
          <a:prstGeom prst="rect">
            <a:avLst/>
          </a:prstGeom>
          <a:noFill/>
          <a:extLst>
            <a:ext uri="{909E8E84-426E-40DD-AFC4-6F175D3DCCD1}">
              <a14:hiddenFill xmlns:a14="http://schemas.microsoft.com/office/drawing/2010/main">
                <a:solidFill>
                  <a:srgbClr val="FFFFFF"/>
                </a:solidFill>
              </a14:hiddenFill>
            </a:ext>
          </a:extLst>
        </p:spPr>
      </p:pic>
      <p:sp>
        <p:nvSpPr>
          <p:cNvPr id="168" name="TextBox 167">
            <a:extLst>
              <a:ext uri="{FF2B5EF4-FFF2-40B4-BE49-F238E27FC236}">
                <a16:creationId xmlns:a16="http://schemas.microsoft.com/office/drawing/2014/main" id="{1EF73EEC-6475-4046-B8F1-9C789F68A576}"/>
              </a:ext>
            </a:extLst>
          </p:cNvPr>
          <p:cNvSpPr txBox="1"/>
          <p:nvPr/>
        </p:nvSpPr>
        <p:spPr>
          <a:xfrm>
            <a:off x="3824068" y="3784499"/>
            <a:ext cx="1900163" cy="307777"/>
          </a:xfrm>
          <a:prstGeom prst="rect">
            <a:avLst/>
          </a:prstGeom>
          <a:noFill/>
        </p:spPr>
        <p:txBody>
          <a:bodyPr wrap="square" rtlCol="0">
            <a:spAutoFit/>
          </a:bodyPr>
          <a:lstStyle/>
          <a:p>
            <a:pPr algn="ctr"/>
            <a:r>
              <a:rPr lang="en-US" b="1">
                <a:latin typeface="Century Gothic" panose="020B0502020202020204" pitchFamily="34" charset="0"/>
              </a:rPr>
              <a:t>DEPLOYMENT</a:t>
            </a:r>
          </a:p>
        </p:txBody>
      </p:sp>
      <p:cxnSp>
        <p:nvCxnSpPr>
          <p:cNvPr id="169" name="Straight Connector 168">
            <a:extLst>
              <a:ext uri="{FF2B5EF4-FFF2-40B4-BE49-F238E27FC236}">
                <a16:creationId xmlns:a16="http://schemas.microsoft.com/office/drawing/2014/main" id="{EDCAED0C-C4A8-49E1-8002-722E5C31B1C2}"/>
              </a:ext>
            </a:extLst>
          </p:cNvPr>
          <p:cNvCxnSpPr>
            <a:cxnSpLocks/>
          </p:cNvCxnSpPr>
          <p:nvPr/>
        </p:nvCxnSpPr>
        <p:spPr>
          <a:xfrm>
            <a:off x="3824068" y="4119708"/>
            <a:ext cx="190016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70" name="Picture 88" descr="HIMSS logo">
            <a:extLst>
              <a:ext uri="{FF2B5EF4-FFF2-40B4-BE49-F238E27FC236}">
                <a16:creationId xmlns:a16="http://schemas.microsoft.com/office/drawing/2014/main" id="{332A6BBC-D815-4BBF-8FAB-6A0D103990E8}"/>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6212166" y="6004161"/>
            <a:ext cx="661962" cy="313788"/>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89" descr="NCQA logo">
            <a:extLst>
              <a:ext uri="{FF2B5EF4-FFF2-40B4-BE49-F238E27FC236}">
                <a16:creationId xmlns:a16="http://schemas.microsoft.com/office/drawing/2014/main" id="{400E87C1-C9E5-4AEA-85C5-03B28C3879CD}"/>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803264" y="5893807"/>
            <a:ext cx="898185" cy="534266"/>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161" descr="HL7 logo">
            <a:extLst>
              <a:ext uri="{FF2B5EF4-FFF2-40B4-BE49-F238E27FC236}">
                <a16:creationId xmlns:a16="http://schemas.microsoft.com/office/drawing/2014/main" id="{97D4A430-107B-4580-A10C-6E8B741108D8}"/>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038819" y="6039351"/>
            <a:ext cx="661962" cy="364080"/>
          </a:xfrm>
          <a:prstGeom prst="rect">
            <a:avLst/>
          </a:prstGeom>
          <a:noFill/>
          <a:extLst>
            <a:ext uri="{909E8E84-426E-40DD-AFC4-6F175D3DCCD1}">
              <a14:hiddenFill xmlns:a14="http://schemas.microsoft.com/office/drawing/2010/main">
                <a:solidFill>
                  <a:srgbClr val="FFFFFF"/>
                </a:solidFill>
              </a14:hiddenFill>
            </a:ext>
          </a:extLst>
        </p:spPr>
      </p:pic>
      <p:sp>
        <p:nvSpPr>
          <p:cNvPr id="173" name="TextBox 172">
            <a:extLst>
              <a:ext uri="{FF2B5EF4-FFF2-40B4-BE49-F238E27FC236}">
                <a16:creationId xmlns:a16="http://schemas.microsoft.com/office/drawing/2014/main" id="{83CDB671-3C6E-4A12-A5BF-AD0809E4870E}"/>
              </a:ext>
            </a:extLst>
          </p:cNvPr>
          <p:cNvSpPr txBox="1"/>
          <p:nvPr/>
        </p:nvSpPr>
        <p:spPr>
          <a:xfrm>
            <a:off x="6080683" y="5432124"/>
            <a:ext cx="2767761" cy="307777"/>
          </a:xfrm>
          <a:prstGeom prst="rect">
            <a:avLst/>
          </a:prstGeom>
          <a:noFill/>
        </p:spPr>
        <p:txBody>
          <a:bodyPr wrap="square" rtlCol="0">
            <a:spAutoFit/>
          </a:bodyPr>
          <a:lstStyle/>
          <a:p>
            <a:pPr algn="ctr"/>
            <a:r>
              <a:rPr lang="en-US" b="1">
                <a:latin typeface="Century Gothic" panose="020B0502020202020204" pitchFamily="34" charset="0"/>
              </a:rPr>
              <a:t>INDUSTRY PARTNERS</a:t>
            </a:r>
          </a:p>
        </p:txBody>
      </p:sp>
      <p:cxnSp>
        <p:nvCxnSpPr>
          <p:cNvPr id="174" name="Straight Connector 173">
            <a:extLst>
              <a:ext uri="{FF2B5EF4-FFF2-40B4-BE49-F238E27FC236}">
                <a16:creationId xmlns:a16="http://schemas.microsoft.com/office/drawing/2014/main" id="{1FF36D34-9251-4D6B-8399-871A34DBF5A8}"/>
              </a:ext>
            </a:extLst>
          </p:cNvPr>
          <p:cNvCxnSpPr/>
          <p:nvPr/>
        </p:nvCxnSpPr>
        <p:spPr>
          <a:xfrm>
            <a:off x="6080683" y="5767333"/>
            <a:ext cx="27677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5" name="TextBox 174">
            <a:extLst>
              <a:ext uri="{FF2B5EF4-FFF2-40B4-BE49-F238E27FC236}">
                <a16:creationId xmlns:a16="http://schemas.microsoft.com/office/drawing/2014/main" id="{8BFBF2B0-56C3-4289-8095-8093D7B7AC26}"/>
              </a:ext>
            </a:extLst>
          </p:cNvPr>
          <p:cNvSpPr txBox="1"/>
          <p:nvPr/>
        </p:nvSpPr>
        <p:spPr>
          <a:xfrm>
            <a:off x="431623" y="5888459"/>
            <a:ext cx="5325968" cy="261610"/>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lumMod val="50000"/>
                  </a:srgbClr>
                </a:solidFill>
                <a:effectLst/>
                <a:uLnTx/>
                <a:uFillTx/>
                <a:latin typeface="+mj-lt"/>
                <a:ea typeface="+mn-ea"/>
                <a:cs typeface="+mn-cs"/>
              </a:rPr>
              <a:t>For current membership: </a:t>
            </a:r>
            <a:r>
              <a:rPr kumimoji="0" lang="en-US" sz="1100" b="0" i="0" u="none" strike="noStrike" kern="1200" cap="none" spc="0" normalizeH="0" baseline="0" noProof="0">
                <a:ln>
                  <a:noFill/>
                </a:ln>
                <a:solidFill>
                  <a:srgbClr val="FFFFFF">
                    <a:lumMod val="50000"/>
                  </a:srgbClr>
                </a:solidFill>
                <a:effectLst/>
                <a:uLnTx/>
                <a:uFillTx/>
                <a:latin typeface="+mj-lt"/>
                <a:ea typeface="+mn-ea"/>
                <a:cs typeface="+mn-cs"/>
                <a:hlinkClick r:id="rId42"/>
              </a:rPr>
              <a:t>http://www.hl7.org/about/davinci/members.cfm</a:t>
            </a:r>
            <a:r>
              <a:rPr kumimoji="0" lang="en-US" sz="1100" b="0" i="0" u="none" strike="noStrike" kern="1200" cap="none" spc="0" normalizeH="0" baseline="0" noProof="0">
                <a:ln>
                  <a:noFill/>
                </a:ln>
                <a:solidFill>
                  <a:srgbClr val="FFFFFF">
                    <a:lumMod val="50000"/>
                  </a:srgbClr>
                </a:solidFill>
                <a:effectLst/>
                <a:uLnTx/>
                <a:uFillTx/>
                <a:latin typeface="+mj-lt"/>
                <a:ea typeface="+mn-ea"/>
                <a:cs typeface="+mn-cs"/>
              </a:rPr>
              <a:t> </a:t>
            </a:r>
          </a:p>
        </p:txBody>
      </p:sp>
      <p:sp>
        <p:nvSpPr>
          <p:cNvPr id="176" name="TextBox 175">
            <a:extLst>
              <a:ext uri="{FF2B5EF4-FFF2-40B4-BE49-F238E27FC236}">
                <a16:creationId xmlns:a16="http://schemas.microsoft.com/office/drawing/2014/main" id="{66B2DA6F-1231-420B-A447-7C5E3A324EDE}"/>
              </a:ext>
            </a:extLst>
          </p:cNvPr>
          <p:cNvSpPr txBox="1"/>
          <p:nvPr/>
        </p:nvSpPr>
        <p:spPr>
          <a:xfrm>
            <a:off x="717474" y="2636176"/>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sp>
        <p:nvSpPr>
          <p:cNvPr id="177" name="TextBox 176">
            <a:extLst>
              <a:ext uri="{FF2B5EF4-FFF2-40B4-BE49-F238E27FC236}">
                <a16:creationId xmlns:a16="http://schemas.microsoft.com/office/drawing/2014/main" id="{EB917375-2A62-4980-8571-DC32EF3F4B82}"/>
              </a:ext>
            </a:extLst>
          </p:cNvPr>
          <p:cNvSpPr txBox="1"/>
          <p:nvPr/>
        </p:nvSpPr>
        <p:spPr>
          <a:xfrm>
            <a:off x="3770980" y="2987061"/>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grpSp>
        <p:nvGrpSpPr>
          <p:cNvPr id="178" name="Group 177">
            <a:extLst>
              <a:ext uri="{FF2B5EF4-FFF2-40B4-BE49-F238E27FC236}">
                <a16:creationId xmlns:a16="http://schemas.microsoft.com/office/drawing/2014/main" id="{B1889DBE-0BD7-4777-AFB7-9B01B51E070D}"/>
              </a:ext>
            </a:extLst>
          </p:cNvPr>
          <p:cNvGrpSpPr/>
          <p:nvPr/>
        </p:nvGrpSpPr>
        <p:grpSpPr>
          <a:xfrm>
            <a:off x="4055456" y="1930114"/>
            <a:ext cx="1293212" cy="411025"/>
            <a:chOff x="3680372" y="2817648"/>
            <a:chExt cx="1293212" cy="411025"/>
          </a:xfrm>
        </p:grpSpPr>
        <p:pic>
          <p:nvPicPr>
            <p:cNvPr id="179" name="Picture 58">
              <a:extLst>
                <a:ext uri="{FF2B5EF4-FFF2-40B4-BE49-F238E27FC236}">
                  <a16:creationId xmlns:a16="http://schemas.microsoft.com/office/drawing/2014/main" id="{6154D159-12AA-4055-B14C-DB57FBF2655D}"/>
                </a:ext>
              </a:extLst>
            </p:cNvPr>
            <p:cNvPicPr>
              <a:picLocks noChangeAspect="1" noChangeArrowheads="1"/>
            </p:cNvPicPr>
            <p:nvPr/>
          </p:nvPicPr>
          <p:blipFill>
            <a:blip r:embed="rId43"/>
            <a:srcRect/>
            <a:stretch/>
          </p:blipFill>
          <p:spPr bwMode="auto">
            <a:xfrm>
              <a:off x="3872430" y="2931168"/>
              <a:ext cx="1101154" cy="297505"/>
            </a:xfrm>
            <a:prstGeom prst="rect">
              <a:avLst/>
            </a:prstGeom>
            <a:noFill/>
            <a:extLst>
              <a:ext uri="{909E8E84-426E-40DD-AFC4-6F175D3DCCD1}">
                <a14:hiddenFill xmlns:a14="http://schemas.microsoft.com/office/drawing/2010/main">
                  <a:solidFill>
                    <a:srgbClr val="FFFFFF"/>
                  </a:solidFill>
                </a14:hiddenFill>
              </a:ext>
            </a:extLst>
          </p:spPr>
        </p:pic>
        <p:sp>
          <p:nvSpPr>
            <p:cNvPr id="180" name="TextBox 179">
              <a:extLst>
                <a:ext uri="{FF2B5EF4-FFF2-40B4-BE49-F238E27FC236}">
                  <a16:creationId xmlns:a16="http://schemas.microsoft.com/office/drawing/2014/main" id="{A8D5F622-5B56-4905-BEB4-3B23339FCCB3}"/>
                </a:ext>
              </a:extLst>
            </p:cNvPr>
            <p:cNvSpPr txBox="1"/>
            <p:nvPr/>
          </p:nvSpPr>
          <p:spPr>
            <a:xfrm>
              <a:off x="3680372" y="2817648"/>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grpSp>
      <p:grpSp>
        <p:nvGrpSpPr>
          <p:cNvPr id="181" name="Group 180">
            <a:extLst>
              <a:ext uri="{FF2B5EF4-FFF2-40B4-BE49-F238E27FC236}">
                <a16:creationId xmlns:a16="http://schemas.microsoft.com/office/drawing/2014/main" id="{A3D962FC-D401-4C80-88F6-AFB5A5AF43AE}"/>
              </a:ext>
            </a:extLst>
          </p:cNvPr>
          <p:cNvGrpSpPr/>
          <p:nvPr/>
        </p:nvGrpSpPr>
        <p:grpSpPr>
          <a:xfrm>
            <a:off x="4256808" y="2292100"/>
            <a:ext cx="830025" cy="400110"/>
            <a:chOff x="3685776" y="3208818"/>
            <a:chExt cx="830025" cy="400110"/>
          </a:xfrm>
        </p:grpSpPr>
        <p:pic>
          <p:nvPicPr>
            <p:cNvPr id="182" name="Picture 59">
              <a:extLst>
                <a:ext uri="{FF2B5EF4-FFF2-40B4-BE49-F238E27FC236}">
                  <a16:creationId xmlns:a16="http://schemas.microsoft.com/office/drawing/2014/main" id="{C57528CC-1959-46B9-A294-567532BF72C3}"/>
                </a:ext>
              </a:extLst>
            </p:cNvPr>
            <p:cNvPicPr>
              <a:picLocks noChangeAspect="1" noChangeArrowheads="1"/>
            </p:cNvPicPr>
            <p:nvPr/>
          </p:nvPicPr>
          <p:blipFill>
            <a:blip r:embed="rId44"/>
            <a:srcRect/>
            <a:stretch/>
          </p:blipFill>
          <p:spPr bwMode="auto">
            <a:xfrm>
              <a:off x="3874930" y="3334847"/>
              <a:ext cx="640871" cy="243298"/>
            </a:xfrm>
            <a:prstGeom prst="rect">
              <a:avLst/>
            </a:prstGeom>
            <a:noFill/>
            <a:extLst>
              <a:ext uri="{909E8E84-426E-40DD-AFC4-6F175D3DCCD1}">
                <a14:hiddenFill xmlns:a14="http://schemas.microsoft.com/office/drawing/2010/main">
                  <a:solidFill>
                    <a:srgbClr val="FFFFFF"/>
                  </a:solidFill>
                </a14:hiddenFill>
              </a:ext>
            </a:extLst>
          </p:spPr>
        </p:pic>
        <p:sp>
          <p:nvSpPr>
            <p:cNvPr id="183" name="TextBox 182">
              <a:extLst>
                <a:ext uri="{FF2B5EF4-FFF2-40B4-BE49-F238E27FC236}">
                  <a16:creationId xmlns:a16="http://schemas.microsoft.com/office/drawing/2014/main" id="{26334E7B-CB73-4BA5-8522-D64D9B652D4D}"/>
                </a:ext>
              </a:extLst>
            </p:cNvPr>
            <p:cNvSpPr txBox="1"/>
            <p:nvPr/>
          </p:nvSpPr>
          <p:spPr>
            <a:xfrm>
              <a:off x="3685776" y="3208818"/>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grpSp>
      <p:sp>
        <p:nvSpPr>
          <p:cNvPr id="184" name="TextBox 183">
            <a:extLst>
              <a:ext uri="{FF2B5EF4-FFF2-40B4-BE49-F238E27FC236}">
                <a16:creationId xmlns:a16="http://schemas.microsoft.com/office/drawing/2014/main" id="{F85D68ED-F43B-4FE6-8014-CA316E87EA0C}"/>
              </a:ext>
            </a:extLst>
          </p:cNvPr>
          <p:cNvSpPr txBox="1"/>
          <p:nvPr/>
        </p:nvSpPr>
        <p:spPr>
          <a:xfrm>
            <a:off x="6293720" y="1672134"/>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sp>
        <p:nvSpPr>
          <p:cNvPr id="185" name="TextBox 184">
            <a:extLst>
              <a:ext uri="{FF2B5EF4-FFF2-40B4-BE49-F238E27FC236}">
                <a16:creationId xmlns:a16="http://schemas.microsoft.com/office/drawing/2014/main" id="{4955D856-D137-4AE5-9A7C-DFAA30B5661B}"/>
              </a:ext>
            </a:extLst>
          </p:cNvPr>
          <p:cNvSpPr txBox="1"/>
          <p:nvPr/>
        </p:nvSpPr>
        <p:spPr>
          <a:xfrm>
            <a:off x="10151162" y="2152875"/>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sp>
        <p:nvSpPr>
          <p:cNvPr id="186" name="TextBox 185">
            <a:extLst>
              <a:ext uri="{FF2B5EF4-FFF2-40B4-BE49-F238E27FC236}">
                <a16:creationId xmlns:a16="http://schemas.microsoft.com/office/drawing/2014/main" id="{0AD2B000-7AE8-4F4F-A766-24FA75D695D0}"/>
              </a:ext>
            </a:extLst>
          </p:cNvPr>
          <p:cNvSpPr txBox="1"/>
          <p:nvPr/>
        </p:nvSpPr>
        <p:spPr>
          <a:xfrm>
            <a:off x="7197527" y="3013732"/>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sp>
        <p:nvSpPr>
          <p:cNvPr id="187" name="TextBox 186">
            <a:extLst>
              <a:ext uri="{FF2B5EF4-FFF2-40B4-BE49-F238E27FC236}">
                <a16:creationId xmlns:a16="http://schemas.microsoft.com/office/drawing/2014/main" id="{9FE6200A-7175-4493-B60D-D92F1F3369BD}"/>
              </a:ext>
            </a:extLst>
          </p:cNvPr>
          <p:cNvSpPr txBox="1"/>
          <p:nvPr/>
        </p:nvSpPr>
        <p:spPr>
          <a:xfrm>
            <a:off x="7564518" y="1691449"/>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sp>
        <p:nvSpPr>
          <p:cNvPr id="188" name="TextBox 187">
            <a:extLst>
              <a:ext uri="{FF2B5EF4-FFF2-40B4-BE49-F238E27FC236}">
                <a16:creationId xmlns:a16="http://schemas.microsoft.com/office/drawing/2014/main" id="{43A7C72E-7865-4EB9-8492-FF6EF318F6BE}"/>
              </a:ext>
            </a:extLst>
          </p:cNvPr>
          <p:cNvSpPr txBox="1"/>
          <p:nvPr/>
        </p:nvSpPr>
        <p:spPr>
          <a:xfrm>
            <a:off x="8174842" y="2998725"/>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sp>
        <p:nvSpPr>
          <p:cNvPr id="189" name="TextBox 188">
            <a:extLst>
              <a:ext uri="{FF2B5EF4-FFF2-40B4-BE49-F238E27FC236}">
                <a16:creationId xmlns:a16="http://schemas.microsoft.com/office/drawing/2014/main" id="{A28E1250-5445-4652-A972-D5E2226D3515}"/>
              </a:ext>
            </a:extLst>
          </p:cNvPr>
          <p:cNvSpPr txBox="1"/>
          <p:nvPr/>
        </p:nvSpPr>
        <p:spPr>
          <a:xfrm>
            <a:off x="8544006" y="1722811"/>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sp>
        <p:nvSpPr>
          <p:cNvPr id="190" name="TextBox 189">
            <a:extLst>
              <a:ext uri="{FF2B5EF4-FFF2-40B4-BE49-F238E27FC236}">
                <a16:creationId xmlns:a16="http://schemas.microsoft.com/office/drawing/2014/main" id="{B60E30BA-5147-4ED6-91E1-C02979F33034}"/>
              </a:ext>
            </a:extLst>
          </p:cNvPr>
          <p:cNvSpPr txBox="1"/>
          <p:nvPr/>
        </p:nvSpPr>
        <p:spPr>
          <a:xfrm>
            <a:off x="10168138" y="1688677"/>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sp>
        <p:nvSpPr>
          <p:cNvPr id="191" name="TextBox 190">
            <a:extLst>
              <a:ext uri="{FF2B5EF4-FFF2-40B4-BE49-F238E27FC236}">
                <a16:creationId xmlns:a16="http://schemas.microsoft.com/office/drawing/2014/main" id="{24EF4F1F-F37A-44FB-9251-BC114C7008A8}"/>
              </a:ext>
            </a:extLst>
          </p:cNvPr>
          <p:cNvSpPr txBox="1"/>
          <p:nvPr/>
        </p:nvSpPr>
        <p:spPr>
          <a:xfrm>
            <a:off x="8839603" y="2168782"/>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sp>
        <p:nvSpPr>
          <p:cNvPr id="192" name="TextBox 191">
            <a:extLst>
              <a:ext uri="{FF2B5EF4-FFF2-40B4-BE49-F238E27FC236}">
                <a16:creationId xmlns:a16="http://schemas.microsoft.com/office/drawing/2014/main" id="{BBA0EE1D-3DCE-4DA7-A80C-416539D09C32}"/>
              </a:ext>
            </a:extLst>
          </p:cNvPr>
          <p:cNvSpPr txBox="1"/>
          <p:nvPr/>
        </p:nvSpPr>
        <p:spPr>
          <a:xfrm>
            <a:off x="7603605" y="2560667"/>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sp>
        <p:nvSpPr>
          <p:cNvPr id="193" name="TextBox 192">
            <a:extLst>
              <a:ext uri="{FF2B5EF4-FFF2-40B4-BE49-F238E27FC236}">
                <a16:creationId xmlns:a16="http://schemas.microsoft.com/office/drawing/2014/main" id="{FA25F70D-3A79-4A9A-B31F-D6A2A09A0E4F}"/>
              </a:ext>
            </a:extLst>
          </p:cNvPr>
          <p:cNvSpPr txBox="1"/>
          <p:nvPr/>
        </p:nvSpPr>
        <p:spPr>
          <a:xfrm>
            <a:off x="6178569" y="3003903"/>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sp>
        <p:nvSpPr>
          <p:cNvPr id="194" name="TextBox 193">
            <a:extLst>
              <a:ext uri="{FF2B5EF4-FFF2-40B4-BE49-F238E27FC236}">
                <a16:creationId xmlns:a16="http://schemas.microsoft.com/office/drawing/2014/main" id="{B91C4C8E-3431-42D1-9B42-3C0CC4A7E698}"/>
              </a:ext>
            </a:extLst>
          </p:cNvPr>
          <p:cNvSpPr txBox="1"/>
          <p:nvPr/>
        </p:nvSpPr>
        <p:spPr>
          <a:xfrm>
            <a:off x="9919164" y="2976101"/>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sp>
        <p:nvSpPr>
          <p:cNvPr id="195" name="TextBox 194">
            <a:extLst>
              <a:ext uri="{FF2B5EF4-FFF2-40B4-BE49-F238E27FC236}">
                <a16:creationId xmlns:a16="http://schemas.microsoft.com/office/drawing/2014/main" id="{F943969C-FB5A-48EA-BDB4-9A0FAC7EEE58}"/>
              </a:ext>
            </a:extLst>
          </p:cNvPr>
          <p:cNvSpPr txBox="1"/>
          <p:nvPr/>
        </p:nvSpPr>
        <p:spPr>
          <a:xfrm>
            <a:off x="7277136" y="4169027"/>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sp>
        <p:nvSpPr>
          <p:cNvPr id="196" name="TextBox 195">
            <a:extLst>
              <a:ext uri="{FF2B5EF4-FFF2-40B4-BE49-F238E27FC236}">
                <a16:creationId xmlns:a16="http://schemas.microsoft.com/office/drawing/2014/main" id="{8DFFE026-48EB-486F-A710-90BCF66662A1}"/>
              </a:ext>
            </a:extLst>
          </p:cNvPr>
          <p:cNvSpPr txBox="1"/>
          <p:nvPr/>
        </p:nvSpPr>
        <p:spPr>
          <a:xfrm>
            <a:off x="8594832" y="4185924"/>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sp>
        <p:nvSpPr>
          <p:cNvPr id="197" name="TextBox 196">
            <a:extLst>
              <a:ext uri="{FF2B5EF4-FFF2-40B4-BE49-F238E27FC236}">
                <a16:creationId xmlns:a16="http://schemas.microsoft.com/office/drawing/2014/main" id="{B2CC6B1C-C48E-425C-95C3-48F15648F464}"/>
              </a:ext>
            </a:extLst>
          </p:cNvPr>
          <p:cNvSpPr txBox="1"/>
          <p:nvPr/>
        </p:nvSpPr>
        <p:spPr>
          <a:xfrm>
            <a:off x="6867930" y="5865961"/>
            <a:ext cx="231850"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sp>
        <p:nvSpPr>
          <p:cNvPr id="198" name="TextBox 197">
            <a:extLst>
              <a:ext uri="{FF2B5EF4-FFF2-40B4-BE49-F238E27FC236}">
                <a16:creationId xmlns:a16="http://schemas.microsoft.com/office/drawing/2014/main" id="{8A515044-B89B-40A5-9CE0-FD1437934514}"/>
              </a:ext>
            </a:extLst>
          </p:cNvPr>
          <p:cNvSpPr txBox="1"/>
          <p:nvPr/>
        </p:nvSpPr>
        <p:spPr>
          <a:xfrm>
            <a:off x="8979927" y="5584569"/>
            <a:ext cx="2900568" cy="461665"/>
          </a:xfrm>
          <a:prstGeom prst="rect">
            <a:avLst/>
          </a:prstGeom>
          <a:noFill/>
        </p:spPr>
        <p:txBody>
          <a:bodyPr wrap="square" rtlCol="0" anchor="ctr">
            <a:spAutoFit/>
          </a:bodyPr>
          <a:lstStyle/>
          <a:p>
            <a:pPr algn="r"/>
            <a:r>
              <a:rPr lang="en-US" sz="800">
                <a:solidFill>
                  <a:schemeClr val="accent1"/>
                </a:solidFill>
                <a:latin typeface="Century Gothic" panose="020B0502020202020204" pitchFamily="34" charset="0"/>
              </a:rPr>
              <a:t>*</a:t>
            </a:r>
            <a:r>
              <a:rPr lang="en-US" sz="800" kern="1200">
                <a:solidFill>
                  <a:srgbClr val="FFFFFF">
                    <a:lumMod val="50000"/>
                  </a:srgbClr>
                </a:solidFill>
                <a:latin typeface="Century Gothic" panose="020B0502020202020204" pitchFamily="34" charset="0"/>
                <a:ea typeface="+mn-ea"/>
              </a:rPr>
              <a:t>Indicates a founding member of the Da Vinci Project. </a:t>
            </a:r>
          </a:p>
          <a:p>
            <a:pPr algn="r"/>
            <a:r>
              <a:rPr lang="en-US" sz="800" kern="1200">
                <a:solidFill>
                  <a:srgbClr val="FFFFFF">
                    <a:lumMod val="50000"/>
                  </a:srgbClr>
                </a:solidFill>
                <a:latin typeface="Century Gothic" panose="020B0502020202020204" pitchFamily="34" charset="0"/>
                <a:ea typeface="+mn-ea"/>
              </a:rPr>
              <a:t>Organization shown in primary Da Vinci role, Many members participate across categories. </a:t>
            </a:r>
            <a:endParaRPr lang="en-US" sz="800">
              <a:solidFill>
                <a:schemeClr val="accent1"/>
              </a:solidFill>
              <a:latin typeface="Century Gothic" panose="020B0502020202020204" pitchFamily="34" charset="0"/>
            </a:endParaRPr>
          </a:p>
        </p:txBody>
      </p:sp>
      <p:pic>
        <p:nvPicPr>
          <p:cNvPr id="199" name="Picture 77">
            <a:extLst>
              <a:ext uri="{FF2B5EF4-FFF2-40B4-BE49-F238E27FC236}">
                <a16:creationId xmlns:a16="http://schemas.microsoft.com/office/drawing/2014/main" id="{1663BED7-8050-4B6A-8E6B-319C6D330593}"/>
              </a:ext>
            </a:extLst>
          </p:cNvPr>
          <p:cNvPicPr>
            <a:picLocks noChangeAspect="1" noChangeArrowheads="1"/>
          </p:cNvPicPr>
          <p:nvPr/>
        </p:nvPicPr>
        <p:blipFill>
          <a:blip r:embed="rId45"/>
          <a:srcRect/>
          <a:stretch/>
        </p:blipFill>
        <p:spPr bwMode="auto">
          <a:xfrm>
            <a:off x="6188273" y="4803046"/>
            <a:ext cx="829564" cy="261669"/>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52">
            <a:extLst>
              <a:ext uri="{FF2B5EF4-FFF2-40B4-BE49-F238E27FC236}">
                <a16:creationId xmlns:a16="http://schemas.microsoft.com/office/drawing/2014/main" id="{9A85A4E9-85F6-4DAC-A7C9-C71CA5CCDB0C}"/>
              </a:ext>
            </a:extLst>
          </p:cNvPr>
          <p:cNvPicPr>
            <a:picLocks noChangeAspect="1" noChangeArrowheads="1"/>
          </p:cNvPicPr>
          <p:nvPr/>
        </p:nvPicPr>
        <p:blipFill>
          <a:blip r:embed="rId46"/>
          <a:srcRect/>
          <a:stretch/>
        </p:blipFill>
        <p:spPr bwMode="auto">
          <a:xfrm>
            <a:off x="7928001" y="4683995"/>
            <a:ext cx="1098456" cy="400937"/>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70">
            <a:extLst>
              <a:ext uri="{FF2B5EF4-FFF2-40B4-BE49-F238E27FC236}">
                <a16:creationId xmlns:a16="http://schemas.microsoft.com/office/drawing/2014/main" id="{04FB0B4C-4BE7-46D7-8879-37A802935519}"/>
              </a:ext>
            </a:extLst>
          </p:cNvPr>
          <p:cNvPicPr>
            <a:picLocks noChangeAspect="1" noChangeArrowheads="1"/>
          </p:cNvPicPr>
          <p:nvPr/>
        </p:nvPicPr>
        <p:blipFill>
          <a:blip r:embed="rId47"/>
          <a:srcRect/>
          <a:stretch/>
        </p:blipFill>
        <p:spPr bwMode="auto">
          <a:xfrm>
            <a:off x="9102607" y="4771749"/>
            <a:ext cx="1139007" cy="293662"/>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79">
            <a:extLst>
              <a:ext uri="{FF2B5EF4-FFF2-40B4-BE49-F238E27FC236}">
                <a16:creationId xmlns:a16="http://schemas.microsoft.com/office/drawing/2014/main" id="{DF00A002-D223-4C9D-8F2A-C72B8DA53AA6}"/>
              </a:ext>
            </a:extLst>
          </p:cNvPr>
          <p:cNvPicPr>
            <a:picLocks noChangeAspect="1" noChangeArrowheads="1"/>
          </p:cNvPicPr>
          <p:nvPr/>
        </p:nvPicPr>
        <p:blipFill rotWithShape="1">
          <a:blip r:embed="rId48"/>
          <a:srcRect b="31815"/>
          <a:stretch/>
        </p:blipFill>
        <p:spPr bwMode="auto">
          <a:xfrm>
            <a:off x="10383540" y="4835458"/>
            <a:ext cx="1223061" cy="244909"/>
          </a:xfrm>
          <a:prstGeom prst="rect">
            <a:avLst/>
          </a:prstGeom>
          <a:noFill/>
          <a:extLst>
            <a:ext uri="{909E8E84-426E-40DD-AFC4-6F175D3DCCD1}">
              <a14:hiddenFill xmlns:a14="http://schemas.microsoft.com/office/drawing/2010/main">
                <a:solidFill>
                  <a:srgbClr val="FFFFFF"/>
                </a:solidFill>
              </a14:hiddenFill>
            </a:ext>
          </a:extLst>
        </p:spPr>
      </p:pic>
      <p:sp>
        <p:nvSpPr>
          <p:cNvPr id="203" name="TextBox 202">
            <a:extLst>
              <a:ext uri="{FF2B5EF4-FFF2-40B4-BE49-F238E27FC236}">
                <a16:creationId xmlns:a16="http://schemas.microsoft.com/office/drawing/2014/main" id="{2EE6AF98-AAE2-409F-88CB-9506D9F9CDB8}"/>
              </a:ext>
            </a:extLst>
          </p:cNvPr>
          <p:cNvSpPr txBox="1"/>
          <p:nvPr/>
        </p:nvSpPr>
        <p:spPr>
          <a:xfrm>
            <a:off x="7833669" y="4609041"/>
            <a:ext cx="223737"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sp>
        <p:nvSpPr>
          <p:cNvPr id="204" name="TextBox 203">
            <a:extLst>
              <a:ext uri="{FF2B5EF4-FFF2-40B4-BE49-F238E27FC236}">
                <a16:creationId xmlns:a16="http://schemas.microsoft.com/office/drawing/2014/main" id="{4BB34D69-0AEB-489A-B448-A6FBD6772211}"/>
              </a:ext>
            </a:extLst>
          </p:cNvPr>
          <p:cNvSpPr txBox="1"/>
          <p:nvPr/>
        </p:nvSpPr>
        <p:spPr>
          <a:xfrm>
            <a:off x="8950620" y="4641676"/>
            <a:ext cx="223737"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sp>
        <p:nvSpPr>
          <p:cNvPr id="205" name="TextBox 204">
            <a:extLst>
              <a:ext uri="{FF2B5EF4-FFF2-40B4-BE49-F238E27FC236}">
                <a16:creationId xmlns:a16="http://schemas.microsoft.com/office/drawing/2014/main" id="{71F26C32-856F-4399-9F96-D4B3AFD25CE2}"/>
              </a:ext>
            </a:extLst>
          </p:cNvPr>
          <p:cNvSpPr txBox="1"/>
          <p:nvPr/>
        </p:nvSpPr>
        <p:spPr>
          <a:xfrm>
            <a:off x="10219231" y="4655103"/>
            <a:ext cx="223737" cy="400110"/>
          </a:xfrm>
          <a:prstGeom prst="rect">
            <a:avLst/>
          </a:prstGeom>
          <a:noFill/>
        </p:spPr>
        <p:txBody>
          <a:bodyPr wrap="square" rtlCol="0" anchor="ctr">
            <a:spAutoFit/>
          </a:bodyPr>
          <a:lstStyle/>
          <a:p>
            <a:pPr algn="ctr"/>
            <a:r>
              <a:rPr lang="en-US" sz="2000">
                <a:solidFill>
                  <a:schemeClr val="accent1"/>
                </a:solidFill>
                <a:latin typeface="Century Gothic" panose="020B0502020202020204" pitchFamily="34" charset="0"/>
              </a:rPr>
              <a:t>*</a:t>
            </a:r>
          </a:p>
        </p:txBody>
      </p:sp>
      <p:pic>
        <p:nvPicPr>
          <p:cNvPr id="206" name="Picture 205">
            <a:extLst>
              <a:ext uri="{FF2B5EF4-FFF2-40B4-BE49-F238E27FC236}">
                <a16:creationId xmlns:a16="http://schemas.microsoft.com/office/drawing/2014/main" id="{E909D0B5-39A5-44A7-B7FD-252C2BA75B7D}"/>
              </a:ext>
            </a:extLst>
          </p:cNvPr>
          <p:cNvPicPr>
            <a:picLocks noChangeAspect="1"/>
          </p:cNvPicPr>
          <p:nvPr/>
        </p:nvPicPr>
        <p:blipFill>
          <a:blip r:embed="rId49"/>
          <a:stretch>
            <a:fillRect/>
          </a:stretch>
        </p:blipFill>
        <p:spPr>
          <a:xfrm>
            <a:off x="7030730" y="4677313"/>
            <a:ext cx="876443" cy="500004"/>
          </a:xfrm>
          <a:prstGeom prst="rect">
            <a:avLst/>
          </a:prstGeom>
        </p:spPr>
      </p:pic>
      <p:pic>
        <p:nvPicPr>
          <p:cNvPr id="207" name="Picture 4" descr="Change Healthcare logo">
            <a:extLst>
              <a:ext uri="{FF2B5EF4-FFF2-40B4-BE49-F238E27FC236}">
                <a16:creationId xmlns:a16="http://schemas.microsoft.com/office/drawing/2014/main" id="{686FEB6F-84CA-4432-9A58-A6EA873F77C4}"/>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4202339" y="5155821"/>
            <a:ext cx="1084787" cy="340058"/>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6" descr="Veradigm - Crunchbase Company Profile &amp; Funding">
            <a:extLst>
              <a:ext uri="{FF2B5EF4-FFF2-40B4-BE49-F238E27FC236}">
                <a16:creationId xmlns:a16="http://schemas.microsoft.com/office/drawing/2014/main" id="{CAA02E1F-C0ED-4636-8C3D-E1560934A8C7}"/>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3974276" y="2487877"/>
            <a:ext cx="1507178" cy="1507178"/>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208" descr="A picture containing drawing, clock, plate&#10;&#10;Description automatically generated">
            <a:extLst>
              <a:ext uri="{FF2B5EF4-FFF2-40B4-BE49-F238E27FC236}">
                <a16:creationId xmlns:a16="http://schemas.microsoft.com/office/drawing/2014/main" id="{B9C2CA00-5F8B-4D6F-AF8D-ECE7598AFFBC}"/>
              </a:ext>
            </a:extLst>
          </p:cNvPr>
          <p:cNvPicPr>
            <a:picLocks noChangeAspect="1"/>
          </p:cNvPicPr>
          <p:nvPr/>
        </p:nvPicPr>
        <p:blipFill>
          <a:blip r:embed="rId52"/>
          <a:stretch>
            <a:fillRect/>
          </a:stretch>
        </p:blipFill>
        <p:spPr>
          <a:xfrm>
            <a:off x="899862" y="4716692"/>
            <a:ext cx="965964" cy="343702"/>
          </a:xfrm>
          <a:prstGeom prst="rect">
            <a:avLst/>
          </a:prstGeom>
        </p:spPr>
      </p:pic>
      <p:pic>
        <p:nvPicPr>
          <p:cNvPr id="210" name="Picture 2" descr="OrthoVirginia Updated Logo | Virginia Home for Boys &amp; Girls">
            <a:extLst>
              <a:ext uri="{FF2B5EF4-FFF2-40B4-BE49-F238E27FC236}">
                <a16:creationId xmlns:a16="http://schemas.microsoft.com/office/drawing/2014/main" id="{19E9A94A-F9C3-4859-92EB-DE3C5C888817}"/>
              </a:ext>
            </a:extLst>
          </p:cNvPr>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2265077" y="3019895"/>
            <a:ext cx="1101576" cy="57832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95B7ADB-18E2-4792-9637-388DD261E3FD}"/>
              </a:ext>
            </a:extLst>
          </p:cNvPr>
          <p:cNvSpPr>
            <a:spLocks noGrp="1"/>
          </p:cNvSpPr>
          <p:nvPr>
            <p:ph type="sldNum" sz="quarter" idx="12"/>
          </p:nvPr>
        </p:nvSpPr>
        <p:spPr>
          <a:xfrm>
            <a:off x="11360517" y="6390178"/>
            <a:ext cx="513735" cy="227164"/>
          </a:xfrm>
        </p:spPr>
        <p:txBody>
          <a:bodyPr/>
          <a:lstStyle/>
          <a:p>
            <a:pPr>
              <a:buClrTx/>
              <a:buFontTx/>
              <a:buNone/>
            </a:pPr>
            <a:fld id="{2F8AF2E6-64A8-0F46-AF27-0A96D82A033B}" type="slidenum">
              <a:rPr lang="en-US" kern="1200" smtClean="0">
                <a:solidFill>
                  <a:srgbClr val="FFFFFF"/>
                </a:solidFill>
              </a:rPr>
              <a:pPr>
                <a:buClrTx/>
                <a:buFontTx/>
                <a:buNone/>
              </a:pPr>
              <a:t>16</a:t>
            </a:fld>
            <a:endParaRPr lang="en-US" kern="1200">
              <a:solidFill>
                <a:srgbClr val="FFFFFF"/>
              </a:solidFill>
            </a:endParaRPr>
          </a:p>
        </p:txBody>
      </p:sp>
    </p:spTree>
    <p:extLst>
      <p:ext uri="{BB962C8B-B14F-4D97-AF65-F5344CB8AC3E}">
        <p14:creationId xmlns:p14="http://schemas.microsoft.com/office/powerpoint/2010/main" val="117996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2475" y="473724"/>
            <a:ext cx="3020664" cy="369332"/>
          </a:xfrm>
          <a:prstGeom prst="rect">
            <a:avLst/>
          </a:prstGeom>
          <a:solidFill>
            <a:schemeClr val="bg1"/>
          </a:solidFill>
        </p:spPr>
        <p:txBody>
          <a:bodyPr wrap="square" rtlCol="0">
            <a:spAutoFit/>
          </a:bodyPr>
          <a:lstStyle/>
          <a:p>
            <a:endParaRPr lang="en-US" dirty="0"/>
          </a:p>
        </p:txBody>
      </p:sp>
      <p:sp>
        <p:nvSpPr>
          <p:cNvPr id="40" name="Rectangle 39">
            <a:extLst>
              <a:ext uri="{FF2B5EF4-FFF2-40B4-BE49-F238E27FC236}">
                <a16:creationId xmlns:a16="http://schemas.microsoft.com/office/drawing/2014/main" id="{56F8856E-AA0A-4A78-AE91-1AAD5709A24E}"/>
              </a:ext>
            </a:extLst>
          </p:cNvPr>
          <p:cNvSpPr/>
          <p:nvPr/>
        </p:nvSpPr>
        <p:spPr>
          <a:xfrm>
            <a:off x="3420657" y="836479"/>
            <a:ext cx="5268204" cy="3042816"/>
          </a:xfrm>
          <a:prstGeom prst="rect">
            <a:avLst/>
          </a:prstGeom>
          <a:solidFill>
            <a:schemeClr val="tx2">
              <a:lumMod val="10000"/>
              <a:lumOff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50FD2FB-A6DA-4BB1-8DB6-3EA17B3572BC}"/>
              </a:ext>
            </a:extLst>
          </p:cNvPr>
          <p:cNvSpPr/>
          <p:nvPr/>
        </p:nvSpPr>
        <p:spPr>
          <a:xfrm>
            <a:off x="3420658" y="4041814"/>
            <a:ext cx="5268204" cy="1358357"/>
          </a:xfrm>
          <a:prstGeom prst="rect">
            <a:avLst/>
          </a:prstGeom>
          <a:solidFill>
            <a:schemeClr val="tx2">
              <a:lumMod val="10000"/>
              <a:lumOff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3CFB69F-E5B3-4538-871A-E2D6CCE91895}"/>
              </a:ext>
            </a:extLst>
          </p:cNvPr>
          <p:cNvSpPr/>
          <p:nvPr/>
        </p:nvSpPr>
        <p:spPr>
          <a:xfrm>
            <a:off x="8840192" y="847985"/>
            <a:ext cx="2891834" cy="4893596"/>
          </a:xfrm>
          <a:prstGeom prst="rect">
            <a:avLst/>
          </a:prstGeom>
          <a:solidFill>
            <a:schemeClr val="tx2">
              <a:lumMod val="10000"/>
              <a:lumOff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8E75532-AF2A-4F0B-9D17-C9A0EDD2B98A}"/>
              </a:ext>
            </a:extLst>
          </p:cNvPr>
          <p:cNvSpPr/>
          <p:nvPr/>
        </p:nvSpPr>
        <p:spPr>
          <a:xfrm>
            <a:off x="437527" y="3320685"/>
            <a:ext cx="2835658" cy="3171309"/>
          </a:xfrm>
          <a:prstGeom prst="rect">
            <a:avLst/>
          </a:prstGeom>
          <a:solidFill>
            <a:schemeClr val="tx2">
              <a:lumMod val="10000"/>
              <a:lumOff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C9F8267-D07F-44C3-86F1-77BBBA65AC18}"/>
              </a:ext>
            </a:extLst>
          </p:cNvPr>
          <p:cNvSpPr/>
          <p:nvPr/>
        </p:nvSpPr>
        <p:spPr>
          <a:xfrm>
            <a:off x="437527" y="847986"/>
            <a:ext cx="2826666" cy="2333010"/>
          </a:xfrm>
          <a:prstGeom prst="rect">
            <a:avLst/>
          </a:prstGeom>
          <a:solidFill>
            <a:schemeClr val="tx2">
              <a:lumMod val="10000"/>
              <a:lumOff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3C412DA-C8EA-4AE7-A5C7-6A028D036207}"/>
              </a:ext>
            </a:extLst>
          </p:cNvPr>
          <p:cNvSpPr/>
          <p:nvPr/>
        </p:nvSpPr>
        <p:spPr>
          <a:xfrm>
            <a:off x="617355" y="2097270"/>
            <a:ext cx="2103120" cy="822960"/>
          </a:xfrm>
          <a:prstGeom prst="roundRect">
            <a:avLst>
              <a:gd name="adj" fmla="val 12220"/>
            </a:avLst>
          </a:prstGeom>
          <a:solidFill>
            <a:srgbClr val="708498"/>
          </a:solid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300" b="1">
                <a:solidFill>
                  <a:schemeClr val="bg1"/>
                </a:solidFill>
                <a:latin typeface="Century Gothic" panose="020B0502020202020204" pitchFamily="34" charset="0"/>
              </a:rPr>
              <a:t>Gaps in Care &amp; Information</a:t>
            </a:r>
          </a:p>
        </p:txBody>
      </p:sp>
      <p:sp>
        <p:nvSpPr>
          <p:cNvPr id="7" name="Rectangle: Rounded Corners 6">
            <a:extLst>
              <a:ext uri="{FF2B5EF4-FFF2-40B4-BE49-F238E27FC236}">
                <a16:creationId xmlns:a16="http://schemas.microsoft.com/office/drawing/2014/main" id="{79884702-111B-4453-BB97-E1ABF91AB052}"/>
              </a:ext>
            </a:extLst>
          </p:cNvPr>
          <p:cNvSpPr/>
          <p:nvPr/>
        </p:nvSpPr>
        <p:spPr>
          <a:xfrm>
            <a:off x="617355" y="3512582"/>
            <a:ext cx="2103120" cy="822960"/>
          </a:xfrm>
          <a:prstGeom prst="roundRect">
            <a:avLst>
              <a:gd name="adj" fmla="val 12220"/>
            </a:avLst>
          </a:prstGeom>
          <a:pattFill prst="horzBrick">
            <a:fgClr>
              <a:srgbClr val="2A323A"/>
            </a:fgClr>
            <a:bgClr>
              <a:srgbClr val="708498"/>
            </a:bgClr>
          </a:patt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buClrTx/>
            </a:pPr>
            <a:r>
              <a:rPr lang="en-US" sz="1300" b="1" kern="1200">
                <a:solidFill>
                  <a:prstClr val="white"/>
                </a:solidFill>
                <a:latin typeface="Century Gothic" panose="020B0502020202020204" pitchFamily="34" charset="0"/>
              </a:rPr>
              <a:t>Coverage Requirements Discovery STU2</a:t>
            </a:r>
          </a:p>
        </p:txBody>
      </p:sp>
      <p:sp>
        <p:nvSpPr>
          <p:cNvPr id="8" name="Rectangle: Rounded Corners 7">
            <a:extLst>
              <a:ext uri="{FF2B5EF4-FFF2-40B4-BE49-F238E27FC236}">
                <a16:creationId xmlns:a16="http://schemas.microsoft.com/office/drawing/2014/main" id="{153B8BEF-7B5E-43F5-A6A3-A1940D18BE2B}"/>
              </a:ext>
            </a:extLst>
          </p:cNvPr>
          <p:cNvSpPr/>
          <p:nvPr/>
        </p:nvSpPr>
        <p:spPr>
          <a:xfrm>
            <a:off x="9118282" y="4768418"/>
            <a:ext cx="2103120" cy="822960"/>
          </a:xfrm>
          <a:prstGeom prst="roundRect">
            <a:avLst>
              <a:gd name="adj" fmla="val 12220"/>
            </a:avLst>
          </a:prstGeom>
          <a:solidFill>
            <a:schemeClr val="accent1"/>
          </a:solidFill>
          <a:ln w="38100">
            <a:noFill/>
            <a:prstDash val="soli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buClrTx/>
            </a:pPr>
            <a:r>
              <a:rPr lang="en-US" sz="1300" b="1" kern="1200">
                <a:solidFill>
                  <a:prstClr val="white"/>
                </a:solidFill>
                <a:latin typeface="Century Gothic" panose="020B0502020202020204" pitchFamily="34" charset="0"/>
              </a:rPr>
              <a:t>Performing Laboratory Reporting</a:t>
            </a:r>
          </a:p>
        </p:txBody>
      </p:sp>
      <p:sp>
        <p:nvSpPr>
          <p:cNvPr id="10" name="Rectangle: Rounded Corners 9">
            <a:extLst>
              <a:ext uri="{FF2B5EF4-FFF2-40B4-BE49-F238E27FC236}">
                <a16:creationId xmlns:a16="http://schemas.microsoft.com/office/drawing/2014/main" id="{DDF2F595-D737-464E-BAC5-48FE044FD5C4}"/>
              </a:ext>
            </a:extLst>
          </p:cNvPr>
          <p:cNvSpPr/>
          <p:nvPr/>
        </p:nvSpPr>
        <p:spPr>
          <a:xfrm>
            <a:off x="617355" y="1106202"/>
            <a:ext cx="2103120" cy="822960"/>
          </a:xfrm>
          <a:prstGeom prst="roundRect">
            <a:avLst>
              <a:gd name="adj" fmla="val 12220"/>
            </a:avLst>
          </a:prstGeom>
          <a:pattFill prst="horzBrick">
            <a:fgClr>
              <a:srgbClr val="2A323A"/>
            </a:fgClr>
            <a:bgClr>
              <a:srgbClr val="708498"/>
            </a:bgClr>
          </a:patt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buClrTx/>
            </a:pPr>
            <a:r>
              <a:rPr lang="en-US" sz="1300" b="1" kern="1200">
                <a:solidFill>
                  <a:prstClr val="white"/>
                </a:solidFill>
                <a:latin typeface="Century Gothic" panose="020B0502020202020204" pitchFamily="34" charset="0"/>
              </a:rPr>
              <a:t>Data Exchange for Quality Measures STU2</a:t>
            </a:r>
          </a:p>
        </p:txBody>
      </p:sp>
      <p:sp>
        <p:nvSpPr>
          <p:cNvPr id="11" name="Rectangle: Rounded Corners 10">
            <a:extLst>
              <a:ext uri="{FF2B5EF4-FFF2-40B4-BE49-F238E27FC236}">
                <a16:creationId xmlns:a16="http://schemas.microsoft.com/office/drawing/2014/main" id="{AC8956D9-B010-45C2-99BF-19F1812973FB}"/>
              </a:ext>
            </a:extLst>
          </p:cNvPr>
          <p:cNvSpPr/>
          <p:nvPr/>
        </p:nvSpPr>
        <p:spPr>
          <a:xfrm>
            <a:off x="617355" y="5462159"/>
            <a:ext cx="2103120" cy="822960"/>
          </a:xfrm>
          <a:prstGeom prst="roundRect">
            <a:avLst>
              <a:gd name="adj" fmla="val 12220"/>
            </a:avLst>
          </a:prstGeom>
          <a:pattFill prst="horzBrick">
            <a:fgClr>
              <a:srgbClr val="2A323A"/>
            </a:fgClr>
            <a:bgClr>
              <a:srgbClr val="708498"/>
            </a:bgClr>
          </a:patt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buClrTx/>
            </a:pPr>
            <a:r>
              <a:rPr lang="en-US" sz="1300" b="1" kern="1200">
                <a:solidFill>
                  <a:prstClr val="white"/>
                </a:solidFill>
                <a:latin typeface="Century Gothic" panose="020B0502020202020204" pitchFamily="34" charset="0"/>
              </a:rPr>
              <a:t>Prior-Authorization Support</a:t>
            </a:r>
          </a:p>
        </p:txBody>
      </p:sp>
      <p:sp>
        <p:nvSpPr>
          <p:cNvPr id="12" name="Rectangle: Rounded Corners 11">
            <a:extLst>
              <a:ext uri="{FF2B5EF4-FFF2-40B4-BE49-F238E27FC236}">
                <a16:creationId xmlns:a16="http://schemas.microsoft.com/office/drawing/2014/main" id="{3AC15700-E44C-4B07-96E1-564069D394D4}"/>
              </a:ext>
            </a:extLst>
          </p:cNvPr>
          <p:cNvSpPr/>
          <p:nvPr/>
        </p:nvSpPr>
        <p:spPr>
          <a:xfrm>
            <a:off x="3773139" y="4171113"/>
            <a:ext cx="2103120" cy="822960"/>
          </a:xfrm>
          <a:prstGeom prst="roundRect">
            <a:avLst>
              <a:gd name="adj" fmla="val 12220"/>
            </a:avLst>
          </a:prstGeom>
          <a:solidFill>
            <a:srgbClr val="7C8EA0"/>
          </a:solid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300" b="1">
                <a:solidFill>
                  <a:schemeClr val="bg1"/>
                </a:solidFill>
                <a:latin typeface="Century Gothic" panose="020B0502020202020204" pitchFamily="34" charset="0"/>
              </a:rPr>
              <a:t>Risk Based Contract Member Identification</a:t>
            </a:r>
          </a:p>
        </p:txBody>
      </p:sp>
      <p:sp>
        <p:nvSpPr>
          <p:cNvPr id="17" name="Rectangle: Rounded Corners 16">
            <a:extLst>
              <a:ext uri="{FF2B5EF4-FFF2-40B4-BE49-F238E27FC236}">
                <a16:creationId xmlns:a16="http://schemas.microsoft.com/office/drawing/2014/main" id="{8FB3CEF4-A90B-47D4-951B-C8033C64E2FD}"/>
              </a:ext>
            </a:extLst>
          </p:cNvPr>
          <p:cNvSpPr/>
          <p:nvPr/>
        </p:nvSpPr>
        <p:spPr>
          <a:xfrm>
            <a:off x="9118282" y="2874360"/>
            <a:ext cx="2103120" cy="822960"/>
          </a:xfrm>
          <a:prstGeom prst="roundRect">
            <a:avLst>
              <a:gd name="adj" fmla="val 12220"/>
            </a:avLst>
          </a:prstGeom>
          <a:pattFill prst="horzBrick">
            <a:fgClr>
              <a:srgbClr val="2A323A"/>
            </a:fgClr>
            <a:bgClr>
              <a:srgbClr val="708498"/>
            </a:bgClr>
          </a:pattFill>
          <a:ln w="38100">
            <a:solidFill>
              <a:srgbClr val="C00000"/>
            </a:solid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buClrTx/>
            </a:pPr>
            <a:r>
              <a:rPr lang="en-US" sz="1300" b="1" kern="1200">
                <a:solidFill>
                  <a:prstClr val="white"/>
                </a:solidFill>
                <a:latin typeface="Century Gothic" panose="020B0502020202020204" pitchFamily="34" charset="0"/>
              </a:rPr>
              <a:t>Notifications</a:t>
            </a:r>
          </a:p>
        </p:txBody>
      </p:sp>
      <p:sp>
        <p:nvSpPr>
          <p:cNvPr id="21" name="Rectangle: Rounded Corners 27">
            <a:extLst>
              <a:ext uri="{FF2B5EF4-FFF2-40B4-BE49-F238E27FC236}">
                <a16:creationId xmlns:a16="http://schemas.microsoft.com/office/drawing/2014/main" id="{5AE10EEA-395A-43E4-9D79-47C330135C32}"/>
              </a:ext>
            </a:extLst>
          </p:cNvPr>
          <p:cNvSpPr/>
          <p:nvPr/>
        </p:nvSpPr>
        <p:spPr>
          <a:xfrm>
            <a:off x="6124001" y="2874360"/>
            <a:ext cx="2103120" cy="822960"/>
          </a:xfrm>
          <a:prstGeom prst="roundRect">
            <a:avLst>
              <a:gd name="adj" fmla="val 12220"/>
            </a:avLst>
          </a:prstGeom>
          <a:solidFill>
            <a:schemeClr val="accent3"/>
          </a:solid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300" b="1">
                <a:solidFill>
                  <a:schemeClr val="tx1"/>
                </a:solidFill>
                <a:latin typeface="Century Gothic" panose="020B0502020202020204" pitchFamily="34" charset="0"/>
              </a:rPr>
              <a:t>Patient Cost Transparency</a:t>
            </a:r>
          </a:p>
        </p:txBody>
      </p:sp>
      <p:sp>
        <p:nvSpPr>
          <p:cNvPr id="22" name="Rectangle: Rounded Corners 30">
            <a:extLst>
              <a:ext uri="{FF2B5EF4-FFF2-40B4-BE49-F238E27FC236}">
                <a16:creationId xmlns:a16="http://schemas.microsoft.com/office/drawing/2014/main" id="{D8C06283-780A-4524-9C01-191FE50CA66C}"/>
              </a:ext>
            </a:extLst>
          </p:cNvPr>
          <p:cNvSpPr/>
          <p:nvPr/>
        </p:nvSpPr>
        <p:spPr>
          <a:xfrm>
            <a:off x="6117256" y="4171113"/>
            <a:ext cx="2103120" cy="822960"/>
          </a:xfrm>
          <a:prstGeom prst="roundRect">
            <a:avLst>
              <a:gd name="adj" fmla="val 12220"/>
            </a:avLst>
          </a:prstGeom>
          <a:solidFill>
            <a:schemeClr val="accent1"/>
          </a:solidFill>
          <a:ln w="38100">
            <a:noFill/>
            <a:prstDash val="soli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Chronic Illness Documentation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Risk Adjustment</a:t>
            </a:r>
          </a:p>
        </p:txBody>
      </p:sp>
      <p:sp>
        <p:nvSpPr>
          <p:cNvPr id="20" name="Rectangle: Rounded Corners 19">
            <a:extLst>
              <a:ext uri="{FF2B5EF4-FFF2-40B4-BE49-F238E27FC236}">
                <a16:creationId xmlns:a16="http://schemas.microsoft.com/office/drawing/2014/main" id="{17CC5632-115E-4DD6-84B0-35651FFEEAB3}"/>
              </a:ext>
            </a:extLst>
          </p:cNvPr>
          <p:cNvSpPr/>
          <p:nvPr/>
        </p:nvSpPr>
        <p:spPr>
          <a:xfrm>
            <a:off x="6124001" y="989245"/>
            <a:ext cx="2103120" cy="822960"/>
          </a:xfrm>
          <a:prstGeom prst="roundRect">
            <a:avLst>
              <a:gd name="adj" fmla="val 12220"/>
            </a:avLst>
          </a:prstGeom>
          <a:pattFill prst="horzBrick">
            <a:fgClr>
              <a:srgbClr val="2A323A"/>
            </a:fgClr>
            <a:bgClr>
              <a:srgbClr val="708498"/>
            </a:bgClr>
          </a:pattFill>
          <a:ln w="38100">
            <a:solidFill>
              <a:srgbClr val="C00000"/>
            </a:solid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buClrTx/>
            </a:pPr>
            <a:r>
              <a:rPr lang="en-US" sz="1300" b="1" kern="1200">
                <a:solidFill>
                  <a:prstClr val="white"/>
                </a:solidFill>
                <a:latin typeface="Century Gothic" panose="020B0502020202020204" pitchFamily="34" charset="0"/>
              </a:rPr>
              <a:t>Payer Data </a:t>
            </a:r>
          </a:p>
          <a:p>
            <a:pPr algn="ctr">
              <a:buClrTx/>
            </a:pPr>
            <a:r>
              <a:rPr lang="en-US" sz="1300" b="1" kern="1200">
                <a:solidFill>
                  <a:prstClr val="white"/>
                </a:solidFill>
                <a:latin typeface="Century Gothic" panose="020B0502020202020204" pitchFamily="34" charset="0"/>
              </a:rPr>
              <a:t>Exchange</a:t>
            </a:r>
          </a:p>
        </p:txBody>
      </p:sp>
      <p:sp>
        <p:nvSpPr>
          <p:cNvPr id="26" name="Rectangle: Rounded Corners 25">
            <a:extLst>
              <a:ext uri="{FF2B5EF4-FFF2-40B4-BE49-F238E27FC236}">
                <a16:creationId xmlns:a16="http://schemas.microsoft.com/office/drawing/2014/main" id="{53F2B492-A19B-4EA5-BBDF-983B6AB1A3FE}"/>
              </a:ext>
            </a:extLst>
          </p:cNvPr>
          <p:cNvSpPr/>
          <p:nvPr/>
        </p:nvSpPr>
        <p:spPr>
          <a:xfrm>
            <a:off x="9118282" y="3821572"/>
            <a:ext cx="2103120" cy="822960"/>
          </a:xfrm>
          <a:prstGeom prst="roundRect">
            <a:avLst>
              <a:gd name="adj" fmla="val 12220"/>
            </a:avLst>
          </a:prstGeom>
          <a:solidFill>
            <a:schemeClr val="accent1"/>
          </a:solidFill>
          <a:ln w="38100">
            <a:noFill/>
            <a:prstDash val="soli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buClrTx/>
            </a:pPr>
            <a:r>
              <a:rPr lang="en-US" sz="1300" b="1" kern="1200">
                <a:solidFill>
                  <a:prstClr val="white"/>
                </a:solidFill>
                <a:latin typeface="Century Gothic" panose="020B0502020202020204" pitchFamily="34" charset="0"/>
              </a:rPr>
              <a:t>Patient Data Exchange</a:t>
            </a:r>
          </a:p>
        </p:txBody>
      </p:sp>
      <p:sp>
        <p:nvSpPr>
          <p:cNvPr id="27" name="Rectangle: Rounded Corners 26">
            <a:extLst>
              <a:ext uri="{FF2B5EF4-FFF2-40B4-BE49-F238E27FC236}">
                <a16:creationId xmlns:a16="http://schemas.microsoft.com/office/drawing/2014/main" id="{E066B5D0-D68B-44C6-9975-FCA8937B6B74}"/>
              </a:ext>
            </a:extLst>
          </p:cNvPr>
          <p:cNvSpPr/>
          <p:nvPr/>
        </p:nvSpPr>
        <p:spPr>
          <a:xfrm>
            <a:off x="3773139" y="2874360"/>
            <a:ext cx="2103120" cy="822960"/>
          </a:xfrm>
          <a:prstGeom prst="roundRect">
            <a:avLst>
              <a:gd name="adj" fmla="val 12220"/>
            </a:avLst>
          </a:prstGeom>
          <a:solidFill>
            <a:srgbClr val="7C8EA0"/>
          </a:solidFill>
          <a:ln w="38100">
            <a:solidFill>
              <a:schemeClr val="accent1"/>
            </a:solid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buClrTx/>
            </a:pPr>
            <a:r>
              <a:rPr lang="en-US" sz="1300" b="1" kern="1200">
                <a:solidFill>
                  <a:prstClr val="white"/>
                </a:solidFill>
                <a:latin typeface="Century Gothic" panose="020B0502020202020204" pitchFamily="34" charset="0"/>
              </a:rPr>
              <a:t>Payer Coverage Decision Exchange</a:t>
            </a:r>
          </a:p>
        </p:txBody>
      </p:sp>
      <p:sp>
        <p:nvSpPr>
          <p:cNvPr id="29" name="Rectangle: Rounded Corners 28">
            <a:extLst>
              <a:ext uri="{FF2B5EF4-FFF2-40B4-BE49-F238E27FC236}">
                <a16:creationId xmlns:a16="http://schemas.microsoft.com/office/drawing/2014/main" id="{6E306C67-D42B-42B5-A3FB-3CADD012DED8}"/>
              </a:ext>
            </a:extLst>
          </p:cNvPr>
          <p:cNvSpPr/>
          <p:nvPr/>
        </p:nvSpPr>
        <p:spPr>
          <a:xfrm>
            <a:off x="3773139" y="989245"/>
            <a:ext cx="2103120" cy="822960"/>
          </a:xfrm>
          <a:prstGeom prst="roundRect">
            <a:avLst>
              <a:gd name="adj" fmla="val 12220"/>
            </a:avLst>
          </a:prstGeom>
          <a:pattFill prst="horzBrick">
            <a:fgClr>
              <a:srgbClr val="2A323A"/>
            </a:fgClr>
            <a:bgClr>
              <a:srgbClr val="708498"/>
            </a:bgClr>
          </a:patt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buClrTx/>
            </a:pPr>
            <a:r>
              <a:rPr lang="en-US" sz="1300" b="1" kern="1200">
                <a:solidFill>
                  <a:prstClr val="white"/>
                </a:solidFill>
                <a:latin typeface="Century Gothic" panose="020B0502020202020204" pitchFamily="34" charset="0"/>
              </a:rPr>
              <a:t>Clinical Data </a:t>
            </a:r>
          </a:p>
          <a:p>
            <a:pPr algn="ctr">
              <a:buClrTx/>
            </a:pPr>
            <a:r>
              <a:rPr lang="en-US" sz="1300" b="1" kern="1200">
                <a:solidFill>
                  <a:prstClr val="white"/>
                </a:solidFill>
                <a:latin typeface="Century Gothic" panose="020B0502020202020204" pitchFamily="34" charset="0"/>
              </a:rPr>
              <a:t>Exchange</a:t>
            </a:r>
          </a:p>
        </p:txBody>
      </p:sp>
      <p:sp>
        <p:nvSpPr>
          <p:cNvPr id="30" name="Rectangle: Rounded Corners 29">
            <a:extLst>
              <a:ext uri="{FF2B5EF4-FFF2-40B4-BE49-F238E27FC236}">
                <a16:creationId xmlns:a16="http://schemas.microsoft.com/office/drawing/2014/main" id="{62881807-6A4B-4226-93A0-BA69F01D1AA1}"/>
              </a:ext>
            </a:extLst>
          </p:cNvPr>
          <p:cNvSpPr/>
          <p:nvPr/>
        </p:nvSpPr>
        <p:spPr>
          <a:xfrm>
            <a:off x="6124001" y="1927148"/>
            <a:ext cx="2103120" cy="822960"/>
          </a:xfrm>
          <a:prstGeom prst="roundRect">
            <a:avLst>
              <a:gd name="adj" fmla="val 12220"/>
            </a:avLst>
          </a:prstGeom>
          <a:pattFill prst="horzBrick">
            <a:fgClr>
              <a:srgbClr val="2A323A"/>
            </a:fgClr>
            <a:bgClr>
              <a:srgbClr val="708498"/>
            </a:bgClr>
          </a:pattFill>
          <a:ln w="38100">
            <a:solidFill>
              <a:srgbClr val="C00000"/>
            </a:solid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buClrTx/>
            </a:pPr>
            <a:r>
              <a:rPr lang="en-US" sz="1300" b="1" kern="1200">
                <a:solidFill>
                  <a:prstClr val="white"/>
                </a:solidFill>
                <a:latin typeface="Century Gothic" panose="020B0502020202020204" pitchFamily="34" charset="0"/>
              </a:rPr>
              <a:t>Payer Data Exchange: Directory</a:t>
            </a:r>
          </a:p>
        </p:txBody>
      </p:sp>
      <p:sp>
        <p:nvSpPr>
          <p:cNvPr id="31" name="Rectangle: Rounded Corners 30">
            <a:extLst>
              <a:ext uri="{FF2B5EF4-FFF2-40B4-BE49-F238E27FC236}">
                <a16:creationId xmlns:a16="http://schemas.microsoft.com/office/drawing/2014/main" id="{396E5A71-5861-4747-8F04-0051AC7C4E5D}"/>
              </a:ext>
            </a:extLst>
          </p:cNvPr>
          <p:cNvSpPr/>
          <p:nvPr/>
        </p:nvSpPr>
        <p:spPr>
          <a:xfrm>
            <a:off x="3773139" y="1927148"/>
            <a:ext cx="2103120" cy="822960"/>
          </a:xfrm>
          <a:prstGeom prst="roundRect">
            <a:avLst>
              <a:gd name="adj" fmla="val 12220"/>
            </a:avLst>
          </a:prstGeom>
          <a:solidFill>
            <a:srgbClr val="313941"/>
          </a:solidFill>
          <a:ln w="38100">
            <a:solidFill>
              <a:schemeClr val="accent1"/>
            </a:solid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buClrTx/>
            </a:pPr>
            <a:r>
              <a:rPr lang="en-US" sz="1300" b="1" kern="1200" dirty="0">
                <a:solidFill>
                  <a:prstClr val="white"/>
                </a:solidFill>
                <a:latin typeface="Century Gothic" panose="020B0502020202020204" pitchFamily="34" charset="0"/>
              </a:rPr>
              <a:t>Payer Data Exchange: Formulary</a:t>
            </a:r>
          </a:p>
        </p:txBody>
      </p:sp>
      <p:sp>
        <p:nvSpPr>
          <p:cNvPr id="9" name="TextBox 8">
            <a:extLst>
              <a:ext uri="{FF2B5EF4-FFF2-40B4-BE49-F238E27FC236}">
                <a16:creationId xmlns:a16="http://schemas.microsoft.com/office/drawing/2014/main" id="{111FD40D-0C39-4466-9189-DB6800EB25EE}"/>
              </a:ext>
            </a:extLst>
          </p:cNvPr>
          <p:cNvSpPr txBox="1"/>
          <p:nvPr/>
        </p:nvSpPr>
        <p:spPr>
          <a:xfrm>
            <a:off x="2785082" y="847987"/>
            <a:ext cx="430887" cy="2333009"/>
          </a:xfrm>
          <a:prstGeom prst="rect">
            <a:avLst/>
          </a:prstGeom>
          <a:noFill/>
        </p:spPr>
        <p:txBody>
          <a:bodyPr vert="vert" wrap="square" rtlCol="0">
            <a:spAutoFit/>
          </a:bodyPr>
          <a:lstStyle>
            <a:defPPr>
              <a:defRPr lang="en-US"/>
            </a:defPPr>
            <a:lvl1pPr>
              <a:defRPr sz="1600" b="1">
                <a:solidFill>
                  <a:schemeClr val="bg2"/>
                </a:solidFill>
              </a:defRPr>
            </a:lvl1pPr>
          </a:lstStyle>
          <a:p>
            <a:pPr algn="ctr"/>
            <a:r>
              <a:rPr lang="en-US">
                <a:solidFill>
                  <a:schemeClr val="tx2"/>
                </a:solidFill>
                <a:latin typeface="Century Gothic" panose="020B0502020202020204" pitchFamily="34" charset="0"/>
              </a:rPr>
              <a:t>Quality Improvement</a:t>
            </a:r>
          </a:p>
        </p:txBody>
      </p:sp>
      <p:sp>
        <p:nvSpPr>
          <p:cNvPr id="36" name="TextBox 35">
            <a:extLst>
              <a:ext uri="{FF2B5EF4-FFF2-40B4-BE49-F238E27FC236}">
                <a16:creationId xmlns:a16="http://schemas.microsoft.com/office/drawing/2014/main" id="{CC6E08B9-A7BC-4A8D-893D-045770F1C8C6}"/>
              </a:ext>
            </a:extLst>
          </p:cNvPr>
          <p:cNvSpPr txBox="1"/>
          <p:nvPr/>
        </p:nvSpPr>
        <p:spPr>
          <a:xfrm>
            <a:off x="11281683" y="847985"/>
            <a:ext cx="430887" cy="4893596"/>
          </a:xfrm>
          <a:prstGeom prst="rect">
            <a:avLst/>
          </a:prstGeom>
          <a:noFill/>
        </p:spPr>
        <p:txBody>
          <a:bodyPr vert="vert" wrap="square" rtlCol="0">
            <a:spAutoFit/>
          </a:bodyPr>
          <a:lstStyle>
            <a:defPPr>
              <a:defRPr lang="en-US"/>
            </a:defPPr>
            <a:lvl1pPr algn="ctr">
              <a:defRPr sz="1600" b="1">
                <a:solidFill>
                  <a:schemeClr val="bg2"/>
                </a:solidFill>
              </a:defRPr>
            </a:lvl1pPr>
          </a:lstStyle>
          <a:p>
            <a:r>
              <a:rPr lang="en-US">
                <a:solidFill>
                  <a:schemeClr val="tx2"/>
                </a:solidFill>
                <a:latin typeface="Century Gothic" panose="020B0502020202020204" pitchFamily="34" charset="0"/>
              </a:rPr>
              <a:t>Clinical Data Exchange</a:t>
            </a:r>
          </a:p>
        </p:txBody>
      </p:sp>
      <p:sp>
        <p:nvSpPr>
          <p:cNvPr id="38" name="TextBox 37">
            <a:extLst>
              <a:ext uri="{FF2B5EF4-FFF2-40B4-BE49-F238E27FC236}">
                <a16:creationId xmlns:a16="http://schemas.microsoft.com/office/drawing/2014/main" id="{C30DF45A-5C64-4428-A345-62D0910CC2DE}"/>
              </a:ext>
            </a:extLst>
          </p:cNvPr>
          <p:cNvSpPr txBox="1"/>
          <p:nvPr/>
        </p:nvSpPr>
        <p:spPr>
          <a:xfrm>
            <a:off x="2785082" y="3384986"/>
            <a:ext cx="430887" cy="3107008"/>
          </a:xfrm>
          <a:prstGeom prst="rect">
            <a:avLst/>
          </a:prstGeom>
          <a:noFill/>
        </p:spPr>
        <p:txBody>
          <a:bodyPr vert="vert" wrap="square" rtlCol="0">
            <a:spAutoFit/>
          </a:bodyPr>
          <a:lstStyle/>
          <a:p>
            <a:pPr algn="ctr"/>
            <a:r>
              <a:rPr lang="en-US" sz="1600" b="1">
                <a:solidFill>
                  <a:schemeClr val="tx2"/>
                </a:solidFill>
                <a:latin typeface="Century Gothic" panose="020B0502020202020204" pitchFamily="34" charset="0"/>
              </a:rPr>
              <a:t>Coverage / Burden Reduction</a:t>
            </a:r>
          </a:p>
        </p:txBody>
      </p:sp>
      <p:sp>
        <p:nvSpPr>
          <p:cNvPr id="41" name="TextBox 40">
            <a:extLst>
              <a:ext uri="{FF2B5EF4-FFF2-40B4-BE49-F238E27FC236}">
                <a16:creationId xmlns:a16="http://schemas.microsoft.com/office/drawing/2014/main" id="{4D8BEA76-38BF-48D2-96DE-ED8CD3A1B992}"/>
              </a:ext>
            </a:extLst>
          </p:cNvPr>
          <p:cNvSpPr txBox="1"/>
          <p:nvPr/>
        </p:nvSpPr>
        <p:spPr>
          <a:xfrm rot="16200000">
            <a:off x="5778902" y="2986917"/>
            <a:ext cx="430887" cy="4442410"/>
          </a:xfrm>
          <a:prstGeom prst="rect">
            <a:avLst/>
          </a:prstGeom>
          <a:noFill/>
        </p:spPr>
        <p:txBody>
          <a:bodyPr vert="vert" wrap="square" rtlCol="0">
            <a:spAutoFit/>
          </a:bodyPr>
          <a:lstStyle>
            <a:defPPr>
              <a:defRPr lang="en-US"/>
            </a:defPPr>
            <a:lvl1pPr>
              <a:defRPr sz="1600" b="1">
                <a:solidFill>
                  <a:schemeClr val="bg2"/>
                </a:solidFill>
              </a:defRPr>
            </a:lvl1pPr>
          </a:lstStyle>
          <a:p>
            <a:pPr algn="ctr"/>
            <a:r>
              <a:rPr lang="en-US" dirty="0">
                <a:solidFill>
                  <a:schemeClr val="tx2"/>
                </a:solidFill>
                <a:latin typeface="Century Gothic" panose="020B0502020202020204" pitchFamily="34" charset="0"/>
              </a:rPr>
              <a:t>Process Improvement</a:t>
            </a:r>
          </a:p>
        </p:txBody>
      </p:sp>
      <p:sp>
        <p:nvSpPr>
          <p:cNvPr id="43" name="Rectangle: Rounded Corners 42">
            <a:extLst>
              <a:ext uri="{FF2B5EF4-FFF2-40B4-BE49-F238E27FC236}">
                <a16:creationId xmlns:a16="http://schemas.microsoft.com/office/drawing/2014/main" id="{2F7EFF5B-FB00-44EC-A508-D5B31355E20E}"/>
              </a:ext>
            </a:extLst>
          </p:cNvPr>
          <p:cNvSpPr/>
          <p:nvPr/>
        </p:nvSpPr>
        <p:spPr>
          <a:xfrm>
            <a:off x="9118282" y="989245"/>
            <a:ext cx="2103120" cy="822960"/>
          </a:xfrm>
          <a:prstGeom prst="roundRect">
            <a:avLst>
              <a:gd name="adj" fmla="val 12220"/>
            </a:avLst>
          </a:prstGeom>
          <a:pattFill prst="horzBrick">
            <a:fgClr>
              <a:srgbClr val="2A323A"/>
            </a:fgClr>
            <a:bgClr>
              <a:srgbClr val="708498"/>
            </a:bgClr>
          </a:patt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buClrTx/>
            </a:pPr>
            <a:r>
              <a:rPr lang="en-US" sz="1300" b="1" kern="1200">
                <a:solidFill>
                  <a:prstClr val="white"/>
                </a:solidFill>
                <a:latin typeface="Century Gothic" panose="020B0502020202020204" pitchFamily="34" charset="0"/>
              </a:rPr>
              <a:t>Payer Data </a:t>
            </a:r>
          </a:p>
          <a:p>
            <a:pPr algn="ctr">
              <a:buClrTx/>
            </a:pPr>
            <a:r>
              <a:rPr lang="en-US" sz="1300" b="1" kern="1200">
                <a:solidFill>
                  <a:prstClr val="white"/>
                </a:solidFill>
                <a:latin typeface="Century Gothic" panose="020B0502020202020204" pitchFamily="34" charset="0"/>
              </a:rPr>
              <a:t>Exchange</a:t>
            </a:r>
          </a:p>
        </p:txBody>
      </p:sp>
      <p:sp>
        <p:nvSpPr>
          <p:cNvPr id="44" name="TextBox 43">
            <a:extLst>
              <a:ext uri="{FF2B5EF4-FFF2-40B4-BE49-F238E27FC236}">
                <a16:creationId xmlns:a16="http://schemas.microsoft.com/office/drawing/2014/main" id="{B4112ACD-E1EB-44E9-88B1-604B1C3E3F40}"/>
              </a:ext>
            </a:extLst>
          </p:cNvPr>
          <p:cNvSpPr txBox="1"/>
          <p:nvPr/>
        </p:nvSpPr>
        <p:spPr>
          <a:xfrm>
            <a:off x="8261433" y="853322"/>
            <a:ext cx="430887" cy="3025973"/>
          </a:xfrm>
          <a:prstGeom prst="rect">
            <a:avLst/>
          </a:prstGeom>
          <a:noFill/>
        </p:spPr>
        <p:txBody>
          <a:bodyPr vert="vert" wrap="square" rtlCol="0">
            <a:spAutoFit/>
          </a:bodyPr>
          <a:lstStyle>
            <a:defPPr>
              <a:defRPr lang="en-US"/>
            </a:defPPr>
            <a:lvl1pPr>
              <a:defRPr sz="1600" b="1">
                <a:solidFill>
                  <a:schemeClr val="bg2"/>
                </a:solidFill>
              </a:defRPr>
            </a:lvl1pPr>
          </a:lstStyle>
          <a:p>
            <a:pPr algn="ctr"/>
            <a:r>
              <a:rPr lang="en-US">
                <a:solidFill>
                  <a:schemeClr val="tx2"/>
                </a:solidFill>
                <a:latin typeface="Century Gothic" panose="020B0502020202020204" pitchFamily="34" charset="0"/>
              </a:rPr>
              <a:t>Member Access</a:t>
            </a:r>
          </a:p>
        </p:txBody>
      </p:sp>
      <p:sp>
        <p:nvSpPr>
          <p:cNvPr id="45" name="Rectangle: Rounded Corners 44">
            <a:extLst>
              <a:ext uri="{FF2B5EF4-FFF2-40B4-BE49-F238E27FC236}">
                <a16:creationId xmlns:a16="http://schemas.microsoft.com/office/drawing/2014/main" id="{10ED7C79-5FC9-493D-98FA-A69D579845F4}"/>
              </a:ext>
            </a:extLst>
          </p:cNvPr>
          <p:cNvSpPr/>
          <p:nvPr/>
        </p:nvSpPr>
        <p:spPr>
          <a:xfrm>
            <a:off x="9118282" y="1927148"/>
            <a:ext cx="2103120" cy="822960"/>
          </a:xfrm>
          <a:prstGeom prst="roundRect">
            <a:avLst>
              <a:gd name="adj" fmla="val 12220"/>
            </a:avLst>
          </a:prstGeom>
          <a:pattFill prst="horzBrick">
            <a:fgClr>
              <a:srgbClr val="2A323A"/>
            </a:fgClr>
            <a:bgClr>
              <a:srgbClr val="708498"/>
            </a:bgClr>
          </a:patt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buClrTx/>
            </a:pPr>
            <a:r>
              <a:rPr lang="en-US" sz="1300" b="1" kern="1200">
                <a:solidFill>
                  <a:prstClr val="white"/>
                </a:solidFill>
                <a:latin typeface="Century Gothic" panose="020B0502020202020204" pitchFamily="34" charset="0"/>
              </a:rPr>
              <a:t>Clinical Data </a:t>
            </a:r>
          </a:p>
          <a:p>
            <a:pPr algn="ctr">
              <a:buClrTx/>
            </a:pPr>
            <a:r>
              <a:rPr lang="en-US" sz="1300" b="1" kern="1200">
                <a:solidFill>
                  <a:prstClr val="white"/>
                </a:solidFill>
                <a:latin typeface="Century Gothic" panose="020B0502020202020204" pitchFamily="34" charset="0"/>
              </a:rPr>
              <a:t>Exchange</a:t>
            </a:r>
          </a:p>
        </p:txBody>
      </p:sp>
      <p:sp>
        <p:nvSpPr>
          <p:cNvPr id="53" name="Rectangle: Rounded Corners 52">
            <a:extLst>
              <a:ext uri="{FF2B5EF4-FFF2-40B4-BE49-F238E27FC236}">
                <a16:creationId xmlns:a16="http://schemas.microsoft.com/office/drawing/2014/main" id="{A398B76D-7180-44F4-9C13-2AE7CE9D6684}"/>
              </a:ext>
            </a:extLst>
          </p:cNvPr>
          <p:cNvSpPr/>
          <p:nvPr/>
        </p:nvSpPr>
        <p:spPr>
          <a:xfrm>
            <a:off x="617355" y="4497106"/>
            <a:ext cx="2103120" cy="822960"/>
          </a:xfrm>
          <a:prstGeom prst="roundRect">
            <a:avLst>
              <a:gd name="adj" fmla="val 12220"/>
            </a:avLst>
          </a:prstGeom>
          <a:pattFill prst="horzBrick">
            <a:fgClr>
              <a:srgbClr val="2A323A"/>
            </a:fgClr>
            <a:bgClr>
              <a:srgbClr val="708498"/>
            </a:bgClr>
          </a:patt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buClrTx/>
            </a:pPr>
            <a:r>
              <a:rPr lang="en-US" sz="1300" b="1" kern="1200">
                <a:solidFill>
                  <a:prstClr val="white"/>
                </a:solidFill>
                <a:latin typeface="Century Gothic" panose="020B0502020202020204" pitchFamily="34" charset="0"/>
              </a:rPr>
              <a:t>Documentation Templates and Rules</a:t>
            </a:r>
          </a:p>
        </p:txBody>
      </p:sp>
      <p:sp>
        <p:nvSpPr>
          <p:cNvPr id="48" name="Rectangle: Rounded Corners 47">
            <a:extLst>
              <a:ext uri="{FF2B5EF4-FFF2-40B4-BE49-F238E27FC236}">
                <a16:creationId xmlns:a16="http://schemas.microsoft.com/office/drawing/2014/main" id="{52FED9EF-282A-4103-8332-D2D777B025A1}"/>
              </a:ext>
            </a:extLst>
          </p:cNvPr>
          <p:cNvSpPr/>
          <p:nvPr/>
        </p:nvSpPr>
        <p:spPr>
          <a:xfrm>
            <a:off x="5904387" y="5646481"/>
            <a:ext cx="478624" cy="201168"/>
          </a:xfrm>
          <a:prstGeom prst="roundRect">
            <a:avLst/>
          </a:prstGeom>
          <a:solidFill>
            <a:srgbClr val="313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0" name="Rectangle: Rounded Corners 49">
            <a:extLst>
              <a:ext uri="{FF2B5EF4-FFF2-40B4-BE49-F238E27FC236}">
                <a16:creationId xmlns:a16="http://schemas.microsoft.com/office/drawing/2014/main" id="{6A31C224-3398-49E1-B3E3-77CF13200CC7}"/>
              </a:ext>
            </a:extLst>
          </p:cNvPr>
          <p:cNvSpPr/>
          <p:nvPr/>
        </p:nvSpPr>
        <p:spPr>
          <a:xfrm>
            <a:off x="5904386" y="6453572"/>
            <a:ext cx="470852" cy="201473"/>
          </a:xfrm>
          <a:prstGeom prst="roundRect">
            <a:avLst/>
          </a:prstGeom>
          <a:solidFill>
            <a:schemeClr val="accent1"/>
          </a:solidFill>
          <a:ln w="38100">
            <a:noFill/>
            <a:prstDash val="soli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buClrTx/>
            </a:pPr>
            <a:endParaRPr lang="en-US" sz="1300" b="1" kern="1200">
              <a:solidFill>
                <a:prstClr val="white"/>
              </a:solidFill>
              <a:latin typeface="Century Gothic" panose="020B0502020202020204" pitchFamily="34" charset="0"/>
            </a:endParaRPr>
          </a:p>
        </p:txBody>
      </p:sp>
      <p:sp>
        <p:nvSpPr>
          <p:cNvPr id="51" name="Rectangle: Rounded Corners 50">
            <a:extLst>
              <a:ext uri="{FF2B5EF4-FFF2-40B4-BE49-F238E27FC236}">
                <a16:creationId xmlns:a16="http://schemas.microsoft.com/office/drawing/2014/main" id="{67637809-E762-44BC-8D7A-7009A77E9177}"/>
              </a:ext>
            </a:extLst>
          </p:cNvPr>
          <p:cNvSpPr/>
          <p:nvPr/>
        </p:nvSpPr>
        <p:spPr>
          <a:xfrm>
            <a:off x="5904386" y="6195072"/>
            <a:ext cx="478624" cy="201474"/>
          </a:xfrm>
          <a:prstGeom prst="round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00" b="1">
              <a:solidFill>
                <a:prstClr val="white"/>
              </a:solidFill>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D15A0413-9D6C-4BB3-A2F5-F5E65F8A33F1}"/>
              </a:ext>
            </a:extLst>
          </p:cNvPr>
          <p:cNvSpPr/>
          <p:nvPr/>
        </p:nvSpPr>
        <p:spPr>
          <a:xfrm>
            <a:off x="5904386" y="5915307"/>
            <a:ext cx="478624" cy="201474"/>
          </a:xfrm>
          <a:prstGeom prst="roundRect">
            <a:avLst/>
          </a:prstGeom>
          <a:solidFill>
            <a:srgbClr val="7C8EA0"/>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00" b="1">
              <a:solidFill>
                <a:prstClr val="white"/>
              </a:solidFill>
              <a:latin typeface="Century Gothic" panose="020B0502020202020204" pitchFamily="34" charset="0"/>
            </a:endParaRPr>
          </a:p>
        </p:txBody>
      </p:sp>
      <p:sp>
        <p:nvSpPr>
          <p:cNvPr id="54" name="TextBox 53">
            <a:extLst>
              <a:ext uri="{FF2B5EF4-FFF2-40B4-BE49-F238E27FC236}">
                <a16:creationId xmlns:a16="http://schemas.microsoft.com/office/drawing/2014/main" id="{B5B64ADD-E57F-40B0-BE1E-A6DD9DF501CA}"/>
              </a:ext>
            </a:extLst>
          </p:cNvPr>
          <p:cNvSpPr txBox="1"/>
          <p:nvPr/>
        </p:nvSpPr>
        <p:spPr>
          <a:xfrm>
            <a:off x="6395094" y="5620814"/>
            <a:ext cx="1063582" cy="248017"/>
          </a:xfrm>
          <a:prstGeom prst="rect">
            <a:avLst/>
          </a:prstGeom>
          <a:noFill/>
        </p:spPr>
        <p:txBody>
          <a:bodyPr wrap="square" rtlCol="0">
            <a:spAutoFit/>
          </a:bodyPr>
          <a:lstStyle/>
          <a:p>
            <a:pPr>
              <a:lnSpc>
                <a:spcPts val="1300"/>
              </a:lnSpc>
              <a:defRPr/>
            </a:pPr>
            <a:r>
              <a:rPr lang="en-US" sz="1050" b="1">
                <a:solidFill>
                  <a:srgbClr val="474749"/>
                </a:solidFill>
                <a:latin typeface="Century Gothic" panose="020B0502020202020204" pitchFamily="34" charset="0"/>
              </a:rPr>
              <a:t>Published</a:t>
            </a:r>
          </a:p>
        </p:txBody>
      </p:sp>
      <p:sp>
        <p:nvSpPr>
          <p:cNvPr id="55" name="TextBox 54">
            <a:extLst>
              <a:ext uri="{FF2B5EF4-FFF2-40B4-BE49-F238E27FC236}">
                <a16:creationId xmlns:a16="http://schemas.microsoft.com/office/drawing/2014/main" id="{08714339-51FA-409D-867F-93C873B31C18}"/>
              </a:ext>
            </a:extLst>
          </p:cNvPr>
          <p:cNvSpPr txBox="1"/>
          <p:nvPr/>
        </p:nvSpPr>
        <p:spPr>
          <a:xfrm>
            <a:off x="6395094" y="5888626"/>
            <a:ext cx="1063582" cy="248017"/>
          </a:xfrm>
          <a:prstGeom prst="rect">
            <a:avLst/>
          </a:prstGeom>
          <a:noFill/>
        </p:spPr>
        <p:txBody>
          <a:bodyPr wrap="square" rtlCol="0">
            <a:spAutoFit/>
          </a:bodyPr>
          <a:lstStyle/>
          <a:p>
            <a:pPr lvl="0">
              <a:lnSpc>
                <a:spcPts val="1300"/>
              </a:lnSpc>
              <a:buClrTx/>
              <a:defRPr/>
            </a:pPr>
            <a:r>
              <a:rPr lang="en-US" sz="1050" b="1">
                <a:solidFill>
                  <a:srgbClr val="474749"/>
                </a:solidFill>
                <a:latin typeface="Century Gothic" panose="020B0502020202020204" pitchFamily="34" charset="0"/>
              </a:rPr>
              <a:t>Balloting </a:t>
            </a:r>
          </a:p>
        </p:txBody>
      </p:sp>
      <p:sp>
        <p:nvSpPr>
          <p:cNvPr id="56" name="TextBox 55">
            <a:extLst>
              <a:ext uri="{FF2B5EF4-FFF2-40B4-BE49-F238E27FC236}">
                <a16:creationId xmlns:a16="http://schemas.microsoft.com/office/drawing/2014/main" id="{D4E36269-6C9E-49AA-B292-76EDEE3E0116}"/>
              </a:ext>
            </a:extLst>
          </p:cNvPr>
          <p:cNvSpPr txBox="1"/>
          <p:nvPr/>
        </p:nvSpPr>
        <p:spPr>
          <a:xfrm>
            <a:off x="6395094" y="6381490"/>
            <a:ext cx="1063582" cy="248017"/>
          </a:xfrm>
          <a:prstGeom prst="rect">
            <a:avLst/>
          </a:prstGeom>
          <a:noFill/>
        </p:spPr>
        <p:txBody>
          <a:bodyPr wrap="square" rtlCol="0">
            <a:spAutoFit/>
          </a:bodyPr>
          <a:lstStyle/>
          <a:p>
            <a:pPr lvl="0">
              <a:lnSpc>
                <a:spcPts val="1300"/>
              </a:lnSpc>
              <a:buClrTx/>
              <a:defRPr/>
            </a:pPr>
            <a:r>
              <a:rPr lang="en-US" sz="1050" b="1">
                <a:solidFill>
                  <a:srgbClr val="474749"/>
                </a:solidFill>
                <a:latin typeface="Century Gothic" panose="020B0502020202020204" pitchFamily="34" charset="0"/>
              </a:rPr>
              <a:t>Future</a:t>
            </a:r>
          </a:p>
        </p:txBody>
      </p:sp>
      <p:grpSp>
        <p:nvGrpSpPr>
          <p:cNvPr id="33" name="Group 32">
            <a:extLst>
              <a:ext uri="{FF2B5EF4-FFF2-40B4-BE49-F238E27FC236}">
                <a16:creationId xmlns:a16="http://schemas.microsoft.com/office/drawing/2014/main" id="{FC538EB9-F8B0-4272-A6F9-4C0EF7327FD0}"/>
              </a:ext>
            </a:extLst>
          </p:cNvPr>
          <p:cNvGrpSpPr/>
          <p:nvPr/>
        </p:nvGrpSpPr>
        <p:grpSpPr>
          <a:xfrm>
            <a:off x="4009219" y="5529470"/>
            <a:ext cx="1733286" cy="1093194"/>
            <a:chOff x="3759865" y="5556099"/>
            <a:chExt cx="1733286" cy="1093194"/>
          </a:xfrm>
        </p:grpSpPr>
        <p:sp>
          <p:nvSpPr>
            <p:cNvPr id="52" name="Rectangle 51">
              <a:extLst>
                <a:ext uri="{FF2B5EF4-FFF2-40B4-BE49-F238E27FC236}">
                  <a16:creationId xmlns:a16="http://schemas.microsoft.com/office/drawing/2014/main" id="{FDA2DB4F-6159-4C7B-868F-523C5BA0A289}"/>
                </a:ext>
              </a:extLst>
            </p:cNvPr>
            <p:cNvSpPr/>
            <p:nvPr/>
          </p:nvSpPr>
          <p:spPr>
            <a:xfrm>
              <a:off x="3759865" y="5589319"/>
              <a:ext cx="1589412" cy="950341"/>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74749"/>
                  </a:solidFill>
                  <a:effectLst/>
                  <a:uLnTx/>
                  <a:uFillTx/>
                  <a:latin typeface="Century Gothic" panose="020B0502020202020204" pitchFamily="34" charset="0"/>
                  <a:ea typeface="+mn-ea"/>
                  <a:cs typeface="+mn-cs"/>
                </a:rPr>
                <a:t>Use Case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74749"/>
                  </a:solidFill>
                  <a:effectLst/>
                  <a:uLnTx/>
                  <a:uFillTx/>
                  <a:latin typeface="Century Gothic" panose="020B0502020202020204" pitchFamily="34" charset="0"/>
                  <a:ea typeface="+mn-ea"/>
                  <a:cs typeface="+mn-cs"/>
                </a:rPr>
                <a:t>HL7 Standards Progress</a:t>
              </a:r>
            </a:p>
          </p:txBody>
        </p:sp>
        <p:cxnSp>
          <p:nvCxnSpPr>
            <p:cNvPr id="57" name="Connector: Elbow 56">
              <a:extLst>
                <a:ext uri="{FF2B5EF4-FFF2-40B4-BE49-F238E27FC236}">
                  <a16:creationId xmlns:a16="http://schemas.microsoft.com/office/drawing/2014/main" id="{27BD78F1-C3AD-45E9-9E14-C73194905A49}"/>
                </a:ext>
              </a:extLst>
            </p:cNvPr>
            <p:cNvCxnSpPr>
              <a:cxnSpLocks/>
            </p:cNvCxnSpPr>
            <p:nvPr/>
          </p:nvCxnSpPr>
          <p:spPr>
            <a:xfrm rot="10800000" flipV="1">
              <a:off x="5488323" y="5556099"/>
              <a:ext cx="4828" cy="1093194"/>
            </a:xfrm>
            <a:prstGeom prst="bentConnector3">
              <a:avLst>
                <a:gd name="adj1" fmla="val 1800000"/>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B3D8EA5B-B85F-461D-9F15-91DCD7D25BAC}"/>
              </a:ext>
            </a:extLst>
          </p:cNvPr>
          <p:cNvSpPr txBox="1"/>
          <p:nvPr/>
        </p:nvSpPr>
        <p:spPr>
          <a:xfrm>
            <a:off x="6407177" y="6164529"/>
            <a:ext cx="1063582" cy="248017"/>
          </a:xfrm>
          <a:prstGeom prst="rect">
            <a:avLst/>
          </a:prstGeom>
          <a:noFill/>
        </p:spPr>
        <p:txBody>
          <a:bodyPr wrap="square" rtlCol="0">
            <a:spAutoFit/>
          </a:bodyPr>
          <a:lstStyle/>
          <a:p>
            <a:pPr lvl="0">
              <a:lnSpc>
                <a:spcPts val="1300"/>
              </a:lnSpc>
              <a:buClrTx/>
              <a:defRPr/>
            </a:pPr>
            <a:r>
              <a:rPr lang="en-US" sz="1050" b="1">
                <a:solidFill>
                  <a:srgbClr val="474749"/>
                </a:solidFill>
                <a:latin typeface="Century Gothic" panose="020B0502020202020204" pitchFamily="34" charset="0"/>
              </a:rPr>
              <a:t>Build </a:t>
            </a:r>
          </a:p>
        </p:txBody>
      </p:sp>
      <p:sp>
        <p:nvSpPr>
          <p:cNvPr id="49" name="TextBox 48">
            <a:extLst>
              <a:ext uri="{FF2B5EF4-FFF2-40B4-BE49-F238E27FC236}">
                <a16:creationId xmlns:a16="http://schemas.microsoft.com/office/drawing/2014/main" id="{6FB33D16-BD19-4E58-98FB-E441626A4485}"/>
              </a:ext>
            </a:extLst>
          </p:cNvPr>
          <p:cNvSpPr txBox="1"/>
          <p:nvPr/>
        </p:nvSpPr>
        <p:spPr>
          <a:xfrm>
            <a:off x="7959282" y="5858270"/>
            <a:ext cx="2160290" cy="523220"/>
          </a:xfrm>
          <a:prstGeom prst="rect">
            <a:avLst/>
          </a:prstGeom>
          <a:noFill/>
        </p:spPr>
        <p:txBody>
          <a:bodyPr wrap="square" rtlCol="0">
            <a:spAutoFit/>
          </a:bodyPr>
          <a:lstStyle/>
          <a:p>
            <a:r>
              <a:rPr lang="en-US" dirty="0">
                <a:latin typeface="Century Gothic" panose="020B0502020202020204" pitchFamily="34" charset="0"/>
              </a:rPr>
              <a:t>Aligned with specific ONC or CMS rule</a:t>
            </a:r>
          </a:p>
        </p:txBody>
      </p:sp>
      <p:sp>
        <p:nvSpPr>
          <p:cNvPr id="59" name="Rectangle: Rounded Corners 58">
            <a:extLst>
              <a:ext uri="{FF2B5EF4-FFF2-40B4-BE49-F238E27FC236}">
                <a16:creationId xmlns:a16="http://schemas.microsoft.com/office/drawing/2014/main" id="{88673BF9-7BC4-4F21-A80F-3501F185721E}"/>
              </a:ext>
            </a:extLst>
          </p:cNvPr>
          <p:cNvSpPr/>
          <p:nvPr/>
        </p:nvSpPr>
        <p:spPr>
          <a:xfrm>
            <a:off x="7441097" y="6119909"/>
            <a:ext cx="478624" cy="454293"/>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AA7B715-DD5C-4CEB-93DF-7AF57DCCCE55}"/>
              </a:ext>
            </a:extLst>
          </p:cNvPr>
          <p:cNvSpPr>
            <a:spLocks noGrp="1"/>
          </p:cNvSpPr>
          <p:nvPr>
            <p:ph type="title"/>
          </p:nvPr>
        </p:nvSpPr>
        <p:spPr>
          <a:xfrm>
            <a:off x="752475" y="155088"/>
            <a:ext cx="7162805" cy="523220"/>
          </a:xfrm>
        </p:spPr>
        <p:txBody>
          <a:bodyPr/>
          <a:lstStyle/>
          <a:p>
            <a:r>
              <a:rPr lang="en-US" dirty="0"/>
              <a:t>Use Case Focus Areas</a:t>
            </a:r>
            <a:br>
              <a:rPr lang="en-US" dirty="0"/>
            </a:br>
            <a:endParaRPr lang="en-US" dirty="0"/>
          </a:p>
        </p:txBody>
      </p:sp>
      <p:sp>
        <p:nvSpPr>
          <p:cNvPr id="3" name="Slide Number Placeholder 2">
            <a:extLst>
              <a:ext uri="{FF2B5EF4-FFF2-40B4-BE49-F238E27FC236}">
                <a16:creationId xmlns:a16="http://schemas.microsoft.com/office/drawing/2014/main" id="{9AD0D4FE-C318-46F2-BF19-6EEC2119B8DF}"/>
              </a:ext>
            </a:extLst>
          </p:cNvPr>
          <p:cNvSpPr>
            <a:spLocks noGrp="1"/>
          </p:cNvSpPr>
          <p:nvPr>
            <p:ph type="sldNum" sz="quarter" idx="12"/>
          </p:nvPr>
        </p:nvSpPr>
        <p:spPr>
          <a:xfrm>
            <a:off x="11360517" y="6390178"/>
            <a:ext cx="513735" cy="227164"/>
          </a:xfrm>
        </p:spPr>
        <p:txBody>
          <a:bodyPr/>
          <a:lstStyle/>
          <a:p>
            <a:pPr>
              <a:buClrTx/>
              <a:buFontTx/>
              <a:buNone/>
            </a:pPr>
            <a:fld id="{2F8AF2E6-64A8-0F46-AF27-0A96D82A033B}" type="slidenum">
              <a:rPr lang="en-US" kern="1200" smtClean="0">
                <a:solidFill>
                  <a:srgbClr val="FFFFFF"/>
                </a:solidFill>
              </a:rPr>
              <a:pPr>
                <a:buClrTx/>
                <a:buFontTx/>
                <a:buNone/>
              </a:pPr>
              <a:t>17</a:t>
            </a:fld>
            <a:endParaRPr lang="en-US" kern="1200">
              <a:solidFill>
                <a:srgbClr val="FFFFFF"/>
              </a:solidFill>
            </a:endParaRPr>
          </a:p>
        </p:txBody>
      </p:sp>
    </p:spTree>
    <p:extLst>
      <p:ext uri="{BB962C8B-B14F-4D97-AF65-F5344CB8AC3E}">
        <p14:creationId xmlns:p14="http://schemas.microsoft.com/office/powerpoint/2010/main" val="89889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92246" y="427209"/>
            <a:ext cx="2881853" cy="369332"/>
          </a:xfrm>
          <a:prstGeom prst="rect">
            <a:avLst/>
          </a:prstGeom>
          <a:solidFill>
            <a:schemeClr val="bg1"/>
          </a:solidFill>
        </p:spPr>
        <p:txBody>
          <a:bodyPr wrap="square" rtlCol="0">
            <a:spAutoFit/>
          </a:bodyPr>
          <a:lstStyle/>
          <a:p>
            <a:endParaRPr lang="en-US" dirty="0"/>
          </a:p>
        </p:txBody>
      </p:sp>
      <p:sp>
        <p:nvSpPr>
          <p:cNvPr id="105" name="Rectangle: Top Corners Rounded 104">
            <a:extLst>
              <a:ext uri="{FF2B5EF4-FFF2-40B4-BE49-F238E27FC236}">
                <a16:creationId xmlns:a16="http://schemas.microsoft.com/office/drawing/2014/main" id="{6C92197D-5C38-4050-9642-A799E078376A}"/>
              </a:ext>
            </a:extLst>
          </p:cNvPr>
          <p:cNvSpPr/>
          <p:nvPr/>
        </p:nvSpPr>
        <p:spPr>
          <a:xfrm rot="10800000">
            <a:off x="8541746" y="2366871"/>
            <a:ext cx="3015847" cy="3360878"/>
          </a:xfrm>
          <a:prstGeom prst="round2SameRect">
            <a:avLst>
              <a:gd name="adj1" fmla="val 6282"/>
              <a:gd name="adj2" fmla="val 0"/>
            </a:avLst>
          </a:prstGeom>
          <a:solidFill>
            <a:srgbClr val="ED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 </a:t>
            </a:r>
          </a:p>
        </p:txBody>
      </p:sp>
      <p:sp>
        <p:nvSpPr>
          <p:cNvPr id="107" name="Rectangle 106">
            <a:extLst>
              <a:ext uri="{FF2B5EF4-FFF2-40B4-BE49-F238E27FC236}">
                <a16:creationId xmlns:a16="http://schemas.microsoft.com/office/drawing/2014/main" id="{A1C11C24-219D-4782-BE7A-DDDB04FCE0E1}"/>
              </a:ext>
            </a:extLst>
          </p:cNvPr>
          <p:cNvSpPr/>
          <p:nvPr/>
        </p:nvSpPr>
        <p:spPr>
          <a:xfrm>
            <a:off x="8541742" y="3516867"/>
            <a:ext cx="1540495" cy="11235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8" name="Rectangle: Top Corners Rounded 97">
            <a:extLst>
              <a:ext uri="{FF2B5EF4-FFF2-40B4-BE49-F238E27FC236}">
                <a16:creationId xmlns:a16="http://schemas.microsoft.com/office/drawing/2014/main" id="{7909DE31-4DE6-4B6C-8908-0A360573F6F4}"/>
              </a:ext>
            </a:extLst>
          </p:cNvPr>
          <p:cNvSpPr/>
          <p:nvPr/>
        </p:nvSpPr>
        <p:spPr>
          <a:xfrm rot="10800000">
            <a:off x="3951864" y="2260308"/>
            <a:ext cx="4360215" cy="2375250"/>
          </a:xfrm>
          <a:prstGeom prst="round2SameRect">
            <a:avLst>
              <a:gd name="adj1" fmla="val 11284"/>
              <a:gd name="adj2" fmla="val 0"/>
            </a:avLst>
          </a:prstGeom>
          <a:solidFill>
            <a:srgbClr val="ED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13" name="Group 12">
            <a:extLst>
              <a:ext uri="{FF2B5EF4-FFF2-40B4-BE49-F238E27FC236}">
                <a16:creationId xmlns:a16="http://schemas.microsoft.com/office/drawing/2014/main" id="{36672AE6-3ADE-4AC9-A8AF-62AD0FC673DF}"/>
              </a:ext>
            </a:extLst>
          </p:cNvPr>
          <p:cNvGrpSpPr/>
          <p:nvPr/>
        </p:nvGrpSpPr>
        <p:grpSpPr>
          <a:xfrm>
            <a:off x="3942058" y="2364280"/>
            <a:ext cx="4363658" cy="2271278"/>
            <a:chOff x="3942058" y="2364280"/>
            <a:chExt cx="4363658" cy="2271278"/>
          </a:xfrm>
          <a:solidFill>
            <a:schemeClr val="accent2">
              <a:lumMod val="60000"/>
              <a:lumOff val="40000"/>
            </a:schemeClr>
          </a:solidFill>
        </p:grpSpPr>
        <p:sp>
          <p:nvSpPr>
            <p:cNvPr id="94" name="Freeform: Shape 93">
              <a:extLst>
                <a:ext uri="{FF2B5EF4-FFF2-40B4-BE49-F238E27FC236}">
                  <a16:creationId xmlns:a16="http://schemas.microsoft.com/office/drawing/2014/main" id="{9AAEF4DF-45D4-449F-B4EA-AB81054260FA}"/>
                </a:ext>
              </a:extLst>
            </p:cNvPr>
            <p:cNvSpPr/>
            <p:nvPr/>
          </p:nvSpPr>
          <p:spPr>
            <a:xfrm rot="10800000">
              <a:off x="3942058" y="3488700"/>
              <a:ext cx="1500462" cy="1146858"/>
            </a:xfrm>
            <a:custGeom>
              <a:avLst/>
              <a:gdLst>
                <a:gd name="connsiteX0" fmla="*/ 1500462 w 1500462"/>
                <a:gd name="connsiteY0" fmla="*/ 1146858 h 1146858"/>
                <a:gd name="connsiteX1" fmla="*/ 0 w 1500462"/>
                <a:gd name="connsiteY1" fmla="*/ 1146858 h 1146858"/>
                <a:gd name="connsiteX2" fmla="*/ 0 w 1500462"/>
                <a:gd name="connsiteY2" fmla="*/ 0 h 1146858"/>
                <a:gd name="connsiteX3" fmla="*/ 1232439 w 1500462"/>
                <a:gd name="connsiteY3" fmla="*/ 0 h 1146858"/>
                <a:gd name="connsiteX4" fmla="*/ 1500462 w 1500462"/>
                <a:gd name="connsiteY4" fmla="*/ 268023 h 1146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462" h="1146858">
                  <a:moveTo>
                    <a:pt x="1500462" y="1146858"/>
                  </a:moveTo>
                  <a:lnTo>
                    <a:pt x="0" y="1146858"/>
                  </a:lnTo>
                  <a:lnTo>
                    <a:pt x="0" y="0"/>
                  </a:lnTo>
                  <a:lnTo>
                    <a:pt x="1232439" y="0"/>
                  </a:lnTo>
                  <a:cubicBezTo>
                    <a:pt x="1380464" y="0"/>
                    <a:pt x="1500462" y="119998"/>
                    <a:pt x="1500462" y="268023"/>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p>
          </p:txBody>
        </p:sp>
        <p:sp>
          <p:nvSpPr>
            <p:cNvPr id="87" name="Rectangle 86">
              <a:extLst>
                <a:ext uri="{FF2B5EF4-FFF2-40B4-BE49-F238E27FC236}">
                  <a16:creationId xmlns:a16="http://schemas.microsoft.com/office/drawing/2014/main" id="{760751E0-F327-44B6-B8CF-3D35361D2286}"/>
                </a:ext>
              </a:extLst>
            </p:cNvPr>
            <p:cNvSpPr/>
            <p:nvPr/>
          </p:nvSpPr>
          <p:spPr>
            <a:xfrm>
              <a:off x="6804003" y="2364280"/>
              <a:ext cx="1501713" cy="10548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22D4FCA5-4115-42A7-8FED-655DEFA7907B}"/>
                </a:ext>
              </a:extLst>
            </p:cNvPr>
            <p:cNvSpPr/>
            <p:nvPr/>
          </p:nvSpPr>
          <p:spPr>
            <a:xfrm>
              <a:off x="5425727" y="2364280"/>
              <a:ext cx="1419828" cy="22712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17" name="Rectangle: Top Corners Rounded 116">
            <a:extLst>
              <a:ext uri="{FF2B5EF4-FFF2-40B4-BE49-F238E27FC236}">
                <a16:creationId xmlns:a16="http://schemas.microsoft.com/office/drawing/2014/main" id="{941CC008-228B-423B-8B6F-F586274535BB}"/>
              </a:ext>
            </a:extLst>
          </p:cNvPr>
          <p:cNvSpPr/>
          <p:nvPr/>
        </p:nvSpPr>
        <p:spPr>
          <a:xfrm rot="10800000">
            <a:off x="3969462" y="5292472"/>
            <a:ext cx="4352420" cy="1411116"/>
          </a:xfrm>
          <a:prstGeom prst="round2SameRect">
            <a:avLst/>
          </a:prstGeom>
          <a:solidFill>
            <a:srgbClr val="ED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10" name="Graphic 9">
            <a:extLst>
              <a:ext uri="{FF2B5EF4-FFF2-40B4-BE49-F238E27FC236}">
                <a16:creationId xmlns:a16="http://schemas.microsoft.com/office/drawing/2014/main" id="{F5273403-FA1C-42E9-A0C1-07F04E74D8A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389201" y="5433305"/>
            <a:ext cx="1207008" cy="603504"/>
          </a:xfrm>
          <a:prstGeom prst="rect">
            <a:avLst/>
          </a:prstGeom>
        </p:spPr>
      </p:pic>
      <p:pic>
        <p:nvPicPr>
          <p:cNvPr id="160" name="Graphic 159">
            <a:extLst>
              <a:ext uri="{FF2B5EF4-FFF2-40B4-BE49-F238E27FC236}">
                <a16:creationId xmlns:a16="http://schemas.microsoft.com/office/drawing/2014/main" id="{230197AA-9317-4802-A7DC-89F2AD670E4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148102" y="3626287"/>
            <a:ext cx="1207008" cy="603504"/>
          </a:xfrm>
          <a:prstGeom prst="rect">
            <a:avLst/>
          </a:prstGeom>
        </p:spPr>
      </p:pic>
      <p:pic>
        <p:nvPicPr>
          <p:cNvPr id="161" name="Graphic 160">
            <a:extLst>
              <a:ext uri="{FF2B5EF4-FFF2-40B4-BE49-F238E27FC236}">
                <a16:creationId xmlns:a16="http://schemas.microsoft.com/office/drawing/2014/main" id="{DA19C8DA-FB0C-4542-9A82-2881DAC935B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464567" y="4754853"/>
            <a:ext cx="1207008" cy="603504"/>
          </a:xfrm>
          <a:prstGeom prst="rect">
            <a:avLst/>
          </a:prstGeom>
        </p:spPr>
      </p:pic>
      <p:sp>
        <p:nvSpPr>
          <p:cNvPr id="86" name="Rectangle: Top Corners Rounded 85">
            <a:extLst>
              <a:ext uri="{FF2B5EF4-FFF2-40B4-BE49-F238E27FC236}">
                <a16:creationId xmlns:a16="http://schemas.microsoft.com/office/drawing/2014/main" id="{2B86B5C5-0804-4EB3-AFA2-C3ADAF72FC2B}"/>
              </a:ext>
            </a:extLst>
          </p:cNvPr>
          <p:cNvSpPr/>
          <p:nvPr/>
        </p:nvSpPr>
        <p:spPr>
          <a:xfrm rot="10800000">
            <a:off x="609819" y="4035590"/>
            <a:ext cx="3163890" cy="2667998"/>
          </a:xfrm>
          <a:prstGeom prst="round2SameRect">
            <a:avLst>
              <a:gd name="adj1" fmla="val 11284"/>
              <a:gd name="adj2" fmla="val 0"/>
            </a:avLst>
          </a:prstGeom>
          <a:solidFill>
            <a:srgbClr val="ED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9" name="Graphic 8">
            <a:extLst>
              <a:ext uri="{FF2B5EF4-FFF2-40B4-BE49-F238E27FC236}">
                <a16:creationId xmlns:a16="http://schemas.microsoft.com/office/drawing/2014/main" id="{BB092DFA-E172-4E1B-B539-FEC810CB9C2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148059" y="2490767"/>
            <a:ext cx="1207008" cy="603504"/>
          </a:xfrm>
          <a:prstGeom prst="rect">
            <a:avLst/>
          </a:prstGeom>
        </p:spPr>
      </p:pic>
      <p:pic>
        <p:nvPicPr>
          <p:cNvPr id="143" name="Graphic 142">
            <a:extLst>
              <a:ext uri="{FF2B5EF4-FFF2-40B4-BE49-F238E27FC236}">
                <a16:creationId xmlns:a16="http://schemas.microsoft.com/office/drawing/2014/main" id="{F5CA51DF-5AE4-47B8-BD23-5964A72C531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536553" y="2490767"/>
            <a:ext cx="1207008" cy="603504"/>
          </a:xfrm>
          <a:prstGeom prst="rect">
            <a:avLst/>
          </a:prstGeom>
        </p:spPr>
      </p:pic>
      <p:pic>
        <p:nvPicPr>
          <p:cNvPr id="144" name="Graphic 143">
            <a:extLst>
              <a:ext uri="{FF2B5EF4-FFF2-40B4-BE49-F238E27FC236}">
                <a16:creationId xmlns:a16="http://schemas.microsoft.com/office/drawing/2014/main" id="{3C6BE3FF-B6BF-4A86-8DFB-0570AFB21CB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968528" y="2501325"/>
            <a:ext cx="1207008" cy="603504"/>
          </a:xfrm>
          <a:prstGeom prst="rect">
            <a:avLst/>
          </a:prstGeom>
        </p:spPr>
      </p:pic>
      <p:pic>
        <p:nvPicPr>
          <p:cNvPr id="145" name="Graphic 144">
            <a:extLst>
              <a:ext uri="{FF2B5EF4-FFF2-40B4-BE49-F238E27FC236}">
                <a16:creationId xmlns:a16="http://schemas.microsoft.com/office/drawing/2014/main" id="{10706D94-B15F-485D-A139-411AFBE5647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750841" y="2432399"/>
            <a:ext cx="1207008" cy="603504"/>
          </a:xfrm>
          <a:prstGeom prst="rect">
            <a:avLst/>
          </a:prstGeom>
        </p:spPr>
      </p:pic>
      <p:pic>
        <p:nvPicPr>
          <p:cNvPr id="146" name="Graphic 145">
            <a:extLst>
              <a:ext uri="{FF2B5EF4-FFF2-40B4-BE49-F238E27FC236}">
                <a16:creationId xmlns:a16="http://schemas.microsoft.com/office/drawing/2014/main" id="{583CF6A9-2202-47DC-8C02-41A334871CC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160088" y="2432399"/>
            <a:ext cx="1207008" cy="603504"/>
          </a:xfrm>
          <a:prstGeom prst="rect">
            <a:avLst/>
          </a:prstGeom>
        </p:spPr>
      </p:pic>
      <p:pic>
        <p:nvPicPr>
          <p:cNvPr id="155" name="Graphic 154">
            <a:extLst>
              <a:ext uri="{FF2B5EF4-FFF2-40B4-BE49-F238E27FC236}">
                <a16:creationId xmlns:a16="http://schemas.microsoft.com/office/drawing/2014/main" id="{5A49CA13-E8C5-43D3-B956-07C7E2C0384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750586" y="3626287"/>
            <a:ext cx="1207008" cy="603504"/>
          </a:xfrm>
          <a:prstGeom prst="rect">
            <a:avLst/>
          </a:prstGeom>
        </p:spPr>
      </p:pic>
      <p:pic>
        <p:nvPicPr>
          <p:cNvPr id="156" name="Graphic 155">
            <a:extLst>
              <a:ext uri="{FF2B5EF4-FFF2-40B4-BE49-F238E27FC236}">
                <a16:creationId xmlns:a16="http://schemas.microsoft.com/office/drawing/2014/main" id="{79A881F4-311E-4006-99DD-8A6ACD17F03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541365" y="3558191"/>
            <a:ext cx="1207008" cy="603504"/>
          </a:xfrm>
          <a:prstGeom prst="rect">
            <a:avLst/>
          </a:prstGeom>
        </p:spPr>
      </p:pic>
      <p:pic>
        <p:nvPicPr>
          <p:cNvPr id="157" name="Graphic 156">
            <a:extLst>
              <a:ext uri="{FF2B5EF4-FFF2-40B4-BE49-F238E27FC236}">
                <a16:creationId xmlns:a16="http://schemas.microsoft.com/office/drawing/2014/main" id="{B972DE3A-DEA5-41B6-8A16-FD4E0E6C77A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261836" y="4394251"/>
            <a:ext cx="1207008" cy="603504"/>
          </a:xfrm>
          <a:prstGeom prst="rect">
            <a:avLst/>
          </a:prstGeom>
        </p:spPr>
      </p:pic>
      <p:pic>
        <p:nvPicPr>
          <p:cNvPr id="158" name="Graphic 157">
            <a:extLst>
              <a:ext uri="{FF2B5EF4-FFF2-40B4-BE49-F238E27FC236}">
                <a16:creationId xmlns:a16="http://schemas.microsoft.com/office/drawing/2014/main" id="{66BA9C29-4461-4D83-A8C2-A605967E8E9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9557" y="5627680"/>
            <a:ext cx="1207008" cy="603504"/>
          </a:xfrm>
          <a:prstGeom prst="rect">
            <a:avLst/>
          </a:prstGeom>
        </p:spPr>
      </p:pic>
      <p:pic>
        <p:nvPicPr>
          <p:cNvPr id="159" name="Graphic 158">
            <a:extLst>
              <a:ext uri="{FF2B5EF4-FFF2-40B4-BE49-F238E27FC236}">
                <a16:creationId xmlns:a16="http://schemas.microsoft.com/office/drawing/2014/main" id="{E58873C3-D482-4EC7-99C4-BC4AF8146DA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580591" y="5437730"/>
            <a:ext cx="1207008" cy="603504"/>
          </a:xfrm>
          <a:prstGeom prst="rect">
            <a:avLst/>
          </a:prstGeom>
        </p:spPr>
      </p:pic>
      <p:pic>
        <p:nvPicPr>
          <p:cNvPr id="142" name="Graphic 141">
            <a:extLst>
              <a:ext uri="{FF2B5EF4-FFF2-40B4-BE49-F238E27FC236}">
                <a16:creationId xmlns:a16="http://schemas.microsoft.com/office/drawing/2014/main" id="{7F80B767-BFED-408C-8B5D-3D123A34404E}"/>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160408" y="3558191"/>
            <a:ext cx="1195128" cy="599079"/>
          </a:xfrm>
          <a:prstGeom prst="rect">
            <a:avLst/>
          </a:prstGeom>
        </p:spPr>
      </p:pic>
      <p:pic>
        <p:nvPicPr>
          <p:cNvPr id="141" name="Graphic 140">
            <a:extLst>
              <a:ext uri="{FF2B5EF4-FFF2-40B4-BE49-F238E27FC236}">
                <a16:creationId xmlns:a16="http://schemas.microsoft.com/office/drawing/2014/main" id="{DDE0BB44-2A30-42F4-AF06-9BC7C0CBB2FE}"/>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82390" y="4402233"/>
            <a:ext cx="1195128" cy="599079"/>
          </a:xfrm>
          <a:prstGeom prst="rect">
            <a:avLst/>
          </a:prstGeom>
        </p:spPr>
      </p:pic>
      <p:sp>
        <p:nvSpPr>
          <p:cNvPr id="84" name="Rectangle: Top Corners Rounded 83">
            <a:extLst>
              <a:ext uri="{FF2B5EF4-FFF2-40B4-BE49-F238E27FC236}">
                <a16:creationId xmlns:a16="http://schemas.microsoft.com/office/drawing/2014/main" id="{8A24E994-FE1D-4F1F-9201-D28EE7230AC5}"/>
              </a:ext>
            </a:extLst>
          </p:cNvPr>
          <p:cNvSpPr/>
          <p:nvPr/>
        </p:nvSpPr>
        <p:spPr>
          <a:xfrm rot="10800000">
            <a:off x="592247" y="2366872"/>
            <a:ext cx="3163888" cy="1331667"/>
          </a:xfrm>
          <a:prstGeom prst="round2SameRect">
            <a:avLst>
              <a:gd name="adj1" fmla="val 18264"/>
              <a:gd name="adj2" fmla="val 0"/>
            </a:avLst>
          </a:prstGeom>
          <a:solidFill>
            <a:srgbClr val="ED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140" name="Graphic 139">
            <a:extLst>
              <a:ext uri="{FF2B5EF4-FFF2-40B4-BE49-F238E27FC236}">
                <a16:creationId xmlns:a16="http://schemas.microsoft.com/office/drawing/2014/main" id="{67A422EB-5A72-4C24-ADBC-C4D0CCCA5F1E}"/>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82390" y="2490767"/>
            <a:ext cx="1195128" cy="599079"/>
          </a:xfrm>
          <a:prstGeom prst="rect">
            <a:avLst/>
          </a:prstGeom>
        </p:spPr>
      </p:pic>
      <p:pic>
        <p:nvPicPr>
          <p:cNvPr id="139" name="Graphic 138">
            <a:extLst>
              <a:ext uri="{FF2B5EF4-FFF2-40B4-BE49-F238E27FC236}">
                <a16:creationId xmlns:a16="http://schemas.microsoft.com/office/drawing/2014/main" id="{A02D704B-432F-4F64-98AB-0CB49D053AA4}"/>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934201" y="3558191"/>
            <a:ext cx="1207008" cy="603504"/>
          </a:xfrm>
          <a:prstGeom prst="rect">
            <a:avLst/>
          </a:prstGeom>
        </p:spPr>
      </p:pic>
      <p:pic>
        <p:nvPicPr>
          <p:cNvPr id="7" name="Graphic 6">
            <a:extLst>
              <a:ext uri="{FF2B5EF4-FFF2-40B4-BE49-F238E27FC236}">
                <a16:creationId xmlns:a16="http://schemas.microsoft.com/office/drawing/2014/main" id="{01A8418C-ECD2-457D-8CA8-A551822EA53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259326" y="2490767"/>
            <a:ext cx="1207008" cy="603504"/>
          </a:xfrm>
          <a:prstGeom prst="rect">
            <a:avLst/>
          </a:prstGeom>
        </p:spPr>
      </p:pic>
      <p:graphicFrame>
        <p:nvGraphicFramePr>
          <p:cNvPr id="14" name="Table 14">
            <a:extLst>
              <a:ext uri="{FF2B5EF4-FFF2-40B4-BE49-F238E27FC236}">
                <a16:creationId xmlns:a16="http://schemas.microsoft.com/office/drawing/2014/main" id="{51C3FC37-282F-4B0F-BBB6-5B356ED0210F}"/>
              </a:ext>
            </a:extLst>
          </p:cNvPr>
          <p:cNvGraphicFramePr>
            <a:graphicFrameLocks noGrp="1"/>
          </p:cNvGraphicFramePr>
          <p:nvPr/>
        </p:nvGraphicFramePr>
        <p:xfrm>
          <a:off x="3474099" y="240137"/>
          <a:ext cx="5266088" cy="1515456"/>
        </p:xfrm>
        <a:graphic>
          <a:graphicData uri="http://schemas.openxmlformats.org/drawingml/2006/table">
            <a:tbl>
              <a:tblPr bandRow="1"/>
              <a:tblGrid>
                <a:gridCol w="1204227">
                  <a:extLst>
                    <a:ext uri="{9D8B030D-6E8A-4147-A177-3AD203B41FA5}">
                      <a16:colId xmlns:a16="http://schemas.microsoft.com/office/drawing/2014/main" val="3967742858"/>
                    </a:ext>
                  </a:extLst>
                </a:gridCol>
                <a:gridCol w="1424762">
                  <a:extLst>
                    <a:ext uri="{9D8B030D-6E8A-4147-A177-3AD203B41FA5}">
                      <a16:colId xmlns:a16="http://schemas.microsoft.com/office/drawing/2014/main" val="2468482596"/>
                    </a:ext>
                  </a:extLst>
                </a:gridCol>
                <a:gridCol w="1116419">
                  <a:extLst>
                    <a:ext uri="{9D8B030D-6E8A-4147-A177-3AD203B41FA5}">
                      <a16:colId xmlns:a16="http://schemas.microsoft.com/office/drawing/2014/main" val="2673696927"/>
                    </a:ext>
                  </a:extLst>
                </a:gridCol>
                <a:gridCol w="1520680">
                  <a:extLst>
                    <a:ext uri="{9D8B030D-6E8A-4147-A177-3AD203B41FA5}">
                      <a16:colId xmlns:a16="http://schemas.microsoft.com/office/drawing/2014/main" val="2881953452"/>
                    </a:ext>
                  </a:extLst>
                </a:gridCol>
              </a:tblGrid>
              <a:tr h="37090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a:latin typeface="Century Gothic" panose="020B0502020202020204" pitchFamily="34" charset="0"/>
                        </a:rPr>
                        <a:t>Standard Phase</a:t>
                      </a:r>
                    </a:p>
                  </a:txBody>
                  <a:tcPr anchor="ctr">
                    <a:lnL w="1270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000">
                        <a:latin typeface="Century Gothic" panose="020B0502020202020204" pitchFamily="34" charset="0"/>
                      </a:endParaRPr>
                    </a:p>
                  </a:txBody>
                  <a:tcPr anchor="ctr">
                    <a:lnL w="19050" cap="flat" cmpd="sng" algn="ctr">
                      <a:solidFill>
                        <a:schemeClr val="tx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000">
                        <a:latin typeface="Century Gothic" panose="020B0502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000">
                        <a:latin typeface="Century Gothic" panose="020B0502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17940175"/>
                  </a:ext>
                </a:extLst>
              </a:tr>
              <a:tr h="282479">
                <a:tc>
                  <a:txBody>
                    <a:bodyPr/>
                    <a:lstStyle/>
                    <a:p>
                      <a:pPr algn="ctr"/>
                      <a:r>
                        <a:rPr lang="en-US" sz="1000" err="1">
                          <a:latin typeface="Century Gothic" panose="020B0502020202020204" pitchFamily="34" charset="0"/>
                        </a:rPr>
                        <a:t>Connectathon</a:t>
                      </a:r>
                      <a:endParaRPr lang="en-US" sz="1000">
                        <a:latin typeface="Century Gothic" panose="020B0502020202020204" pitchFamily="34" charset="0"/>
                      </a:endParaRPr>
                    </a:p>
                  </a:txBody>
                  <a:tcPr anchor="ctr">
                    <a:lnL w="1270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000">
                          <a:latin typeface="Century Gothic" panose="020B0502020202020204" pitchFamily="34" charset="0"/>
                        </a:rPr>
                        <a:t>&lt;1</a:t>
                      </a:r>
                    </a:p>
                  </a:txBody>
                  <a:tcPr anchor="ctr">
                    <a:lnL w="19050" cap="flat" cmpd="sng" algn="ctr">
                      <a:solidFill>
                        <a:schemeClr val="tx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000">
                          <a:latin typeface="Century Gothic" panose="020B0502020202020204" pitchFamily="34" charset="0"/>
                        </a:rPr>
                        <a:t>2-4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000">
                          <a:latin typeface="Century Gothic" panose="020B0502020202020204" pitchFamily="34" charset="0"/>
                        </a:rPr>
                        <a:t>5+</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9141029"/>
                  </a:ext>
                </a:extLst>
              </a:tr>
              <a:tr h="27176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a:solidFill>
                            <a:schemeClr val="dk1"/>
                          </a:solidFill>
                          <a:latin typeface="Century Gothic" panose="020B0502020202020204" pitchFamily="34" charset="0"/>
                          <a:cs typeface="Arial"/>
                          <a:sym typeface="Arial"/>
                        </a:rPr>
                        <a:t>Live</a:t>
                      </a:r>
                    </a:p>
                  </a:txBody>
                  <a:tcPr anchor="ctr">
                    <a:lnL w="1270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latin typeface="Century Gothic" panose="020B0502020202020204" pitchFamily="34" charset="0"/>
                        </a:rPr>
                        <a:t>&lt;1</a:t>
                      </a:r>
                    </a:p>
                  </a:txBody>
                  <a:tcPr anchor="ctr">
                    <a:lnL w="19050" cap="flat" cmpd="sng" algn="ctr">
                      <a:solidFill>
                        <a:schemeClr val="tx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latin typeface="Century Gothic" panose="020B0502020202020204" pitchFamily="34" charset="0"/>
                        </a:rPr>
                        <a:t>1-3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latin typeface="Century Gothic" panose="020B0502020202020204" pitchFamily="34" charset="0"/>
                        </a:rPr>
                        <a:t>&gt;4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1146392"/>
                  </a:ext>
                </a:extLst>
              </a:tr>
              <a:tr h="2553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0">
                        <a:latin typeface="Century Gothic" panose="020B0502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0">
                        <a:latin typeface="Century Gothic" panose="020B0502020202020204" pitchFamily="34" charset="0"/>
                      </a:endParaRPr>
                    </a:p>
                  </a:txBody>
                  <a:tcPr marL="0" marR="0" marT="0" marB="0" anchor="ctr">
                    <a:lnL w="19050" cap="flat" cmpd="sng" algn="ctr">
                      <a:solidFill>
                        <a:schemeClr val="tx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0">
                        <a:latin typeface="Century Gothic" panose="020B0502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0">
                        <a:latin typeface="Century Gothic" panose="020B0502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4104935"/>
                  </a:ext>
                </a:extLst>
              </a:tr>
              <a:tr h="5647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a:latin typeface="Century Gothic" panose="020B0502020202020204" pitchFamily="34" charset="0"/>
                        </a:rPr>
                        <a:t>Progress</a:t>
                      </a:r>
                    </a:p>
                  </a:txBody>
                  <a:tcPr anchor="ctr">
                    <a:lnL w="1270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000">
                        <a:latin typeface="Century Gothic" panose="020B0502020202020204" pitchFamily="34" charset="0"/>
                      </a:endParaRPr>
                    </a:p>
                  </a:txBody>
                  <a:tcPr anchor="ctr">
                    <a:lnL w="19050" cap="flat" cmpd="sng" algn="ctr">
                      <a:solidFill>
                        <a:schemeClr val="tx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000">
                        <a:latin typeface="Century Gothic" panose="020B0502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000">
                        <a:latin typeface="Century Gothic" panose="020B0502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7510837"/>
                  </a:ext>
                </a:extLst>
              </a:tr>
            </a:tbl>
          </a:graphicData>
        </a:graphic>
      </p:graphicFrame>
      <p:sp>
        <p:nvSpPr>
          <p:cNvPr id="106" name="Rectangle: Top Corners Rounded 105">
            <a:extLst>
              <a:ext uri="{FF2B5EF4-FFF2-40B4-BE49-F238E27FC236}">
                <a16:creationId xmlns:a16="http://schemas.microsoft.com/office/drawing/2014/main" id="{E17D6A6B-27AE-4A82-A8A1-8F834872CB35}"/>
              </a:ext>
            </a:extLst>
          </p:cNvPr>
          <p:cNvSpPr/>
          <p:nvPr/>
        </p:nvSpPr>
        <p:spPr>
          <a:xfrm>
            <a:off x="8541752" y="1935851"/>
            <a:ext cx="3015845" cy="428429"/>
          </a:xfrm>
          <a:prstGeom prst="round2SameRect">
            <a:avLst>
              <a:gd name="adj1" fmla="val 39797"/>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solidFill>
                  <a:schemeClr val="bg1"/>
                </a:solidFill>
              </a:rPr>
              <a:t>Clinical Data Exchange</a:t>
            </a:r>
          </a:p>
        </p:txBody>
      </p:sp>
      <p:sp>
        <p:nvSpPr>
          <p:cNvPr id="104" name="Rectangle: Top Corners Rounded 103">
            <a:extLst>
              <a:ext uri="{FF2B5EF4-FFF2-40B4-BE49-F238E27FC236}">
                <a16:creationId xmlns:a16="http://schemas.microsoft.com/office/drawing/2014/main" id="{40A94CFA-7FB4-44A1-94F9-B8F265B04802}"/>
              </a:ext>
            </a:extLst>
          </p:cNvPr>
          <p:cNvSpPr/>
          <p:nvPr/>
        </p:nvSpPr>
        <p:spPr>
          <a:xfrm>
            <a:off x="3961669" y="1935851"/>
            <a:ext cx="4360215" cy="429482"/>
          </a:xfrm>
          <a:prstGeom prst="round2SameRect">
            <a:avLst>
              <a:gd name="adj1" fmla="val 39797"/>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solidFill>
                  <a:schemeClr val="bg1"/>
                </a:solidFill>
              </a:rPr>
              <a:t>Member Access</a:t>
            </a:r>
          </a:p>
        </p:txBody>
      </p:sp>
      <p:sp>
        <p:nvSpPr>
          <p:cNvPr id="85" name="Rectangle: Top Corners Rounded 84">
            <a:extLst>
              <a:ext uri="{FF2B5EF4-FFF2-40B4-BE49-F238E27FC236}">
                <a16:creationId xmlns:a16="http://schemas.microsoft.com/office/drawing/2014/main" id="{DD34FEFD-BCFC-4BE3-A7E2-80C1AB11C54D}"/>
              </a:ext>
            </a:extLst>
          </p:cNvPr>
          <p:cNvSpPr/>
          <p:nvPr/>
        </p:nvSpPr>
        <p:spPr>
          <a:xfrm>
            <a:off x="618179" y="3831695"/>
            <a:ext cx="3163891" cy="403853"/>
          </a:xfrm>
          <a:prstGeom prst="round2SameRect">
            <a:avLst>
              <a:gd name="adj1" fmla="val 50000"/>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solidFill>
                  <a:schemeClr val="bg1"/>
                </a:solidFill>
              </a:rPr>
              <a:t>Coverage/Burden Reduction</a:t>
            </a:r>
          </a:p>
        </p:txBody>
      </p:sp>
      <p:sp>
        <p:nvSpPr>
          <p:cNvPr id="8" name="Rectangle: Top Corners Rounded 7">
            <a:extLst>
              <a:ext uri="{FF2B5EF4-FFF2-40B4-BE49-F238E27FC236}">
                <a16:creationId xmlns:a16="http://schemas.microsoft.com/office/drawing/2014/main" id="{B68E6AF4-D2B2-4B4C-BF27-B468F6F89624}"/>
              </a:ext>
            </a:extLst>
          </p:cNvPr>
          <p:cNvSpPr/>
          <p:nvPr/>
        </p:nvSpPr>
        <p:spPr>
          <a:xfrm>
            <a:off x="592247" y="1935851"/>
            <a:ext cx="3163888" cy="429482"/>
          </a:xfrm>
          <a:prstGeom prst="round2SameRect">
            <a:avLst>
              <a:gd name="adj1" fmla="val 41188"/>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solidFill>
                  <a:schemeClr val="bg1"/>
                </a:solidFill>
              </a:rPr>
              <a:t>Quality Improvement</a:t>
            </a:r>
          </a:p>
        </p:txBody>
      </p:sp>
      <p:sp>
        <p:nvSpPr>
          <p:cNvPr id="2" name="TextBox 1">
            <a:extLst>
              <a:ext uri="{FF2B5EF4-FFF2-40B4-BE49-F238E27FC236}">
                <a16:creationId xmlns:a16="http://schemas.microsoft.com/office/drawing/2014/main" id="{D6333CEE-CF3B-4C8B-8CDF-B6D00C987158}"/>
              </a:ext>
            </a:extLst>
          </p:cNvPr>
          <p:cNvSpPr txBox="1"/>
          <p:nvPr/>
        </p:nvSpPr>
        <p:spPr>
          <a:xfrm>
            <a:off x="696135" y="3223603"/>
            <a:ext cx="1516969" cy="430887"/>
          </a:xfrm>
          <a:prstGeom prst="rect">
            <a:avLst/>
          </a:prstGeom>
          <a:noFill/>
        </p:spPr>
        <p:txBody>
          <a:bodyPr wrap="square" rtlCol="0">
            <a:spAutoFit/>
          </a:bodyPr>
          <a:lstStyle/>
          <a:p>
            <a:pPr algn="ctr"/>
            <a:r>
              <a:rPr lang="en-US" sz="1100" kern="1200">
                <a:solidFill>
                  <a:schemeClr val="tx2"/>
                </a:solidFill>
                <a:latin typeface="Century Gothic" panose="020B0502020202020204" pitchFamily="34" charset="0"/>
              </a:rPr>
              <a:t>Data Exchange for Quality Measures</a:t>
            </a:r>
            <a:endParaRPr lang="en-US" sz="1100">
              <a:latin typeface="Century Gothic" panose="020B0502020202020204" pitchFamily="34" charset="0"/>
            </a:endParaRPr>
          </a:p>
        </p:txBody>
      </p:sp>
      <p:sp>
        <p:nvSpPr>
          <p:cNvPr id="3" name="TextBox 2">
            <a:extLst>
              <a:ext uri="{FF2B5EF4-FFF2-40B4-BE49-F238E27FC236}">
                <a16:creationId xmlns:a16="http://schemas.microsoft.com/office/drawing/2014/main" id="{C48A873F-B9C8-49F8-BD17-FE4D885F8CEE}"/>
              </a:ext>
            </a:extLst>
          </p:cNvPr>
          <p:cNvSpPr txBox="1"/>
          <p:nvPr/>
        </p:nvSpPr>
        <p:spPr>
          <a:xfrm>
            <a:off x="2178253" y="3212896"/>
            <a:ext cx="1416467" cy="430887"/>
          </a:xfrm>
          <a:prstGeom prst="rect">
            <a:avLst/>
          </a:prstGeom>
          <a:noFill/>
        </p:spPr>
        <p:txBody>
          <a:bodyPr wrap="square" rtlCol="0">
            <a:spAutoFit/>
          </a:bodyPr>
          <a:lstStyle/>
          <a:p>
            <a:pPr algn="ctr"/>
            <a:r>
              <a:rPr lang="en-US" sz="1100">
                <a:solidFill>
                  <a:schemeClr val="tx2"/>
                </a:solidFill>
                <a:latin typeface="Century Gothic" panose="020B0502020202020204" pitchFamily="34" charset="0"/>
              </a:rPr>
              <a:t>Gaps in Care &amp; Information</a:t>
            </a:r>
            <a:endParaRPr lang="en-US" sz="1100" kern="1200">
              <a:solidFill>
                <a:prstClr val="white"/>
              </a:solidFill>
              <a:latin typeface="Century Gothic" panose="020B0502020202020204" pitchFamily="34" charset="0"/>
            </a:endParaRPr>
          </a:p>
        </p:txBody>
      </p:sp>
      <p:sp>
        <p:nvSpPr>
          <p:cNvPr id="5" name="TextBox 4">
            <a:extLst>
              <a:ext uri="{FF2B5EF4-FFF2-40B4-BE49-F238E27FC236}">
                <a16:creationId xmlns:a16="http://schemas.microsoft.com/office/drawing/2014/main" id="{E83F2532-9B25-4764-A614-EEFA9C84D1AD}"/>
              </a:ext>
            </a:extLst>
          </p:cNvPr>
          <p:cNvSpPr txBox="1"/>
          <p:nvPr/>
        </p:nvSpPr>
        <p:spPr>
          <a:xfrm>
            <a:off x="6006310" y="6112817"/>
            <a:ext cx="2130305" cy="430887"/>
          </a:xfrm>
          <a:prstGeom prst="rect">
            <a:avLst/>
          </a:prstGeom>
          <a:noFill/>
        </p:spPr>
        <p:txBody>
          <a:bodyPr wrap="square" rtlCol="0">
            <a:spAutoFit/>
          </a:bodyPr>
          <a:lstStyle/>
          <a:p>
            <a:pPr algn="ctr"/>
            <a:r>
              <a:rPr lang="en-US" sz="1100" kern="1200">
                <a:solidFill>
                  <a:schemeClr val="tx2"/>
                </a:solidFill>
                <a:latin typeface="Century Gothic" panose="020B0502020202020204" pitchFamily="34" charset="0"/>
              </a:rPr>
              <a:t>Risk Adjustment for Chronic Illness Documentation  </a:t>
            </a:r>
          </a:p>
        </p:txBody>
      </p:sp>
      <p:sp>
        <p:nvSpPr>
          <p:cNvPr id="4" name="TextBox 3">
            <a:extLst>
              <a:ext uri="{FF2B5EF4-FFF2-40B4-BE49-F238E27FC236}">
                <a16:creationId xmlns:a16="http://schemas.microsoft.com/office/drawing/2014/main" id="{14F4643E-4936-4AE6-8B3D-42B4F231354C}"/>
              </a:ext>
            </a:extLst>
          </p:cNvPr>
          <p:cNvSpPr txBox="1"/>
          <p:nvPr/>
        </p:nvSpPr>
        <p:spPr>
          <a:xfrm>
            <a:off x="4266439" y="6115836"/>
            <a:ext cx="1910665" cy="430887"/>
          </a:xfrm>
          <a:prstGeom prst="rect">
            <a:avLst/>
          </a:prstGeom>
          <a:noFill/>
        </p:spPr>
        <p:txBody>
          <a:bodyPr wrap="square" rtlCol="0">
            <a:spAutoFit/>
          </a:bodyPr>
          <a:lstStyle/>
          <a:p>
            <a:pPr algn="ctr"/>
            <a:r>
              <a:rPr lang="en-US" sz="1100">
                <a:solidFill>
                  <a:schemeClr val="tx2"/>
                </a:solidFill>
                <a:latin typeface="Century Gothic" panose="020B0502020202020204" pitchFamily="34" charset="0"/>
              </a:rPr>
              <a:t>Risk Based Contract Member Identification</a:t>
            </a:r>
          </a:p>
        </p:txBody>
      </p:sp>
      <p:sp>
        <p:nvSpPr>
          <p:cNvPr id="16" name="TextBox 15">
            <a:extLst>
              <a:ext uri="{FF2B5EF4-FFF2-40B4-BE49-F238E27FC236}">
                <a16:creationId xmlns:a16="http://schemas.microsoft.com/office/drawing/2014/main" id="{B98AA662-6284-498C-B7B7-3EBA32FB394D}"/>
              </a:ext>
            </a:extLst>
          </p:cNvPr>
          <p:cNvSpPr txBox="1"/>
          <p:nvPr/>
        </p:nvSpPr>
        <p:spPr>
          <a:xfrm>
            <a:off x="683807" y="5085358"/>
            <a:ext cx="1565371" cy="600164"/>
          </a:xfrm>
          <a:prstGeom prst="rect">
            <a:avLst/>
          </a:prstGeom>
          <a:noFill/>
        </p:spPr>
        <p:txBody>
          <a:bodyPr wrap="square" rtlCol="0">
            <a:spAutoFit/>
          </a:bodyPr>
          <a:lstStyle/>
          <a:p>
            <a:pPr lvl="1" algn="ctr">
              <a:buClrTx/>
            </a:pPr>
            <a:r>
              <a:rPr lang="en-US" sz="1100" kern="1200">
                <a:solidFill>
                  <a:schemeClr val="tx2"/>
                </a:solidFill>
                <a:latin typeface="Century Gothic" panose="020B0502020202020204" pitchFamily="34" charset="0"/>
              </a:rPr>
              <a:t>Coverage Requirements Discovery</a:t>
            </a:r>
            <a:endParaRPr lang="en-US" sz="1100">
              <a:latin typeface="Century Gothic" panose="020B0502020202020204" pitchFamily="34" charset="0"/>
            </a:endParaRPr>
          </a:p>
        </p:txBody>
      </p:sp>
      <p:sp>
        <p:nvSpPr>
          <p:cNvPr id="18" name="TextBox 17">
            <a:extLst>
              <a:ext uri="{FF2B5EF4-FFF2-40B4-BE49-F238E27FC236}">
                <a16:creationId xmlns:a16="http://schemas.microsoft.com/office/drawing/2014/main" id="{DA45C18C-6352-4154-A4E9-1462D4893176}"/>
              </a:ext>
            </a:extLst>
          </p:cNvPr>
          <p:cNvSpPr txBox="1"/>
          <p:nvPr/>
        </p:nvSpPr>
        <p:spPr>
          <a:xfrm>
            <a:off x="2102863" y="5081418"/>
            <a:ext cx="1463428" cy="600164"/>
          </a:xfrm>
          <a:prstGeom prst="rect">
            <a:avLst/>
          </a:prstGeom>
          <a:noFill/>
        </p:spPr>
        <p:txBody>
          <a:bodyPr wrap="square" rtlCol="0">
            <a:spAutoFit/>
          </a:bodyPr>
          <a:lstStyle/>
          <a:p>
            <a:pPr algn="ctr"/>
            <a:r>
              <a:rPr lang="en-US" sz="1100" kern="1200">
                <a:solidFill>
                  <a:schemeClr val="tx2"/>
                </a:solidFill>
                <a:latin typeface="Century Gothic" panose="020B0502020202020204" pitchFamily="34" charset="0"/>
              </a:rPr>
              <a:t>Documentation Templates and Rules</a:t>
            </a:r>
            <a:endParaRPr lang="en-US" sz="1100">
              <a:latin typeface="Century Gothic" panose="020B0502020202020204" pitchFamily="34" charset="0"/>
            </a:endParaRPr>
          </a:p>
        </p:txBody>
      </p:sp>
      <p:sp>
        <p:nvSpPr>
          <p:cNvPr id="19" name="TextBox 18">
            <a:extLst>
              <a:ext uri="{FF2B5EF4-FFF2-40B4-BE49-F238E27FC236}">
                <a16:creationId xmlns:a16="http://schemas.microsoft.com/office/drawing/2014/main" id="{A83876B4-E74B-4626-A854-8ACFB1B3256E}"/>
              </a:ext>
            </a:extLst>
          </p:cNvPr>
          <p:cNvSpPr txBox="1"/>
          <p:nvPr/>
        </p:nvSpPr>
        <p:spPr>
          <a:xfrm>
            <a:off x="998903" y="6293340"/>
            <a:ext cx="2316327" cy="261610"/>
          </a:xfrm>
          <a:prstGeom prst="rect">
            <a:avLst/>
          </a:prstGeom>
          <a:noFill/>
        </p:spPr>
        <p:txBody>
          <a:bodyPr wrap="square" rtlCol="0">
            <a:spAutoFit/>
          </a:bodyPr>
          <a:lstStyle/>
          <a:p>
            <a:pPr algn="ctr"/>
            <a:r>
              <a:rPr lang="en-US" sz="1100" kern="1200">
                <a:solidFill>
                  <a:schemeClr val="tx2"/>
                </a:solidFill>
                <a:latin typeface="Century Gothic" panose="020B0502020202020204" pitchFamily="34" charset="0"/>
              </a:rPr>
              <a:t>Prior-Authorization Support</a:t>
            </a:r>
            <a:endParaRPr lang="en-US" sz="1100">
              <a:latin typeface="Century Gothic" panose="020B0502020202020204" pitchFamily="34" charset="0"/>
            </a:endParaRPr>
          </a:p>
        </p:txBody>
      </p:sp>
      <p:sp>
        <p:nvSpPr>
          <p:cNvPr id="99" name="TextBox 98">
            <a:extLst>
              <a:ext uri="{FF2B5EF4-FFF2-40B4-BE49-F238E27FC236}">
                <a16:creationId xmlns:a16="http://schemas.microsoft.com/office/drawing/2014/main" id="{561BE26F-D085-4048-BCCC-6CAA2B8640E6}"/>
              </a:ext>
            </a:extLst>
          </p:cNvPr>
          <p:cNvSpPr txBox="1"/>
          <p:nvPr/>
        </p:nvSpPr>
        <p:spPr>
          <a:xfrm>
            <a:off x="4136344" y="3096526"/>
            <a:ext cx="1136141" cy="425758"/>
          </a:xfrm>
          <a:prstGeom prst="rect">
            <a:avLst/>
          </a:prstGeom>
          <a:noFill/>
        </p:spPr>
        <p:txBody>
          <a:bodyPr wrap="square" rtlCol="0">
            <a:spAutoFit/>
          </a:bodyPr>
          <a:lstStyle/>
          <a:p>
            <a:pPr algn="ctr">
              <a:lnSpc>
                <a:spcPts val="1300"/>
              </a:lnSpc>
              <a:buClrTx/>
            </a:pPr>
            <a:r>
              <a:rPr lang="en-US" sz="1100" kern="1200">
                <a:solidFill>
                  <a:schemeClr val="tx2"/>
                </a:solidFill>
                <a:latin typeface="Century Gothic" panose="020B0502020202020204" pitchFamily="34" charset="0"/>
              </a:rPr>
              <a:t>Clinical Data </a:t>
            </a:r>
          </a:p>
          <a:p>
            <a:pPr algn="ctr">
              <a:lnSpc>
                <a:spcPts val="1300"/>
              </a:lnSpc>
              <a:buClrTx/>
            </a:pPr>
            <a:r>
              <a:rPr lang="en-US" sz="1100" kern="1200">
                <a:solidFill>
                  <a:schemeClr val="tx2"/>
                </a:solidFill>
                <a:latin typeface="Century Gothic" panose="020B0502020202020204" pitchFamily="34" charset="0"/>
              </a:rPr>
              <a:t>Exchange</a:t>
            </a:r>
            <a:endParaRPr lang="en-US" sz="1100">
              <a:latin typeface="Century Gothic" panose="020B0502020202020204" pitchFamily="34" charset="0"/>
            </a:endParaRPr>
          </a:p>
        </p:txBody>
      </p:sp>
      <p:sp>
        <p:nvSpPr>
          <p:cNvPr id="100" name="TextBox 99">
            <a:extLst>
              <a:ext uri="{FF2B5EF4-FFF2-40B4-BE49-F238E27FC236}">
                <a16:creationId xmlns:a16="http://schemas.microsoft.com/office/drawing/2014/main" id="{BA436E15-B656-457B-96F8-F701F1E1B21D}"/>
              </a:ext>
            </a:extLst>
          </p:cNvPr>
          <p:cNvSpPr txBox="1"/>
          <p:nvPr/>
        </p:nvSpPr>
        <p:spPr>
          <a:xfrm>
            <a:off x="6919585" y="3096526"/>
            <a:ext cx="1212469" cy="259045"/>
          </a:xfrm>
          <a:prstGeom prst="rect">
            <a:avLst/>
          </a:prstGeom>
          <a:noFill/>
        </p:spPr>
        <p:txBody>
          <a:bodyPr wrap="square" rtlCol="0">
            <a:spAutoFit/>
          </a:bodyPr>
          <a:lstStyle/>
          <a:p>
            <a:pPr algn="ctr">
              <a:lnSpc>
                <a:spcPts val="1300"/>
              </a:lnSpc>
            </a:pPr>
            <a:r>
              <a:rPr lang="en-US" sz="1100">
                <a:solidFill>
                  <a:schemeClr val="tx2"/>
                </a:solidFill>
                <a:latin typeface="Century Gothic" panose="020B0502020202020204" pitchFamily="34" charset="0"/>
              </a:rPr>
              <a:t>Directory</a:t>
            </a:r>
            <a:endParaRPr lang="en-US" sz="1100">
              <a:latin typeface="Century Gothic" panose="020B0502020202020204" pitchFamily="34" charset="0"/>
            </a:endParaRPr>
          </a:p>
        </p:txBody>
      </p:sp>
      <p:sp>
        <p:nvSpPr>
          <p:cNvPr id="101" name="TextBox 100">
            <a:extLst>
              <a:ext uri="{FF2B5EF4-FFF2-40B4-BE49-F238E27FC236}">
                <a16:creationId xmlns:a16="http://schemas.microsoft.com/office/drawing/2014/main" id="{97E01A5C-822F-499D-B592-B19C4CF6D537}"/>
              </a:ext>
            </a:extLst>
          </p:cNvPr>
          <p:cNvSpPr txBox="1"/>
          <p:nvPr/>
        </p:nvSpPr>
        <p:spPr>
          <a:xfrm>
            <a:off x="5463630" y="3096526"/>
            <a:ext cx="1250423" cy="425758"/>
          </a:xfrm>
          <a:prstGeom prst="rect">
            <a:avLst/>
          </a:prstGeom>
          <a:noFill/>
        </p:spPr>
        <p:txBody>
          <a:bodyPr wrap="square" rtlCol="0">
            <a:spAutoFit/>
          </a:bodyPr>
          <a:lstStyle/>
          <a:p>
            <a:pPr algn="ctr">
              <a:lnSpc>
                <a:spcPts val="1300"/>
              </a:lnSpc>
            </a:pPr>
            <a:r>
              <a:rPr lang="en-US" sz="1100" kern="1200">
                <a:solidFill>
                  <a:schemeClr val="tx2"/>
                </a:solidFill>
                <a:latin typeface="Century Gothic" panose="020B0502020202020204" pitchFamily="34" charset="0"/>
              </a:rPr>
              <a:t>Payer Data Exchange</a:t>
            </a:r>
            <a:endParaRPr lang="en-US" sz="1100">
              <a:latin typeface="Century Gothic" panose="020B0502020202020204" pitchFamily="34" charset="0"/>
            </a:endParaRPr>
          </a:p>
        </p:txBody>
      </p:sp>
      <p:sp>
        <p:nvSpPr>
          <p:cNvPr id="102" name="TextBox 101">
            <a:extLst>
              <a:ext uri="{FF2B5EF4-FFF2-40B4-BE49-F238E27FC236}">
                <a16:creationId xmlns:a16="http://schemas.microsoft.com/office/drawing/2014/main" id="{550E2C35-5729-4EF2-A855-91359ECC740F}"/>
              </a:ext>
            </a:extLst>
          </p:cNvPr>
          <p:cNvSpPr txBox="1"/>
          <p:nvPr/>
        </p:nvSpPr>
        <p:spPr>
          <a:xfrm>
            <a:off x="4201442" y="4214343"/>
            <a:ext cx="1103030" cy="259045"/>
          </a:xfrm>
          <a:prstGeom prst="rect">
            <a:avLst/>
          </a:prstGeom>
          <a:noFill/>
        </p:spPr>
        <p:txBody>
          <a:bodyPr wrap="square" rtlCol="0">
            <a:spAutoFit/>
          </a:bodyPr>
          <a:lstStyle/>
          <a:p>
            <a:pPr algn="ctr">
              <a:lnSpc>
                <a:spcPts val="1300"/>
              </a:lnSpc>
            </a:pPr>
            <a:r>
              <a:rPr lang="en-US" sz="1100" kern="1200">
                <a:solidFill>
                  <a:schemeClr val="tx2"/>
                </a:solidFill>
                <a:latin typeface="Century Gothic" panose="020B0502020202020204" pitchFamily="34" charset="0"/>
              </a:rPr>
              <a:t>Formulary</a:t>
            </a:r>
            <a:endParaRPr lang="en-US" sz="1100">
              <a:latin typeface="Century Gothic" panose="020B0502020202020204" pitchFamily="34" charset="0"/>
            </a:endParaRPr>
          </a:p>
        </p:txBody>
      </p:sp>
      <p:sp>
        <p:nvSpPr>
          <p:cNvPr id="103" name="TextBox 102">
            <a:extLst>
              <a:ext uri="{FF2B5EF4-FFF2-40B4-BE49-F238E27FC236}">
                <a16:creationId xmlns:a16="http://schemas.microsoft.com/office/drawing/2014/main" id="{ECE31FD0-9AAC-4145-8855-9DFB6976FFC2}"/>
              </a:ext>
            </a:extLst>
          </p:cNvPr>
          <p:cNvSpPr txBox="1"/>
          <p:nvPr/>
        </p:nvSpPr>
        <p:spPr>
          <a:xfrm>
            <a:off x="5378893" y="4214343"/>
            <a:ext cx="1561337" cy="425758"/>
          </a:xfrm>
          <a:prstGeom prst="rect">
            <a:avLst/>
          </a:prstGeom>
          <a:noFill/>
        </p:spPr>
        <p:txBody>
          <a:bodyPr wrap="square" rtlCol="0">
            <a:spAutoFit/>
          </a:bodyPr>
          <a:lstStyle/>
          <a:p>
            <a:pPr algn="ctr">
              <a:lnSpc>
                <a:spcPts val="1300"/>
              </a:lnSpc>
            </a:pPr>
            <a:r>
              <a:rPr lang="en-US" sz="1100" kern="1200">
                <a:solidFill>
                  <a:schemeClr val="tx2"/>
                </a:solidFill>
                <a:latin typeface="Century Gothic" panose="020B0502020202020204" pitchFamily="34" charset="0"/>
              </a:rPr>
              <a:t>Coverage Decision Exchange</a:t>
            </a:r>
            <a:endParaRPr lang="en-US" sz="1100">
              <a:latin typeface="Century Gothic" panose="020B0502020202020204" pitchFamily="34" charset="0"/>
            </a:endParaRPr>
          </a:p>
        </p:txBody>
      </p:sp>
      <p:sp>
        <p:nvSpPr>
          <p:cNvPr id="112" name="TextBox 111">
            <a:extLst>
              <a:ext uri="{FF2B5EF4-FFF2-40B4-BE49-F238E27FC236}">
                <a16:creationId xmlns:a16="http://schemas.microsoft.com/office/drawing/2014/main" id="{A8A598FD-5F4C-4C23-851C-040B25D9BE4B}"/>
              </a:ext>
            </a:extLst>
          </p:cNvPr>
          <p:cNvSpPr txBox="1"/>
          <p:nvPr/>
        </p:nvSpPr>
        <p:spPr>
          <a:xfrm>
            <a:off x="10128740" y="3062015"/>
            <a:ext cx="1226369" cy="430887"/>
          </a:xfrm>
          <a:prstGeom prst="rect">
            <a:avLst/>
          </a:prstGeom>
          <a:noFill/>
        </p:spPr>
        <p:txBody>
          <a:bodyPr wrap="square" rtlCol="0">
            <a:spAutoFit/>
          </a:bodyPr>
          <a:lstStyle/>
          <a:p>
            <a:pPr algn="ctr"/>
            <a:r>
              <a:rPr lang="en-US" sz="1100">
                <a:solidFill>
                  <a:schemeClr val="tx2"/>
                </a:solidFill>
                <a:latin typeface="Century Gothic" panose="020B0502020202020204" pitchFamily="34" charset="0"/>
              </a:rPr>
              <a:t>Clinical Data Exchange</a:t>
            </a:r>
            <a:endParaRPr lang="en-US" sz="1100">
              <a:latin typeface="Century Gothic" panose="020B0502020202020204" pitchFamily="34" charset="0"/>
            </a:endParaRPr>
          </a:p>
        </p:txBody>
      </p:sp>
      <p:sp>
        <p:nvSpPr>
          <p:cNvPr id="113" name="TextBox 112">
            <a:extLst>
              <a:ext uri="{FF2B5EF4-FFF2-40B4-BE49-F238E27FC236}">
                <a16:creationId xmlns:a16="http://schemas.microsoft.com/office/drawing/2014/main" id="{70BD7EA8-91E6-4C1E-875F-F5A8180875BB}"/>
              </a:ext>
            </a:extLst>
          </p:cNvPr>
          <p:cNvSpPr txBox="1"/>
          <p:nvPr/>
        </p:nvSpPr>
        <p:spPr>
          <a:xfrm>
            <a:off x="8770517" y="4339667"/>
            <a:ext cx="1171398" cy="261610"/>
          </a:xfrm>
          <a:prstGeom prst="rect">
            <a:avLst/>
          </a:prstGeom>
          <a:noFill/>
        </p:spPr>
        <p:txBody>
          <a:bodyPr wrap="square" rtlCol="0">
            <a:spAutoFit/>
          </a:bodyPr>
          <a:lstStyle/>
          <a:p>
            <a:pPr algn="ctr"/>
            <a:r>
              <a:rPr lang="en-US" sz="1100">
                <a:solidFill>
                  <a:schemeClr val="tx2"/>
                </a:solidFill>
                <a:latin typeface="Century Gothic" panose="020B0502020202020204" pitchFamily="34" charset="0"/>
              </a:rPr>
              <a:t>Notifications</a:t>
            </a:r>
            <a:endParaRPr lang="en-US" sz="1100">
              <a:latin typeface="Century Gothic" panose="020B0502020202020204" pitchFamily="34" charset="0"/>
            </a:endParaRPr>
          </a:p>
        </p:txBody>
      </p:sp>
      <p:sp>
        <p:nvSpPr>
          <p:cNvPr id="114" name="TextBox 113">
            <a:extLst>
              <a:ext uri="{FF2B5EF4-FFF2-40B4-BE49-F238E27FC236}">
                <a16:creationId xmlns:a16="http://schemas.microsoft.com/office/drawing/2014/main" id="{36D6D58D-33C7-47FE-9D7F-4CAB2AAB12B3}"/>
              </a:ext>
            </a:extLst>
          </p:cNvPr>
          <p:cNvSpPr txBox="1"/>
          <p:nvPr/>
        </p:nvSpPr>
        <p:spPr>
          <a:xfrm>
            <a:off x="8730607" y="5437221"/>
            <a:ext cx="2670248" cy="261610"/>
          </a:xfrm>
          <a:prstGeom prst="rect">
            <a:avLst/>
          </a:prstGeom>
          <a:noFill/>
        </p:spPr>
        <p:txBody>
          <a:bodyPr wrap="square" rtlCol="0">
            <a:spAutoFit/>
          </a:bodyPr>
          <a:lstStyle/>
          <a:p>
            <a:pPr algn="ctr"/>
            <a:r>
              <a:rPr lang="en-US" sz="1100">
                <a:solidFill>
                  <a:schemeClr val="tx2"/>
                </a:solidFill>
                <a:latin typeface="Century Gothic" panose="020B0502020202020204" pitchFamily="34" charset="0"/>
              </a:rPr>
              <a:t>Performing Laboratory Reporting</a:t>
            </a:r>
            <a:endParaRPr lang="en-US" sz="1100">
              <a:latin typeface="Century Gothic" panose="020B0502020202020204" pitchFamily="34" charset="0"/>
            </a:endParaRPr>
          </a:p>
        </p:txBody>
      </p:sp>
      <p:sp>
        <p:nvSpPr>
          <p:cNvPr id="116" name="TextBox 115">
            <a:extLst>
              <a:ext uri="{FF2B5EF4-FFF2-40B4-BE49-F238E27FC236}">
                <a16:creationId xmlns:a16="http://schemas.microsoft.com/office/drawing/2014/main" id="{139FF6A2-95A9-4770-88AE-EF05A4653EF8}"/>
              </a:ext>
            </a:extLst>
          </p:cNvPr>
          <p:cNvSpPr txBox="1"/>
          <p:nvPr/>
        </p:nvSpPr>
        <p:spPr>
          <a:xfrm>
            <a:off x="8759508" y="3058877"/>
            <a:ext cx="1182408" cy="430887"/>
          </a:xfrm>
          <a:prstGeom prst="rect">
            <a:avLst/>
          </a:prstGeom>
          <a:noFill/>
        </p:spPr>
        <p:txBody>
          <a:bodyPr wrap="square" rtlCol="0" anchor="t">
            <a:spAutoFit/>
          </a:bodyPr>
          <a:lstStyle/>
          <a:p>
            <a:pPr algn="ctr"/>
            <a:r>
              <a:rPr lang="en-US" sz="1100">
                <a:solidFill>
                  <a:schemeClr val="tx2"/>
                </a:solidFill>
                <a:latin typeface="Century Gothic" panose="020B0502020202020204" pitchFamily="34" charset="0"/>
              </a:rPr>
              <a:t>Payer Data Exchange </a:t>
            </a:r>
          </a:p>
        </p:txBody>
      </p:sp>
      <p:sp>
        <p:nvSpPr>
          <p:cNvPr id="115" name="TextBox 114">
            <a:extLst>
              <a:ext uri="{FF2B5EF4-FFF2-40B4-BE49-F238E27FC236}">
                <a16:creationId xmlns:a16="http://schemas.microsoft.com/office/drawing/2014/main" id="{D055DD9D-5E2A-4AA1-8EBF-D3DFD6D3169F}"/>
              </a:ext>
            </a:extLst>
          </p:cNvPr>
          <p:cNvSpPr txBox="1"/>
          <p:nvPr/>
        </p:nvSpPr>
        <p:spPr>
          <a:xfrm>
            <a:off x="10162328" y="4380203"/>
            <a:ext cx="1226369" cy="430887"/>
          </a:xfrm>
          <a:prstGeom prst="rect">
            <a:avLst/>
          </a:prstGeom>
          <a:noFill/>
        </p:spPr>
        <p:txBody>
          <a:bodyPr wrap="square" rtlCol="0">
            <a:spAutoFit/>
          </a:bodyPr>
          <a:lstStyle/>
          <a:p>
            <a:pPr algn="ctr"/>
            <a:r>
              <a:rPr lang="en-US" sz="1100">
                <a:solidFill>
                  <a:schemeClr val="tx2"/>
                </a:solidFill>
                <a:latin typeface="Century Gothic" panose="020B0502020202020204" pitchFamily="34" charset="0"/>
              </a:rPr>
              <a:t>Patient Data Exchange </a:t>
            </a:r>
          </a:p>
        </p:txBody>
      </p:sp>
      <p:sp>
        <p:nvSpPr>
          <p:cNvPr id="97" name="Rectangle: Top Corners Rounded 96">
            <a:extLst>
              <a:ext uri="{FF2B5EF4-FFF2-40B4-BE49-F238E27FC236}">
                <a16:creationId xmlns:a16="http://schemas.microsoft.com/office/drawing/2014/main" id="{214F2859-99A5-4FCC-AB47-625CD70AEF4C}"/>
              </a:ext>
            </a:extLst>
          </p:cNvPr>
          <p:cNvSpPr/>
          <p:nvPr/>
        </p:nvSpPr>
        <p:spPr>
          <a:xfrm>
            <a:off x="3977174" y="4867064"/>
            <a:ext cx="4344709" cy="429482"/>
          </a:xfrm>
          <a:prstGeom prst="round2SameRect">
            <a:avLst>
              <a:gd name="adj1" fmla="val 39797"/>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solidFill>
                  <a:schemeClr val="bg1"/>
                </a:solidFill>
              </a:rPr>
              <a:t>Process Improvement</a:t>
            </a:r>
          </a:p>
        </p:txBody>
      </p:sp>
      <p:sp>
        <p:nvSpPr>
          <p:cNvPr id="147" name="TextBox 146">
            <a:extLst>
              <a:ext uri="{FF2B5EF4-FFF2-40B4-BE49-F238E27FC236}">
                <a16:creationId xmlns:a16="http://schemas.microsoft.com/office/drawing/2014/main" id="{72EAC58A-760C-4739-B294-6DBFC2DD6EF5}"/>
              </a:ext>
            </a:extLst>
          </p:cNvPr>
          <p:cNvSpPr txBox="1"/>
          <p:nvPr/>
        </p:nvSpPr>
        <p:spPr>
          <a:xfrm>
            <a:off x="6934179" y="4214343"/>
            <a:ext cx="1207008" cy="425758"/>
          </a:xfrm>
          <a:prstGeom prst="rect">
            <a:avLst/>
          </a:prstGeom>
          <a:noFill/>
        </p:spPr>
        <p:txBody>
          <a:bodyPr wrap="square" rtlCol="0">
            <a:spAutoFit/>
          </a:bodyPr>
          <a:lstStyle/>
          <a:p>
            <a:pPr algn="ctr">
              <a:lnSpc>
                <a:spcPts val="1300"/>
              </a:lnSpc>
            </a:pPr>
            <a:r>
              <a:rPr lang="en-US" sz="1100" kern="1200">
                <a:solidFill>
                  <a:schemeClr val="tx2"/>
                </a:solidFill>
                <a:latin typeface="Century Gothic" panose="020B0502020202020204" pitchFamily="34" charset="0"/>
              </a:rPr>
              <a:t>Price Cost Transparency</a:t>
            </a:r>
            <a:endParaRPr lang="en-US" sz="1100">
              <a:latin typeface="Century Gothic" panose="020B0502020202020204" pitchFamily="34" charset="0"/>
            </a:endParaRPr>
          </a:p>
        </p:txBody>
      </p:sp>
      <p:sp>
        <p:nvSpPr>
          <p:cNvPr id="152" name="Rectangle: Rounded Corners 151">
            <a:extLst>
              <a:ext uri="{FF2B5EF4-FFF2-40B4-BE49-F238E27FC236}">
                <a16:creationId xmlns:a16="http://schemas.microsoft.com/office/drawing/2014/main" id="{17F1643A-4F0A-4ADA-B04D-442381FDF1E8}"/>
              </a:ext>
            </a:extLst>
          </p:cNvPr>
          <p:cNvSpPr/>
          <p:nvPr/>
        </p:nvSpPr>
        <p:spPr>
          <a:xfrm>
            <a:off x="4688007" y="244630"/>
            <a:ext cx="1008323" cy="365159"/>
          </a:xfrm>
          <a:prstGeom prst="roundRect">
            <a:avLst>
              <a:gd name="adj" fmla="val 0"/>
            </a:avLst>
          </a:prstGeom>
          <a:solidFill>
            <a:srgbClr val="97440A"/>
          </a:solidFill>
          <a:ln w="38100">
            <a:noFill/>
            <a:prstDash val="soli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buClrTx/>
            </a:pPr>
            <a:r>
              <a:rPr lang="en-US" sz="1100" kern="1200">
                <a:solidFill>
                  <a:prstClr val="white"/>
                </a:solidFill>
                <a:latin typeface="Century Gothic" panose="020B0502020202020204" pitchFamily="34" charset="0"/>
              </a:rPr>
              <a:t>Future</a:t>
            </a:r>
          </a:p>
        </p:txBody>
      </p:sp>
      <p:sp>
        <p:nvSpPr>
          <p:cNvPr id="153" name="Rectangle: Rounded Corners 152">
            <a:extLst>
              <a:ext uri="{FF2B5EF4-FFF2-40B4-BE49-F238E27FC236}">
                <a16:creationId xmlns:a16="http://schemas.microsoft.com/office/drawing/2014/main" id="{AED17D56-8D49-4B67-AB55-BC0029E9E537}"/>
              </a:ext>
            </a:extLst>
          </p:cNvPr>
          <p:cNvSpPr/>
          <p:nvPr/>
        </p:nvSpPr>
        <p:spPr>
          <a:xfrm>
            <a:off x="5696330" y="244630"/>
            <a:ext cx="1008964" cy="365760"/>
          </a:xfrm>
          <a:prstGeom prst="roundRect">
            <a:avLst>
              <a:gd name="adj" fmla="val 0"/>
            </a:avLst>
          </a:prstGeom>
          <a:solidFill>
            <a:srgbClr val="E1A875"/>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a:solidFill>
                  <a:schemeClr val="tx1"/>
                </a:solidFill>
              </a:rPr>
              <a:t>Build</a:t>
            </a:r>
          </a:p>
        </p:txBody>
      </p:sp>
      <p:sp>
        <p:nvSpPr>
          <p:cNvPr id="154" name="Rectangle: Rounded Corners 153">
            <a:extLst>
              <a:ext uri="{FF2B5EF4-FFF2-40B4-BE49-F238E27FC236}">
                <a16:creationId xmlns:a16="http://schemas.microsoft.com/office/drawing/2014/main" id="{714A41F7-674C-4FB2-AAF7-1FBD879CCB93}"/>
              </a:ext>
            </a:extLst>
          </p:cNvPr>
          <p:cNvSpPr/>
          <p:nvPr/>
        </p:nvSpPr>
        <p:spPr>
          <a:xfrm>
            <a:off x="6704653" y="244630"/>
            <a:ext cx="1008964" cy="365760"/>
          </a:xfrm>
          <a:prstGeom prst="roundRect">
            <a:avLst>
              <a:gd name="adj" fmla="val 0"/>
            </a:avLst>
          </a:prstGeom>
          <a:solidFill>
            <a:srgbClr val="7C8EA0"/>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a:solidFill>
                  <a:prstClr val="white"/>
                </a:solidFill>
                <a:latin typeface="Century Gothic" panose="020B0502020202020204" pitchFamily="34" charset="0"/>
              </a:rPr>
              <a:t>Ballot</a:t>
            </a:r>
          </a:p>
        </p:txBody>
      </p:sp>
      <p:sp>
        <p:nvSpPr>
          <p:cNvPr id="137" name="Rectangle: Rounded Corners 136">
            <a:extLst>
              <a:ext uri="{FF2B5EF4-FFF2-40B4-BE49-F238E27FC236}">
                <a16:creationId xmlns:a16="http://schemas.microsoft.com/office/drawing/2014/main" id="{AEEFA434-7E0C-4168-BF86-B07C4F1F6DE8}"/>
              </a:ext>
            </a:extLst>
          </p:cNvPr>
          <p:cNvSpPr/>
          <p:nvPr/>
        </p:nvSpPr>
        <p:spPr>
          <a:xfrm>
            <a:off x="7722420" y="244630"/>
            <a:ext cx="1008964" cy="365760"/>
          </a:xfrm>
          <a:prstGeom prst="roundRect">
            <a:avLst>
              <a:gd name="adj" fmla="val 0"/>
            </a:avLst>
          </a:prstGeom>
          <a:solidFill>
            <a:schemeClr val="bg2"/>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lvl="0" algn="ctr">
              <a:buClrTx/>
              <a:defRPr/>
            </a:pPr>
            <a:r>
              <a:rPr lang="en-US" sz="1050" kern="1200">
                <a:solidFill>
                  <a:prstClr val="white"/>
                </a:solidFill>
              </a:rPr>
              <a:t>Published</a:t>
            </a:r>
            <a:endParaRPr lang="en-US" sz="1100" kern="1200">
              <a:solidFill>
                <a:prstClr val="white"/>
              </a:solidFill>
            </a:endParaRPr>
          </a:p>
        </p:txBody>
      </p:sp>
      <p:pic>
        <p:nvPicPr>
          <p:cNvPr id="173" name="Graphic 172">
            <a:extLst>
              <a:ext uri="{FF2B5EF4-FFF2-40B4-BE49-F238E27FC236}">
                <a16:creationId xmlns:a16="http://schemas.microsoft.com/office/drawing/2014/main" id="{27ACA3DD-C526-4829-AA11-75D829E3D79A}"/>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264703" y="3807062"/>
            <a:ext cx="172016" cy="453931"/>
          </a:xfrm>
          <a:prstGeom prst="rect">
            <a:avLst/>
          </a:prstGeom>
        </p:spPr>
      </p:pic>
      <p:pic>
        <p:nvPicPr>
          <p:cNvPr id="174" name="Graphic 173">
            <a:extLst>
              <a:ext uri="{FF2B5EF4-FFF2-40B4-BE49-F238E27FC236}">
                <a16:creationId xmlns:a16="http://schemas.microsoft.com/office/drawing/2014/main" id="{7ECF32D3-B252-4984-B55E-1142E21AADB7}"/>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rot="20879693">
            <a:off x="10375484" y="4116387"/>
            <a:ext cx="449153" cy="172016"/>
          </a:xfrm>
          <a:prstGeom prst="rect">
            <a:avLst/>
          </a:prstGeom>
        </p:spPr>
      </p:pic>
      <p:pic>
        <p:nvPicPr>
          <p:cNvPr id="175" name="Graphic 174">
            <a:extLst>
              <a:ext uri="{FF2B5EF4-FFF2-40B4-BE49-F238E27FC236}">
                <a16:creationId xmlns:a16="http://schemas.microsoft.com/office/drawing/2014/main" id="{C8466266-CCEE-41F0-BCA9-BD6E8736F77B}"/>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rot="556519">
            <a:off x="7157459" y="3999912"/>
            <a:ext cx="449153" cy="172016"/>
          </a:xfrm>
          <a:prstGeom prst="rect">
            <a:avLst/>
          </a:prstGeom>
        </p:spPr>
      </p:pic>
      <p:pic>
        <p:nvPicPr>
          <p:cNvPr id="176" name="Graphic 175">
            <a:extLst>
              <a:ext uri="{FF2B5EF4-FFF2-40B4-BE49-F238E27FC236}">
                <a16:creationId xmlns:a16="http://schemas.microsoft.com/office/drawing/2014/main" id="{ABF805E1-C21E-43D2-9B8D-525A3999B0D4}"/>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051381" y="3747754"/>
            <a:ext cx="172016" cy="453931"/>
          </a:xfrm>
          <a:prstGeom prst="rect">
            <a:avLst/>
          </a:prstGeom>
        </p:spPr>
      </p:pic>
      <p:pic>
        <p:nvPicPr>
          <p:cNvPr id="177" name="Graphic 176">
            <a:extLst>
              <a:ext uri="{FF2B5EF4-FFF2-40B4-BE49-F238E27FC236}">
                <a16:creationId xmlns:a16="http://schemas.microsoft.com/office/drawing/2014/main" id="{824C5835-7A6A-46BE-812B-5CD8B13885A5}"/>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rot="20904979" flipH="1">
            <a:off x="4663395" y="3994323"/>
            <a:ext cx="449153" cy="172016"/>
          </a:xfrm>
          <a:prstGeom prst="rect">
            <a:avLst/>
          </a:prstGeom>
        </p:spPr>
      </p:pic>
      <p:pic>
        <p:nvPicPr>
          <p:cNvPr id="178" name="Graphic 177">
            <a:extLst>
              <a:ext uri="{FF2B5EF4-FFF2-40B4-BE49-F238E27FC236}">
                <a16:creationId xmlns:a16="http://schemas.microsoft.com/office/drawing/2014/main" id="{2D63CD4C-5062-469B-B263-7A76C0405E9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4659405" y="2677067"/>
            <a:ext cx="172016" cy="453931"/>
          </a:xfrm>
          <a:prstGeom prst="rect">
            <a:avLst/>
          </a:prstGeom>
        </p:spPr>
      </p:pic>
      <p:pic>
        <p:nvPicPr>
          <p:cNvPr id="179" name="Graphic 178">
            <a:extLst>
              <a:ext uri="{FF2B5EF4-FFF2-40B4-BE49-F238E27FC236}">
                <a16:creationId xmlns:a16="http://schemas.microsoft.com/office/drawing/2014/main" id="{D6511D48-1C0C-47BD-BD61-74A93765AE20}"/>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rot="20904979" flipH="1">
            <a:off x="6043952" y="2933120"/>
            <a:ext cx="449153" cy="172016"/>
          </a:xfrm>
          <a:prstGeom prst="rect">
            <a:avLst/>
          </a:prstGeom>
        </p:spPr>
      </p:pic>
      <p:pic>
        <p:nvPicPr>
          <p:cNvPr id="180" name="Graphic 179">
            <a:extLst>
              <a:ext uri="{FF2B5EF4-FFF2-40B4-BE49-F238E27FC236}">
                <a16:creationId xmlns:a16="http://schemas.microsoft.com/office/drawing/2014/main" id="{5D063DF1-8B52-43BC-BFD9-D39876FAD439}"/>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7439065" y="2760529"/>
            <a:ext cx="324920" cy="363145"/>
          </a:xfrm>
          <a:prstGeom prst="rect">
            <a:avLst/>
          </a:prstGeom>
        </p:spPr>
      </p:pic>
      <p:pic>
        <p:nvPicPr>
          <p:cNvPr id="181" name="Graphic 180">
            <a:extLst>
              <a:ext uri="{FF2B5EF4-FFF2-40B4-BE49-F238E27FC236}">
                <a16:creationId xmlns:a16="http://schemas.microsoft.com/office/drawing/2014/main" id="{4A504B9D-EF0E-4619-9E98-BADB7C935C52}"/>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rot="20904979" flipH="1">
            <a:off x="9265060" y="2872739"/>
            <a:ext cx="449153" cy="172016"/>
          </a:xfrm>
          <a:prstGeom prst="rect">
            <a:avLst/>
          </a:prstGeom>
        </p:spPr>
      </p:pic>
      <p:pic>
        <p:nvPicPr>
          <p:cNvPr id="182" name="Graphic 181">
            <a:extLst>
              <a:ext uri="{FF2B5EF4-FFF2-40B4-BE49-F238E27FC236}">
                <a16:creationId xmlns:a16="http://schemas.microsoft.com/office/drawing/2014/main" id="{E81850C7-1D85-4B5B-86D8-A7A9E6C04973}"/>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0673556" y="2618699"/>
            <a:ext cx="172016" cy="453931"/>
          </a:xfrm>
          <a:prstGeom prst="rect">
            <a:avLst/>
          </a:prstGeom>
        </p:spPr>
      </p:pic>
      <p:pic>
        <p:nvPicPr>
          <p:cNvPr id="183" name="Graphic 182">
            <a:extLst>
              <a:ext uri="{FF2B5EF4-FFF2-40B4-BE49-F238E27FC236}">
                <a16:creationId xmlns:a16="http://schemas.microsoft.com/office/drawing/2014/main" id="{AB0E5F79-AEBC-486B-AEE0-6ACFFD38F9D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rot="20879693">
            <a:off x="9686723" y="5239213"/>
            <a:ext cx="449153" cy="172016"/>
          </a:xfrm>
          <a:prstGeom prst="rect">
            <a:avLst/>
          </a:prstGeom>
        </p:spPr>
      </p:pic>
      <p:pic>
        <p:nvPicPr>
          <p:cNvPr id="184" name="Graphic 183">
            <a:extLst>
              <a:ext uri="{FF2B5EF4-FFF2-40B4-BE49-F238E27FC236}">
                <a16:creationId xmlns:a16="http://schemas.microsoft.com/office/drawing/2014/main" id="{7D998145-D01B-458D-92C8-6202346B03D5}"/>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rot="20879693">
            <a:off x="6613874" y="5930282"/>
            <a:ext cx="449153" cy="172016"/>
          </a:xfrm>
          <a:prstGeom prst="rect">
            <a:avLst/>
          </a:prstGeom>
        </p:spPr>
      </p:pic>
      <p:pic>
        <p:nvPicPr>
          <p:cNvPr id="185" name="Graphic 184">
            <a:extLst>
              <a:ext uri="{FF2B5EF4-FFF2-40B4-BE49-F238E27FC236}">
                <a16:creationId xmlns:a16="http://schemas.microsoft.com/office/drawing/2014/main" id="{BE4C2CCF-4EEA-4513-BC3D-8FED51BB2C7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093323" y="5627682"/>
            <a:ext cx="172016" cy="453931"/>
          </a:xfrm>
          <a:prstGeom prst="rect">
            <a:avLst/>
          </a:prstGeom>
        </p:spPr>
      </p:pic>
      <p:pic>
        <p:nvPicPr>
          <p:cNvPr id="186" name="Graphic 185">
            <a:extLst>
              <a:ext uri="{FF2B5EF4-FFF2-40B4-BE49-F238E27FC236}">
                <a16:creationId xmlns:a16="http://schemas.microsoft.com/office/drawing/2014/main" id="{18A61ED6-F13E-4157-8D73-F531E246179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rot="20640966" flipH="1">
            <a:off x="1390723" y="4873328"/>
            <a:ext cx="436538" cy="167185"/>
          </a:xfrm>
          <a:prstGeom prst="rect">
            <a:avLst/>
          </a:prstGeom>
        </p:spPr>
      </p:pic>
      <p:pic>
        <p:nvPicPr>
          <p:cNvPr id="188" name="Graphic 187">
            <a:extLst>
              <a:ext uri="{FF2B5EF4-FFF2-40B4-BE49-F238E27FC236}">
                <a16:creationId xmlns:a16="http://schemas.microsoft.com/office/drawing/2014/main" id="{DAD0EC99-BB40-4252-96A9-531EF92A7D47}"/>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2777669" y="4712742"/>
            <a:ext cx="324920" cy="363145"/>
          </a:xfrm>
          <a:prstGeom prst="rect">
            <a:avLst/>
          </a:prstGeom>
        </p:spPr>
      </p:pic>
      <p:pic>
        <p:nvPicPr>
          <p:cNvPr id="189" name="Graphic 188">
            <a:extLst>
              <a:ext uri="{FF2B5EF4-FFF2-40B4-BE49-F238E27FC236}">
                <a16:creationId xmlns:a16="http://schemas.microsoft.com/office/drawing/2014/main" id="{CD6ED557-152B-425C-B922-932FED60A84B}"/>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rot="923994">
            <a:off x="2100440" y="5846167"/>
            <a:ext cx="172016" cy="453931"/>
          </a:xfrm>
          <a:prstGeom prst="rect">
            <a:avLst/>
          </a:prstGeom>
        </p:spPr>
      </p:pic>
      <p:pic>
        <p:nvPicPr>
          <p:cNvPr id="190" name="Graphic 189">
            <a:extLst>
              <a:ext uri="{FF2B5EF4-FFF2-40B4-BE49-F238E27FC236}">
                <a16:creationId xmlns:a16="http://schemas.microsoft.com/office/drawing/2014/main" id="{FE6CD880-5046-44CE-A982-944D71479492}"/>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rot="20640966" flipH="1">
            <a:off x="1393552" y="2923953"/>
            <a:ext cx="436538" cy="167185"/>
          </a:xfrm>
          <a:prstGeom prst="rect">
            <a:avLst/>
          </a:prstGeom>
        </p:spPr>
      </p:pic>
      <p:pic>
        <p:nvPicPr>
          <p:cNvPr id="191" name="Graphic 190">
            <a:extLst>
              <a:ext uri="{FF2B5EF4-FFF2-40B4-BE49-F238E27FC236}">
                <a16:creationId xmlns:a16="http://schemas.microsoft.com/office/drawing/2014/main" id="{2A6386E3-38A8-4836-807A-8237A72D7D48}"/>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rot="19660444">
            <a:off x="2686009" y="2698228"/>
            <a:ext cx="172016" cy="453931"/>
          </a:xfrm>
          <a:prstGeom prst="rect">
            <a:avLst/>
          </a:prstGeom>
        </p:spPr>
      </p:pic>
      <p:pic>
        <p:nvPicPr>
          <p:cNvPr id="192" name="Graphic 191">
            <a:extLst>
              <a:ext uri="{FF2B5EF4-FFF2-40B4-BE49-F238E27FC236}">
                <a16:creationId xmlns:a16="http://schemas.microsoft.com/office/drawing/2014/main" id="{60501B69-38C5-4547-B2D6-47F850C12DEB}"/>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rot="20879693">
            <a:off x="5061268" y="1445210"/>
            <a:ext cx="449153" cy="172016"/>
          </a:xfrm>
          <a:prstGeom prst="rect">
            <a:avLst/>
          </a:prstGeom>
        </p:spPr>
      </p:pic>
      <p:pic>
        <p:nvPicPr>
          <p:cNvPr id="193" name="Graphic 192">
            <a:extLst>
              <a:ext uri="{FF2B5EF4-FFF2-40B4-BE49-F238E27FC236}">
                <a16:creationId xmlns:a16="http://schemas.microsoft.com/office/drawing/2014/main" id="{902F3A74-D055-4EA3-B018-FD0B08123A20}"/>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563822" y="1220731"/>
            <a:ext cx="172016" cy="453931"/>
          </a:xfrm>
          <a:prstGeom prst="rect">
            <a:avLst/>
          </a:prstGeom>
        </p:spPr>
      </p:pic>
      <p:pic>
        <p:nvPicPr>
          <p:cNvPr id="194" name="Graphic 193">
            <a:extLst>
              <a:ext uri="{FF2B5EF4-FFF2-40B4-BE49-F238E27FC236}">
                <a16:creationId xmlns:a16="http://schemas.microsoft.com/office/drawing/2014/main" id="{1FFFF624-B58A-410B-A3B7-4E4BA98EAD3E}"/>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rot="720307" flipH="1">
            <a:off x="7778384" y="1448124"/>
            <a:ext cx="449153" cy="172016"/>
          </a:xfrm>
          <a:prstGeom prst="rect">
            <a:avLst/>
          </a:prstGeom>
        </p:spPr>
      </p:pic>
      <p:sp>
        <p:nvSpPr>
          <p:cNvPr id="82" name="TextBox 81">
            <a:extLst>
              <a:ext uri="{FF2B5EF4-FFF2-40B4-BE49-F238E27FC236}">
                <a16:creationId xmlns:a16="http://schemas.microsoft.com/office/drawing/2014/main" id="{49492EF6-C335-4BAF-AF4C-6918139685BC}"/>
              </a:ext>
            </a:extLst>
          </p:cNvPr>
          <p:cNvSpPr txBox="1"/>
          <p:nvPr/>
        </p:nvSpPr>
        <p:spPr>
          <a:xfrm>
            <a:off x="9194819" y="6035977"/>
            <a:ext cx="2160290" cy="461665"/>
          </a:xfrm>
          <a:prstGeom prst="rect">
            <a:avLst/>
          </a:prstGeom>
          <a:noFill/>
        </p:spPr>
        <p:txBody>
          <a:bodyPr wrap="square" rtlCol="0">
            <a:spAutoFit/>
          </a:bodyPr>
          <a:lstStyle/>
          <a:p>
            <a:r>
              <a:rPr lang="en-US" sz="1200">
                <a:latin typeface="Century Gothic" panose="020B0502020202020204" pitchFamily="34" charset="0"/>
              </a:rPr>
              <a:t>Aligned with specific ONC or CMS rule</a:t>
            </a:r>
          </a:p>
        </p:txBody>
      </p:sp>
      <p:sp>
        <p:nvSpPr>
          <p:cNvPr id="83" name="Rectangle: Rounded Corners 82">
            <a:extLst>
              <a:ext uri="{FF2B5EF4-FFF2-40B4-BE49-F238E27FC236}">
                <a16:creationId xmlns:a16="http://schemas.microsoft.com/office/drawing/2014/main" id="{C2E303D9-B946-4A3C-AF03-A97448329AA4}"/>
              </a:ext>
            </a:extLst>
          </p:cNvPr>
          <p:cNvSpPr/>
          <p:nvPr/>
        </p:nvSpPr>
        <p:spPr>
          <a:xfrm>
            <a:off x="8637617" y="6059718"/>
            <a:ext cx="478624" cy="454293"/>
          </a:xfrm>
          <a:prstGeom prst="round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Title 5">
            <a:extLst>
              <a:ext uri="{FF2B5EF4-FFF2-40B4-BE49-F238E27FC236}">
                <a16:creationId xmlns:a16="http://schemas.microsoft.com/office/drawing/2014/main" id="{8656288F-0CB6-41AA-960C-CC6E906239E8}"/>
              </a:ext>
            </a:extLst>
          </p:cNvPr>
          <p:cNvSpPr>
            <a:spLocks noGrp="1"/>
          </p:cNvSpPr>
          <p:nvPr>
            <p:ph type="title"/>
          </p:nvPr>
        </p:nvSpPr>
        <p:spPr>
          <a:xfrm>
            <a:off x="844449" y="662245"/>
            <a:ext cx="2157736" cy="855150"/>
          </a:xfrm>
        </p:spPr>
        <p:txBody>
          <a:bodyPr/>
          <a:lstStyle/>
          <a:p>
            <a:r>
              <a:rPr lang="en-US" dirty="0"/>
              <a:t>Use Case</a:t>
            </a:r>
            <a:br>
              <a:rPr lang="en-US" dirty="0"/>
            </a:br>
            <a:r>
              <a:rPr lang="en-US" dirty="0"/>
              <a:t>Maturity</a:t>
            </a:r>
          </a:p>
        </p:txBody>
      </p:sp>
      <p:sp>
        <p:nvSpPr>
          <p:cNvPr id="11" name="Slide Number Placeholder 10">
            <a:extLst>
              <a:ext uri="{FF2B5EF4-FFF2-40B4-BE49-F238E27FC236}">
                <a16:creationId xmlns:a16="http://schemas.microsoft.com/office/drawing/2014/main" id="{C1CBBEED-0F39-4520-BE20-8EE8C5663800}"/>
              </a:ext>
            </a:extLst>
          </p:cNvPr>
          <p:cNvSpPr>
            <a:spLocks noGrp="1"/>
          </p:cNvSpPr>
          <p:nvPr>
            <p:ph type="sldNum" sz="quarter" idx="12"/>
          </p:nvPr>
        </p:nvSpPr>
        <p:spPr>
          <a:xfrm>
            <a:off x="11360517" y="6390178"/>
            <a:ext cx="513735" cy="227164"/>
          </a:xfrm>
        </p:spPr>
        <p:txBody>
          <a:bodyPr/>
          <a:lstStyle/>
          <a:p>
            <a:pPr>
              <a:buClrTx/>
              <a:buFontTx/>
              <a:buNone/>
            </a:pPr>
            <a:fld id="{2F8AF2E6-64A8-0F46-AF27-0A96D82A033B}" type="slidenum">
              <a:rPr lang="en-US" kern="1200" smtClean="0">
                <a:solidFill>
                  <a:srgbClr val="FFFFFF"/>
                </a:solidFill>
              </a:rPr>
              <a:pPr>
                <a:buClrTx/>
                <a:buFontTx/>
                <a:buNone/>
              </a:pPr>
              <a:t>18</a:t>
            </a:fld>
            <a:endParaRPr lang="en-US" kern="1200">
              <a:solidFill>
                <a:srgbClr val="FFFFFF"/>
              </a:solidFill>
            </a:endParaRPr>
          </a:p>
        </p:txBody>
      </p:sp>
    </p:spTree>
    <p:extLst>
      <p:ext uri="{BB962C8B-B14F-4D97-AF65-F5344CB8AC3E}">
        <p14:creationId xmlns:p14="http://schemas.microsoft.com/office/powerpoint/2010/main" val="184302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1977" y="301362"/>
            <a:ext cx="2943830" cy="483179"/>
          </a:xfrm>
          <a:prstGeom prst="rect">
            <a:avLst/>
          </a:prstGeom>
          <a:solidFill>
            <a:schemeClr val="bg1"/>
          </a:solidFill>
        </p:spPr>
        <p:txBody>
          <a:bodyPr wrap="square" rtlCol="0">
            <a:spAutoFit/>
          </a:bodyPr>
          <a:lstStyle/>
          <a:p>
            <a:endParaRPr lang="en-US" dirty="0"/>
          </a:p>
        </p:txBody>
      </p:sp>
      <p:sp>
        <p:nvSpPr>
          <p:cNvPr id="16" name="Title 15">
            <a:extLst>
              <a:ext uri="{FF2B5EF4-FFF2-40B4-BE49-F238E27FC236}">
                <a16:creationId xmlns:a16="http://schemas.microsoft.com/office/drawing/2014/main" id="{B7EEF9D9-84C0-4716-9C72-01D7C02A9264}"/>
              </a:ext>
            </a:extLst>
          </p:cNvPr>
          <p:cNvSpPr>
            <a:spLocks noGrp="1"/>
          </p:cNvSpPr>
          <p:nvPr>
            <p:ph type="title"/>
          </p:nvPr>
        </p:nvSpPr>
        <p:spPr>
          <a:xfrm>
            <a:off x="811977" y="593954"/>
            <a:ext cx="11337301" cy="319713"/>
          </a:xfrm>
        </p:spPr>
        <p:txBody>
          <a:bodyPr/>
          <a:lstStyle/>
          <a:p>
            <a:r>
              <a:rPr lang="fr-FR" sz="3200" dirty="0"/>
              <a:t>Da Vinci Demonstrations: Lara’s Patient Journey</a:t>
            </a:r>
            <a:endParaRPr lang="en-US" sz="3200" dirty="0"/>
          </a:p>
        </p:txBody>
      </p:sp>
      <p:pic>
        <p:nvPicPr>
          <p:cNvPr id="127" name="Graphic 126">
            <a:extLst>
              <a:ext uri="{FF2B5EF4-FFF2-40B4-BE49-F238E27FC236}">
                <a16:creationId xmlns:a16="http://schemas.microsoft.com/office/drawing/2014/main" id="{DAA44E1B-3966-4ADF-BE7D-632D204C4AA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821070" y="2933735"/>
            <a:ext cx="718640" cy="890489"/>
          </a:xfrm>
          <a:prstGeom prst="rect">
            <a:avLst/>
          </a:prstGeom>
        </p:spPr>
      </p:pic>
      <p:pic>
        <p:nvPicPr>
          <p:cNvPr id="128" name="Graphic 127">
            <a:extLst>
              <a:ext uri="{FF2B5EF4-FFF2-40B4-BE49-F238E27FC236}">
                <a16:creationId xmlns:a16="http://schemas.microsoft.com/office/drawing/2014/main" id="{B7420850-7598-470B-8C8E-B5D47A99FCD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694152" y="1137888"/>
            <a:ext cx="642175" cy="964148"/>
          </a:xfrm>
          <a:prstGeom prst="rect">
            <a:avLst/>
          </a:prstGeom>
        </p:spPr>
      </p:pic>
      <p:pic>
        <p:nvPicPr>
          <p:cNvPr id="129" name="Graphic 128">
            <a:extLst>
              <a:ext uri="{FF2B5EF4-FFF2-40B4-BE49-F238E27FC236}">
                <a16:creationId xmlns:a16="http://schemas.microsoft.com/office/drawing/2014/main" id="{5F5A4361-9F2A-4D6D-97FB-A1F2F07ABCA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548293" y="2924615"/>
            <a:ext cx="642176" cy="896367"/>
          </a:xfrm>
          <a:prstGeom prst="rect">
            <a:avLst/>
          </a:prstGeom>
        </p:spPr>
      </p:pic>
      <p:pic>
        <p:nvPicPr>
          <p:cNvPr id="133" name="Graphic 132">
            <a:extLst>
              <a:ext uri="{FF2B5EF4-FFF2-40B4-BE49-F238E27FC236}">
                <a16:creationId xmlns:a16="http://schemas.microsoft.com/office/drawing/2014/main" id="{48E58048-C4D8-4FEB-A7D4-111E0AD53068}"/>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071111" y="2899085"/>
            <a:ext cx="656503" cy="921897"/>
          </a:xfrm>
          <a:prstGeom prst="rect">
            <a:avLst/>
          </a:prstGeom>
        </p:spPr>
      </p:pic>
      <p:pic>
        <p:nvPicPr>
          <p:cNvPr id="134" name="Graphic 133">
            <a:extLst>
              <a:ext uri="{FF2B5EF4-FFF2-40B4-BE49-F238E27FC236}">
                <a16:creationId xmlns:a16="http://schemas.microsoft.com/office/drawing/2014/main" id="{91A7361A-D477-4EF1-85E7-9E982BFB167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834962" y="1232982"/>
            <a:ext cx="851678" cy="733390"/>
          </a:xfrm>
          <a:prstGeom prst="rect">
            <a:avLst/>
          </a:prstGeom>
        </p:spPr>
      </p:pic>
      <p:sp>
        <p:nvSpPr>
          <p:cNvPr id="135" name="TextBox 134">
            <a:extLst>
              <a:ext uri="{FF2B5EF4-FFF2-40B4-BE49-F238E27FC236}">
                <a16:creationId xmlns:a16="http://schemas.microsoft.com/office/drawing/2014/main" id="{85FD53AF-0A69-45EC-827E-B0C40827B24E}"/>
              </a:ext>
            </a:extLst>
          </p:cNvPr>
          <p:cNvSpPr txBox="1"/>
          <p:nvPr/>
        </p:nvSpPr>
        <p:spPr>
          <a:xfrm>
            <a:off x="2380202" y="3807626"/>
            <a:ext cx="1572056" cy="369332"/>
          </a:xfrm>
          <a:prstGeom prst="rect">
            <a:avLst/>
          </a:prstGeom>
          <a:noFill/>
        </p:spPr>
        <p:txBody>
          <a:bodyPr wrap="square" rtlCol="0">
            <a:spAutoFit/>
          </a:bodyPr>
          <a:lstStyle/>
          <a:p>
            <a:pPr algn="ctr"/>
            <a:r>
              <a:rPr lang="en-US" sz="1800">
                <a:latin typeface="Century Gothic" panose="020B0502020202020204" pitchFamily="34" charset="0"/>
              </a:rPr>
              <a:t>Lara</a:t>
            </a:r>
          </a:p>
        </p:txBody>
      </p:sp>
      <p:sp>
        <p:nvSpPr>
          <p:cNvPr id="137" name="TextBox 136">
            <a:extLst>
              <a:ext uri="{FF2B5EF4-FFF2-40B4-BE49-F238E27FC236}">
                <a16:creationId xmlns:a16="http://schemas.microsoft.com/office/drawing/2014/main" id="{9709D415-F853-4AAF-B34C-2E10C2C2D8D0}"/>
              </a:ext>
            </a:extLst>
          </p:cNvPr>
          <p:cNvSpPr txBox="1"/>
          <p:nvPr/>
        </p:nvSpPr>
        <p:spPr>
          <a:xfrm>
            <a:off x="3208925" y="2097316"/>
            <a:ext cx="1572056" cy="369332"/>
          </a:xfrm>
          <a:prstGeom prst="rect">
            <a:avLst/>
          </a:prstGeom>
          <a:noFill/>
        </p:spPr>
        <p:txBody>
          <a:bodyPr wrap="square" rtlCol="0">
            <a:spAutoFit/>
          </a:bodyPr>
          <a:lstStyle/>
          <a:p>
            <a:pPr algn="ctr"/>
            <a:r>
              <a:rPr lang="en-US" sz="1800">
                <a:latin typeface="Century Gothic" panose="020B0502020202020204" pitchFamily="34" charset="0"/>
              </a:rPr>
              <a:t>PCP</a:t>
            </a:r>
          </a:p>
        </p:txBody>
      </p:sp>
      <p:sp>
        <p:nvSpPr>
          <p:cNvPr id="138" name="TextBox 137">
            <a:extLst>
              <a:ext uri="{FF2B5EF4-FFF2-40B4-BE49-F238E27FC236}">
                <a16:creationId xmlns:a16="http://schemas.microsoft.com/office/drawing/2014/main" id="{0DCB335C-00C0-44B6-9174-A2198BAE73B0}"/>
              </a:ext>
            </a:extLst>
          </p:cNvPr>
          <p:cNvSpPr txBox="1"/>
          <p:nvPr/>
        </p:nvSpPr>
        <p:spPr>
          <a:xfrm>
            <a:off x="1472458" y="2097316"/>
            <a:ext cx="1572056" cy="369332"/>
          </a:xfrm>
          <a:prstGeom prst="rect">
            <a:avLst/>
          </a:prstGeom>
          <a:noFill/>
        </p:spPr>
        <p:txBody>
          <a:bodyPr wrap="square" rtlCol="0">
            <a:spAutoFit/>
          </a:bodyPr>
          <a:lstStyle/>
          <a:p>
            <a:pPr algn="ctr"/>
            <a:r>
              <a:rPr lang="en-US" sz="1800">
                <a:latin typeface="Century Gothic" panose="020B0502020202020204" pitchFamily="34" charset="0"/>
              </a:rPr>
              <a:t>Hospital</a:t>
            </a:r>
          </a:p>
        </p:txBody>
      </p:sp>
      <p:sp>
        <p:nvSpPr>
          <p:cNvPr id="139" name="TextBox 138">
            <a:extLst>
              <a:ext uri="{FF2B5EF4-FFF2-40B4-BE49-F238E27FC236}">
                <a16:creationId xmlns:a16="http://schemas.microsoft.com/office/drawing/2014/main" id="{EBD14AE2-3475-4D71-8520-9970D822F09D}"/>
              </a:ext>
            </a:extLst>
          </p:cNvPr>
          <p:cNvSpPr txBox="1"/>
          <p:nvPr/>
        </p:nvSpPr>
        <p:spPr>
          <a:xfrm>
            <a:off x="613334" y="3823253"/>
            <a:ext cx="1572056" cy="369332"/>
          </a:xfrm>
          <a:prstGeom prst="rect">
            <a:avLst/>
          </a:prstGeom>
          <a:noFill/>
        </p:spPr>
        <p:txBody>
          <a:bodyPr wrap="square" rtlCol="0">
            <a:spAutoFit/>
          </a:bodyPr>
          <a:lstStyle/>
          <a:p>
            <a:pPr algn="ctr"/>
            <a:r>
              <a:rPr lang="en-US" sz="1800">
                <a:latin typeface="Century Gothic" panose="020B0502020202020204" pitchFamily="34" charset="0"/>
              </a:rPr>
              <a:t>ER</a:t>
            </a:r>
          </a:p>
        </p:txBody>
      </p:sp>
      <p:sp>
        <p:nvSpPr>
          <p:cNvPr id="140" name="TextBox 139">
            <a:extLst>
              <a:ext uri="{FF2B5EF4-FFF2-40B4-BE49-F238E27FC236}">
                <a16:creationId xmlns:a16="http://schemas.microsoft.com/office/drawing/2014/main" id="{1514DF23-42FB-4714-BFD2-C8F3BD102339}"/>
              </a:ext>
            </a:extLst>
          </p:cNvPr>
          <p:cNvSpPr txBox="1"/>
          <p:nvPr/>
        </p:nvSpPr>
        <p:spPr>
          <a:xfrm>
            <a:off x="4083353" y="3825525"/>
            <a:ext cx="1572056" cy="369332"/>
          </a:xfrm>
          <a:prstGeom prst="rect">
            <a:avLst/>
          </a:prstGeom>
          <a:noFill/>
        </p:spPr>
        <p:txBody>
          <a:bodyPr wrap="square" rtlCol="0">
            <a:spAutoFit/>
          </a:bodyPr>
          <a:lstStyle/>
          <a:p>
            <a:pPr algn="ctr"/>
            <a:r>
              <a:rPr lang="en-US" sz="1800">
                <a:latin typeface="Century Gothic" panose="020B0502020202020204" pitchFamily="34" charset="0"/>
              </a:rPr>
              <a:t>Cardiologist</a:t>
            </a:r>
          </a:p>
        </p:txBody>
      </p:sp>
      <p:sp>
        <p:nvSpPr>
          <p:cNvPr id="141" name="TextBox 140">
            <a:extLst>
              <a:ext uri="{FF2B5EF4-FFF2-40B4-BE49-F238E27FC236}">
                <a16:creationId xmlns:a16="http://schemas.microsoft.com/office/drawing/2014/main" id="{8B51CC8B-1A51-4653-90E6-95FAEFCEA5DB}"/>
              </a:ext>
            </a:extLst>
          </p:cNvPr>
          <p:cNvSpPr txBox="1"/>
          <p:nvPr/>
        </p:nvSpPr>
        <p:spPr>
          <a:xfrm>
            <a:off x="3227610" y="5363104"/>
            <a:ext cx="1572056" cy="369332"/>
          </a:xfrm>
          <a:prstGeom prst="rect">
            <a:avLst/>
          </a:prstGeom>
          <a:noFill/>
        </p:spPr>
        <p:txBody>
          <a:bodyPr wrap="square" rtlCol="0">
            <a:spAutoFit/>
          </a:bodyPr>
          <a:lstStyle/>
          <a:p>
            <a:pPr algn="ctr"/>
            <a:r>
              <a:rPr lang="en-US" sz="1800">
                <a:latin typeface="Century Gothic" panose="020B0502020202020204" pitchFamily="34" charset="0"/>
              </a:rPr>
              <a:t>Payer A</a:t>
            </a:r>
          </a:p>
        </p:txBody>
      </p:sp>
      <p:sp>
        <p:nvSpPr>
          <p:cNvPr id="142" name="TextBox 141">
            <a:extLst>
              <a:ext uri="{FF2B5EF4-FFF2-40B4-BE49-F238E27FC236}">
                <a16:creationId xmlns:a16="http://schemas.microsoft.com/office/drawing/2014/main" id="{2E342D65-07EF-41EA-8210-B4E9A96A98F7}"/>
              </a:ext>
            </a:extLst>
          </p:cNvPr>
          <p:cNvSpPr txBox="1"/>
          <p:nvPr/>
        </p:nvSpPr>
        <p:spPr>
          <a:xfrm>
            <a:off x="1472458" y="5364545"/>
            <a:ext cx="1572056" cy="369332"/>
          </a:xfrm>
          <a:prstGeom prst="rect">
            <a:avLst/>
          </a:prstGeom>
          <a:noFill/>
        </p:spPr>
        <p:txBody>
          <a:bodyPr wrap="square" rtlCol="0">
            <a:spAutoFit/>
          </a:bodyPr>
          <a:lstStyle/>
          <a:p>
            <a:pPr algn="ctr"/>
            <a:r>
              <a:rPr lang="en-US" sz="1800">
                <a:latin typeface="Century Gothic" panose="020B0502020202020204" pitchFamily="34" charset="0"/>
              </a:rPr>
              <a:t>Payer B</a:t>
            </a:r>
          </a:p>
        </p:txBody>
      </p:sp>
      <p:cxnSp>
        <p:nvCxnSpPr>
          <p:cNvPr id="143" name="Straight Arrow Connector 142">
            <a:extLst>
              <a:ext uri="{FF2B5EF4-FFF2-40B4-BE49-F238E27FC236}">
                <a16:creationId xmlns:a16="http://schemas.microsoft.com/office/drawing/2014/main" id="{BA3EF126-82AD-4352-8789-DBA65F7B73AB}"/>
              </a:ext>
            </a:extLst>
          </p:cNvPr>
          <p:cNvCxnSpPr>
            <a:cxnSpLocks/>
          </p:cNvCxnSpPr>
          <p:nvPr/>
        </p:nvCxnSpPr>
        <p:spPr>
          <a:xfrm>
            <a:off x="2668701" y="4980570"/>
            <a:ext cx="916036" cy="1"/>
          </a:xfrm>
          <a:prstGeom prst="straightConnector1">
            <a:avLst/>
          </a:prstGeom>
          <a:ln w="5715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a:extLst>
              <a:ext uri="{FF2B5EF4-FFF2-40B4-BE49-F238E27FC236}">
                <a16:creationId xmlns:a16="http://schemas.microsoft.com/office/drawing/2014/main" id="{A7789767-1A8D-422B-88B1-936BA623E689}"/>
              </a:ext>
            </a:extLst>
          </p:cNvPr>
          <p:cNvCxnSpPr>
            <a:cxnSpLocks/>
            <a:endCxn id="139" idx="2"/>
          </p:cNvCxnSpPr>
          <p:nvPr/>
        </p:nvCxnSpPr>
        <p:spPr>
          <a:xfrm rot="16200000" flipV="1">
            <a:off x="1229826" y="4362121"/>
            <a:ext cx="787984" cy="448911"/>
          </a:xfrm>
          <a:prstGeom prst="bentConnector3">
            <a:avLst>
              <a:gd name="adj1" fmla="val 50000"/>
            </a:avLst>
          </a:prstGeom>
          <a:ln w="5715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a:extLst>
              <a:ext uri="{FF2B5EF4-FFF2-40B4-BE49-F238E27FC236}">
                <a16:creationId xmlns:a16="http://schemas.microsoft.com/office/drawing/2014/main" id="{E3F18ADF-D637-45DC-BD40-4A529905BEDA}"/>
              </a:ext>
            </a:extLst>
          </p:cNvPr>
          <p:cNvCxnSpPr>
            <a:cxnSpLocks/>
            <a:endCxn id="140" idx="2"/>
          </p:cNvCxnSpPr>
          <p:nvPr/>
        </p:nvCxnSpPr>
        <p:spPr>
          <a:xfrm rot="5400000" flipH="1" flipV="1">
            <a:off x="4244417" y="4355607"/>
            <a:ext cx="785714" cy="464214"/>
          </a:xfrm>
          <a:prstGeom prst="bentConnector3">
            <a:avLst>
              <a:gd name="adj1" fmla="val 50000"/>
            </a:avLst>
          </a:prstGeom>
          <a:ln w="5715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a:extLst>
              <a:ext uri="{FF2B5EF4-FFF2-40B4-BE49-F238E27FC236}">
                <a16:creationId xmlns:a16="http://schemas.microsoft.com/office/drawing/2014/main" id="{4300CB62-6F48-4721-844E-08A23747EADE}"/>
              </a:ext>
            </a:extLst>
          </p:cNvPr>
          <p:cNvCxnSpPr>
            <a:cxnSpLocks/>
          </p:cNvCxnSpPr>
          <p:nvPr/>
        </p:nvCxnSpPr>
        <p:spPr>
          <a:xfrm flipH="1">
            <a:off x="2371642" y="1587433"/>
            <a:ext cx="1963602" cy="4129414"/>
          </a:xfrm>
          <a:prstGeom prst="bentConnector4">
            <a:avLst>
              <a:gd name="adj1" fmla="val -86006"/>
              <a:gd name="adj2" fmla="val 108099"/>
            </a:avLst>
          </a:prstGeom>
          <a:ln w="5715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7EDCB744-93C8-4F09-B3DF-C0456D0D5040}"/>
              </a:ext>
            </a:extLst>
          </p:cNvPr>
          <p:cNvCxnSpPr>
            <a:cxnSpLocks/>
          </p:cNvCxnSpPr>
          <p:nvPr/>
        </p:nvCxnSpPr>
        <p:spPr>
          <a:xfrm>
            <a:off x="3532363" y="3301938"/>
            <a:ext cx="916036" cy="1"/>
          </a:xfrm>
          <a:prstGeom prst="straightConnector1">
            <a:avLst/>
          </a:prstGeom>
          <a:ln w="5715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5FB5CC6A-8CC5-4ED5-AD14-E3CFD55780D4}"/>
              </a:ext>
            </a:extLst>
          </p:cNvPr>
          <p:cNvCxnSpPr>
            <a:cxnSpLocks/>
          </p:cNvCxnSpPr>
          <p:nvPr/>
        </p:nvCxnSpPr>
        <p:spPr>
          <a:xfrm>
            <a:off x="1842061" y="3297394"/>
            <a:ext cx="916036" cy="1"/>
          </a:xfrm>
          <a:prstGeom prst="straightConnector1">
            <a:avLst/>
          </a:prstGeom>
          <a:ln w="57150">
            <a:solidFill>
              <a:schemeClr val="bg1">
                <a:lumMod val="6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E67C6C92-649A-47C7-9450-800EC0EF76BF}"/>
              </a:ext>
            </a:extLst>
          </p:cNvPr>
          <p:cNvCxnSpPr>
            <a:cxnSpLocks/>
          </p:cNvCxnSpPr>
          <p:nvPr/>
        </p:nvCxnSpPr>
        <p:spPr>
          <a:xfrm>
            <a:off x="3339483" y="4133650"/>
            <a:ext cx="356202" cy="356203"/>
          </a:xfrm>
          <a:prstGeom prst="straightConnector1">
            <a:avLst/>
          </a:prstGeom>
          <a:ln w="5715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3" name="Connector: Elbow 152">
            <a:extLst>
              <a:ext uri="{FF2B5EF4-FFF2-40B4-BE49-F238E27FC236}">
                <a16:creationId xmlns:a16="http://schemas.microsoft.com/office/drawing/2014/main" id="{F45B7618-F034-4D1E-8892-3591CBA84D74}"/>
              </a:ext>
            </a:extLst>
          </p:cNvPr>
          <p:cNvCxnSpPr>
            <a:cxnSpLocks/>
          </p:cNvCxnSpPr>
          <p:nvPr/>
        </p:nvCxnSpPr>
        <p:spPr>
          <a:xfrm rot="5400000" flipH="1">
            <a:off x="59137" y="3568212"/>
            <a:ext cx="3873747" cy="423525"/>
          </a:xfrm>
          <a:prstGeom prst="bentConnector4">
            <a:avLst>
              <a:gd name="adj1" fmla="val -8509"/>
              <a:gd name="adj2" fmla="val 342448"/>
            </a:avLst>
          </a:prstGeom>
          <a:ln w="5715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E5E41F5F-2479-4FAC-B76F-B15F207C9692}"/>
              </a:ext>
            </a:extLst>
          </p:cNvPr>
          <p:cNvCxnSpPr>
            <a:cxnSpLocks/>
          </p:cNvCxnSpPr>
          <p:nvPr/>
        </p:nvCxnSpPr>
        <p:spPr>
          <a:xfrm flipH="1">
            <a:off x="2666201" y="4136044"/>
            <a:ext cx="356202" cy="356203"/>
          </a:xfrm>
          <a:prstGeom prst="straightConnector1">
            <a:avLst/>
          </a:prstGeom>
          <a:ln w="5715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5BA029D8-076A-44C1-9CFC-4EA1F32E6860}"/>
              </a:ext>
            </a:extLst>
          </p:cNvPr>
          <p:cNvCxnSpPr>
            <a:cxnSpLocks/>
          </p:cNvCxnSpPr>
          <p:nvPr/>
        </p:nvCxnSpPr>
        <p:spPr>
          <a:xfrm flipV="1">
            <a:off x="3342728" y="2480416"/>
            <a:ext cx="356202" cy="356203"/>
          </a:xfrm>
          <a:prstGeom prst="straightConnector1">
            <a:avLst/>
          </a:prstGeom>
          <a:ln w="5715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437C0891-BC72-4B56-95A5-906CB509833C}"/>
              </a:ext>
            </a:extLst>
          </p:cNvPr>
          <p:cNvCxnSpPr>
            <a:cxnSpLocks/>
          </p:cNvCxnSpPr>
          <p:nvPr/>
        </p:nvCxnSpPr>
        <p:spPr>
          <a:xfrm flipH="1" flipV="1">
            <a:off x="2669446" y="2482810"/>
            <a:ext cx="356202" cy="356203"/>
          </a:xfrm>
          <a:prstGeom prst="straightConnector1">
            <a:avLst/>
          </a:prstGeom>
          <a:ln w="5715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7" name="Connector: Elbow 156">
            <a:extLst>
              <a:ext uri="{FF2B5EF4-FFF2-40B4-BE49-F238E27FC236}">
                <a16:creationId xmlns:a16="http://schemas.microsoft.com/office/drawing/2014/main" id="{1C6C95C6-B64F-4BEB-B236-F306F55D9C70}"/>
              </a:ext>
            </a:extLst>
          </p:cNvPr>
          <p:cNvCxnSpPr>
            <a:cxnSpLocks/>
          </p:cNvCxnSpPr>
          <p:nvPr/>
        </p:nvCxnSpPr>
        <p:spPr>
          <a:xfrm>
            <a:off x="4335244" y="1789793"/>
            <a:ext cx="68840" cy="3418438"/>
          </a:xfrm>
          <a:prstGeom prst="bentConnector3">
            <a:avLst>
              <a:gd name="adj1" fmla="val 2052131"/>
            </a:avLst>
          </a:prstGeom>
          <a:ln w="5715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0" name="Graphic 39">
            <a:extLst>
              <a:ext uri="{FF2B5EF4-FFF2-40B4-BE49-F238E27FC236}">
                <a16:creationId xmlns:a16="http://schemas.microsoft.com/office/drawing/2014/main" id="{F3294758-FE3F-4B18-B7C8-851FA626153F}"/>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962820" y="4651241"/>
            <a:ext cx="595928" cy="658657"/>
          </a:xfrm>
          <a:prstGeom prst="rect">
            <a:avLst/>
          </a:prstGeom>
        </p:spPr>
      </p:pic>
      <p:pic>
        <p:nvPicPr>
          <p:cNvPr id="41" name="Graphic 40">
            <a:extLst>
              <a:ext uri="{FF2B5EF4-FFF2-40B4-BE49-F238E27FC236}">
                <a16:creationId xmlns:a16="http://schemas.microsoft.com/office/drawing/2014/main" id="{18C41860-A963-4575-8FF2-7D5056188402}"/>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3691024" y="4665592"/>
            <a:ext cx="595928" cy="658657"/>
          </a:xfrm>
          <a:prstGeom prst="rect">
            <a:avLst/>
          </a:prstGeom>
        </p:spPr>
      </p:pic>
      <p:sp>
        <p:nvSpPr>
          <p:cNvPr id="6" name="TextBox 5">
            <a:extLst>
              <a:ext uri="{FF2B5EF4-FFF2-40B4-BE49-F238E27FC236}">
                <a16:creationId xmlns:a16="http://schemas.microsoft.com/office/drawing/2014/main" id="{502F9946-9FCB-488B-AC40-5FECDC6047CE}"/>
              </a:ext>
            </a:extLst>
          </p:cNvPr>
          <p:cNvSpPr txBox="1"/>
          <p:nvPr/>
        </p:nvSpPr>
        <p:spPr>
          <a:xfrm>
            <a:off x="7062439" y="1860328"/>
            <a:ext cx="4801181" cy="2893100"/>
          </a:xfrm>
          <a:prstGeom prst="rect">
            <a:avLst/>
          </a:prstGeom>
          <a:noFill/>
        </p:spPr>
        <p:txBody>
          <a:bodyPr wrap="square" rtlCol="0">
            <a:spAutoFit/>
          </a:bodyPr>
          <a:lstStyle/>
          <a:p>
            <a:pPr lvl="0">
              <a:spcBef>
                <a:spcPts val="1200"/>
              </a:spcBef>
            </a:pPr>
            <a:r>
              <a:rPr lang="en-US" sz="1200" dirty="0">
                <a:latin typeface="Century Gothic" panose="020B0502020202020204" pitchFamily="34" charset="0"/>
              </a:rPr>
              <a:t>Create transparency and reduce burden for patients, providers and payers across all sets of patient experience</a:t>
            </a:r>
          </a:p>
          <a:p>
            <a:pPr>
              <a:spcBef>
                <a:spcPts val="1200"/>
              </a:spcBef>
            </a:pPr>
            <a:r>
              <a:rPr lang="en-US" sz="1200" dirty="0">
                <a:latin typeface="Century Gothic" panose="020B0502020202020204" pitchFamily="34" charset="0"/>
              </a:rPr>
              <a:t>Saves money and time by minimizing the development of one-off solutions</a:t>
            </a:r>
          </a:p>
          <a:p>
            <a:pPr lvl="0">
              <a:spcBef>
                <a:spcPts val="1200"/>
              </a:spcBef>
            </a:pPr>
            <a:r>
              <a:rPr lang="en-US" sz="1200" dirty="0">
                <a:latin typeface="Century Gothic" panose="020B0502020202020204" pitchFamily="34" charset="0"/>
              </a:rPr>
              <a:t>Leverage the collective expertise and efforts of industry experts and HL7 FHIR</a:t>
            </a:r>
          </a:p>
          <a:p>
            <a:pPr lvl="0">
              <a:spcBef>
                <a:spcPts val="1200"/>
              </a:spcBef>
            </a:pPr>
            <a:r>
              <a:rPr lang="en-US" sz="1200" dirty="0">
                <a:latin typeface="Century Gothic" panose="020B0502020202020204" pitchFamily="34" charset="0"/>
              </a:rPr>
              <a:t>Reduce burden and waste by focusing on known high volume, manual activities that can be automated,</a:t>
            </a:r>
          </a:p>
          <a:p>
            <a:pPr lvl="0">
              <a:spcBef>
                <a:spcPts val="1200"/>
              </a:spcBef>
            </a:pPr>
            <a:r>
              <a:rPr lang="en-US" sz="1200" dirty="0">
                <a:latin typeface="Century Gothic" panose="020B0502020202020204" pitchFamily="34" charset="0"/>
              </a:rPr>
              <a:t>Allow efficient, effective real-time data exchange to effect patient outcomes and support VBC</a:t>
            </a:r>
          </a:p>
          <a:p>
            <a:pPr>
              <a:spcBef>
                <a:spcPts val="1200"/>
              </a:spcBef>
            </a:pPr>
            <a:endParaRPr lang="en-US" sz="1200" dirty="0">
              <a:latin typeface="Century Gothic" panose="020B0502020202020204" pitchFamily="34" charset="0"/>
            </a:endParaRPr>
          </a:p>
        </p:txBody>
      </p:sp>
      <p:graphicFrame>
        <p:nvGraphicFramePr>
          <p:cNvPr id="31" name="Table 30">
            <a:extLst>
              <a:ext uri="{FF2B5EF4-FFF2-40B4-BE49-F238E27FC236}">
                <a16:creationId xmlns:a16="http://schemas.microsoft.com/office/drawing/2014/main" id="{F73224E0-F317-440E-9FF8-DEBD007A5128}"/>
              </a:ext>
            </a:extLst>
          </p:cNvPr>
          <p:cNvGraphicFramePr>
            <a:graphicFrameLocks noGrp="1"/>
          </p:cNvGraphicFramePr>
          <p:nvPr>
            <p:extLst/>
          </p:nvPr>
        </p:nvGraphicFramePr>
        <p:xfrm>
          <a:off x="6635079" y="4440058"/>
          <a:ext cx="5027986" cy="1569720"/>
        </p:xfrm>
        <a:graphic>
          <a:graphicData uri="http://schemas.openxmlformats.org/drawingml/2006/table">
            <a:tbl>
              <a:tblPr firstRow="1" bandRow="1">
                <a:tableStyleId>{5C22544A-7EE6-4342-B048-85BDC9FD1C3A}</a:tableStyleId>
              </a:tblPr>
              <a:tblGrid>
                <a:gridCol w="3496064">
                  <a:extLst>
                    <a:ext uri="{9D8B030D-6E8A-4147-A177-3AD203B41FA5}">
                      <a16:colId xmlns:a16="http://schemas.microsoft.com/office/drawing/2014/main" val="649024034"/>
                    </a:ext>
                  </a:extLst>
                </a:gridCol>
                <a:gridCol w="1531922">
                  <a:extLst>
                    <a:ext uri="{9D8B030D-6E8A-4147-A177-3AD203B41FA5}">
                      <a16:colId xmlns:a16="http://schemas.microsoft.com/office/drawing/2014/main" val="444628831"/>
                    </a:ext>
                  </a:extLst>
                </a:gridCol>
              </a:tblGrid>
              <a:tr h="259080">
                <a:tc>
                  <a:txBody>
                    <a:bodyPr/>
                    <a:lstStyle/>
                    <a:p>
                      <a:pPr algn="ctr"/>
                      <a:r>
                        <a:rPr lang="en-US" sz="1200"/>
                        <a:t>HIMSS20 Member Demonstrations</a:t>
                      </a:r>
                    </a:p>
                  </a:txBody>
                  <a:tcPr>
                    <a:solidFill>
                      <a:schemeClr val="accent1"/>
                    </a:solidFill>
                  </a:tcPr>
                </a:tc>
                <a:tc>
                  <a:txBody>
                    <a:bodyPr/>
                    <a:lstStyle/>
                    <a:p>
                      <a:pPr algn="ctr"/>
                      <a:r>
                        <a:rPr lang="en-US" sz="1200"/>
                        <a:t>Stats</a:t>
                      </a:r>
                    </a:p>
                  </a:txBody>
                  <a:tcPr>
                    <a:solidFill>
                      <a:schemeClr val="accent1"/>
                    </a:solidFill>
                  </a:tcPr>
                </a:tc>
                <a:extLst>
                  <a:ext uri="{0D108BD9-81ED-4DB2-BD59-A6C34878D82A}">
                    <a16:rowId xmlns:a16="http://schemas.microsoft.com/office/drawing/2014/main" val="1586699640"/>
                  </a:ext>
                </a:extLst>
              </a:tr>
              <a:tr h="168839">
                <a:tc>
                  <a:txBody>
                    <a:bodyPr/>
                    <a:lstStyle/>
                    <a:p>
                      <a:r>
                        <a:rPr lang="en-US" sz="1100"/>
                        <a:t>Number of Members</a:t>
                      </a:r>
                    </a:p>
                  </a:txBody>
                  <a:tcPr>
                    <a:solidFill>
                      <a:schemeClr val="bg1">
                        <a:lumMod val="95000"/>
                      </a:schemeClr>
                    </a:solidFill>
                  </a:tcPr>
                </a:tc>
                <a:tc>
                  <a:txBody>
                    <a:bodyPr/>
                    <a:lstStyle/>
                    <a:p>
                      <a:pPr algn="ctr"/>
                      <a:r>
                        <a:rPr lang="en-US" sz="1100"/>
                        <a:t>46</a:t>
                      </a:r>
                    </a:p>
                  </a:txBody>
                  <a:tcPr>
                    <a:solidFill>
                      <a:schemeClr val="bg1">
                        <a:lumMod val="95000"/>
                      </a:schemeClr>
                    </a:solidFill>
                  </a:tcPr>
                </a:tc>
                <a:extLst>
                  <a:ext uri="{0D108BD9-81ED-4DB2-BD59-A6C34878D82A}">
                    <a16:rowId xmlns:a16="http://schemas.microsoft.com/office/drawing/2014/main" val="3566618587"/>
                  </a:ext>
                </a:extLst>
              </a:tr>
              <a:tr h="168839">
                <a:tc>
                  <a:txBody>
                    <a:bodyPr/>
                    <a:lstStyle/>
                    <a:p>
                      <a:r>
                        <a:rPr lang="en-US" sz="1100"/>
                        <a:t>Members Demonstrating</a:t>
                      </a:r>
                    </a:p>
                  </a:txBody>
                  <a:tcPr>
                    <a:solidFill>
                      <a:schemeClr val="bg1">
                        <a:lumMod val="85000"/>
                      </a:schemeClr>
                    </a:solidFill>
                  </a:tcPr>
                </a:tc>
                <a:tc>
                  <a:txBody>
                    <a:bodyPr/>
                    <a:lstStyle/>
                    <a:p>
                      <a:pPr algn="ctr"/>
                      <a:r>
                        <a:rPr lang="en-US" sz="1100"/>
                        <a:t>22+</a:t>
                      </a:r>
                    </a:p>
                  </a:txBody>
                  <a:tcPr>
                    <a:solidFill>
                      <a:schemeClr val="bg1">
                        <a:lumMod val="85000"/>
                      </a:schemeClr>
                    </a:solidFill>
                  </a:tcPr>
                </a:tc>
                <a:extLst>
                  <a:ext uri="{0D108BD9-81ED-4DB2-BD59-A6C34878D82A}">
                    <a16:rowId xmlns:a16="http://schemas.microsoft.com/office/drawing/2014/main" val="2955944856"/>
                  </a:ext>
                </a:extLst>
              </a:tr>
              <a:tr h="168839">
                <a:tc>
                  <a:txBody>
                    <a:bodyPr/>
                    <a:lstStyle/>
                    <a:p>
                      <a:r>
                        <a:rPr lang="en-US" sz="1100"/>
                        <a:t>Number of Demos</a:t>
                      </a:r>
                    </a:p>
                  </a:txBody>
                  <a:tcPr>
                    <a:solidFill>
                      <a:schemeClr val="bg1">
                        <a:lumMod val="95000"/>
                      </a:schemeClr>
                    </a:solidFill>
                  </a:tcPr>
                </a:tc>
                <a:tc>
                  <a:txBody>
                    <a:bodyPr/>
                    <a:lstStyle/>
                    <a:p>
                      <a:pPr algn="ctr"/>
                      <a:r>
                        <a:rPr lang="en-US" sz="1100"/>
                        <a:t>30+</a:t>
                      </a:r>
                    </a:p>
                  </a:txBody>
                  <a:tcPr>
                    <a:solidFill>
                      <a:schemeClr val="bg1">
                        <a:lumMod val="95000"/>
                      </a:schemeClr>
                    </a:solidFill>
                  </a:tcPr>
                </a:tc>
                <a:extLst>
                  <a:ext uri="{0D108BD9-81ED-4DB2-BD59-A6C34878D82A}">
                    <a16:rowId xmlns:a16="http://schemas.microsoft.com/office/drawing/2014/main" val="3339230474"/>
                  </a:ext>
                </a:extLst>
              </a:tr>
              <a:tr h="168839">
                <a:tc>
                  <a:txBody>
                    <a:bodyPr/>
                    <a:lstStyle/>
                    <a:p>
                      <a:r>
                        <a:rPr lang="en-US" sz="1100"/>
                        <a:t>Panel Discussions</a:t>
                      </a:r>
                    </a:p>
                  </a:txBody>
                  <a:tcPr>
                    <a:solidFill>
                      <a:schemeClr val="bg1">
                        <a:lumMod val="85000"/>
                      </a:schemeClr>
                    </a:solidFill>
                  </a:tcPr>
                </a:tc>
                <a:tc>
                  <a:txBody>
                    <a:bodyPr/>
                    <a:lstStyle/>
                    <a:p>
                      <a:pPr algn="ctr"/>
                      <a:r>
                        <a:rPr lang="en-US" sz="1100"/>
                        <a:t>5</a:t>
                      </a:r>
                    </a:p>
                  </a:txBody>
                  <a:tcPr>
                    <a:solidFill>
                      <a:schemeClr val="bg1">
                        <a:lumMod val="85000"/>
                      </a:schemeClr>
                    </a:solidFill>
                  </a:tcPr>
                </a:tc>
                <a:extLst>
                  <a:ext uri="{0D108BD9-81ED-4DB2-BD59-A6C34878D82A}">
                    <a16:rowId xmlns:a16="http://schemas.microsoft.com/office/drawing/2014/main" val="482140825"/>
                  </a:ext>
                </a:extLst>
              </a:tr>
              <a:tr h="168839">
                <a:tc>
                  <a:txBody>
                    <a:bodyPr/>
                    <a:lstStyle/>
                    <a:p>
                      <a:r>
                        <a:rPr lang="en-US" sz="1100"/>
                        <a:t>Use Cases in Flight</a:t>
                      </a:r>
                    </a:p>
                  </a:txBody>
                  <a:tcPr>
                    <a:solidFill>
                      <a:schemeClr val="bg1">
                        <a:lumMod val="95000"/>
                      </a:schemeClr>
                    </a:solidFill>
                  </a:tcPr>
                </a:tc>
                <a:tc>
                  <a:txBody>
                    <a:bodyPr/>
                    <a:lstStyle/>
                    <a:p>
                      <a:pPr algn="ctr"/>
                      <a:r>
                        <a:rPr lang="en-US" sz="1100"/>
                        <a:t>14</a:t>
                      </a:r>
                    </a:p>
                  </a:txBody>
                  <a:tcPr>
                    <a:solidFill>
                      <a:schemeClr val="bg1">
                        <a:lumMod val="95000"/>
                      </a:schemeClr>
                    </a:solidFill>
                  </a:tcPr>
                </a:tc>
                <a:extLst>
                  <a:ext uri="{0D108BD9-81ED-4DB2-BD59-A6C34878D82A}">
                    <a16:rowId xmlns:a16="http://schemas.microsoft.com/office/drawing/2014/main" val="3758156721"/>
                  </a:ext>
                </a:extLst>
              </a:tr>
            </a:tbl>
          </a:graphicData>
        </a:graphic>
      </p:graphicFrame>
      <p:grpSp>
        <p:nvGrpSpPr>
          <p:cNvPr id="9" name="Group 8">
            <a:extLst>
              <a:ext uri="{FF2B5EF4-FFF2-40B4-BE49-F238E27FC236}">
                <a16:creationId xmlns:a16="http://schemas.microsoft.com/office/drawing/2014/main" id="{922940F0-1187-4E2C-8E39-1A91619554BC}"/>
              </a:ext>
            </a:extLst>
          </p:cNvPr>
          <p:cNvGrpSpPr/>
          <p:nvPr/>
        </p:nvGrpSpPr>
        <p:grpSpPr>
          <a:xfrm>
            <a:off x="6641807" y="1920988"/>
            <a:ext cx="377113" cy="2449147"/>
            <a:chOff x="6639964" y="1558653"/>
            <a:chExt cx="456493" cy="2964676"/>
          </a:xfrm>
          <a:solidFill>
            <a:schemeClr val="accent1"/>
          </a:solidFill>
        </p:grpSpPr>
        <p:pic>
          <p:nvPicPr>
            <p:cNvPr id="2" name="Graphic 1">
              <a:extLst>
                <a:ext uri="{FF2B5EF4-FFF2-40B4-BE49-F238E27FC236}">
                  <a16:creationId xmlns:a16="http://schemas.microsoft.com/office/drawing/2014/main" id="{CE0C718B-2CF1-4BDF-8A8F-4F2CF0078959}"/>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6639964" y="1558653"/>
              <a:ext cx="456493" cy="447542"/>
            </a:xfrm>
            <a:prstGeom prst="rect">
              <a:avLst/>
            </a:prstGeom>
          </p:spPr>
        </p:pic>
        <p:pic>
          <p:nvPicPr>
            <p:cNvPr id="3" name="Graphic 2">
              <a:extLst>
                <a:ext uri="{FF2B5EF4-FFF2-40B4-BE49-F238E27FC236}">
                  <a16:creationId xmlns:a16="http://schemas.microsoft.com/office/drawing/2014/main" id="{C7AF2FFA-5463-4F8C-9091-ED25C8089CF7}"/>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6728619" y="2128993"/>
              <a:ext cx="279182" cy="476251"/>
            </a:xfrm>
            <a:prstGeom prst="rect">
              <a:avLst/>
            </a:prstGeom>
          </p:spPr>
        </p:pic>
        <p:pic>
          <p:nvPicPr>
            <p:cNvPr id="8" name="Graphic 7">
              <a:extLst>
                <a:ext uri="{FF2B5EF4-FFF2-40B4-BE49-F238E27FC236}">
                  <a16:creationId xmlns:a16="http://schemas.microsoft.com/office/drawing/2014/main" id="{F7978CB1-6611-498F-B45E-E64263D71DD5}"/>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6700358" y="2704491"/>
              <a:ext cx="335705" cy="495564"/>
            </a:xfrm>
            <a:prstGeom prst="rect">
              <a:avLst/>
            </a:prstGeom>
          </p:spPr>
        </p:pic>
        <p:sp>
          <p:nvSpPr>
            <p:cNvPr id="10" name="Arrow: Down 9">
              <a:extLst>
                <a:ext uri="{FF2B5EF4-FFF2-40B4-BE49-F238E27FC236}">
                  <a16:creationId xmlns:a16="http://schemas.microsoft.com/office/drawing/2014/main" id="{2E12E716-FE0F-4FCF-9639-00FE2B1A8EB8}"/>
                </a:ext>
              </a:extLst>
            </p:cNvPr>
            <p:cNvSpPr/>
            <p:nvPr/>
          </p:nvSpPr>
          <p:spPr>
            <a:xfrm>
              <a:off x="6718431" y="3410235"/>
              <a:ext cx="299559" cy="36170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D14422C-D802-4714-9571-FBFCA11C2DE9}"/>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a:off x="6644373" y="3970878"/>
              <a:ext cx="447675" cy="552451"/>
            </a:xfrm>
            <a:prstGeom prst="rect">
              <a:avLst/>
            </a:prstGeom>
          </p:spPr>
        </p:pic>
      </p:grpSp>
      <p:sp>
        <p:nvSpPr>
          <p:cNvPr id="14" name="Rectangle: Rounded Corners 13">
            <a:extLst>
              <a:ext uri="{FF2B5EF4-FFF2-40B4-BE49-F238E27FC236}">
                <a16:creationId xmlns:a16="http://schemas.microsoft.com/office/drawing/2014/main" id="{4ADF6626-FBDF-4EC8-AA30-3EA998900894}"/>
              </a:ext>
            </a:extLst>
          </p:cNvPr>
          <p:cNvSpPr/>
          <p:nvPr/>
        </p:nvSpPr>
        <p:spPr>
          <a:xfrm>
            <a:off x="2695576" y="6259548"/>
            <a:ext cx="7392321" cy="4759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a:solidFill>
                  <a:schemeClr val="tx1"/>
                </a:solidFill>
                <a:hlinkClick r:id="rId25">
                  <a:extLst>
                    <a:ext uri="{A12FA001-AC4F-418D-AE19-62706E023703}">
                      <ahyp:hlinkClr xmlns="" xmlns:ahyp="http://schemas.microsoft.com/office/drawing/2018/hyperlinkcolor" val="tx"/>
                    </a:ext>
                  </a:extLst>
                </a:hlinkClick>
              </a:rPr>
              <a:t>https://confluence.hl7.org/display/DVP/Da+Vinci+2020+Calendar</a:t>
            </a:r>
            <a:endParaRPr lang="en-US" sz="1700" b="1">
              <a:solidFill>
                <a:schemeClr val="tx1"/>
              </a:solidFill>
            </a:endParaRPr>
          </a:p>
        </p:txBody>
      </p:sp>
      <p:sp>
        <p:nvSpPr>
          <p:cNvPr id="15" name="TextBox 14">
            <a:extLst>
              <a:ext uri="{FF2B5EF4-FFF2-40B4-BE49-F238E27FC236}">
                <a16:creationId xmlns:a16="http://schemas.microsoft.com/office/drawing/2014/main" id="{F65AC919-A60B-439D-9F4B-17C3BDA23400}"/>
              </a:ext>
            </a:extLst>
          </p:cNvPr>
          <p:cNvSpPr txBox="1"/>
          <p:nvPr/>
        </p:nvSpPr>
        <p:spPr>
          <a:xfrm>
            <a:off x="6635079" y="1331555"/>
            <a:ext cx="4146522" cy="369332"/>
          </a:xfrm>
          <a:prstGeom prst="rect">
            <a:avLst/>
          </a:prstGeom>
          <a:noFill/>
        </p:spPr>
        <p:txBody>
          <a:bodyPr wrap="square" rtlCol="0">
            <a:spAutoFit/>
          </a:bodyPr>
          <a:lstStyle/>
          <a:p>
            <a:r>
              <a:rPr lang="en-US" b="1" dirty="0">
                <a:latin typeface="Century Gothic" panose="020B0502020202020204" pitchFamily="34" charset="0"/>
              </a:rPr>
              <a:t>Benefits of Implementing Da Vinci</a:t>
            </a:r>
            <a:endParaRPr lang="en-US"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E4DAB8C8-4582-4365-B88B-8BFB4742486A}"/>
              </a:ext>
            </a:extLst>
          </p:cNvPr>
          <p:cNvSpPr>
            <a:spLocks noGrp="1"/>
          </p:cNvSpPr>
          <p:nvPr>
            <p:ph type="sldNum" sz="quarter" idx="12"/>
          </p:nvPr>
        </p:nvSpPr>
        <p:spPr>
          <a:xfrm>
            <a:off x="11360517" y="6390178"/>
            <a:ext cx="513735" cy="227164"/>
          </a:xfrm>
        </p:spPr>
        <p:txBody>
          <a:bodyPr/>
          <a:lstStyle/>
          <a:p>
            <a:pPr>
              <a:buClrTx/>
              <a:buFontTx/>
              <a:buNone/>
            </a:pPr>
            <a:fld id="{2F8AF2E6-64A8-0F46-AF27-0A96D82A033B}" type="slidenum">
              <a:rPr lang="en-US" kern="1200" smtClean="0">
                <a:solidFill>
                  <a:srgbClr val="FFFFFF"/>
                </a:solidFill>
              </a:rPr>
              <a:pPr>
                <a:buClrTx/>
                <a:buFontTx/>
                <a:buNone/>
              </a:pPr>
              <a:t>19</a:t>
            </a:fld>
            <a:endParaRPr lang="en-US" kern="1200">
              <a:solidFill>
                <a:srgbClr val="FFFFFF"/>
              </a:solidFill>
            </a:endParaRPr>
          </a:p>
        </p:txBody>
      </p:sp>
    </p:spTree>
    <p:extLst>
      <p:ext uri="{BB962C8B-B14F-4D97-AF65-F5344CB8AC3E}">
        <p14:creationId xmlns:p14="http://schemas.microsoft.com/office/powerpoint/2010/main" val="427877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074" y="995470"/>
            <a:ext cx="5069272" cy="1028700"/>
          </a:xfrm>
        </p:spPr>
        <p:txBody>
          <a:bodyPr wrap="square"/>
          <a:lstStyle/>
          <a:p>
            <a:r>
              <a:rPr lang="en-US" b="1" dirty="0">
                <a:latin typeface="+mj-lt"/>
              </a:rPr>
              <a:t>HIMSS Interoperability &amp; Health Information Exchange Community</a:t>
            </a:r>
          </a:p>
        </p:txBody>
      </p:sp>
      <p:sp>
        <p:nvSpPr>
          <p:cNvPr id="3" name="Slide Number Placeholder 2"/>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2</a:t>
            </a:fld>
            <a:endParaRPr kumimoji="0" lang="en-US" sz="803"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Placeholder 3"/>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7084" t="516" r="43163" b="-516"/>
          <a:stretch/>
        </p:blipFill>
        <p:spPr/>
      </p:pic>
      <p:sp>
        <p:nvSpPr>
          <p:cNvPr id="7" name="TextBox 6"/>
          <p:cNvSpPr txBox="1"/>
          <p:nvPr/>
        </p:nvSpPr>
        <p:spPr>
          <a:xfrm>
            <a:off x="846074" y="2868623"/>
            <a:ext cx="4504859" cy="3231654"/>
          </a:xfrm>
          <a:prstGeom prst="rect">
            <a:avLst/>
          </a:prstGeom>
          <a:noFill/>
        </p:spPr>
        <p:txBody>
          <a:bodyPr wrap="square" lIns="0" rIns="0" rtlCol="0">
            <a:spAutoFit/>
          </a:bodyPr>
          <a:lstStyle/>
          <a:p>
            <a:pPr marL="285750" marR="0" lvl="0" indent="-285750" algn="l" defTabSz="91433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rPr>
              <a:t>Connecting professionals committed to transforming health through standards-based interoperability and health information exchange</a:t>
            </a:r>
          </a:p>
          <a:p>
            <a:pPr marL="285750" marR="0" lvl="0" indent="-285750" algn="l" defTabSz="91433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endParaRPr>
          </a:p>
          <a:p>
            <a:pPr marL="285750" marR="0" lvl="0" indent="-285750" algn="l" defTabSz="91433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rPr>
              <a:t>A dynamic community for sharing ideas, learning best practices and leveraging collaborative opportunities</a:t>
            </a:r>
            <a:endParaRPr kumimoji="0" lang="en-US" sz="14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endParaRPr>
          </a:p>
          <a:p>
            <a:pPr marL="285750" marR="0" lvl="0" indent="-285750" algn="l" defTabSz="91433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endParaRPr>
          </a:p>
          <a:p>
            <a:pPr lvl="0" defTabSz="914330">
              <a:lnSpc>
                <a:spcPct val="120000"/>
              </a:lnSpc>
              <a:defRPr/>
            </a:pPr>
            <a:r>
              <a:rPr lang="en-US" sz="1400" b="1" dirty="0">
                <a:solidFill>
                  <a:srgbClr val="000000">
                    <a:alpha val="70000"/>
                  </a:srgbClr>
                </a:solidFill>
                <a:latin typeface="Century Gothic" panose="020B0502020202020204" pitchFamily="34" charset="0"/>
                <a:hlinkClick r:id="rId3"/>
              </a:rPr>
              <a:t>https://</a:t>
            </a:r>
            <a:r>
              <a:rPr lang="en-US" sz="1400" b="1" dirty="0" smtClean="0">
                <a:solidFill>
                  <a:srgbClr val="000000">
                    <a:alpha val="70000"/>
                  </a:srgbClr>
                </a:solidFill>
                <a:latin typeface="Century Gothic" panose="020B0502020202020204" pitchFamily="34" charset="0"/>
                <a:hlinkClick r:id="rId3"/>
              </a:rPr>
              <a:t>www.himss.org/membership-participation/communities</a:t>
            </a:r>
            <a:r>
              <a:rPr lang="en-US" sz="1400" b="1" dirty="0" smtClean="0">
                <a:solidFill>
                  <a:srgbClr val="000000">
                    <a:alpha val="70000"/>
                  </a:srgbClr>
                </a:solidFill>
                <a:latin typeface="Century Gothic" panose="020B0502020202020204" pitchFamily="34" charset="0"/>
              </a:rPr>
              <a:t> </a:t>
            </a:r>
            <a:endParaRPr kumimoji="0" lang="en-US" sz="14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endParaRPr>
          </a:p>
        </p:txBody>
      </p:sp>
      <p:sp>
        <p:nvSpPr>
          <p:cNvPr id="11" name="Oval 10"/>
          <p:cNvSpPr/>
          <p:nvPr/>
        </p:nvSpPr>
        <p:spPr>
          <a:xfrm>
            <a:off x="6004123" y="4578775"/>
            <a:ext cx="2307669" cy="2141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1" u="none" strike="noStrike" kern="1200" cap="none" spc="0" normalizeH="0" baseline="0" noProof="0" dirty="0">
                <a:ln>
                  <a:noFill/>
                </a:ln>
                <a:solidFill>
                  <a:srgbClr val="FFFFFF"/>
                </a:solidFill>
                <a:effectLst/>
                <a:uLnTx/>
                <a:uFillTx/>
                <a:latin typeface="+mj-lt"/>
                <a:ea typeface="+mn-ea"/>
                <a:cs typeface="+mn-cs"/>
              </a:rPr>
              <a:t>Join Today</a:t>
            </a:r>
          </a:p>
        </p:txBody>
      </p:sp>
    </p:spTree>
    <p:extLst>
      <p:ext uri="{BB962C8B-B14F-4D97-AF65-F5344CB8AC3E}">
        <p14:creationId xmlns:p14="http://schemas.microsoft.com/office/powerpoint/2010/main" val="312519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8577" y="417444"/>
            <a:ext cx="3082713" cy="380148"/>
          </a:xfrm>
          <a:prstGeom prst="rect">
            <a:avLst/>
          </a:prstGeom>
          <a:solidFill>
            <a:schemeClr val="bg1"/>
          </a:solidFill>
        </p:spPr>
        <p:txBody>
          <a:bodyPr wrap="square" rtlCol="0">
            <a:spAutoFit/>
          </a:bodyPr>
          <a:lstStyle/>
          <a:p>
            <a:endParaRPr lang="en-US" dirty="0"/>
          </a:p>
        </p:txBody>
      </p:sp>
      <p:sp>
        <p:nvSpPr>
          <p:cNvPr id="5" name="Rectangle 4">
            <a:extLst>
              <a:ext uri="{FF2B5EF4-FFF2-40B4-BE49-F238E27FC236}">
                <a16:creationId xmlns:a16="http://schemas.microsoft.com/office/drawing/2014/main" id="{E9BC2389-4A9C-415C-BE94-D7CC382BDE40}"/>
              </a:ext>
            </a:extLst>
          </p:cNvPr>
          <p:cNvSpPr/>
          <p:nvPr/>
        </p:nvSpPr>
        <p:spPr>
          <a:xfrm>
            <a:off x="146304" y="6236208"/>
            <a:ext cx="1508760" cy="530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itle 92">
            <a:extLst>
              <a:ext uri="{FF2B5EF4-FFF2-40B4-BE49-F238E27FC236}">
                <a16:creationId xmlns:a16="http://schemas.microsoft.com/office/drawing/2014/main" id="{DF0A70CB-50EB-402A-B04F-B7AE50417054}"/>
              </a:ext>
            </a:extLst>
          </p:cNvPr>
          <p:cNvSpPr>
            <a:spLocks noGrp="1"/>
          </p:cNvSpPr>
          <p:nvPr>
            <p:ph type="title"/>
          </p:nvPr>
        </p:nvSpPr>
        <p:spPr>
          <a:xfrm>
            <a:off x="3407524" y="248734"/>
            <a:ext cx="8366518" cy="441552"/>
          </a:xfrm>
        </p:spPr>
        <p:txBody>
          <a:bodyPr/>
          <a:lstStyle/>
          <a:p>
            <a:r>
              <a:rPr lang="en-US" dirty="0"/>
              <a:t>Patient Journey </a:t>
            </a:r>
            <a:r>
              <a:rPr lang="en-US" dirty="0" smtClean="0"/>
              <a:t>Today</a:t>
            </a:r>
            <a:endParaRPr lang="en-US" dirty="0"/>
          </a:p>
        </p:txBody>
      </p:sp>
      <p:sp>
        <p:nvSpPr>
          <p:cNvPr id="4" name="Slide Number Placeholder 3">
            <a:extLst>
              <a:ext uri="{FF2B5EF4-FFF2-40B4-BE49-F238E27FC236}">
                <a16:creationId xmlns:a16="http://schemas.microsoft.com/office/drawing/2014/main" id="{A235D46E-4886-4F8B-A337-F86F9C57FA0A}"/>
              </a:ext>
            </a:extLst>
          </p:cNvPr>
          <p:cNvSpPr>
            <a:spLocks noGrp="1"/>
          </p:cNvSpPr>
          <p:nvPr>
            <p:ph type="sldNum" sz="quarter" idx="12"/>
          </p:nvPr>
        </p:nvSpPr>
        <p:spPr/>
        <p:txBody>
          <a:bodyPr/>
          <a:lstStyle/>
          <a:p>
            <a:pPr lvl="0"/>
            <a:fld id="{00000000-1234-1234-1234-123412341234}" type="slidenum">
              <a:rPr lang="en-US" smtClean="0"/>
              <a:pPr lvl="0"/>
              <a:t>20</a:t>
            </a:fld>
            <a:endParaRPr lang="en-US"/>
          </a:p>
        </p:txBody>
      </p:sp>
      <p:sp>
        <p:nvSpPr>
          <p:cNvPr id="51" name="Rectangle: Rounded Corners 50">
            <a:extLst>
              <a:ext uri="{FF2B5EF4-FFF2-40B4-BE49-F238E27FC236}">
                <a16:creationId xmlns:a16="http://schemas.microsoft.com/office/drawing/2014/main" id="{C3C98D44-C281-4D97-8727-1F851BBECE81}"/>
              </a:ext>
            </a:extLst>
          </p:cNvPr>
          <p:cNvSpPr/>
          <p:nvPr/>
        </p:nvSpPr>
        <p:spPr>
          <a:xfrm>
            <a:off x="1409682" y="5559158"/>
            <a:ext cx="9695843" cy="982978"/>
          </a:xfrm>
          <a:prstGeom prst="roundRect">
            <a:avLst>
              <a:gd name="adj" fmla="val 1969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Top Corners Rounded 51">
            <a:extLst>
              <a:ext uri="{FF2B5EF4-FFF2-40B4-BE49-F238E27FC236}">
                <a16:creationId xmlns:a16="http://schemas.microsoft.com/office/drawing/2014/main" id="{33E4A83F-14B6-4D11-9268-7E5AB7D06432}"/>
              </a:ext>
            </a:extLst>
          </p:cNvPr>
          <p:cNvSpPr/>
          <p:nvPr/>
        </p:nvSpPr>
        <p:spPr>
          <a:xfrm>
            <a:off x="1412287" y="5560401"/>
            <a:ext cx="9695843" cy="394992"/>
          </a:xfrm>
          <a:prstGeom prst="round2SameRect">
            <a:avLst>
              <a:gd name="adj1" fmla="val 50000"/>
              <a:gd name="adj2" fmla="val 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16AF08E6-AA4F-4CBA-ADCB-E60A27EBF637}"/>
              </a:ext>
            </a:extLst>
          </p:cNvPr>
          <p:cNvSpPr txBox="1"/>
          <p:nvPr/>
        </p:nvSpPr>
        <p:spPr>
          <a:xfrm>
            <a:off x="4700585" y="5638563"/>
            <a:ext cx="2944247" cy="369332"/>
          </a:xfrm>
          <a:prstGeom prst="rect">
            <a:avLst/>
          </a:prstGeom>
          <a:noFill/>
        </p:spPr>
        <p:txBody>
          <a:bodyPr wrap="square" rtlCol="0">
            <a:spAutoFit/>
          </a:bodyPr>
          <a:lstStyle/>
          <a:p>
            <a:pPr algn="ctr"/>
            <a:r>
              <a:rPr lang="en-US" sz="1800" b="1">
                <a:solidFill>
                  <a:schemeClr val="bg1"/>
                </a:solidFill>
              </a:rPr>
              <a:t>Population Data</a:t>
            </a:r>
          </a:p>
        </p:txBody>
      </p:sp>
      <p:sp>
        <p:nvSpPr>
          <p:cNvPr id="54" name="Rectangle: Rounded Corners 53">
            <a:extLst>
              <a:ext uri="{FF2B5EF4-FFF2-40B4-BE49-F238E27FC236}">
                <a16:creationId xmlns:a16="http://schemas.microsoft.com/office/drawing/2014/main" id="{69A1B7F6-08B8-4AA0-9012-91E52A4AD641}"/>
              </a:ext>
            </a:extLst>
          </p:cNvPr>
          <p:cNvSpPr/>
          <p:nvPr/>
        </p:nvSpPr>
        <p:spPr>
          <a:xfrm>
            <a:off x="1240535" y="964413"/>
            <a:ext cx="9695843" cy="4065572"/>
          </a:xfrm>
          <a:prstGeom prst="roundRect">
            <a:avLst>
              <a:gd name="adj" fmla="val 536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D2C9E06E-DBE0-4A5C-9394-73DCC53D565E}"/>
              </a:ext>
            </a:extLst>
          </p:cNvPr>
          <p:cNvSpPr/>
          <p:nvPr/>
        </p:nvSpPr>
        <p:spPr>
          <a:xfrm>
            <a:off x="8044632" y="2295388"/>
            <a:ext cx="197513" cy="24662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8E11846-E7F2-4F8F-9258-6B23A90F49F2}"/>
              </a:ext>
            </a:extLst>
          </p:cNvPr>
          <p:cNvSpPr/>
          <p:nvPr/>
        </p:nvSpPr>
        <p:spPr>
          <a:xfrm>
            <a:off x="4050730" y="2836862"/>
            <a:ext cx="197513" cy="24662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575562F-0F75-4161-8D05-42A94E492AA2}"/>
              </a:ext>
            </a:extLst>
          </p:cNvPr>
          <p:cNvSpPr/>
          <p:nvPr/>
        </p:nvSpPr>
        <p:spPr>
          <a:xfrm>
            <a:off x="4979271" y="2833527"/>
            <a:ext cx="197513" cy="24662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a:extLst>
              <a:ext uri="{FF2B5EF4-FFF2-40B4-BE49-F238E27FC236}">
                <a16:creationId xmlns:a16="http://schemas.microsoft.com/office/drawing/2014/main" id="{8292F9B9-2D70-46B3-B8E5-C27023C22D3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409682" y="2353167"/>
            <a:ext cx="718640" cy="933323"/>
          </a:xfrm>
          <a:prstGeom prst="rect">
            <a:avLst/>
          </a:prstGeom>
        </p:spPr>
      </p:pic>
      <p:pic>
        <p:nvPicPr>
          <p:cNvPr id="61" name="Graphic 60">
            <a:extLst>
              <a:ext uri="{FF2B5EF4-FFF2-40B4-BE49-F238E27FC236}">
                <a16:creationId xmlns:a16="http://schemas.microsoft.com/office/drawing/2014/main" id="{D3DB270E-E57E-418E-AD1A-C590C7BFD1F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842650" y="3064436"/>
            <a:ext cx="711611" cy="612777"/>
          </a:xfrm>
          <a:prstGeom prst="rect">
            <a:avLst/>
          </a:prstGeom>
        </p:spPr>
      </p:pic>
      <p:sp>
        <p:nvSpPr>
          <p:cNvPr id="64" name="TextBox 63">
            <a:extLst>
              <a:ext uri="{FF2B5EF4-FFF2-40B4-BE49-F238E27FC236}">
                <a16:creationId xmlns:a16="http://schemas.microsoft.com/office/drawing/2014/main" id="{1A1808A1-9DB5-42A1-8834-F44F17B57F7E}"/>
              </a:ext>
            </a:extLst>
          </p:cNvPr>
          <p:cNvSpPr txBox="1"/>
          <p:nvPr/>
        </p:nvSpPr>
        <p:spPr>
          <a:xfrm>
            <a:off x="1164894" y="3300819"/>
            <a:ext cx="1152654" cy="584775"/>
          </a:xfrm>
          <a:prstGeom prst="rect">
            <a:avLst/>
          </a:prstGeom>
          <a:noFill/>
        </p:spPr>
        <p:txBody>
          <a:bodyPr wrap="square" rtlCol="0">
            <a:spAutoFit/>
          </a:bodyPr>
          <a:lstStyle/>
          <a:p>
            <a:pPr algn="ctr"/>
            <a:r>
              <a:rPr lang="en-US" sz="1600"/>
              <a:t>COVID</a:t>
            </a:r>
            <a:br>
              <a:rPr lang="en-US" sz="1600"/>
            </a:br>
            <a:r>
              <a:rPr lang="en-US" sz="1600"/>
              <a:t>Patient</a:t>
            </a:r>
          </a:p>
        </p:txBody>
      </p:sp>
      <p:sp>
        <p:nvSpPr>
          <p:cNvPr id="65" name="TextBox 64">
            <a:extLst>
              <a:ext uri="{FF2B5EF4-FFF2-40B4-BE49-F238E27FC236}">
                <a16:creationId xmlns:a16="http://schemas.microsoft.com/office/drawing/2014/main" id="{A32EFCD5-01AD-429D-9437-04D04B1BCB49}"/>
              </a:ext>
            </a:extLst>
          </p:cNvPr>
          <p:cNvSpPr txBox="1"/>
          <p:nvPr/>
        </p:nvSpPr>
        <p:spPr>
          <a:xfrm>
            <a:off x="2025443" y="4565919"/>
            <a:ext cx="1572056" cy="338554"/>
          </a:xfrm>
          <a:prstGeom prst="rect">
            <a:avLst/>
          </a:prstGeom>
          <a:noFill/>
        </p:spPr>
        <p:txBody>
          <a:bodyPr wrap="square" rtlCol="0">
            <a:spAutoFit/>
          </a:bodyPr>
          <a:lstStyle/>
          <a:p>
            <a:pPr algn="ctr"/>
            <a:r>
              <a:rPr lang="en-US" sz="1600"/>
              <a:t>PCP</a:t>
            </a:r>
          </a:p>
        </p:txBody>
      </p:sp>
      <p:sp>
        <p:nvSpPr>
          <p:cNvPr id="66" name="TextBox 65">
            <a:extLst>
              <a:ext uri="{FF2B5EF4-FFF2-40B4-BE49-F238E27FC236}">
                <a16:creationId xmlns:a16="http://schemas.microsoft.com/office/drawing/2014/main" id="{298F3D3C-5EDE-4106-AC1D-F26B0FCB8189}"/>
              </a:ext>
            </a:extLst>
          </p:cNvPr>
          <p:cNvSpPr txBox="1"/>
          <p:nvPr/>
        </p:nvSpPr>
        <p:spPr>
          <a:xfrm>
            <a:off x="9587222" y="1700333"/>
            <a:ext cx="1551988" cy="646331"/>
          </a:xfrm>
          <a:prstGeom prst="rect">
            <a:avLst/>
          </a:prstGeom>
          <a:noFill/>
        </p:spPr>
        <p:txBody>
          <a:bodyPr wrap="square" rtlCol="0">
            <a:spAutoFit/>
          </a:bodyPr>
          <a:lstStyle/>
          <a:p>
            <a:pPr algn="ctr"/>
            <a:r>
              <a:rPr lang="en-US" dirty="0"/>
              <a:t>Discharge Planning</a:t>
            </a:r>
          </a:p>
        </p:txBody>
      </p:sp>
      <p:sp>
        <p:nvSpPr>
          <p:cNvPr id="67" name="TextBox 66">
            <a:extLst>
              <a:ext uri="{FF2B5EF4-FFF2-40B4-BE49-F238E27FC236}">
                <a16:creationId xmlns:a16="http://schemas.microsoft.com/office/drawing/2014/main" id="{031CF116-7B89-4A8D-BE03-E24A410E4840}"/>
              </a:ext>
            </a:extLst>
          </p:cNvPr>
          <p:cNvSpPr txBox="1"/>
          <p:nvPr/>
        </p:nvSpPr>
        <p:spPr>
          <a:xfrm>
            <a:off x="5788809" y="3681592"/>
            <a:ext cx="802756" cy="338554"/>
          </a:xfrm>
          <a:prstGeom prst="rect">
            <a:avLst/>
          </a:prstGeom>
          <a:noFill/>
        </p:spPr>
        <p:txBody>
          <a:bodyPr wrap="square" rtlCol="0">
            <a:spAutoFit/>
          </a:bodyPr>
          <a:lstStyle/>
          <a:p>
            <a:pPr algn="ctr"/>
            <a:r>
              <a:rPr lang="en-US" sz="1600"/>
              <a:t>ER</a:t>
            </a:r>
          </a:p>
        </p:txBody>
      </p:sp>
      <p:sp>
        <p:nvSpPr>
          <p:cNvPr id="71" name="TextBox 70">
            <a:extLst>
              <a:ext uri="{FF2B5EF4-FFF2-40B4-BE49-F238E27FC236}">
                <a16:creationId xmlns:a16="http://schemas.microsoft.com/office/drawing/2014/main" id="{6FB0DBD2-D2CF-47EB-A403-C08D0FDAE8CF}"/>
              </a:ext>
            </a:extLst>
          </p:cNvPr>
          <p:cNvSpPr txBox="1"/>
          <p:nvPr/>
        </p:nvSpPr>
        <p:spPr>
          <a:xfrm>
            <a:off x="5641500" y="2149129"/>
            <a:ext cx="1090217" cy="338554"/>
          </a:xfrm>
          <a:prstGeom prst="rect">
            <a:avLst/>
          </a:prstGeom>
          <a:noFill/>
        </p:spPr>
        <p:txBody>
          <a:bodyPr wrap="square" rtlCol="0">
            <a:spAutoFit/>
          </a:bodyPr>
          <a:lstStyle/>
          <a:p>
            <a:pPr algn="ctr"/>
            <a:r>
              <a:rPr lang="en-US" sz="1600"/>
              <a:t>Payer</a:t>
            </a:r>
          </a:p>
        </p:txBody>
      </p:sp>
      <p:pic>
        <p:nvPicPr>
          <p:cNvPr id="72" name="Graphic 71">
            <a:extLst>
              <a:ext uri="{FF2B5EF4-FFF2-40B4-BE49-F238E27FC236}">
                <a16:creationId xmlns:a16="http://schemas.microsoft.com/office/drawing/2014/main" id="{9185A702-34CE-47E2-8E97-0F1A66E0425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882509" y="1452606"/>
            <a:ext cx="595928" cy="658657"/>
          </a:xfrm>
          <a:prstGeom prst="rect">
            <a:avLst/>
          </a:prstGeom>
        </p:spPr>
      </p:pic>
      <p:sp>
        <p:nvSpPr>
          <p:cNvPr id="73" name="TextBox 72">
            <a:extLst>
              <a:ext uri="{FF2B5EF4-FFF2-40B4-BE49-F238E27FC236}">
                <a16:creationId xmlns:a16="http://schemas.microsoft.com/office/drawing/2014/main" id="{67546367-9469-432D-AC13-C52988577612}"/>
              </a:ext>
            </a:extLst>
          </p:cNvPr>
          <p:cNvSpPr txBox="1"/>
          <p:nvPr/>
        </p:nvSpPr>
        <p:spPr>
          <a:xfrm>
            <a:off x="3772824" y="6111732"/>
            <a:ext cx="1845854" cy="369332"/>
          </a:xfrm>
          <a:prstGeom prst="rect">
            <a:avLst/>
          </a:prstGeom>
          <a:noFill/>
        </p:spPr>
        <p:txBody>
          <a:bodyPr wrap="square" rtlCol="0">
            <a:spAutoFit/>
          </a:bodyPr>
          <a:lstStyle/>
          <a:p>
            <a:pPr algn="ctr"/>
            <a:r>
              <a:rPr lang="en-US" sz="1800" dirty="0"/>
              <a:t>Public Health</a:t>
            </a:r>
          </a:p>
        </p:txBody>
      </p:sp>
      <p:sp>
        <p:nvSpPr>
          <p:cNvPr id="74" name="TextBox 73">
            <a:extLst>
              <a:ext uri="{FF2B5EF4-FFF2-40B4-BE49-F238E27FC236}">
                <a16:creationId xmlns:a16="http://schemas.microsoft.com/office/drawing/2014/main" id="{B72C1571-1BC0-4D40-A243-BF100F7F6F65}"/>
              </a:ext>
            </a:extLst>
          </p:cNvPr>
          <p:cNvSpPr txBox="1"/>
          <p:nvPr/>
        </p:nvSpPr>
        <p:spPr>
          <a:xfrm>
            <a:off x="1936295" y="6130299"/>
            <a:ext cx="1572056" cy="369332"/>
          </a:xfrm>
          <a:prstGeom prst="rect">
            <a:avLst/>
          </a:prstGeom>
          <a:noFill/>
        </p:spPr>
        <p:txBody>
          <a:bodyPr wrap="square" rtlCol="0">
            <a:spAutoFit/>
          </a:bodyPr>
          <a:lstStyle/>
          <a:p>
            <a:pPr algn="ctr"/>
            <a:r>
              <a:rPr lang="en-US" sz="1800"/>
              <a:t>EMS</a:t>
            </a:r>
          </a:p>
        </p:txBody>
      </p:sp>
      <p:sp>
        <p:nvSpPr>
          <p:cNvPr id="75" name="TextBox 74">
            <a:extLst>
              <a:ext uri="{FF2B5EF4-FFF2-40B4-BE49-F238E27FC236}">
                <a16:creationId xmlns:a16="http://schemas.microsoft.com/office/drawing/2014/main" id="{04E1DE56-41E1-4FBF-AC3A-0BCC4492B8F9}"/>
              </a:ext>
            </a:extLst>
          </p:cNvPr>
          <p:cNvSpPr txBox="1"/>
          <p:nvPr/>
        </p:nvSpPr>
        <p:spPr>
          <a:xfrm>
            <a:off x="5930426" y="6088796"/>
            <a:ext cx="4790624" cy="369332"/>
          </a:xfrm>
          <a:prstGeom prst="rect">
            <a:avLst/>
          </a:prstGeom>
          <a:noFill/>
        </p:spPr>
        <p:txBody>
          <a:bodyPr wrap="square" rtlCol="0">
            <a:spAutoFit/>
          </a:bodyPr>
          <a:lstStyle/>
          <a:p>
            <a:pPr algn="ctr"/>
            <a:r>
              <a:rPr lang="en-US" sz="1800" dirty="0"/>
              <a:t>Resource Management/Crisis Planning</a:t>
            </a:r>
          </a:p>
        </p:txBody>
      </p:sp>
      <p:pic>
        <p:nvPicPr>
          <p:cNvPr id="77" name="Graphic 76">
            <a:extLst>
              <a:ext uri="{FF2B5EF4-FFF2-40B4-BE49-F238E27FC236}">
                <a16:creationId xmlns:a16="http://schemas.microsoft.com/office/drawing/2014/main" id="{E204AD77-62C5-42F5-B6BA-DFD3C9A92D8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574001" y="3828060"/>
            <a:ext cx="485775" cy="729332"/>
          </a:xfrm>
          <a:prstGeom prst="rect">
            <a:avLst/>
          </a:prstGeom>
        </p:spPr>
      </p:pic>
      <p:pic>
        <p:nvPicPr>
          <p:cNvPr id="79" name="Graphic 78">
            <a:extLst>
              <a:ext uri="{FF2B5EF4-FFF2-40B4-BE49-F238E27FC236}">
                <a16:creationId xmlns:a16="http://schemas.microsoft.com/office/drawing/2014/main" id="{F2DC0A58-7258-4720-9FFA-97B49BEFCEB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564550" y="1316946"/>
            <a:ext cx="492860" cy="739970"/>
          </a:xfrm>
          <a:prstGeom prst="rect">
            <a:avLst/>
          </a:prstGeom>
        </p:spPr>
      </p:pic>
      <p:sp>
        <p:nvSpPr>
          <p:cNvPr id="81" name="TextBox 80">
            <a:extLst>
              <a:ext uri="{FF2B5EF4-FFF2-40B4-BE49-F238E27FC236}">
                <a16:creationId xmlns:a16="http://schemas.microsoft.com/office/drawing/2014/main" id="{6F4E6310-9B98-49CF-8260-712DE6612E5B}"/>
              </a:ext>
            </a:extLst>
          </p:cNvPr>
          <p:cNvSpPr txBox="1"/>
          <p:nvPr/>
        </p:nvSpPr>
        <p:spPr>
          <a:xfrm>
            <a:off x="9898089" y="3928065"/>
            <a:ext cx="1078615" cy="523220"/>
          </a:xfrm>
          <a:prstGeom prst="rect">
            <a:avLst/>
          </a:prstGeom>
          <a:noFill/>
        </p:spPr>
        <p:txBody>
          <a:bodyPr wrap="square" rtlCol="0">
            <a:spAutoFit/>
          </a:bodyPr>
          <a:lstStyle/>
          <a:p>
            <a:pPr algn="ctr"/>
            <a:r>
              <a:rPr lang="en-US"/>
              <a:t>COVID Unit</a:t>
            </a:r>
          </a:p>
        </p:txBody>
      </p:sp>
      <p:sp>
        <p:nvSpPr>
          <p:cNvPr id="82" name="TextBox 81">
            <a:extLst>
              <a:ext uri="{FF2B5EF4-FFF2-40B4-BE49-F238E27FC236}">
                <a16:creationId xmlns:a16="http://schemas.microsoft.com/office/drawing/2014/main" id="{25963FF8-DBBB-4471-BF63-F4DBD4D51D68}"/>
              </a:ext>
            </a:extLst>
          </p:cNvPr>
          <p:cNvSpPr txBox="1"/>
          <p:nvPr/>
        </p:nvSpPr>
        <p:spPr>
          <a:xfrm>
            <a:off x="7747814" y="3848863"/>
            <a:ext cx="965982" cy="369332"/>
          </a:xfrm>
          <a:prstGeom prst="rect">
            <a:avLst/>
          </a:prstGeom>
          <a:solidFill>
            <a:schemeClr val="accent4"/>
          </a:solidFill>
        </p:spPr>
        <p:txBody>
          <a:bodyPr wrap="square" rtlCol="0">
            <a:spAutoFit/>
          </a:bodyPr>
          <a:lstStyle/>
          <a:p>
            <a:pPr algn="ctr"/>
            <a:r>
              <a:rPr lang="en-US" sz="1800">
                <a:solidFill>
                  <a:schemeClr val="bg1"/>
                </a:solidFill>
              </a:rPr>
              <a:t>Labs 2</a:t>
            </a:r>
          </a:p>
        </p:txBody>
      </p:sp>
      <p:sp>
        <p:nvSpPr>
          <p:cNvPr id="83" name="TextBox 82">
            <a:extLst>
              <a:ext uri="{FF2B5EF4-FFF2-40B4-BE49-F238E27FC236}">
                <a16:creationId xmlns:a16="http://schemas.microsoft.com/office/drawing/2014/main" id="{6902FF60-7BA2-41DB-89E9-9C32BB740A92}"/>
              </a:ext>
            </a:extLst>
          </p:cNvPr>
          <p:cNvSpPr txBox="1"/>
          <p:nvPr/>
        </p:nvSpPr>
        <p:spPr>
          <a:xfrm>
            <a:off x="4424861" y="4481454"/>
            <a:ext cx="965982" cy="369332"/>
          </a:xfrm>
          <a:prstGeom prst="rect">
            <a:avLst/>
          </a:prstGeom>
          <a:solidFill>
            <a:schemeClr val="accent4"/>
          </a:solidFill>
        </p:spPr>
        <p:txBody>
          <a:bodyPr wrap="square" rtlCol="0">
            <a:spAutoFit/>
          </a:bodyPr>
          <a:lstStyle/>
          <a:p>
            <a:pPr algn="ctr"/>
            <a:r>
              <a:rPr lang="en-US" sz="1800">
                <a:solidFill>
                  <a:schemeClr val="bg1"/>
                </a:solidFill>
              </a:rPr>
              <a:t>Labs 1</a:t>
            </a:r>
          </a:p>
        </p:txBody>
      </p:sp>
      <p:pic>
        <p:nvPicPr>
          <p:cNvPr id="85" name="Graphic 84">
            <a:extLst>
              <a:ext uri="{FF2B5EF4-FFF2-40B4-BE49-F238E27FC236}">
                <a16:creationId xmlns:a16="http://schemas.microsoft.com/office/drawing/2014/main" id="{0498131C-0B5A-49C4-B252-12B85CFFF6D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166710" y="1494602"/>
            <a:ext cx="575603" cy="842346"/>
          </a:xfrm>
          <a:prstGeom prst="rect">
            <a:avLst/>
          </a:prstGeom>
        </p:spPr>
      </p:pic>
      <p:pic>
        <p:nvPicPr>
          <p:cNvPr id="86" name="Graphic 85">
            <a:extLst>
              <a:ext uri="{FF2B5EF4-FFF2-40B4-BE49-F238E27FC236}">
                <a16:creationId xmlns:a16="http://schemas.microsoft.com/office/drawing/2014/main" id="{FD7C7A78-E730-4A61-B9FD-015DFF33FF47}"/>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131416" y="3332968"/>
            <a:ext cx="532868" cy="520181"/>
          </a:xfrm>
          <a:prstGeom prst="rect">
            <a:avLst/>
          </a:prstGeom>
        </p:spPr>
      </p:pic>
      <p:pic>
        <p:nvPicPr>
          <p:cNvPr id="88" name="Graphic 87">
            <a:extLst>
              <a:ext uri="{FF2B5EF4-FFF2-40B4-BE49-F238E27FC236}">
                <a16:creationId xmlns:a16="http://schemas.microsoft.com/office/drawing/2014/main" id="{6E10A807-12B6-41C0-8CF1-3B08758415D6}"/>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4005043" y="1541996"/>
            <a:ext cx="620600" cy="317516"/>
          </a:xfrm>
          <a:prstGeom prst="rect">
            <a:avLst/>
          </a:prstGeom>
        </p:spPr>
      </p:pic>
      <p:pic>
        <p:nvPicPr>
          <p:cNvPr id="89" name="Graphic 88">
            <a:extLst>
              <a:ext uri="{FF2B5EF4-FFF2-40B4-BE49-F238E27FC236}">
                <a16:creationId xmlns:a16="http://schemas.microsoft.com/office/drawing/2014/main" id="{7F5B66DA-D9F2-466A-84BC-CB5B23418416}"/>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5892273" y="4882903"/>
            <a:ext cx="620600" cy="317516"/>
          </a:xfrm>
          <a:prstGeom prst="rect">
            <a:avLst/>
          </a:prstGeom>
        </p:spPr>
      </p:pic>
      <p:pic>
        <p:nvPicPr>
          <p:cNvPr id="90" name="Graphic 89">
            <a:extLst>
              <a:ext uri="{FF2B5EF4-FFF2-40B4-BE49-F238E27FC236}">
                <a16:creationId xmlns:a16="http://schemas.microsoft.com/office/drawing/2014/main" id="{9B2EE829-ACE1-4399-9C74-031A90205A75}"/>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638117" y="5117294"/>
            <a:ext cx="423505" cy="413422"/>
          </a:xfrm>
          <a:prstGeom prst="rect">
            <a:avLst/>
          </a:prstGeom>
        </p:spPr>
      </p:pic>
      <p:pic>
        <p:nvPicPr>
          <p:cNvPr id="91" name="Graphic 90">
            <a:extLst>
              <a:ext uri="{FF2B5EF4-FFF2-40B4-BE49-F238E27FC236}">
                <a16:creationId xmlns:a16="http://schemas.microsoft.com/office/drawing/2014/main" id="{C8E9A9D5-6494-4EBC-80E6-A285F8884D19}"/>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3484616" y="4005610"/>
            <a:ext cx="485775" cy="428625"/>
          </a:xfrm>
          <a:prstGeom prst="rect">
            <a:avLst/>
          </a:prstGeom>
        </p:spPr>
      </p:pic>
      <p:pic>
        <p:nvPicPr>
          <p:cNvPr id="92" name="Graphic 91">
            <a:extLst>
              <a:ext uri="{FF2B5EF4-FFF2-40B4-BE49-F238E27FC236}">
                <a16:creationId xmlns:a16="http://schemas.microsoft.com/office/drawing/2014/main" id="{CBAAE293-9E06-4B14-8772-2D2390AD3774}"/>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7981864" y="3311418"/>
            <a:ext cx="485775" cy="428625"/>
          </a:xfrm>
          <a:prstGeom prst="rect">
            <a:avLst/>
          </a:prstGeom>
        </p:spPr>
      </p:pic>
      <p:pic>
        <p:nvPicPr>
          <p:cNvPr id="94" name="Graphic 93">
            <a:extLst>
              <a:ext uri="{FF2B5EF4-FFF2-40B4-BE49-F238E27FC236}">
                <a16:creationId xmlns:a16="http://schemas.microsoft.com/office/drawing/2014/main" id="{385D911B-0F19-4708-8813-425E51AA5D92}"/>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7499909" y="1700738"/>
            <a:ext cx="532868" cy="520181"/>
          </a:xfrm>
          <a:prstGeom prst="rect">
            <a:avLst/>
          </a:prstGeom>
        </p:spPr>
      </p:pic>
      <p:pic>
        <p:nvPicPr>
          <p:cNvPr id="95" name="Graphic 94">
            <a:extLst>
              <a:ext uri="{FF2B5EF4-FFF2-40B4-BE49-F238E27FC236}">
                <a16:creationId xmlns:a16="http://schemas.microsoft.com/office/drawing/2014/main" id="{42FCB8A1-D944-419A-B3B4-0694E884B820}"/>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7381931" y="5118767"/>
            <a:ext cx="417704" cy="406712"/>
          </a:xfrm>
          <a:prstGeom prst="rect">
            <a:avLst/>
          </a:prstGeom>
        </p:spPr>
      </p:pic>
      <p:pic>
        <p:nvPicPr>
          <p:cNvPr id="97" name="Graphic 96">
            <a:extLst>
              <a:ext uri="{FF2B5EF4-FFF2-40B4-BE49-F238E27FC236}">
                <a16:creationId xmlns:a16="http://schemas.microsoft.com/office/drawing/2014/main" id="{2D332B8E-358C-4B31-BF9A-9C7245F2AC8E}"/>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121841" y="2441889"/>
            <a:ext cx="532868" cy="520181"/>
          </a:xfrm>
          <a:prstGeom prst="rect">
            <a:avLst/>
          </a:prstGeom>
        </p:spPr>
      </p:pic>
      <p:pic>
        <p:nvPicPr>
          <p:cNvPr id="98" name="Graphic 97">
            <a:extLst>
              <a:ext uri="{FF2B5EF4-FFF2-40B4-BE49-F238E27FC236}">
                <a16:creationId xmlns:a16="http://schemas.microsoft.com/office/drawing/2014/main" id="{345A9224-9C65-469F-AAD7-1032113F7B09}"/>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2543327" y="3018228"/>
            <a:ext cx="518422" cy="265239"/>
          </a:xfrm>
          <a:prstGeom prst="rect">
            <a:avLst/>
          </a:prstGeom>
        </p:spPr>
      </p:pic>
      <p:sp>
        <p:nvSpPr>
          <p:cNvPr id="99" name="Rectangle: Top Corners Rounded 98">
            <a:extLst>
              <a:ext uri="{FF2B5EF4-FFF2-40B4-BE49-F238E27FC236}">
                <a16:creationId xmlns:a16="http://schemas.microsoft.com/office/drawing/2014/main" id="{DF6847FE-62CE-4833-8A16-B963E2B26230}"/>
              </a:ext>
            </a:extLst>
          </p:cNvPr>
          <p:cNvSpPr/>
          <p:nvPr/>
        </p:nvSpPr>
        <p:spPr>
          <a:xfrm>
            <a:off x="1251980" y="866241"/>
            <a:ext cx="9695843" cy="394992"/>
          </a:xfrm>
          <a:prstGeom prst="round2SameRect">
            <a:avLst>
              <a:gd name="adj1" fmla="val 50000"/>
              <a:gd name="adj2" fmla="val 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B52DFE5D-0FC8-450E-92BE-E67A6322A80D}"/>
              </a:ext>
            </a:extLst>
          </p:cNvPr>
          <p:cNvSpPr txBox="1"/>
          <p:nvPr/>
        </p:nvSpPr>
        <p:spPr>
          <a:xfrm>
            <a:off x="4700585" y="886833"/>
            <a:ext cx="2944247" cy="369332"/>
          </a:xfrm>
          <a:prstGeom prst="rect">
            <a:avLst/>
          </a:prstGeom>
          <a:noFill/>
        </p:spPr>
        <p:txBody>
          <a:bodyPr wrap="square" rtlCol="0">
            <a:spAutoFit/>
          </a:bodyPr>
          <a:lstStyle/>
          <a:p>
            <a:pPr algn="ctr"/>
            <a:r>
              <a:rPr lang="en-US" sz="1800" b="1">
                <a:solidFill>
                  <a:schemeClr val="bg1"/>
                </a:solidFill>
              </a:rPr>
              <a:t>Patient Care</a:t>
            </a:r>
          </a:p>
        </p:txBody>
      </p:sp>
      <p:cxnSp>
        <p:nvCxnSpPr>
          <p:cNvPr id="101" name="Straight Arrow Connector 100">
            <a:extLst>
              <a:ext uri="{FF2B5EF4-FFF2-40B4-BE49-F238E27FC236}">
                <a16:creationId xmlns:a16="http://schemas.microsoft.com/office/drawing/2014/main" id="{37A1CBC1-D8FF-446A-AE9A-91EC46AF9165}"/>
              </a:ext>
            </a:extLst>
          </p:cNvPr>
          <p:cNvCxnSpPr/>
          <p:nvPr/>
        </p:nvCxnSpPr>
        <p:spPr>
          <a:xfrm>
            <a:off x="8513274" y="3497809"/>
            <a:ext cx="1210570" cy="0"/>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F120A1AB-7A04-4EB4-BB85-87BD5B0C5771}"/>
              </a:ext>
            </a:extLst>
          </p:cNvPr>
          <p:cNvCxnSpPr>
            <a:cxnSpLocks/>
          </p:cNvCxnSpPr>
          <p:nvPr/>
        </p:nvCxnSpPr>
        <p:spPr>
          <a:xfrm flipH="1">
            <a:off x="6688998" y="3497809"/>
            <a:ext cx="1210570" cy="0"/>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90D5FBFA-6DE3-4D65-A180-7EE6B6E2E580}"/>
              </a:ext>
            </a:extLst>
          </p:cNvPr>
          <p:cNvCxnSpPr>
            <a:cxnSpLocks/>
          </p:cNvCxnSpPr>
          <p:nvPr/>
        </p:nvCxnSpPr>
        <p:spPr>
          <a:xfrm flipH="1">
            <a:off x="3080085" y="4223086"/>
            <a:ext cx="397041" cy="1"/>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3A859508-8B96-4B81-AB6E-521174D12A2E}"/>
              </a:ext>
            </a:extLst>
          </p:cNvPr>
          <p:cNvCxnSpPr>
            <a:cxnSpLocks/>
          </p:cNvCxnSpPr>
          <p:nvPr/>
        </p:nvCxnSpPr>
        <p:spPr>
          <a:xfrm>
            <a:off x="4032744" y="4453924"/>
            <a:ext cx="287365" cy="237637"/>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08C755B9-574C-4CBD-A8B8-54C78ADEEAA1}"/>
              </a:ext>
            </a:extLst>
          </p:cNvPr>
          <p:cNvSpPr txBox="1"/>
          <p:nvPr/>
        </p:nvSpPr>
        <p:spPr>
          <a:xfrm>
            <a:off x="2025443" y="2020677"/>
            <a:ext cx="1572056" cy="338554"/>
          </a:xfrm>
          <a:prstGeom prst="rect">
            <a:avLst/>
          </a:prstGeom>
          <a:noFill/>
        </p:spPr>
        <p:txBody>
          <a:bodyPr wrap="square" rtlCol="0">
            <a:spAutoFit/>
          </a:bodyPr>
          <a:lstStyle/>
          <a:p>
            <a:pPr algn="ctr"/>
            <a:r>
              <a:rPr lang="en-US" sz="1600"/>
              <a:t>Telehealth</a:t>
            </a:r>
          </a:p>
        </p:txBody>
      </p:sp>
      <p:pic>
        <p:nvPicPr>
          <p:cNvPr id="111" name="Graphic 110">
            <a:extLst>
              <a:ext uri="{FF2B5EF4-FFF2-40B4-BE49-F238E27FC236}">
                <a16:creationId xmlns:a16="http://schemas.microsoft.com/office/drawing/2014/main" id="{F8D90F4C-6F1A-491B-9646-8A89473C1D28}"/>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781447" y="1570178"/>
            <a:ext cx="499893" cy="486738"/>
          </a:xfrm>
          <a:prstGeom prst="rect">
            <a:avLst/>
          </a:prstGeom>
        </p:spPr>
      </p:pic>
      <p:pic>
        <p:nvPicPr>
          <p:cNvPr id="112" name="Graphic 111">
            <a:extLst>
              <a:ext uri="{FF2B5EF4-FFF2-40B4-BE49-F238E27FC236}">
                <a16:creationId xmlns:a16="http://schemas.microsoft.com/office/drawing/2014/main" id="{BADF12F5-2B6D-4BAE-99F8-3AA1F17A175B}"/>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1743129" y="3991596"/>
            <a:ext cx="499893" cy="486738"/>
          </a:xfrm>
          <a:prstGeom prst="rect">
            <a:avLst/>
          </a:prstGeom>
        </p:spPr>
      </p:pic>
      <p:pic>
        <p:nvPicPr>
          <p:cNvPr id="113" name="Graphic 112">
            <a:extLst>
              <a:ext uri="{FF2B5EF4-FFF2-40B4-BE49-F238E27FC236}">
                <a16:creationId xmlns:a16="http://schemas.microsoft.com/office/drawing/2014/main" id="{18DCA6A3-A228-4533-A130-7DA1316CCF78}"/>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a:off x="3152857" y="1581993"/>
            <a:ext cx="758340" cy="231554"/>
          </a:xfrm>
          <a:prstGeom prst="rect">
            <a:avLst/>
          </a:prstGeom>
        </p:spPr>
      </p:pic>
      <p:grpSp>
        <p:nvGrpSpPr>
          <p:cNvPr id="114" name="Group 113">
            <a:extLst>
              <a:ext uri="{FF2B5EF4-FFF2-40B4-BE49-F238E27FC236}">
                <a16:creationId xmlns:a16="http://schemas.microsoft.com/office/drawing/2014/main" id="{B49A1010-2F82-4091-B498-3F25EBA9E8C0}"/>
              </a:ext>
            </a:extLst>
          </p:cNvPr>
          <p:cNvGrpSpPr/>
          <p:nvPr/>
        </p:nvGrpSpPr>
        <p:grpSpPr>
          <a:xfrm>
            <a:off x="4771821" y="1559943"/>
            <a:ext cx="1013416" cy="268266"/>
            <a:chOff x="4835619" y="1605663"/>
            <a:chExt cx="1013416" cy="268266"/>
          </a:xfrm>
          <a:solidFill>
            <a:schemeClr val="bg1">
              <a:lumMod val="75000"/>
            </a:schemeClr>
          </a:solidFill>
        </p:grpSpPr>
        <p:pic>
          <p:nvPicPr>
            <p:cNvPr id="115" name="Graphic 114">
              <a:extLst>
                <a:ext uri="{FF2B5EF4-FFF2-40B4-BE49-F238E27FC236}">
                  <a16:creationId xmlns:a16="http://schemas.microsoft.com/office/drawing/2014/main" id="{147331CB-825D-46AC-91F0-17508FA4CB15}"/>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rot="10800000">
              <a:off x="4835619" y="1627713"/>
              <a:ext cx="758340" cy="231554"/>
            </a:xfrm>
            <a:prstGeom prst="rect">
              <a:avLst/>
            </a:prstGeom>
          </p:spPr>
        </p:pic>
        <p:sp>
          <p:nvSpPr>
            <p:cNvPr id="116" name="Isosceles Triangle 115">
              <a:extLst>
                <a:ext uri="{FF2B5EF4-FFF2-40B4-BE49-F238E27FC236}">
                  <a16:creationId xmlns:a16="http://schemas.microsoft.com/office/drawing/2014/main" id="{64799FAB-581D-496B-8488-F724809E9514}"/>
                </a:ext>
              </a:extLst>
            </p:cNvPr>
            <p:cNvSpPr/>
            <p:nvPr/>
          </p:nvSpPr>
          <p:spPr>
            <a:xfrm rot="5400000">
              <a:off x="5629421" y="1654315"/>
              <a:ext cx="268266" cy="1709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Graphic 117">
              <a:extLst>
                <a:ext uri="{FF2B5EF4-FFF2-40B4-BE49-F238E27FC236}">
                  <a16:creationId xmlns:a16="http://schemas.microsoft.com/office/drawing/2014/main" id="{50898036-6CC4-4784-B3F6-1410D6CE7EFA}"/>
                </a:ext>
              </a:extLst>
            </p:cNvPr>
            <p:cNvPicPr>
              <a:picLocks noChangeAspect="1"/>
            </p:cNvPicPr>
            <p:nvPr/>
          </p:nvPicPr>
          <p:blipFill>
            <a:blip r:embed="rId25">
              <a:extLst>
                <a:ext uri="{96DAC541-7B7A-43D3-8B79-37D633B846F1}">
                  <asvg:svgBlip xmlns="" xmlns:asvg="http://schemas.microsoft.com/office/drawing/2016/SVG/main" r:embed="rId26"/>
                </a:ext>
              </a:extLst>
            </a:blip>
            <a:stretch>
              <a:fillRect/>
            </a:stretch>
          </p:blipFill>
          <p:spPr>
            <a:xfrm>
              <a:off x="5561235" y="1718135"/>
              <a:ext cx="170963" cy="50656"/>
            </a:xfrm>
            <a:prstGeom prst="rect">
              <a:avLst/>
            </a:prstGeom>
          </p:spPr>
        </p:pic>
      </p:grpSp>
      <p:grpSp>
        <p:nvGrpSpPr>
          <p:cNvPr id="119" name="Group 118">
            <a:extLst>
              <a:ext uri="{FF2B5EF4-FFF2-40B4-BE49-F238E27FC236}">
                <a16:creationId xmlns:a16="http://schemas.microsoft.com/office/drawing/2014/main" id="{7951B1C4-1A7B-46F1-BACD-72C4699C0F83}"/>
              </a:ext>
            </a:extLst>
          </p:cNvPr>
          <p:cNvGrpSpPr/>
          <p:nvPr/>
        </p:nvGrpSpPr>
        <p:grpSpPr>
          <a:xfrm rot="19800000">
            <a:off x="4739676" y="2198329"/>
            <a:ext cx="1013416" cy="268266"/>
            <a:chOff x="4835619" y="1605663"/>
            <a:chExt cx="1013416" cy="268266"/>
          </a:xfrm>
          <a:solidFill>
            <a:schemeClr val="bg1">
              <a:lumMod val="75000"/>
            </a:schemeClr>
          </a:solidFill>
        </p:grpSpPr>
        <p:pic>
          <p:nvPicPr>
            <p:cNvPr id="120" name="Graphic 119">
              <a:extLst>
                <a:ext uri="{FF2B5EF4-FFF2-40B4-BE49-F238E27FC236}">
                  <a16:creationId xmlns:a16="http://schemas.microsoft.com/office/drawing/2014/main" id="{415604B4-92F5-4049-B4BB-714923FF47B7}"/>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rot="10800000">
              <a:off x="4835619" y="1627713"/>
              <a:ext cx="758340" cy="231554"/>
            </a:xfrm>
            <a:prstGeom prst="rect">
              <a:avLst/>
            </a:prstGeom>
          </p:spPr>
        </p:pic>
        <p:sp>
          <p:nvSpPr>
            <p:cNvPr id="121" name="Isosceles Triangle 120">
              <a:extLst>
                <a:ext uri="{FF2B5EF4-FFF2-40B4-BE49-F238E27FC236}">
                  <a16:creationId xmlns:a16="http://schemas.microsoft.com/office/drawing/2014/main" id="{C660089B-BE09-49AE-9E3E-DBE161A821C9}"/>
                </a:ext>
              </a:extLst>
            </p:cNvPr>
            <p:cNvSpPr/>
            <p:nvPr/>
          </p:nvSpPr>
          <p:spPr>
            <a:xfrm rot="5400000">
              <a:off x="5629421" y="1654315"/>
              <a:ext cx="268266" cy="1709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Graphic 121">
              <a:extLst>
                <a:ext uri="{FF2B5EF4-FFF2-40B4-BE49-F238E27FC236}">
                  <a16:creationId xmlns:a16="http://schemas.microsoft.com/office/drawing/2014/main" id="{5822EB4A-7C81-4FCB-8638-1CBDA39CA73E}"/>
                </a:ext>
              </a:extLst>
            </p:cNvPr>
            <p:cNvPicPr>
              <a:picLocks noChangeAspect="1"/>
            </p:cNvPicPr>
            <p:nvPr/>
          </p:nvPicPr>
          <p:blipFill>
            <a:blip r:embed="rId25">
              <a:extLst>
                <a:ext uri="{96DAC541-7B7A-43D3-8B79-37D633B846F1}">
                  <asvg:svgBlip xmlns="" xmlns:asvg="http://schemas.microsoft.com/office/drawing/2016/SVG/main" r:embed="rId26"/>
                </a:ext>
              </a:extLst>
            </a:blip>
            <a:stretch>
              <a:fillRect/>
            </a:stretch>
          </p:blipFill>
          <p:spPr>
            <a:xfrm>
              <a:off x="5561235" y="1718135"/>
              <a:ext cx="170963" cy="50656"/>
            </a:xfrm>
            <a:prstGeom prst="rect">
              <a:avLst/>
            </a:prstGeom>
          </p:spPr>
        </p:pic>
      </p:grpSp>
      <p:pic>
        <p:nvPicPr>
          <p:cNvPr id="123" name="Graphic 122">
            <a:extLst>
              <a:ext uri="{FF2B5EF4-FFF2-40B4-BE49-F238E27FC236}">
                <a16:creationId xmlns:a16="http://schemas.microsoft.com/office/drawing/2014/main" id="{F9FC0E24-A5A8-47BD-B30D-265AF13F2C6E}"/>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rot="19800000">
            <a:off x="3259670" y="3029950"/>
            <a:ext cx="758340" cy="231554"/>
          </a:xfrm>
          <a:prstGeom prst="rect">
            <a:avLst/>
          </a:prstGeom>
        </p:spPr>
      </p:pic>
      <p:pic>
        <p:nvPicPr>
          <p:cNvPr id="124" name="Graphic 123">
            <a:extLst>
              <a:ext uri="{FF2B5EF4-FFF2-40B4-BE49-F238E27FC236}">
                <a16:creationId xmlns:a16="http://schemas.microsoft.com/office/drawing/2014/main" id="{6D1F60CA-50D3-434E-A2D9-D882ACFB0D26}"/>
              </a:ext>
            </a:extLst>
          </p:cNvPr>
          <p:cNvPicPr>
            <a:picLocks noChangeAspect="1"/>
          </p:cNvPicPr>
          <p:nvPr/>
        </p:nvPicPr>
        <p:blipFill>
          <a:blip r:embed="rId27">
            <a:extLst>
              <a:ext uri="{96DAC541-7B7A-43D3-8B79-37D633B846F1}">
                <asvg:svgBlip xmlns="" xmlns:asvg="http://schemas.microsoft.com/office/drawing/2016/SVG/main" r:embed="rId28"/>
              </a:ext>
            </a:extLst>
          </a:blip>
          <a:stretch>
            <a:fillRect/>
          </a:stretch>
        </p:blipFill>
        <p:spPr>
          <a:xfrm rot="16200000">
            <a:off x="2619869" y="3442863"/>
            <a:ext cx="365760" cy="228600"/>
          </a:xfrm>
          <a:prstGeom prst="rect">
            <a:avLst/>
          </a:prstGeom>
        </p:spPr>
      </p:pic>
      <p:pic>
        <p:nvPicPr>
          <p:cNvPr id="125" name="Graphic 124">
            <a:extLst>
              <a:ext uri="{FF2B5EF4-FFF2-40B4-BE49-F238E27FC236}">
                <a16:creationId xmlns:a16="http://schemas.microsoft.com/office/drawing/2014/main" id="{72B323B0-9D42-4829-89BD-0F4A7495B52E}"/>
              </a:ext>
            </a:extLst>
          </p:cNvPr>
          <p:cNvPicPr>
            <a:picLocks noChangeAspect="1"/>
          </p:cNvPicPr>
          <p:nvPr/>
        </p:nvPicPr>
        <p:blipFill>
          <a:blip r:embed="rId27">
            <a:extLst>
              <a:ext uri="{96DAC541-7B7A-43D3-8B79-37D633B846F1}">
                <asvg:svgBlip xmlns="" xmlns:asvg="http://schemas.microsoft.com/office/drawing/2016/SVG/main" r:embed="rId28"/>
              </a:ext>
            </a:extLst>
          </a:blip>
          <a:stretch>
            <a:fillRect/>
          </a:stretch>
        </p:blipFill>
        <p:spPr>
          <a:xfrm rot="5400000">
            <a:off x="2619869" y="2653193"/>
            <a:ext cx="365760" cy="228600"/>
          </a:xfrm>
          <a:prstGeom prst="rect">
            <a:avLst/>
          </a:prstGeom>
        </p:spPr>
      </p:pic>
      <p:grpSp>
        <p:nvGrpSpPr>
          <p:cNvPr id="126" name="Group 125">
            <a:extLst>
              <a:ext uri="{FF2B5EF4-FFF2-40B4-BE49-F238E27FC236}">
                <a16:creationId xmlns:a16="http://schemas.microsoft.com/office/drawing/2014/main" id="{AFEBDE93-ABE7-4551-9D47-1FA5FDF0EC6E}"/>
              </a:ext>
            </a:extLst>
          </p:cNvPr>
          <p:cNvGrpSpPr/>
          <p:nvPr/>
        </p:nvGrpSpPr>
        <p:grpSpPr>
          <a:xfrm rot="16200000">
            <a:off x="2649257" y="2350891"/>
            <a:ext cx="287800" cy="268266"/>
            <a:chOff x="5561235" y="1605663"/>
            <a:chExt cx="287800" cy="268266"/>
          </a:xfrm>
          <a:solidFill>
            <a:srgbClr val="DBCEC7"/>
          </a:solidFill>
        </p:grpSpPr>
        <p:sp>
          <p:nvSpPr>
            <p:cNvPr id="128" name="Isosceles Triangle 127">
              <a:extLst>
                <a:ext uri="{FF2B5EF4-FFF2-40B4-BE49-F238E27FC236}">
                  <a16:creationId xmlns:a16="http://schemas.microsoft.com/office/drawing/2014/main" id="{D4531087-6C0B-4594-B34D-04AE3EA3B5D1}"/>
                </a:ext>
              </a:extLst>
            </p:cNvPr>
            <p:cNvSpPr/>
            <p:nvPr/>
          </p:nvSpPr>
          <p:spPr>
            <a:xfrm rot="5400000">
              <a:off x="5629421" y="1654315"/>
              <a:ext cx="268266" cy="1709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Graphic 128">
              <a:extLst>
                <a:ext uri="{FF2B5EF4-FFF2-40B4-BE49-F238E27FC236}">
                  <a16:creationId xmlns:a16="http://schemas.microsoft.com/office/drawing/2014/main" id="{A992DBA6-C3D9-4D2A-87D9-2D9A5A41581A}"/>
                </a:ext>
              </a:extLst>
            </p:cNvPr>
            <p:cNvPicPr>
              <a:picLocks noChangeAspect="1"/>
            </p:cNvPicPr>
            <p:nvPr/>
          </p:nvPicPr>
          <p:blipFill>
            <a:blip r:embed="rId29">
              <a:extLst>
                <a:ext uri="{96DAC541-7B7A-43D3-8B79-37D633B846F1}">
                  <asvg:svgBlip xmlns="" xmlns:asvg="http://schemas.microsoft.com/office/drawing/2016/SVG/main" r:embed="rId30"/>
                </a:ext>
              </a:extLst>
            </a:blip>
            <a:stretch>
              <a:fillRect/>
            </a:stretch>
          </p:blipFill>
          <p:spPr>
            <a:xfrm>
              <a:off x="5561235" y="1718135"/>
              <a:ext cx="170963" cy="50656"/>
            </a:xfrm>
            <a:prstGeom prst="rect">
              <a:avLst/>
            </a:prstGeom>
          </p:spPr>
        </p:pic>
      </p:grpSp>
      <p:pic>
        <p:nvPicPr>
          <p:cNvPr id="130" name="Graphic 129">
            <a:extLst>
              <a:ext uri="{FF2B5EF4-FFF2-40B4-BE49-F238E27FC236}">
                <a16:creationId xmlns:a16="http://schemas.microsoft.com/office/drawing/2014/main" id="{064D08EA-580C-4A1F-B00D-121E7D5D583E}"/>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a:off x="3217321" y="3469041"/>
            <a:ext cx="758340" cy="231554"/>
          </a:xfrm>
          <a:prstGeom prst="rect">
            <a:avLst/>
          </a:prstGeom>
        </p:spPr>
      </p:pic>
      <p:grpSp>
        <p:nvGrpSpPr>
          <p:cNvPr id="131" name="Group 130">
            <a:extLst>
              <a:ext uri="{FF2B5EF4-FFF2-40B4-BE49-F238E27FC236}">
                <a16:creationId xmlns:a16="http://schemas.microsoft.com/office/drawing/2014/main" id="{9B777FBE-5583-4910-82D3-090D41D4B13D}"/>
              </a:ext>
            </a:extLst>
          </p:cNvPr>
          <p:cNvGrpSpPr/>
          <p:nvPr/>
        </p:nvGrpSpPr>
        <p:grpSpPr>
          <a:xfrm>
            <a:off x="4738857" y="3456027"/>
            <a:ext cx="1013416" cy="268266"/>
            <a:chOff x="4835619" y="1605663"/>
            <a:chExt cx="1013416" cy="268266"/>
          </a:xfrm>
          <a:solidFill>
            <a:schemeClr val="bg1">
              <a:lumMod val="75000"/>
            </a:schemeClr>
          </a:solidFill>
        </p:grpSpPr>
        <p:pic>
          <p:nvPicPr>
            <p:cNvPr id="132" name="Graphic 131">
              <a:extLst>
                <a:ext uri="{FF2B5EF4-FFF2-40B4-BE49-F238E27FC236}">
                  <a16:creationId xmlns:a16="http://schemas.microsoft.com/office/drawing/2014/main" id="{356191F6-DCBF-4F9A-811C-8E8417D6DCFA}"/>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rot="10800000">
              <a:off x="4835619" y="1627713"/>
              <a:ext cx="758340" cy="231554"/>
            </a:xfrm>
            <a:prstGeom prst="rect">
              <a:avLst/>
            </a:prstGeom>
          </p:spPr>
        </p:pic>
        <p:sp>
          <p:nvSpPr>
            <p:cNvPr id="133" name="Isosceles Triangle 132">
              <a:extLst>
                <a:ext uri="{FF2B5EF4-FFF2-40B4-BE49-F238E27FC236}">
                  <a16:creationId xmlns:a16="http://schemas.microsoft.com/office/drawing/2014/main" id="{F37E0351-3515-42BC-8D03-8F875ED1DD61}"/>
                </a:ext>
              </a:extLst>
            </p:cNvPr>
            <p:cNvSpPr/>
            <p:nvPr/>
          </p:nvSpPr>
          <p:spPr>
            <a:xfrm rot="5400000">
              <a:off x="5629421" y="1654315"/>
              <a:ext cx="268266" cy="1709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35">
              <a:extLst>
                <a:ext uri="{FF2B5EF4-FFF2-40B4-BE49-F238E27FC236}">
                  <a16:creationId xmlns:a16="http://schemas.microsoft.com/office/drawing/2014/main" id="{5945A53F-C0CD-4A5F-9B6A-90613CF63AEF}"/>
                </a:ext>
              </a:extLst>
            </p:cNvPr>
            <p:cNvPicPr>
              <a:picLocks noChangeAspect="1"/>
            </p:cNvPicPr>
            <p:nvPr/>
          </p:nvPicPr>
          <p:blipFill>
            <a:blip r:embed="rId25">
              <a:extLst>
                <a:ext uri="{96DAC541-7B7A-43D3-8B79-37D633B846F1}">
                  <asvg:svgBlip xmlns="" xmlns:asvg="http://schemas.microsoft.com/office/drawing/2016/SVG/main" r:embed="rId26"/>
                </a:ext>
              </a:extLst>
            </a:blip>
            <a:stretch>
              <a:fillRect/>
            </a:stretch>
          </p:blipFill>
          <p:spPr>
            <a:xfrm>
              <a:off x="5561235" y="1718135"/>
              <a:ext cx="170963" cy="50656"/>
            </a:xfrm>
            <a:prstGeom prst="rect">
              <a:avLst/>
            </a:prstGeom>
          </p:spPr>
        </p:pic>
      </p:grpSp>
      <p:grpSp>
        <p:nvGrpSpPr>
          <p:cNvPr id="141" name="Group 140">
            <a:extLst>
              <a:ext uri="{FF2B5EF4-FFF2-40B4-BE49-F238E27FC236}">
                <a16:creationId xmlns:a16="http://schemas.microsoft.com/office/drawing/2014/main" id="{1D8A875E-609A-4224-AFC1-EF1D1F262127}"/>
              </a:ext>
            </a:extLst>
          </p:cNvPr>
          <p:cNvGrpSpPr/>
          <p:nvPr/>
        </p:nvGrpSpPr>
        <p:grpSpPr>
          <a:xfrm rot="5400000">
            <a:off x="3213472" y="4922738"/>
            <a:ext cx="1013416" cy="268266"/>
            <a:chOff x="4835619" y="1605663"/>
            <a:chExt cx="1013416" cy="268266"/>
          </a:xfrm>
          <a:solidFill>
            <a:schemeClr val="bg1">
              <a:lumMod val="75000"/>
            </a:schemeClr>
          </a:solidFill>
        </p:grpSpPr>
        <p:pic>
          <p:nvPicPr>
            <p:cNvPr id="143" name="Graphic 142">
              <a:extLst>
                <a:ext uri="{FF2B5EF4-FFF2-40B4-BE49-F238E27FC236}">
                  <a16:creationId xmlns:a16="http://schemas.microsoft.com/office/drawing/2014/main" id="{30F02B39-DE89-4507-A082-A767F327931E}"/>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rot="10800000">
              <a:off x="4835619" y="1627713"/>
              <a:ext cx="758340" cy="231554"/>
            </a:xfrm>
            <a:prstGeom prst="rect">
              <a:avLst/>
            </a:prstGeom>
          </p:spPr>
        </p:pic>
        <p:sp>
          <p:nvSpPr>
            <p:cNvPr id="144" name="Isosceles Triangle 143">
              <a:extLst>
                <a:ext uri="{FF2B5EF4-FFF2-40B4-BE49-F238E27FC236}">
                  <a16:creationId xmlns:a16="http://schemas.microsoft.com/office/drawing/2014/main" id="{B8649E43-1D8A-4C24-9A86-A63FAE211B51}"/>
                </a:ext>
              </a:extLst>
            </p:cNvPr>
            <p:cNvSpPr/>
            <p:nvPr/>
          </p:nvSpPr>
          <p:spPr>
            <a:xfrm rot="5400000">
              <a:off x="5629421" y="1654315"/>
              <a:ext cx="268266" cy="1709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Graphic 144">
              <a:extLst>
                <a:ext uri="{FF2B5EF4-FFF2-40B4-BE49-F238E27FC236}">
                  <a16:creationId xmlns:a16="http://schemas.microsoft.com/office/drawing/2014/main" id="{CEE516E3-47DD-4358-8C78-57C946C670FB}"/>
                </a:ext>
              </a:extLst>
            </p:cNvPr>
            <p:cNvPicPr>
              <a:picLocks noChangeAspect="1"/>
            </p:cNvPicPr>
            <p:nvPr/>
          </p:nvPicPr>
          <p:blipFill>
            <a:blip r:embed="rId25">
              <a:extLst>
                <a:ext uri="{96DAC541-7B7A-43D3-8B79-37D633B846F1}">
                  <asvg:svgBlip xmlns="" xmlns:asvg="http://schemas.microsoft.com/office/drawing/2016/SVG/main" r:embed="rId26"/>
                </a:ext>
              </a:extLst>
            </a:blip>
            <a:stretch>
              <a:fillRect/>
            </a:stretch>
          </p:blipFill>
          <p:spPr>
            <a:xfrm>
              <a:off x="5561235" y="1718135"/>
              <a:ext cx="170963" cy="50656"/>
            </a:xfrm>
            <a:prstGeom prst="rect">
              <a:avLst/>
            </a:prstGeom>
          </p:spPr>
        </p:pic>
      </p:grpSp>
      <p:pic>
        <p:nvPicPr>
          <p:cNvPr id="146" name="Graphic 145">
            <a:extLst>
              <a:ext uri="{FF2B5EF4-FFF2-40B4-BE49-F238E27FC236}">
                <a16:creationId xmlns:a16="http://schemas.microsoft.com/office/drawing/2014/main" id="{D4DFFCF9-A90E-4504-A42B-1D8F4C4C5712}"/>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a:off x="6630630" y="1838632"/>
            <a:ext cx="758340" cy="231554"/>
          </a:xfrm>
          <a:prstGeom prst="rect">
            <a:avLst/>
          </a:prstGeom>
        </p:spPr>
      </p:pic>
      <p:grpSp>
        <p:nvGrpSpPr>
          <p:cNvPr id="147" name="Group 146">
            <a:extLst>
              <a:ext uri="{FF2B5EF4-FFF2-40B4-BE49-F238E27FC236}">
                <a16:creationId xmlns:a16="http://schemas.microsoft.com/office/drawing/2014/main" id="{7C96264D-60C3-46CB-804D-C7C647820DBC}"/>
              </a:ext>
            </a:extLst>
          </p:cNvPr>
          <p:cNvGrpSpPr/>
          <p:nvPr/>
        </p:nvGrpSpPr>
        <p:grpSpPr>
          <a:xfrm>
            <a:off x="8116891" y="1826695"/>
            <a:ext cx="1013416" cy="268266"/>
            <a:chOff x="4835619" y="1605663"/>
            <a:chExt cx="1013416" cy="268266"/>
          </a:xfrm>
          <a:solidFill>
            <a:schemeClr val="bg1">
              <a:lumMod val="75000"/>
            </a:schemeClr>
          </a:solidFill>
        </p:grpSpPr>
        <p:pic>
          <p:nvPicPr>
            <p:cNvPr id="148" name="Graphic 147">
              <a:extLst>
                <a:ext uri="{FF2B5EF4-FFF2-40B4-BE49-F238E27FC236}">
                  <a16:creationId xmlns:a16="http://schemas.microsoft.com/office/drawing/2014/main" id="{EC34235C-DEA3-4659-93F5-0D6DF262DA48}"/>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rot="10800000">
              <a:off x="4835619" y="1627713"/>
              <a:ext cx="758340" cy="231554"/>
            </a:xfrm>
            <a:prstGeom prst="rect">
              <a:avLst/>
            </a:prstGeom>
          </p:spPr>
        </p:pic>
        <p:sp>
          <p:nvSpPr>
            <p:cNvPr id="149" name="Isosceles Triangle 148">
              <a:extLst>
                <a:ext uri="{FF2B5EF4-FFF2-40B4-BE49-F238E27FC236}">
                  <a16:creationId xmlns:a16="http://schemas.microsoft.com/office/drawing/2014/main" id="{4663F469-0D7E-4D42-A1BD-A2077FF94745}"/>
                </a:ext>
              </a:extLst>
            </p:cNvPr>
            <p:cNvSpPr/>
            <p:nvPr/>
          </p:nvSpPr>
          <p:spPr>
            <a:xfrm rot="5400000">
              <a:off x="5629421" y="1654315"/>
              <a:ext cx="268266" cy="1709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60C9AAED-0019-4605-9B41-74BE340F45A8}"/>
                </a:ext>
              </a:extLst>
            </p:cNvPr>
            <p:cNvPicPr>
              <a:picLocks noChangeAspect="1"/>
            </p:cNvPicPr>
            <p:nvPr/>
          </p:nvPicPr>
          <p:blipFill>
            <a:blip r:embed="rId25">
              <a:extLst>
                <a:ext uri="{96DAC541-7B7A-43D3-8B79-37D633B846F1}">
                  <asvg:svgBlip xmlns="" xmlns:asvg="http://schemas.microsoft.com/office/drawing/2016/SVG/main" r:embed="rId26"/>
                </a:ext>
              </a:extLst>
            </a:blip>
            <a:stretch>
              <a:fillRect/>
            </a:stretch>
          </p:blipFill>
          <p:spPr>
            <a:xfrm>
              <a:off x="5561235" y="1718135"/>
              <a:ext cx="170963" cy="50656"/>
            </a:xfrm>
            <a:prstGeom prst="rect">
              <a:avLst/>
            </a:prstGeom>
          </p:spPr>
        </p:pic>
      </p:grpSp>
      <p:grpSp>
        <p:nvGrpSpPr>
          <p:cNvPr id="151" name="Group 150">
            <a:extLst>
              <a:ext uri="{FF2B5EF4-FFF2-40B4-BE49-F238E27FC236}">
                <a16:creationId xmlns:a16="http://schemas.microsoft.com/office/drawing/2014/main" id="{27DD60E1-8F68-4DC9-A7D6-8EFC998087E3}"/>
              </a:ext>
            </a:extLst>
          </p:cNvPr>
          <p:cNvGrpSpPr/>
          <p:nvPr/>
        </p:nvGrpSpPr>
        <p:grpSpPr>
          <a:xfrm rot="2700000">
            <a:off x="9297982" y="2713365"/>
            <a:ext cx="1013416" cy="268266"/>
            <a:chOff x="4835619" y="1605663"/>
            <a:chExt cx="1013416" cy="268266"/>
          </a:xfrm>
          <a:solidFill>
            <a:schemeClr val="bg1">
              <a:lumMod val="75000"/>
            </a:schemeClr>
          </a:solidFill>
        </p:grpSpPr>
        <p:pic>
          <p:nvPicPr>
            <p:cNvPr id="152" name="Graphic 151">
              <a:extLst>
                <a:ext uri="{FF2B5EF4-FFF2-40B4-BE49-F238E27FC236}">
                  <a16:creationId xmlns:a16="http://schemas.microsoft.com/office/drawing/2014/main" id="{4C35B89F-6A82-4815-8CDA-21424D0ED9BF}"/>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rot="10800000">
              <a:off x="4835619" y="1627713"/>
              <a:ext cx="758340" cy="231554"/>
            </a:xfrm>
            <a:prstGeom prst="rect">
              <a:avLst/>
            </a:prstGeom>
          </p:spPr>
        </p:pic>
        <p:sp>
          <p:nvSpPr>
            <p:cNvPr id="153" name="Isosceles Triangle 152">
              <a:extLst>
                <a:ext uri="{FF2B5EF4-FFF2-40B4-BE49-F238E27FC236}">
                  <a16:creationId xmlns:a16="http://schemas.microsoft.com/office/drawing/2014/main" id="{79167CFD-7432-4CF8-B39C-2BA8CB3CCAE0}"/>
                </a:ext>
              </a:extLst>
            </p:cNvPr>
            <p:cNvSpPr/>
            <p:nvPr/>
          </p:nvSpPr>
          <p:spPr>
            <a:xfrm rot="5400000">
              <a:off x="5629421" y="1654315"/>
              <a:ext cx="268266" cy="1709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4" name="Graphic 153">
              <a:extLst>
                <a:ext uri="{FF2B5EF4-FFF2-40B4-BE49-F238E27FC236}">
                  <a16:creationId xmlns:a16="http://schemas.microsoft.com/office/drawing/2014/main" id="{9F77268D-C30C-4684-BAD6-7A0C1AC6CF69}"/>
                </a:ext>
              </a:extLst>
            </p:cNvPr>
            <p:cNvPicPr>
              <a:picLocks noChangeAspect="1"/>
            </p:cNvPicPr>
            <p:nvPr/>
          </p:nvPicPr>
          <p:blipFill>
            <a:blip r:embed="rId25">
              <a:extLst>
                <a:ext uri="{96DAC541-7B7A-43D3-8B79-37D633B846F1}">
                  <asvg:svgBlip xmlns="" xmlns:asvg="http://schemas.microsoft.com/office/drawing/2016/SVG/main" r:embed="rId26"/>
                </a:ext>
              </a:extLst>
            </a:blip>
            <a:stretch>
              <a:fillRect/>
            </a:stretch>
          </p:blipFill>
          <p:spPr>
            <a:xfrm>
              <a:off x="5561235" y="1718135"/>
              <a:ext cx="170963" cy="50656"/>
            </a:xfrm>
            <a:prstGeom prst="rect">
              <a:avLst/>
            </a:prstGeom>
          </p:spPr>
        </p:pic>
      </p:grpSp>
      <p:pic>
        <p:nvPicPr>
          <p:cNvPr id="155" name="Graphic 154">
            <a:extLst>
              <a:ext uri="{FF2B5EF4-FFF2-40B4-BE49-F238E27FC236}">
                <a16:creationId xmlns:a16="http://schemas.microsoft.com/office/drawing/2014/main" id="{9DFB3F76-742B-47E7-9AA9-DEADD64E52F8}"/>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0149596" y="3017424"/>
            <a:ext cx="575603" cy="842346"/>
          </a:xfrm>
          <a:prstGeom prst="rect">
            <a:avLst/>
          </a:prstGeom>
        </p:spPr>
      </p:pic>
      <p:grpSp>
        <p:nvGrpSpPr>
          <p:cNvPr id="156" name="Group 155">
            <a:extLst>
              <a:ext uri="{FF2B5EF4-FFF2-40B4-BE49-F238E27FC236}">
                <a16:creationId xmlns:a16="http://schemas.microsoft.com/office/drawing/2014/main" id="{92FBC86C-2131-4F31-A09F-D890CDD4A00C}"/>
              </a:ext>
            </a:extLst>
          </p:cNvPr>
          <p:cNvGrpSpPr/>
          <p:nvPr/>
        </p:nvGrpSpPr>
        <p:grpSpPr>
          <a:xfrm rot="5400000">
            <a:off x="9930688" y="4922738"/>
            <a:ext cx="1013416" cy="268266"/>
            <a:chOff x="4835619" y="1605663"/>
            <a:chExt cx="1013416" cy="268266"/>
          </a:xfrm>
          <a:solidFill>
            <a:schemeClr val="bg1">
              <a:lumMod val="75000"/>
            </a:schemeClr>
          </a:solidFill>
        </p:grpSpPr>
        <p:pic>
          <p:nvPicPr>
            <p:cNvPr id="157" name="Graphic 156">
              <a:extLst>
                <a:ext uri="{FF2B5EF4-FFF2-40B4-BE49-F238E27FC236}">
                  <a16:creationId xmlns:a16="http://schemas.microsoft.com/office/drawing/2014/main" id="{A96CE952-106A-4BCC-8C5C-488608DB4C4C}"/>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rot="10800000">
              <a:off x="4835619" y="1627713"/>
              <a:ext cx="758340" cy="231554"/>
            </a:xfrm>
            <a:prstGeom prst="rect">
              <a:avLst/>
            </a:prstGeom>
          </p:spPr>
        </p:pic>
        <p:sp>
          <p:nvSpPr>
            <p:cNvPr id="158" name="Isosceles Triangle 157">
              <a:extLst>
                <a:ext uri="{FF2B5EF4-FFF2-40B4-BE49-F238E27FC236}">
                  <a16:creationId xmlns:a16="http://schemas.microsoft.com/office/drawing/2014/main" id="{7F5EE127-9D02-4D69-805D-1EB27EAC8F54}"/>
                </a:ext>
              </a:extLst>
            </p:cNvPr>
            <p:cNvSpPr/>
            <p:nvPr/>
          </p:nvSpPr>
          <p:spPr>
            <a:xfrm rot="5400000">
              <a:off x="5629421" y="1654315"/>
              <a:ext cx="268266" cy="1709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9" name="Graphic 158">
              <a:extLst>
                <a:ext uri="{FF2B5EF4-FFF2-40B4-BE49-F238E27FC236}">
                  <a16:creationId xmlns:a16="http://schemas.microsoft.com/office/drawing/2014/main" id="{1A265823-20D5-42AD-AD34-76E428E48A33}"/>
                </a:ext>
              </a:extLst>
            </p:cNvPr>
            <p:cNvPicPr>
              <a:picLocks noChangeAspect="1"/>
            </p:cNvPicPr>
            <p:nvPr/>
          </p:nvPicPr>
          <p:blipFill>
            <a:blip r:embed="rId25">
              <a:extLst>
                <a:ext uri="{96DAC541-7B7A-43D3-8B79-37D633B846F1}">
                  <asvg:svgBlip xmlns="" xmlns:asvg="http://schemas.microsoft.com/office/drawing/2016/SVG/main" r:embed="rId26"/>
                </a:ext>
              </a:extLst>
            </a:blip>
            <a:stretch>
              <a:fillRect/>
            </a:stretch>
          </p:blipFill>
          <p:spPr>
            <a:xfrm>
              <a:off x="5561235" y="1718135"/>
              <a:ext cx="170963" cy="50656"/>
            </a:xfrm>
            <a:prstGeom prst="rect">
              <a:avLst/>
            </a:prstGeom>
          </p:spPr>
        </p:pic>
      </p:grpSp>
      <p:pic>
        <p:nvPicPr>
          <p:cNvPr id="160" name="Graphic 159">
            <a:extLst>
              <a:ext uri="{FF2B5EF4-FFF2-40B4-BE49-F238E27FC236}">
                <a16:creationId xmlns:a16="http://schemas.microsoft.com/office/drawing/2014/main" id="{5F9E4826-98EC-4076-A283-733F2141CC82}"/>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rot="5400000">
            <a:off x="5815591" y="4293064"/>
            <a:ext cx="758340" cy="231554"/>
          </a:xfrm>
          <a:prstGeom prst="rect">
            <a:avLst/>
          </a:prstGeom>
        </p:spPr>
      </p:pic>
      <p:grpSp>
        <p:nvGrpSpPr>
          <p:cNvPr id="161" name="Group 160">
            <a:extLst>
              <a:ext uri="{FF2B5EF4-FFF2-40B4-BE49-F238E27FC236}">
                <a16:creationId xmlns:a16="http://schemas.microsoft.com/office/drawing/2014/main" id="{C5106DB7-51DA-4812-A844-5AEB6F573CDD}"/>
              </a:ext>
            </a:extLst>
          </p:cNvPr>
          <p:cNvGrpSpPr/>
          <p:nvPr/>
        </p:nvGrpSpPr>
        <p:grpSpPr>
          <a:xfrm>
            <a:off x="6064322" y="5307293"/>
            <a:ext cx="268266" cy="287800"/>
            <a:chOff x="6128120" y="4905782"/>
            <a:chExt cx="268266" cy="287800"/>
          </a:xfrm>
          <a:solidFill>
            <a:schemeClr val="bg1">
              <a:lumMod val="75000"/>
            </a:schemeClr>
          </a:solidFill>
        </p:grpSpPr>
        <p:sp>
          <p:nvSpPr>
            <p:cNvPr id="162" name="Isosceles Triangle 161">
              <a:extLst>
                <a:ext uri="{FF2B5EF4-FFF2-40B4-BE49-F238E27FC236}">
                  <a16:creationId xmlns:a16="http://schemas.microsoft.com/office/drawing/2014/main" id="{D9D5FA02-0441-4B1B-8383-BB20C118D42A}"/>
                </a:ext>
              </a:extLst>
            </p:cNvPr>
            <p:cNvSpPr/>
            <p:nvPr/>
          </p:nvSpPr>
          <p:spPr>
            <a:xfrm rot="10800000">
              <a:off x="6128120" y="5022620"/>
              <a:ext cx="268266" cy="1709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 name="Graphic 162">
              <a:extLst>
                <a:ext uri="{FF2B5EF4-FFF2-40B4-BE49-F238E27FC236}">
                  <a16:creationId xmlns:a16="http://schemas.microsoft.com/office/drawing/2014/main" id="{12A91371-B272-47CA-B9FC-14947DCBB4AA}"/>
                </a:ext>
              </a:extLst>
            </p:cNvPr>
            <p:cNvPicPr>
              <a:picLocks noChangeAspect="1"/>
            </p:cNvPicPr>
            <p:nvPr/>
          </p:nvPicPr>
          <p:blipFill>
            <a:blip r:embed="rId25">
              <a:extLst>
                <a:ext uri="{96DAC541-7B7A-43D3-8B79-37D633B846F1}">
                  <asvg:svgBlip xmlns="" xmlns:asvg="http://schemas.microsoft.com/office/drawing/2016/SVG/main" r:embed="rId26"/>
                </a:ext>
              </a:extLst>
            </a:blip>
            <a:stretch>
              <a:fillRect/>
            </a:stretch>
          </p:blipFill>
          <p:spPr>
            <a:xfrm rot="5400000">
              <a:off x="6173105" y="4965936"/>
              <a:ext cx="170963" cy="50656"/>
            </a:xfrm>
            <a:prstGeom prst="rect">
              <a:avLst/>
            </a:prstGeom>
          </p:spPr>
        </p:pic>
      </p:grpSp>
    </p:spTree>
    <p:extLst>
      <p:ext uri="{BB962C8B-B14F-4D97-AF65-F5344CB8AC3E}">
        <p14:creationId xmlns:p14="http://schemas.microsoft.com/office/powerpoint/2010/main" val="326649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0575" y="411866"/>
            <a:ext cx="2969901" cy="522714"/>
          </a:xfrm>
          <a:prstGeom prst="rect">
            <a:avLst/>
          </a:prstGeom>
          <a:solidFill>
            <a:schemeClr val="bg1"/>
          </a:solidFill>
        </p:spPr>
        <p:txBody>
          <a:bodyPr wrap="square" rtlCol="0">
            <a:spAutoFit/>
          </a:bodyPr>
          <a:lstStyle/>
          <a:p>
            <a:endParaRPr lang="en-US" dirty="0"/>
          </a:p>
        </p:txBody>
      </p:sp>
      <p:sp>
        <p:nvSpPr>
          <p:cNvPr id="93" name="Title 92">
            <a:extLst>
              <a:ext uri="{FF2B5EF4-FFF2-40B4-BE49-F238E27FC236}">
                <a16:creationId xmlns:a16="http://schemas.microsoft.com/office/drawing/2014/main" id="{DF0A70CB-50EB-402A-B04F-B7AE50417054}"/>
              </a:ext>
            </a:extLst>
          </p:cNvPr>
          <p:cNvSpPr>
            <a:spLocks noGrp="1"/>
          </p:cNvSpPr>
          <p:nvPr>
            <p:ph type="title"/>
          </p:nvPr>
        </p:nvSpPr>
        <p:spPr>
          <a:xfrm>
            <a:off x="1898709" y="276889"/>
            <a:ext cx="8366518" cy="441552"/>
          </a:xfrm>
        </p:spPr>
        <p:txBody>
          <a:bodyPr/>
          <a:lstStyle/>
          <a:p>
            <a:r>
              <a:rPr lang="en-US" dirty="0"/>
              <a:t>Patient Journey: FHIR &amp; API Enabled</a:t>
            </a:r>
          </a:p>
        </p:txBody>
      </p:sp>
      <p:sp>
        <p:nvSpPr>
          <p:cNvPr id="4" name="Slide Number Placeholder 3">
            <a:extLst>
              <a:ext uri="{FF2B5EF4-FFF2-40B4-BE49-F238E27FC236}">
                <a16:creationId xmlns:a16="http://schemas.microsoft.com/office/drawing/2014/main" id="{A235D46E-4886-4F8B-A337-F86F9C57FA0A}"/>
              </a:ext>
            </a:extLst>
          </p:cNvPr>
          <p:cNvSpPr>
            <a:spLocks noGrp="1"/>
          </p:cNvSpPr>
          <p:nvPr>
            <p:ph type="sldNum" sz="quarter" idx="12"/>
          </p:nvPr>
        </p:nvSpPr>
        <p:spPr/>
        <p:txBody>
          <a:bodyPr/>
          <a:lstStyle/>
          <a:p>
            <a:pPr lvl="0"/>
            <a:fld id="{00000000-1234-1234-1234-123412341234}" type="slidenum">
              <a:rPr lang="en-US" smtClean="0"/>
              <a:pPr lvl="0"/>
              <a:t>21</a:t>
            </a:fld>
            <a:endParaRPr lang="en-US"/>
          </a:p>
        </p:txBody>
      </p:sp>
      <p:sp>
        <p:nvSpPr>
          <p:cNvPr id="51" name="Rectangle: Rounded Corners 50">
            <a:extLst>
              <a:ext uri="{FF2B5EF4-FFF2-40B4-BE49-F238E27FC236}">
                <a16:creationId xmlns:a16="http://schemas.microsoft.com/office/drawing/2014/main" id="{D7ACAA1A-998F-40EA-8E6D-4C6FABC5A67D}"/>
              </a:ext>
            </a:extLst>
          </p:cNvPr>
          <p:cNvSpPr/>
          <p:nvPr/>
        </p:nvSpPr>
        <p:spPr>
          <a:xfrm>
            <a:off x="341280" y="5194089"/>
            <a:ext cx="9695843" cy="1025770"/>
          </a:xfrm>
          <a:prstGeom prst="roundRect">
            <a:avLst>
              <a:gd name="adj" fmla="val 167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Top Corners Rounded 51">
            <a:extLst>
              <a:ext uri="{FF2B5EF4-FFF2-40B4-BE49-F238E27FC236}">
                <a16:creationId xmlns:a16="http://schemas.microsoft.com/office/drawing/2014/main" id="{3111006D-20D2-4036-AAA6-E81C8231F5CF}"/>
              </a:ext>
            </a:extLst>
          </p:cNvPr>
          <p:cNvSpPr/>
          <p:nvPr/>
        </p:nvSpPr>
        <p:spPr>
          <a:xfrm>
            <a:off x="341280" y="5187402"/>
            <a:ext cx="9695843" cy="394992"/>
          </a:xfrm>
          <a:prstGeom prst="round2SameRect">
            <a:avLst>
              <a:gd name="adj1" fmla="val 50000"/>
              <a:gd name="adj2" fmla="val 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2CD77503-C0D2-4048-93A7-7C21F785686E}"/>
              </a:ext>
            </a:extLst>
          </p:cNvPr>
          <p:cNvSpPr/>
          <p:nvPr/>
        </p:nvSpPr>
        <p:spPr>
          <a:xfrm flipH="1">
            <a:off x="10189516" y="918173"/>
            <a:ext cx="1668907" cy="5298520"/>
          </a:xfrm>
          <a:prstGeom prst="roundRect">
            <a:avLst>
              <a:gd name="adj" fmla="val 11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8A8EDB32-9C7F-4830-A8C9-85648024889C}"/>
              </a:ext>
            </a:extLst>
          </p:cNvPr>
          <p:cNvSpPr/>
          <p:nvPr/>
        </p:nvSpPr>
        <p:spPr>
          <a:xfrm>
            <a:off x="341280" y="931512"/>
            <a:ext cx="9695843" cy="3987760"/>
          </a:xfrm>
          <a:prstGeom prst="roundRect">
            <a:avLst>
              <a:gd name="adj" fmla="val 536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Connector: Elbow 54">
            <a:extLst>
              <a:ext uri="{FF2B5EF4-FFF2-40B4-BE49-F238E27FC236}">
                <a16:creationId xmlns:a16="http://schemas.microsoft.com/office/drawing/2014/main" id="{434BD2D6-DF51-416A-A07F-F0531CC502F3}"/>
              </a:ext>
            </a:extLst>
          </p:cNvPr>
          <p:cNvCxnSpPr>
            <a:cxnSpLocks/>
          </p:cNvCxnSpPr>
          <p:nvPr/>
        </p:nvCxnSpPr>
        <p:spPr>
          <a:xfrm rot="5400000" flipH="1" flipV="1">
            <a:off x="3366891" y="1381290"/>
            <a:ext cx="809095" cy="3193920"/>
          </a:xfrm>
          <a:prstGeom prst="bentConnector3">
            <a:avLst>
              <a:gd name="adj1" fmla="val 50000"/>
            </a:avLst>
          </a:prstGeom>
          <a:ln w="381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E05E9AB1-7EF2-4CCC-83B6-DF884951C345}"/>
              </a:ext>
            </a:extLst>
          </p:cNvPr>
          <p:cNvSpPr/>
          <p:nvPr/>
        </p:nvSpPr>
        <p:spPr>
          <a:xfrm>
            <a:off x="3760476" y="2879338"/>
            <a:ext cx="197513" cy="24662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Connector: Elbow 56">
            <a:extLst>
              <a:ext uri="{FF2B5EF4-FFF2-40B4-BE49-F238E27FC236}">
                <a16:creationId xmlns:a16="http://schemas.microsoft.com/office/drawing/2014/main" id="{2D27DE68-84FF-4547-99AE-5E3B2F857474}"/>
              </a:ext>
            </a:extLst>
          </p:cNvPr>
          <p:cNvCxnSpPr>
            <a:cxnSpLocks/>
          </p:cNvCxnSpPr>
          <p:nvPr/>
        </p:nvCxnSpPr>
        <p:spPr>
          <a:xfrm>
            <a:off x="5834743" y="2165646"/>
            <a:ext cx="1998240" cy="954089"/>
          </a:xfrm>
          <a:prstGeom prst="bentConnector3">
            <a:avLst>
              <a:gd name="adj1" fmla="val 71946"/>
            </a:avLst>
          </a:prstGeom>
          <a:ln w="381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66A166AB-9286-43D0-8ADF-616CC0A14C17}"/>
              </a:ext>
            </a:extLst>
          </p:cNvPr>
          <p:cNvSpPr/>
          <p:nvPr/>
        </p:nvSpPr>
        <p:spPr>
          <a:xfrm>
            <a:off x="7221018" y="2306025"/>
            <a:ext cx="197513" cy="24662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57F7F704-913B-45B9-9AF8-E8B66BB0AF08}"/>
              </a:ext>
            </a:extLst>
          </p:cNvPr>
          <p:cNvSpPr/>
          <p:nvPr/>
        </p:nvSpPr>
        <p:spPr>
          <a:xfrm>
            <a:off x="3227116" y="2847499"/>
            <a:ext cx="197513" cy="24662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202D180-F3BB-443C-A98D-19691065B01F}"/>
              </a:ext>
            </a:extLst>
          </p:cNvPr>
          <p:cNvSpPr/>
          <p:nvPr/>
        </p:nvSpPr>
        <p:spPr>
          <a:xfrm>
            <a:off x="4155657" y="2844164"/>
            <a:ext cx="197513" cy="24662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a:extLst>
              <a:ext uri="{FF2B5EF4-FFF2-40B4-BE49-F238E27FC236}">
                <a16:creationId xmlns:a16="http://schemas.microsoft.com/office/drawing/2014/main" id="{D2E8B038-971A-4FB1-B180-969CE37F51A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86068" y="2570632"/>
            <a:ext cx="718640" cy="933323"/>
          </a:xfrm>
          <a:prstGeom prst="rect">
            <a:avLst/>
          </a:prstGeom>
        </p:spPr>
      </p:pic>
      <p:pic>
        <p:nvPicPr>
          <p:cNvPr id="66" name="Graphic 65">
            <a:extLst>
              <a:ext uri="{FF2B5EF4-FFF2-40B4-BE49-F238E27FC236}">
                <a16:creationId xmlns:a16="http://schemas.microsoft.com/office/drawing/2014/main" id="{224AC3CF-251B-44ED-A4AD-FFF22831AFE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019036" y="3170323"/>
            <a:ext cx="711611" cy="612777"/>
          </a:xfrm>
          <a:prstGeom prst="rect">
            <a:avLst/>
          </a:prstGeom>
        </p:spPr>
      </p:pic>
      <p:sp>
        <p:nvSpPr>
          <p:cNvPr id="67" name="TextBox 66">
            <a:extLst>
              <a:ext uri="{FF2B5EF4-FFF2-40B4-BE49-F238E27FC236}">
                <a16:creationId xmlns:a16="http://schemas.microsoft.com/office/drawing/2014/main" id="{6B42B2D3-DB2A-4823-BE30-FABF03978720}"/>
              </a:ext>
            </a:extLst>
          </p:cNvPr>
          <p:cNvSpPr txBox="1"/>
          <p:nvPr/>
        </p:nvSpPr>
        <p:spPr>
          <a:xfrm>
            <a:off x="341280" y="3518284"/>
            <a:ext cx="1152654" cy="584775"/>
          </a:xfrm>
          <a:prstGeom prst="rect">
            <a:avLst/>
          </a:prstGeom>
          <a:noFill/>
        </p:spPr>
        <p:txBody>
          <a:bodyPr wrap="square" rtlCol="0">
            <a:spAutoFit/>
          </a:bodyPr>
          <a:lstStyle/>
          <a:p>
            <a:pPr algn="ctr"/>
            <a:r>
              <a:rPr lang="en-US" sz="1600"/>
              <a:t>COVID</a:t>
            </a:r>
            <a:br>
              <a:rPr lang="en-US" sz="1600"/>
            </a:br>
            <a:r>
              <a:rPr lang="en-US" sz="1600"/>
              <a:t>Patient</a:t>
            </a:r>
          </a:p>
        </p:txBody>
      </p:sp>
      <p:sp>
        <p:nvSpPr>
          <p:cNvPr id="71" name="TextBox 70">
            <a:extLst>
              <a:ext uri="{FF2B5EF4-FFF2-40B4-BE49-F238E27FC236}">
                <a16:creationId xmlns:a16="http://schemas.microsoft.com/office/drawing/2014/main" id="{AB3130FD-4D5D-4CF7-8C66-9D0516A73589}"/>
              </a:ext>
            </a:extLst>
          </p:cNvPr>
          <p:cNvSpPr txBox="1"/>
          <p:nvPr/>
        </p:nvSpPr>
        <p:spPr>
          <a:xfrm>
            <a:off x="1201829" y="4487844"/>
            <a:ext cx="1572056" cy="338554"/>
          </a:xfrm>
          <a:prstGeom prst="rect">
            <a:avLst/>
          </a:prstGeom>
          <a:noFill/>
        </p:spPr>
        <p:txBody>
          <a:bodyPr wrap="square" rtlCol="0">
            <a:spAutoFit/>
          </a:bodyPr>
          <a:lstStyle/>
          <a:p>
            <a:pPr algn="ctr"/>
            <a:r>
              <a:rPr lang="en-US" sz="1600"/>
              <a:t>PCP</a:t>
            </a:r>
          </a:p>
        </p:txBody>
      </p:sp>
      <p:sp>
        <p:nvSpPr>
          <p:cNvPr id="72" name="TextBox 71">
            <a:extLst>
              <a:ext uri="{FF2B5EF4-FFF2-40B4-BE49-F238E27FC236}">
                <a16:creationId xmlns:a16="http://schemas.microsoft.com/office/drawing/2014/main" id="{0501A661-7EE7-473F-877A-1B84F1FACC10}"/>
              </a:ext>
            </a:extLst>
          </p:cNvPr>
          <p:cNvSpPr txBox="1"/>
          <p:nvPr/>
        </p:nvSpPr>
        <p:spPr>
          <a:xfrm>
            <a:off x="8450386" y="1646721"/>
            <a:ext cx="1429754" cy="646331"/>
          </a:xfrm>
          <a:prstGeom prst="rect">
            <a:avLst/>
          </a:prstGeom>
          <a:noFill/>
        </p:spPr>
        <p:txBody>
          <a:bodyPr wrap="square" rtlCol="0">
            <a:spAutoFit/>
          </a:bodyPr>
          <a:lstStyle/>
          <a:p>
            <a:pPr algn="ctr"/>
            <a:r>
              <a:rPr lang="en-US" dirty="0"/>
              <a:t>Discharge Planning</a:t>
            </a:r>
          </a:p>
        </p:txBody>
      </p:sp>
      <p:sp>
        <p:nvSpPr>
          <p:cNvPr id="73" name="TextBox 72">
            <a:extLst>
              <a:ext uri="{FF2B5EF4-FFF2-40B4-BE49-F238E27FC236}">
                <a16:creationId xmlns:a16="http://schemas.microsoft.com/office/drawing/2014/main" id="{4B13F328-D19E-4673-84A8-124F23C6B09A}"/>
              </a:ext>
            </a:extLst>
          </p:cNvPr>
          <p:cNvSpPr txBox="1"/>
          <p:nvPr/>
        </p:nvSpPr>
        <p:spPr>
          <a:xfrm>
            <a:off x="4965195" y="3806529"/>
            <a:ext cx="802756" cy="338554"/>
          </a:xfrm>
          <a:prstGeom prst="rect">
            <a:avLst/>
          </a:prstGeom>
          <a:noFill/>
        </p:spPr>
        <p:txBody>
          <a:bodyPr wrap="square" rtlCol="0">
            <a:spAutoFit/>
          </a:bodyPr>
          <a:lstStyle/>
          <a:p>
            <a:pPr algn="ctr"/>
            <a:r>
              <a:rPr lang="en-US" sz="1600"/>
              <a:t>ER</a:t>
            </a:r>
          </a:p>
        </p:txBody>
      </p:sp>
      <p:sp>
        <p:nvSpPr>
          <p:cNvPr id="74" name="TextBox 73">
            <a:extLst>
              <a:ext uri="{FF2B5EF4-FFF2-40B4-BE49-F238E27FC236}">
                <a16:creationId xmlns:a16="http://schemas.microsoft.com/office/drawing/2014/main" id="{1D55535A-5FBB-4EEF-91BE-712283F54312}"/>
              </a:ext>
            </a:extLst>
          </p:cNvPr>
          <p:cNvSpPr txBox="1"/>
          <p:nvPr/>
        </p:nvSpPr>
        <p:spPr>
          <a:xfrm>
            <a:off x="1201829" y="2559388"/>
            <a:ext cx="1572056" cy="338554"/>
          </a:xfrm>
          <a:prstGeom prst="rect">
            <a:avLst/>
          </a:prstGeom>
          <a:noFill/>
        </p:spPr>
        <p:txBody>
          <a:bodyPr wrap="square" rtlCol="0">
            <a:spAutoFit/>
          </a:bodyPr>
          <a:lstStyle/>
          <a:p>
            <a:pPr algn="ctr"/>
            <a:r>
              <a:rPr lang="en-US" sz="1600"/>
              <a:t>Telehealth</a:t>
            </a:r>
          </a:p>
        </p:txBody>
      </p:sp>
      <p:sp>
        <p:nvSpPr>
          <p:cNvPr id="75" name="TextBox 74">
            <a:extLst>
              <a:ext uri="{FF2B5EF4-FFF2-40B4-BE49-F238E27FC236}">
                <a16:creationId xmlns:a16="http://schemas.microsoft.com/office/drawing/2014/main" id="{A853E4B3-28EE-4201-B668-0474E8120A35}"/>
              </a:ext>
            </a:extLst>
          </p:cNvPr>
          <p:cNvSpPr txBox="1"/>
          <p:nvPr/>
        </p:nvSpPr>
        <p:spPr>
          <a:xfrm>
            <a:off x="10273515" y="1264455"/>
            <a:ext cx="1568121" cy="4708981"/>
          </a:xfrm>
          <a:prstGeom prst="rect">
            <a:avLst/>
          </a:prstGeom>
          <a:noFill/>
        </p:spPr>
        <p:txBody>
          <a:bodyPr wrap="square" rtlCol="0">
            <a:spAutoFit/>
          </a:bodyPr>
          <a:lstStyle/>
          <a:p>
            <a:r>
              <a:rPr lang="en-US" sz="1200"/>
              <a:t>Represents opportunity where FHIR APIs can replace Fax, Phone and Data Flow Blockers   .  For COVID focused use cases Da Vinci offers the following:</a:t>
            </a:r>
          </a:p>
          <a:p>
            <a:endParaRPr lang="en-US" sz="1200"/>
          </a:p>
          <a:p>
            <a:r>
              <a:rPr lang="en-US" sz="1200" b="1"/>
              <a:t>HL7 Da Vinci Implementation Guides</a:t>
            </a:r>
          </a:p>
          <a:p>
            <a:pPr marL="171450" indent="-171450">
              <a:buFont typeface="Arial" panose="020B0604020202020204" pitchFamily="34" charset="0"/>
              <a:buChar char="•"/>
            </a:pPr>
            <a:r>
              <a:rPr lang="en-US" sz="1200"/>
              <a:t>Payer to Payer Data Exchange  (</a:t>
            </a:r>
            <a:r>
              <a:rPr lang="en-US" sz="1200" err="1"/>
              <a:t>PDex</a:t>
            </a:r>
            <a:r>
              <a:rPr lang="en-US" sz="1200"/>
              <a:t>)</a:t>
            </a:r>
          </a:p>
          <a:p>
            <a:pPr marL="171450" indent="-171450">
              <a:buFont typeface="Arial" panose="020B0604020202020204" pitchFamily="34" charset="0"/>
              <a:buChar char="•"/>
            </a:pPr>
            <a:r>
              <a:rPr lang="en-US" sz="1200"/>
              <a:t>Clinical Data Exchange (</a:t>
            </a:r>
            <a:r>
              <a:rPr lang="en-US" sz="1200" err="1"/>
              <a:t>CDex</a:t>
            </a:r>
            <a:r>
              <a:rPr lang="en-US" sz="1200"/>
              <a:t>), </a:t>
            </a:r>
          </a:p>
          <a:p>
            <a:pPr marL="171450" indent="-171450">
              <a:buFont typeface="Arial" panose="020B0604020202020204" pitchFamily="34" charset="0"/>
              <a:buChar char="•"/>
            </a:pPr>
            <a:r>
              <a:rPr lang="en-US" sz="1200"/>
              <a:t>Notifications, </a:t>
            </a:r>
          </a:p>
          <a:p>
            <a:pPr marL="171450" indent="-171450">
              <a:buFont typeface="Arial" panose="020B0604020202020204" pitchFamily="34" charset="0"/>
              <a:buChar char="•"/>
            </a:pPr>
            <a:r>
              <a:rPr lang="en-US" sz="1200"/>
              <a:t>Gaps in Care,  </a:t>
            </a:r>
          </a:p>
          <a:p>
            <a:pPr marL="171450" indent="-171450">
              <a:buFont typeface="Arial" panose="020B0604020202020204" pitchFamily="34" charset="0"/>
              <a:buChar char="•"/>
            </a:pPr>
            <a:r>
              <a:rPr lang="en-US" sz="1200"/>
              <a:t>Data Exchange for Quality Measures (DEQM)</a:t>
            </a:r>
          </a:p>
        </p:txBody>
      </p:sp>
      <p:pic>
        <p:nvPicPr>
          <p:cNvPr id="77" name="Graphic 76">
            <a:extLst>
              <a:ext uri="{FF2B5EF4-FFF2-40B4-BE49-F238E27FC236}">
                <a16:creationId xmlns:a16="http://schemas.microsoft.com/office/drawing/2014/main" id="{FD1A3F79-2CB3-4166-A0FE-95678D2E27B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058895" y="1463243"/>
            <a:ext cx="595928" cy="658657"/>
          </a:xfrm>
          <a:prstGeom prst="rect">
            <a:avLst/>
          </a:prstGeom>
        </p:spPr>
      </p:pic>
      <p:sp>
        <p:nvSpPr>
          <p:cNvPr id="79" name="TextBox 78">
            <a:extLst>
              <a:ext uri="{FF2B5EF4-FFF2-40B4-BE49-F238E27FC236}">
                <a16:creationId xmlns:a16="http://schemas.microsoft.com/office/drawing/2014/main" id="{FE029FA8-4529-4912-8494-DB8BF2FF7313}"/>
              </a:ext>
            </a:extLst>
          </p:cNvPr>
          <p:cNvSpPr txBox="1"/>
          <p:nvPr/>
        </p:nvSpPr>
        <p:spPr>
          <a:xfrm>
            <a:off x="2942346" y="5748579"/>
            <a:ext cx="1961528" cy="369332"/>
          </a:xfrm>
          <a:prstGeom prst="rect">
            <a:avLst/>
          </a:prstGeom>
          <a:noFill/>
        </p:spPr>
        <p:txBody>
          <a:bodyPr wrap="square" rtlCol="0">
            <a:spAutoFit/>
          </a:bodyPr>
          <a:lstStyle/>
          <a:p>
            <a:pPr algn="ctr"/>
            <a:r>
              <a:rPr lang="en-US" sz="1800" dirty="0"/>
              <a:t>Public Health</a:t>
            </a:r>
          </a:p>
        </p:txBody>
      </p:sp>
      <p:sp>
        <p:nvSpPr>
          <p:cNvPr id="81" name="TextBox 80">
            <a:extLst>
              <a:ext uri="{FF2B5EF4-FFF2-40B4-BE49-F238E27FC236}">
                <a16:creationId xmlns:a16="http://schemas.microsoft.com/office/drawing/2014/main" id="{D7F07C3A-39A3-4333-AF29-97F9B552C87C}"/>
              </a:ext>
            </a:extLst>
          </p:cNvPr>
          <p:cNvSpPr txBox="1"/>
          <p:nvPr/>
        </p:nvSpPr>
        <p:spPr>
          <a:xfrm>
            <a:off x="1112681" y="5748579"/>
            <a:ext cx="1572056" cy="369332"/>
          </a:xfrm>
          <a:prstGeom prst="rect">
            <a:avLst/>
          </a:prstGeom>
          <a:noFill/>
        </p:spPr>
        <p:txBody>
          <a:bodyPr wrap="square" rtlCol="0">
            <a:spAutoFit/>
          </a:bodyPr>
          <a:lstStyle/>
          <a:p>
            <a:pPr algn="ctr"/>
            <a:r>
              <a:rPr lang="en-US" sz="1800"/>
              <a:t>EMS</a:t>
            </a:r>
          </a:p>
        </p:txBody>
      </p:sp>
      <p:sp>
        <p:nvSpPr>
          <p:cNvPr id="82" name="TextBox 81">
            <a:extLst>
              <a:ext uri="{FF2B5EF4-FFF2-40B4-BE49-F238E27FC236}">
                <a16:creationId xmlns:a16="http://schemas.microsoft.com/office/drawing/2014/main" id="{1426E96A-7F75-416F-A728-010B478A25E0}"/>
              </a:ext>
            </a:extLst>
          </p:cNvPr>
          <p:cNvSpPr txBox="1"/>
          <p:nvPr/>
        </p:nvSpPr>
        <p:spPr>
          <a:xfrm>
            <a:off x="3789885" y="5207994"/>
            <a:ext cx="2944247" cy="369332"/>
          </a:xfrm>
          <a:prstGeom prst="rect">
            <a:avLst/>
          </a:prstGeom>
          <a:noFill/>
        </p:spPr>
        <p:txBody>
          <a:bodyPr wrap="square" rtlCol="0">
            <a:spAutoFit/>
          </a:bodyPr>
          <a:lstStyle/>
          <a:p>
            <a:pPr algn="ctr"/>
            <a:r>
              <a:rPr lang="en-US" sz="1800" b="1">
                <a:solidFill>
                  <a:schemeClr val="bg1"/>
                </a:solidFill>
              </a:rPr>
              <a:t>Population Data</a:t>
            </a:r>
          </a:p>
        </p:txBody>
      </p:sp>
      <p:sp>
        <p:nvSpPr>
          <p:cNvPr id="83" name="TextBox 82">
            <a:extLst>
              <a:ext uri="{FF2B5EF4-FFF2-40B4-BE49-F238E27FC236}">
                <a16:creationId xmlns:a16="http://schemas.microsoft.com/office/drawing/2014/main" id="{2B49DACD-AF11-4A25-ACE6-65EEC99E3D6A}"/>
              </a:ext>
            </a:extLst>
          </p:cNvPr>
          <p:cNvSpPr txBox="1"/>
          <p:nvPr/>
        </p:nvSpPr>
        <p:spPr>
          <a:xfrm>
            <a:off x="5106812" y="5748579"/>
            <a:ext cx="4611736" cy="369332"/>
          </a:xfrm>
          <a:prstGeom prst="rect">
            <a:avLst/>
          </a:prstGeom>
          <a:noFill/>
        </p:spPr>
        <p:txBody>
          <a:bodyPr wrap="square" rtlCol="0">
            <a:spAutoFit/>
          </a:bodyPr>
          <a:lstStyle/>
          <a:p>
            <a:pPr algn="ctr"/>
            <a:r>
              <a:rPr lang="en-US" sz="1800" dirty="0"/>
              <a:t>Resource Management/Crisis Planning</a:t>
            </a:r>
          </a:p>
        </p:txBody>
      </p:sp>
      <p:cxnSp>
        <p:nvCxnSpPr>
          <p:cNvPr id="85" name="Straight Arrow Connector 84">
            <a:extLst>
              <a:ext uri="{FF2B5EF4-FFF2-40B4-BE49-F238E27FC236}">
                <a16:creationId xmlns:a16="http://schemas.microsoft.com/office/drawing/2014/main" id="{F7A920F2-49F3-4146-8FA3-E000956D1EE8}"/>
              </a:ext>
            </a:extLst>
          </p:cNvPr>
          <p:cNvCxnSpPr>
            <a:cxnSpLocks/>
          </p:cNvCxnSpPr>
          <p:nvPr/>
        </p:nvCxnSpPr>
        <p:spPr>
          <a:xfrm>
            <a:off x="5374841" y="4410215"/>
            <a:ext cx="0" cy="718756"/>
          </a:xfrm>
          <a:prstGeom prst="straightConnector1">
            <a:avLst/>
          </a:prstGeom>
          <a:ln w="38100">
            <a:solidFill>
              <a:srgbClr val="ABABAB"/>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6" name="Graphic 85">
            <a:extLst>
              <a:ext uri="{FF2B5EF4-FFF2-40B4-BE49-F238E27FC236}">
                <a16:creationId xmlns:a16="http://schemas.microsoft.com/office/drawing/2014/main" id="{1AEE912E-ECF3-4C81-9351-386E662F991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666770" y="3515169"/>
            <a:ext cx="642175" cy="964148"/>
          </a:xfrm>
          <a:prstGeom prst="rect">
            <a:avLst/>
          </a:prstGeom>
        </p:spPr>
      </p:pic>
      <p:pic>
        <p:nvPicPr>
          <p:cNvPr id="88" name="Graphic 87">
            <a:extLst>
              <a:ext uri="{FF2B5EF4-FFF2-40B4-BE49-F238E27FC236}">
                <a16:creationId xmlns:a16="http://schemas.microsoft.com/office/drawing/2014/main" id="{7BAC6ABC-FAC7-487E-94C9-24BC2CD4F7D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666770" y="1580179"/>
            <a:ext cx="642175" cy="964148"/>
          </a:xfrm>
          <a:prstGeom prst="rect">
            <a:avLst/>
          </a:prstGeom>
        </p:spPr>
      </p:pic>
      <p:cxnSp>
        <p:nvCxnSpPr>
          <p:cNvPr id="89" name="Straight Arrow Connector 88">
            <a:extLst>
              <a:ext uri="{FF2B5EF4-FFF2-40B4-BE49-F238E27FC236}">
                <a16:creationId xmlns:a16="http://schemas.microsoft.com/office/drawing/2014/main" id="{695B1D51-6FBF-4D4D-B74B-5B6905F0CE17}"/>
              </a:ext>
            </a:extLst>
          </p:cNvPr>
          <p:cNvCxnSpPr>
            <a:cxnSpLocks/>
          </p:cNvCxnSpPr>
          <p:nvPr/>
        </p:nvCxnSpPr>
        <p:spPr>
          <a:xfrm>
            <a:off x="1985253" y="2948384"/>
            <a:ext cx="0" cy="450187"/>
          </a:xfrm>
          <a:prstGeom prst="straightConnector1">
            <a:avLst/>
          </a:prstGeom>
          <a:ln w="381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CA51E482-2370-4D3A-8894-F24F747F60F1}"/>
              </a:ext>
            </a:extLst>
          </p:cNvPr>
          <p:cNvSpPr txBox="1"/>
          <p:nvPr/>
        </p:nvSpPr>
        <p:spPr>
          <a:xfrm>
            <a:off x="8621605" y="2844164"/>
            <a:ext cx="1078615" cy="523220"/>
          </a:xfrm>
          <a:prstGeom prst="rect">
            <a:avLst/>
          </a:prstGeom>
          <a:noFill/>
        </p:spPr>
        <p:txBody>
          <a:bodyPr wrap="square" rtlCol="0">
            <a:spAutoFit/>
          </a:bodyPr>
          <a:lstStyle/>
          <a:p>
            <a:pPr algn="ctr"/>
            <a:r>
              <a:rPr lang="en-US"/>
              <a:t>COVID Unit</a:t>
            </a:r>
          </a:p>
        </p:txBody>
      </p:sp>
      <p:cxnSp>
        <p:nvCxnSpPr>
          <p:cNvPr id="91" name="Straight Arrow Connector 90">
            <a:extLst>
              <a:ext uri="{FF2B5EF4-FFF2-40B4-BE49-F238E27FC236}">
                <a16:creationId xmlns:a16="http://schemas.microsoft.com/office/drawing/2014/main" id="{36048C01-81C1-445F-B6DA-49D5246863DA}"/>
              </a:ext>
            </a:extLst>
          </p:cNvPr>
          <p:cNvCxnSpPr>
            <a:cxnSpLocks/>
          </p:cNvCxnSpPr>
          <p:nvPr/>
        </p:nvCxnSpPr>
        <p:spPr>
          <a:xfrm flipH="1">
            <a:off x="5834743" y="1931177"/>
            <a:ext cx="2031286" cy="0"/>
          </a:xfrm>
          <a:prstGeom prst="straightConnector1">
            <a:avLst/>
          </a:prstGeom>
          <a:ln w="381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B8842394-8AA3-448C-A3E3-26C1A3F27FD9}"/>
              </a:ext>
            </a:extLst>
          </p:cNvPr>
          <p:cNvGrpSpPr/>
          <p:nvPr/>
        </p:nvGrpSpPr>
        <p:grpSpPr>
          <a:xfrm>
            <a:off x="933196" y="1963931"/>
            <a:ext cx="723742" cy="2699647"/>
            <a:chOff x="1486310" y="1599136"/>
            <a:chExt cx="723742" cy="3284657"/>
          </a:xfrm>
        </p:grpSpPr>
        <p:cxnSp>
          <p:nvCxnSpPr>
            <p:cNvPr id="94" name="Connector: Elbow 93">
              <a:extLst>
                <a:ext uri="{FF2B5EF4-FFF2-40B4-BE49-F238E27FC236}">
                  <a16:creationId xmlns:a16="http://schemas.microsoft.com/office/drawing/2014/main" id="{F820FD4F-72C3-47AC-B17D-653EB6A90F66}"/>
                </a:ext>
              </a:extLst>
            </p:cNvPr>
            <p:cNvCxnSpPr>
              <a:cxnSpLocks/>
            </p:cNvCxnSpPr>
            <p:nvPr/>
          </p:nvCxnSpPr>
          <p:spPr>
            <a:xfrm rot="5400000" flipH="1" flipV="1">
              <a:off x="1541094" y="1546712"/>
              <a:ext cx="616534" cy="721382"/>
            </a:xfrm>
            <a:prstGeom prst="bentConnector2">
              <a:avLst/>
            </a:prstGeom>
            <a:ln w="381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Connector: Elbow 94">
              <a:extLst>
                <a:ext uri="{FF2B5EF4-FFF2-40B4-BE49-F238E27FC236}">
                  <a16:creationId xmlns:a16="http://schemas.microsoft.com/office/drawing/2014/main" id="{5341D33F-61BA-496F-9C53-6710A5FA11CD}"/>
                </a:ext>
              </a:extLst>
            </p:cNvPr>
            <p:cNvCxnSpPr>
              <a:cxnSpLocks/>
            </p:cNvCxnSpPr>
            <p:nvPr/>
          </p:nvCxnSpPr>
          <p:spPr>
            <a:xfrm rot="16200000" flipH="1">
              <a:off x="1538734" y="4214835"/>
              <a:ext cx="616534" cy="721382"/>
            </a:xfrm>
            <a:prstGeom prst="bentConnector2">
              <a:avLst/>
            </a:prstGeom>
            <a:ln w="381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97" name="Straight Arrow Connector 96">
            <a:extLst>
              <a:ext uri="{FF2B5EF4-FFF2-40B4-BE49-F238E27FC236}">
                <a16:creationId xmlns:a16="http://schemas.microsoft.com/office/drawing/2014/main" id="{1A1D9C26-AAE4-4EA5-A109-DC8DBE1B5FF4}"/>
              </a:ext>
            </a:extLst>
          </p:cNvPr>
          <p:cNvCxnSpPr>
            <a:cxnSpLocks/>
          </p:cNvCxnSpPr>
          <p:nvPr/>
        </p:nvCxnSpPr>
        <p:spPr>
          <a:xfrm flipH="1">
            <a:off x="2574224" y="1931177"/>
            <a:ext cx="2349833" cy="0"/>
          </a:xfrm>
          <a:prstGeom prst="straightConnector1">
            <a:avLst/>
          </a:prstGeom>
          <a:ln w="381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5771CE77-ABBB-4876-B651-8425AE77E843}"/>
              </a:ext>
            </a:extLst>
          </p:cNvPr>
          <p:cNvCxnSpPr>
            <a:cxnSpLocks/>
          </p:cNvCxnSpPr>
          <p:nvPr/>
        </p:nvCxnSpPr>
        <p:spPr>
          <a:xfrm>
            <a:off x="5908103" y="3638886"/>
            <a:ext cx="1957926" cy="0"/>
          </a:xfrm>
          <a:prstGeom prst="straightConnector1">
            <a:avLst/>
          </a:prstGeom>
          <a:ln w="38100">
            <a:solidFill>
              <a:srgbClr val="ABABA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998C5A7B-CC01-4999-9B8A-491313B453C1}"/>
              </a:ext>
            </a:extLst>
          </p:cNvPr>
          <p:cNvCxnSpPr>
            <a:cxnSpLocks/>
          </p:cNvCxnSpPr>
          <p:nvPr/>
        </p:nvCxnSpPr>
        <p:spPr>
          <a:xfrm flipH="1">
            <a:off x="2308945" y="3643751"/>
            <a:ext cx="2594929" cy="0"/>
          </a:xfrm>
          <a:prstGeom prst="straightConnector1">
            <a:avLst/>
          </a:prstGeom>
          <a:ln w="38100">
            <a:solidFill>
              <a:srgbClr val="ABABA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1" name="Connector: Elbow 100">
            <a:extLst>
              <a:ext uri="{FF2B5EF4-FFF2-40B4-BE49-F238E27FC236}">
                <a16:creationId xmlns:a16="http://schemas.microsoft.com/office/drawing/2014/main" id="{046331AF-0177-47A6-8651-17863D8784A9}"/>
              </a:ext>
            </a:extLst>
          </p:cNvPr>
          <p:cNvCxnSpPr>
            <a:cxnSpLocks/>
          </p:cNvCxnSpPr>
          <p:nvPr/>
        </p:nvCxnSpPr>
        <p:spPr>
          <a:xfrm>
            <a:off x="2569814" y="2161883"/>
            <a:ext cx="2343893" cy="1247353"/>
          </a:xfrm>
          <a:prstGeom prst="bentConnector3">
            <a:avLst>
              <a:gd name="adj1" fmla="val 71946"/>
            </a:avLst>
          </a:prstGeom>
          <a:ln w="381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 name="Connector: Elbow 105">
            <a:extLst>
              <a:ext uri="{FF2B5EF4-FFF2-40B4-BE49-F238E27FC236}">
                <a16:creationId xmlns:a16="http://schemas.microsoft.com/office/drawing/2014/main" id="{EAE23A9D-9A94-48B1-ABB4-0AEE159143E5}"/>
              </a:ext>
            </a:extLst>
          </p:cNvPr>
          <p:cNvCxnSpPr>
            <a:cxnSpLocks/>
          </p:cNvCxnSpPr>
          <p:nvPr/>
        </p:nvCxnSpPr>
        <p:spPr>
          <a:xfrm rot="16200000" flipV="1">
            <a:off x="2352813" y="2635720"/>
            <a:ext cx="1212919" cy="749935"/>
          </a:xfrm>
          <a:prstGeom prst="bentConnector2">
            <a:avLst/>
          </a:prstGeom>
          <a:ln w="38100">
            <a:solidFill>
              <a:srgbClr val="ABABA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7" name="Connector: Elbow 106">
            <a:extLst>
              <a:ext uri="{FF2B5EF4-FFF2-40B4-BE49-F238E27FC236}">
                <a16:creationId xmlns:a16="http://schemas.microsoft.com/office/drawing/2014/main" id="{F00A2160-09CE-450D-9482-FE52C5927A06}"/>
              </a:ext>
            </a:extLst>
          </p:cNvPr>
          <p:cNvCxnSpPr>
            <a:cxnSpLocks/>
          </p:cNvCxnSpPr>
          <p:nvPr/>
        </p:nvCxnSpPr>
        <p:spPr>
          <a:xfrm rot="5400000" flipH="1" flipV="1">
            <a:off x="6901897" y="2640430"/>
            <a:ext cx="1212919" cy="749935"/>
          </a:xfrm>
          <a:prstGeom prst="bentConnector2">
            <a:avLst/>
          </a:prstGeom>
          <a:ln w="38100">
            <a:solidFill>
              <a:srgbClr val="ABABA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8" name="Connector: Elbow 107">
            <a:extLst>
              <a:ext uri="{FF2B5EF4-FFF2-40B4-BE49-F238E27FC236}">
                <a16:creationId xmlns:a16="http://schemas.microsoft.com/office/drawing/2014/main" id="{C1391239-0802-4DB5-8AC1-7FFB0A2AD0AD}"/>
              </a:ext>
            </a:extLst>
          </p:cNvPr>
          <p:cNvCxnSpPr>
            <a:cxnSpLocks/>
          </p:cNvCxnSpPr>
          <p:nvPr/>
        </p:nvCxnSpPr>
        <p:spPr>
          <a:xfrm rot="16200000" flipV="1">
            <a:off x="5605893" y="2635720"/>
            <a:ext cx="1212919" cy="749935"/>
          </a:xfrm>
          <a:prstGeom prst="bentConnector2">
            <a:avLst/>
          </a:prstGeom>
          <a:ln w="38100">
            <a:solidFill>
              <a:srgbClr val="ABABA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1078845B-FE02-4E5C-8C2D-6ECFD9D0C57F}"/>
              </a:ext>
            </a:extLst>
          </p:cNvPr>
          <p:cNvSpPr txBox="1"/>
          <p:nvPr/>
        </p:nvSpPr>
        <p:spPr>
          <a:xfrm>
            <a:off x="6382961" y="3445843"/>
            <a:ext cx="965982" cy="369332"/>
          </a:xfrm>
          <a:prstGeom prst="rect">
            <a:avLst/>
          </a:prstGeom>
          <a:solidFill>
            <a:schemeClr val="accent4"/>
          </a:solidFill>
        </p:spPr>
        <p:txBody>
          <a:bodyPr wrap="square" rtlCol="0">
            <a:spAutoFit/>
          </a:bodyPr>
          <a:lstStyle/>
          <a:p>
            <a:pPr algn="ctr"/>
            <a:r>
              <a:rPr lang="en-US" sz="1800">
                <a:solidFill>
                  <a:schemeClr val="bg1"/>
                </a:solidFill>
              </a:rPr>
              <a:t>Labs 2</a:t>
            </a:r>
          </a:p>
        </p:txBody>
      </p:sp>
      <p:cxnSp>
        <p:nvCxnSpPr>
          <p:cNvPr id="111" name="Connector: Elbow 110">
            <a:extLst>
              <a:ext uri="{FF2B5EF4-FFF2-40B4-BE49-F238E27FC236}">
                <a16:creationId xmlns:a16="http://schemas.microsoft.com/office/drawing/2014/main" id="{F08576EE-3E02-4B05-B6EC-0EBFFFE7ACA5}"/>
              </a:ext>
            </a:extLst>
          </p:cNvPr>
          <p:cNvCxnSpPr>
            <a:cxnSpLocks/>
          </p:cNvCxnSpPr>
          <p:nvPr/>
        </p:nvCxnSpPr>
        <p:spPr>
          <a:xfrm rot="5400000" flipH="1" flipV="1">
            <a:off x="3773676" y="2502945"/>
            <a:ext cx="1263876" cy="1045169"/>
          </a:xfrm>
          <a:prstGeom prst="bentConnector2">
            <a:avLst/>
          </a:prstGeom>
          <a:ln w="38100">
            <a:solidFill>
              <a:srgbClr val="ABABA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6F131E7B-5CD1-448C-A100-D7B0238D084F}"/>
              </a:ext>
            </a:extLst>
          </p:cNvPr>
          <p:cNvCxnSpPr>
            <a:cxnSpLocks/>
          </p:cNvCxnSpPr>
          <p:nvPr/>
        </p:nvCxnSpPr>
        <p:spPr>
          <a:xfrm flipH="1">
            <a:off x="2442916" y="1919136"/>
            <a:ext cx="7257304" cy="2343300"/>
          </a:xfrm>
          <a:prstGeom prst="bentConnector3">
            <a:avLst>
              <a:gd name="adj1" fmla="val -3150"/>
            </a:avLst>
          </a:prstGeom>
          <a:ln w="38100">
            <a:solidFill>
              <a:srgbClr val="ABABAB"/>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3" name="Graphic 112">
            <a:extLst>
              <a:ext uri="{FF2B5EF4-FFF2-40B4-BE49-F238E27FC236}">
                <a16:creationId xmlns:a16="http://schemas.microsoft.com/office/drawing/2014/main" id="{936A6132-D7E7-4DCF-B597-4AD9C4D9982B}"/>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8050800" y="2533443"/>
            <a:ext cx="656503" cy="960736"/>
          </a:xfrm>
          <a:prstGeom prst="rect">
            <a:avLst/>
          </a:prstGeom>
        </p:spPr>
      </p:pic>
      <p:pic>
        <p:nvPicPr>
          <p:cNvPr id="114" name="Graphic 113">
            <a:extLst>
              <a:ext uri="{FF2B5EF4-FFF2-40B4-BE49-F238E27FC236}">
                <a16:creationId xmlns:a16="http://schemas.microsoft.com/office/drawing/2014/main" id="{FA3C3DE1-9E2E-49D0-9F44-2E21BC81F5F3}"/>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8033236" y="1429833"/>
            <a:ext cx="656503" cy="960736"/>
          </a:xfrm>
          <a:prstGeom prst="rect">
            <a:avLst/>
          </a:prstGeom>
        </p:spPr>
      </p:pic>
      <p:cxnSp>
        <p:nvCxnSpPr>
          <p:cNvPr id="115" name="Straight Arrow Connector 114">
            <a:extLst>
              <a:ext uri="{FF2B5EF4-FFF2-40B4-BE49-F238E27FC236}">
                <a16:creationId xmlns:a16="http://schemas.microsoft.com/office/drawing/2014/main" id="{71D3C508-E3FA-4DA4-8C52-217762AF3C55}"/>
              </a:ext>
            </a:extLst>
          </p:cNvPr>
          <p:cNvCxnSpPr>
            <a:cxnSpLocks/>
          </p:cNvCxnSpPr>
          <p:nvPr/>
        </p:nvCxnSpPr>
        <p:spPr>
          <a:xfrm>
            <a:off x="10328807" y="1129642"/>
            <a:ext cx="1387787" cy="0"/>
          </a:xfrm>
          <a:prstGeom prst="straightConnector1">
            <a:avLst/>
          </a:prstGeom>
          <a:ln w="381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CC76C5C8-05F5-45EB-A38D-E3071015402E}"/>
              </a:ext>
            </a:extLst>
          </p:cNvPr>
          <p:cNvSpPr txBox="1"/>
          <p:nvPr/>
        </p:nvSpPr>
        <p:spPr>
          <a:xfrm>
            <a:off x="4804926" y="2198541"/>
            <a:ext cx="1090217" cy="338554"/>
          </a:xfrm>
          <a:prstGeom prst="rect">
            <a:avLst/>
          </a:prstGeom>
          <a:noFill/>
        </p:spPr>
        <p:txBody>
          <a:bodyPr wrap="square" rtlCol="0">
            <a:spAutoFit/>
          </a:bodyPr>
          <a:lstStyle/>
          <a:p>
            <a:pPr algn="ctr"/>
            <a:r>
              <a:rPr lang="en-US" sz="1600"/>
              <a:t>Payer</a:t>
            </a:r>
          </a:p>
        </p:txBody>
      </p:sp>
      <p:sp>
        <p:nvSpPr>
          <p:cNvPr id="118" name="TextBox 117">
            <a:extLst>
              <a:ext uri="{FF2B5EF4-FFF2-40B4-BE49-F238E27FC236}">
                <a16:creationId xmlns:a16="http://schemas.microsoft.com/office/drawing/2014/main" id="{7DF5D372-9182-4E11-A6E4-BC91FA66CC98}"/>
              </a:ext>
            </a:extLst>
          </p:cNvPr>
          <p:cNvSpPr txBox="1"/>
          <p:nvPr/>
        </p:nvSpPr>
        <p:spPr>
          <a:xfrm>
            <a:off x="3146660" y="3445843"/>
            <a:ext cx="965982" cy="369332"/>
          </a:xfrm>
          <a:prstGeom prst="rect">
            <a:avLst/>
          </a:prstGeom>
          <a:solidFill>
            <a:schemeClr val="accent4"/>
          </a:solidFill>
        </p:spPr>
        <p:txBody>
          <a:bodyPr wrap="square" rtlCol="0">
            <a:spAutoFit/>
          </a:bodyPr>
          <a:lstStyle/>
          <a:p>
            <a:pPr algn="ctr"/>
            <a:r>
              <a:rPr lang="en-US" sz="1800">
                <a:solidFill>
                  <a:schemeClr val="bg1"/>
                </a:solidFill>
              </a:rPr>
              <a:t>Labs 1</a:t>
            </a:r>
          </a:p>
        </p:txBody>
      </p:sp>
      <p:sp>
        <p:nvSpPr>
          <p:cNvPr id="119" name="Rectangle: Top Corners Rounded 118">
            <a:extLst>
              <a:ext uri="{FF2B5EF4-FFF2-40B4-BE49-F238E27FC236}">
                <a16:creationId xmlns:a16="http://schemas.microsoft.com/office/drawing/2014/main" id="{845548DA-ECCB-462E-8DF7-68A49C48AEB9}"/>
              </a:ext>
            </a:extLst>
          </p:cNvPr>
          <p:cNvSpPr/>
          <p:nvPr/>
        </p:nvSpPr>
        <p:spPr>
          <a:xfrm>
            <a:off x="341280" y="913988"/>
            <a:ext cx="9695843" cy="394992"/>
          </a:xfrm>
          <a:prstGeom prst="round2SameRect">
            <a:avLst>
              <a:gd name="adj1" fmla="val 50000"/>
              <a:gd name="adj2" fmla="val 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a:extLst>
              <a:ext uri="{FF2B5EF4-FFF2-40B4-BE49-F238E27FC236}">
                <a16:creationId xmlns:a16="http://schemas.microsoft.com/office/drawing/2014/main" id="{CC20C291-A154-43C1-B159-B31D6B5B613C}"/>
              </a:ext>
            </a:extLst>
          </p:cNvPr>
          <p:cNvSpPr txBox="1"/>
          <p:nvPr/>
        </p:nvSpPr>
        <p:spPr>
          <a:xfrm>
            <a:off x="3789885" y="934580"/>
            <a:ext cx="2944247" cy="369332"/>
          </a:xfrm>
          <a:prstGeom prst="rect">
            <a:avLst/>
          </a:prstGeom>
          <a:noFill/>
        </p:spPr>
        <p:txBody>
          <a:bodyPr wrap="square" rtlCol="0">
            <a:spAutoFit/>
          </a:bodyPr>
          <a:lstStyle/>
          <a:p>
            <a:pPr algn="ctr"/>
            <a:r>
              <a:rPr lang="en-US" sz="1800" b="1">
                <a:solidFill>
                  <a:schemeClr val="bg1"/>
                </a:solidFill>
              </a:rPr>
              <a:t>Patient Care</a:t>
            </a:r>
          </a:p>
        </p:txBody>
      </p:sp>
      <p:cxnSp>
        <p:nvCxnSpPr>
          <p:cNvPr id="121" name="Straight Arrow Connector 120">
            <a:extLst>
              <a:ext uri="{FF2B5EF4-FFF2-40B4-BE49-F238E27FC236}">
                <a16:creationId xmlns:a16="http://schemas.microsoft.com/office/drawing/2014/main" id="{CE5090B4-4399-413E-8591-E5C4E93EEC50}"/>
              </a:ext>
            </a:extLst>
          </p:cNvPr>
          <p:cNvCxnSpPr>
            <a:cxnSpLocks/>
          </p:cNvCxnSpPr>
          <p:nvPr/>
        </p:nvCxnSpPr>
        <p:spPr>
          <a:xfrm flipV="1">
            <a:off x="8385040" y="3602666"/>
            <a:ext cx="0" cy="661938"/>
          </a:xfrm>
          <a:prstGeom prst="straightConnector1">
            <a:avLst/>
          </a:prstGeom>
          <a:ln w="38100">
            <a:solidFill>
              <a:srgbClr val="ABABA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82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F5C2-11CB-4F69-8FDA-9802F07635D0}"/>
              </a:ext>
            </a:extLst>
          </p:cNvPr>
          <p:cNvSpPr>
            <a:spLocks noGrp="1"/>
          </p:cNvSpPr>
          <p:nvPr>
            <p:ph type="title"/>
          </p:nvPr>
        </p:nvSpPr>
        <p:spPr>
          <a:xfrm>
            <a:off x="854699" y="1013295"/>
            <a:ext cx="11019553" cy="855150"/>
          </a:xfrm>
        </p:spPr>
        <p:txBody>
          <a:bodyPr/>
          <a:lstStyle/>
          <a:p>
            <a:r>
              <a:rPr lang="en-US" dirty="0"/>
              <a:t>Da Vinci Support of Regulation: Patient Access</a:t>
            </a:r>
          </a:p>
        </p:txBody>
      </p:sp>
      <p:sp>
        <p:nvSpPr>
          <p:cNvPr id="5" name="Text Placeholder 4">
            <a:extLst>
              <a:ext uri="{FF2B5EF4-FFF2-40B4-BE49-F238E27FC236}">
                <a16:creationId xmlns:a16="http://schemas.microsoft.com/office/drawing/2014/main" id="{0864D361-D5D2-4A7A-A294-9DA0AD98BEE9}"/>
              </a:ext>
            </a:extLst>
          </p:cNvPr>
          <p:cNvSpPr>
            <a:spLocks noGrp="1"/>
          </p:cNvSpPr>
          <p:nvPr>
            <p:ph idx="1"/>
          </p:nvPr>
        </p:nvSpPr>
        <p:spPr>
          <a:xfrm>
            <a:off x="854699" y="1547927"/>
            <a:ext cx="4857843" cy="4617296"/>
          </a:xfrm>
        </p:spPr>
        <p:txBody>
          <a:bodyPr>
            <a:noAutofit/>
          </a:bodyPr>
          <a:lstStyle/>
          <a:p>
            <a:pPr marL="0" indent="0">
              <a:lnSpc>
                <a:spcPct val="100000"/>
              </a:lnSpc>
              <a:spcBef>
                <a:spcPts val="1200"/>
              </a:spcBef>
              <a:buNone/>
            </a:pPr>
            <a:r>
              <a:rPr lang="en-US" sz="1800" dirty="0"/>
              <a:t>Applies To</a:t>
            </a:r>
          </a:p>
          <a:p>
            <a:pPr marL="285750" indent="-285750">
              <a:lnSpc>
                <a:spcPct val="100000"/>
              </a:lnSpc>
              <a:spcBef>
                <a:spcPts val="1200"/>
              </a:spcBef>
              <a:buFont typeface="Arial" panose="020B0604020202020204" pitchFamily="34" charset="0"/>
              <a:buChar char="•"/>
            </a:pPr>
            <a:r>
              <a:rPr lang="en-US" sz="1800" b="0" dirty="0"/>
              <a:t>CMS-regulated payers, specifically MA organizations </a:t>
            </a:r>
          </a:p>
          <a:p>
            <a:pPr marL="285750" indent="-285750">
              <a:lnSpc>
                <a:spcPct val="100000"/>
              </a:lnSpc>
              <a:spcBef>
                <a:spcPts val="1200"/>
              </a:spcBef>
              <a:buFont typeface="Arial" panose="020B0604020202020204" pitchFamily="34" charset="0"/>
              <a:buChar char="•"/>
            </a:pPr>
            <a:r>
              <a:rPr lang="en-US" sz="1800" b="0" dirty="0"/>
              <a:t>Medicaid Fee-for-Service (FFS) programs</a:t>
            </a:r>
          </a:p>
          <a:p>
            <a:pPr marL="285750" indent="-285750">
              <a:lnSpc>
                <a:spcPct val="100000"/>
              </a:lnSpc>
              <a:spcBef>
                <a:spcPts val="1200"/>
              </a:spcBef>
              <a:buFont typeface="Arial" panose="020B0604020202020204" pitchFamily="34" charset="0"/>
              <a:buChar char="•"/>
            </a:pPr>
            <a:r>
              <a:rPr lang="en-US" sz="1800" b="0" dirty="0"/>
              <a:t>Medicaid managed care plans</a:t>
            </a:r>
          </a:p>
          <a:p>
            <a:pPr marL="285750" indent="-285750">
              <a:lnSpc>
                <a:spcPct val="100000"/>
              </a:lnSpc>
              <a:spcBef>
                <a:spcPts val="1200"/>
              </a:spcBef>
              <a:buFont typeface="Arial" panose="020B0604020202020204" pitchFamily="34" charset="0"/>
              <a:buChar char="•"/>
            </a:pPr>
            <a:r>
              <a:rPr lang="en-US" sz="1800" b="0" dirty="0"/>
              <a:t>CHIP FFS programs</a:t>
            </a:r>
          </a:p>
          <a:p>
            <a:pPr marL="285750" indent="-285750">
              <a:lnSpc>
                <a:spcPct val="100000"/>
              </a:lnSpc>
              <a:spcBef>
                <a:spcPts val="1200"/>
              </a:spcBef>
              <a:buFont typeface="Arial" panose="020B0604020202020204" pitchFamily="34" charset="0"/>
              <a:buChar char="•"/>
            </a:pPr>
            <a:r>
              <a:rPr lang="en-US" sz="1800" b="0" dirty="0"/>
              <a:t>CHIP managed care entities and </a:t>
            </a:r>
          </a:p>
          <a:p>
            <a:pPr marL="285750" indent="-285750">
              <a:lnSpc>
                <a:spcPct val="100000"/>
              </a:lnSpc>
              <a:spcBef>
                <a:spcPts val="1200"/>
              </a:spcBef>
              <a:buFont typeface="Arial" panose="020B0604020202020204" pitchFamily="34" charset="0"/>
              <a:buChar char="•"/>
            </a:pPr>
            <a:r>
              <a:rPr lang="en-US" sz="1800" b="0" dirty="0"/>
              <a:t>QHP issuers on the FFEs, excluding issuers offering only Stand-alone dental plans (SADPs) and QHP issuers offering coverage in the Federally-facilitated Small Business Health Options Program (FF-SHOP)</a:t>
            </a:r>
          </a:p>
        </p:txBody>
      </p:sp>
      <p:sp>
        <p:nvSpPr>
          <p:cNvPr id="9" name="Rectangle 8">
            <a:extLst>
              <a:ext uri="{FF2B5EF4-FFF2-40B4-BE49-F238E27FC236}">
                <a16:creationId xmlns:a16="http://schemas.microsoft.com/office/drawing/2014/main" id="{D9748DB7-B33F-4C58-BBD1-24A44C1D4771}"/>
              </a:ext>
            </a:extLst>
          </p:cNvPr>
          <p:cNvSpPr/>
          <p:nvPr/>
        </p:nvSpPr>
        <p:spPr>
          <a:xfrm>
            <a:off x="1792610" y="6376808"/>
            <a:ext cx="7125247" cy="261610"/>
          </a:xfrm>
          <a:prstGeom prst="rect">
            <a:avLst/>
          </a:prstGeom>
        </p:spPr>
        <p:txBody>
          <a:bodyPr wrap="square">
            <a:spAutoFit/>
          </a:bodyPr>
          <a:lstStyle/>
          <a:p>
            <a:r>
              <a:rPr lang="en-US" sz="1100">
                <a:latin typeface="Century Gothic" panose="020B0502020202020204" pitchFamily="34" charset="0"/>
                <a:hlinkClick r:id="rId3"/>
              </a:rPr>
              <a:t>https://www.cms.gov/newsroom/fact-sheets/interoperability-and-patient-access-fact-sheet</a:t>
            </a:r>
            <a:endParaRPr lang="en-US" sz="1100">
              <a:latin typeface="Century Gothic" panose="020B0502020202020204" pitchFamily="34" charset="0"/>
            </a:endParaRPr>
          </a:p>
        </p:txBody>
      </p:sp>
      <p:sp>
        <p:nvSpPr>
          <p:cNvPr id="8" name="Text Placeholder 4">
            <a:extLst>
              <a:ext uri="{FF2B5EF4-FFF2-40B4-BE49-F238E27FC236}">
                <a16:creationId xmlns:a16="http://schemas.microsoft.com/office/drawing/2014/main" id="{6DBE57E1-21D1-49B7-B63F-B1890EA85F4F}"/>
              </a:ext>
            </a:extLst>
          </p:cNvPr>
          <p:cNvSpPr txBox="1">
            <a:spLocks/>
          </p:cNvSpPr>
          <p:nvPr/>
        </p:nvSpPr>
        <p:spPr>
          <a:xfrm>
            <a:off x="6409534" y="1547084"/>
            <a:ext cx="4857843" cy="4617296"/>
          </a:xfrm>
          <a:prstGeom prst="rect">
            <a:avLst/>
          </a:prstGeom>
        </p:spPr>
        <p:txBody>
          <a:bodyPr vert="horz" wrap="square" lIns="0" tIns="0" rIns="0" bIns="0" rtlCol="0">
            <a:noAutofit/>
          </a:bodyPr>
          <a:lstStyle>
            <a:lvl1pPr marL="295275" indent="-295275" algn="l" defTabSz="914318" rtl="0" eaLnBrk="1" latinLnBrk="0" hangingPunct="1">
              <a:lnSpc>
                <a:spcPct val="150000"/>
              </a:lnSpc>
              <a:spcBef>
                <a:spcPts val="1000"/>
              </a:spcBef>
              <a:buClr>
                <a:srgbClr val="FF5A5A"/>
              </a:buClr>
              <a:buFont typeface="Arial" panose="020B0604020202020204" pitchFamily="34" charset="0"/>
              <a:buChar char="•"/>
              <a:tabLst/>
              <a:defRPr sz="2000" b="1" i="0" kern="1200">
                <a:solidFill>
                  <a:schemeClr val="bg2"/>
                </a:solidFill>
                <a:latin typeface="Century Gothic" panose="020B0502020202020204" pitchFamily="34" charset="0"/>
                <a:ea typeface="+mn-ea"/>
                <a:cs typeface="+mn-cs"/>
              </a:defRPr>
            </a:lvl1pPr>
            <a:lvl2pPr marL="517525" indent="-168275" algn="l" defTabSz="914318" rtl="0" eaLnBrk="1" latinLnBrk="0" hangingPunct="1">
              <a:lnSpc>
                <a:spcPct val="100000"/>
              </a:lnSpc>
              <a:spcBef>
                <a:spcPts val="499"/>
              </a:spcBef>
              <a:buClr>
                <a:srgbClr val="FF5A5A"/>
              </a:buClr>
              <a:buFont typeface="Arial" panose="020B0604020202020204" pitchFamily="34" charset="0"/>
              <a:buChar char="•"/>
              <a:tabLst/>
              <a:defRPr sz="1800" b="0" i="0" kern="1200">
                <a:solidFill>
                  <a:schemeClr val="bg2"/>
                </a:solidFill>
                <a:latin typeface="Century Gothic" panose="020B0502020202020204" pitchFamily="34" charset="0"/>
                <a:ea typeface="+mn-ea"/>
                <a:cs typeface="+mn-cs"/>
              </a:defRPr>
            </a:lvl2pPr>
            <a:lvl3pPr marL="687388" indent="-169863" algn="l" defTabSz="914318" rtl="0" eaLnBrk="1" latinLnBrk="0" hangingPunct="1">
              <a:lnSpc>
                <a:spcPct val="100000"/>
              </a:lnSpc>
              <a:spcBef>
                <a:spcPts val="499"/>
              </a:spcBef>
              <a:buClr>
                <a:srgbClr val="FF5A5A"/>
              </a:buClr>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3pPr>
            <a:lvl4pPr marL="866775" indent="-179388" algn="l" defTabSz="914318" rtl="0" eaLnBrk="1" latinLnBrk="0" hangingPunct="1">
              <a:lnSpc>
                <a:spcPct val="100000"/>
              </a:lnSpc>
              <a:spcBef>
                <a:spcPts val="499"/>
              </a:spcBef>
              <a:buClr>
                <a:srgbClr val="FF5A5A"/>
              </a:buClr>
              <a:buFont typeface="Arial" panose="020B0604020202020204" pitchFamily="34" charset="0"/>
              <a:buChar char="•"/>
              <a:tabLst/>
              <a:defRPr sz="1400" b="0" i="0" kern="1200">
                <a:solidFill>
                  <a:schemeClr val="bg2"/>
                </a:solidFill>
                <a:latin typeface="Century Gothic" panose="020B0502020202020204" pitchFamily="34" charset="0"/>
                <a:ea typeface="+mn-ea"/>
                <a:cs typeface="+mn-cs"/>
              </a:defRPr>
            </a:lvl4pPr>
            <a:lvl5pPr marL="1036638" indent="-169863" algn="l" defTabSz="914318" rtl="0" eaLnBrk="1" latinLnBrk="0" hangingPunct="1">
              <a:lnSpc>
                <a:spcPct val="150000"/>
              </a:lnSpc>
              <a:spcBef>
                <a:spcPts val="499"/>
              </a:spcBef>
              <a:buClr>
                <a:srgbClr val="FF5A5A"/>
              </a:buClr>
              <a:buFont typeface="Arial" panose="020B0604020202020204" pitchFamily="34" charset="0"/>
              <a:buChar char="•"/>
              <a:tabLst/>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US" sz="1800"/>
              <a:t>Implement and Maintain </a:t>
            </a:r>
          </a:p>
          <a:p>
            <a:pPr marL="285750" indent="-285750">
              <a:lnSpc>
                <a:spcPct val="100000"/>
              </a:lnSpc>
              <a:spcBef>
                <a:spcPts val="1200"/>
              </a:spcBef>
            </a:pPr>
            <a:r>
              <a:rPr lang="en-US" sz="1800" b="0"/>
              <a:t>A secure, standards-based (HL7 FHIR Release 4.0.1) API that allows patients to easily access their claims and encounter information, including cost, as well as a defined sub-set of their clinical information through third-party applications of their choice.  </a:t>
            </a:r>
          </a:p>
          <a:p>
            <a:pPr marL="285750" indent="-285750">
              <a:lnSpc>
                <a:spcPct val="100000"/>
              </a:lnSpc>
              <a:spcBef>
                <a:spcPts val="1200"/>
              </a:spcBef>
            </a:pPr>
            <a:r>
              <a:rPr lang="en-US" sz="1800" b="0"/>
              <a:t>Beginning January 1, 2021 (enforcement discretion for 6 months) </a:t>
            </a:r>
          </a:p>
          <a:p>
            <a:pPr marL="285750" indent="-285750">
              <a:lnSpc>
                <a:spcPct val="100000"/>
              </a:lnSpc>
              <a:spcBef>
                <a:spcPts val="1200"/>
              </a:spcBef>
            </a:pPr>
            <a:r>
              <a:rPr lang="en-US" sz="1800" b="0"/>
              <a:t>QHP issuers on the FFEs, plan years beginning on or after January 1, 2021</a:t>
            </a:r>
          </a:p>
        </p:txBody>
      </p:sp>
      <p:sp>
        <p:nvSpPr>
          <p:cNvPr id="11" name="Slide Number Placeholder 3">
            <a:extLst>
              <a:ext uri="{FF2B5EF4-FFF2-40B4-BE49-F238E27FC236}">
                <a16:creationId xmlns:a16="http://schemas.microsoft.com/office/drawing/2014/main" id="{1247A0C7-B7B4-4C36-B639-C10AEE25BE19}"/>
              </a:ext>
            </a:extLst>
          </p:cNvPr>
          <p:cNvSpPr txBox="1">
            <a:spLocks/>
          </p:cNvSpPr>
          <p:nvPr/>
        </p:nvSpPr>
        <p:spPr>
          <a:xfrm>
            <a:off x="11370349" y="6390178"/>
            <a:ext cx="513735" cy="227164"/>
          </a:xfrm>
          <a:prstGeom prst="rect">
            <a:avLst/>
          </a:prstGeom>
          <a:noFill/>
        </p:spPr>
        <p:txBody>
          <a:bodyPr vert="horz" wrap="square" lIns="0" tIns="0" rIns="0" bIns="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3" b="0" i="0" u="none" strike="noStrike" cap="none">
                <a:solidFill>
                  <a:schemeClr val="bg1"/>
                </a:solidFill>
                <a:latin typeface="Century Gothic" panose="020B0502020202020204" pitchFamily="34" charset="0"/>
                <a:ea typeface="Century Gothic" panose="020B0502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22</a:t>
            </a:fld>
            <a:endParaRPr lang="en-US"/>
          </a:p>
        </p:txBody>
      </p:sp>
      <p:sp>
        <p:nvSpPr>
          <p:cNvPr id="3" name="Slide Number Placeholder 2">
            <a:extLst>
              <a:ext uri="{FF2B5EF4-FFF2-40B4-BE49-F238E27FC236}">
                <a16:creationId xmlns:a16="http://schemas.microsoft.com/office/drawing/2014/main" id="{4DF79FF1-FA57-4EF6-96A9-C497F6E0D859}"/>
              </a:ext>
            </a:extLst>
          </p:cNvPr>
          <p:cNvSpPr>
            <a:spLocks noGrp="1"/>
          </p:cNvSpPr>
          <p:nvPr>
            <p:ph type="sldNum" sz="quarter" idx="12"/>
          </p:nvPr>
        </p:nvSpPr>
        <p:spPr>
          <a:xfrm>
            <a:off x="11360517" y="6390178"/>
            <a:ext cx="513735" cy="227164"/>
          </a:xfrm>
        </p:spPr>
        <p:txBody>
          <a:bodyPr/>
          <a:lstStyle/>
          <a:p>
            <a:pPr>
              <a:buClrTx/>
              <a:buFontTx/>
              <a:buNone/>
            </a:pPr>
            <a:fld id="{2F8AF2E6-64A8-0F46-AF27-0A96D82A033B}" type="slidenum">
              <a:rPr lang="en-US" kern="1200" smtClean="0">
                <a:solidFill>
                  <a:srgbClr val="FFFFFF"/>
                </a:solidFill>
              </a:rPr>
              <a:pPr>
                <a:buClrTx/>
                <a:buFontTx/>
                <a:buNone/>
              </a:pPr>
              <a:t>22</a:t>
            </a:fld>
            <a:endParaRPr lang="en-US" kern="1200">
              <a:solidFill>
                <a:srgbClr val="FFFFFF"/>
              </a:solidFill>
            </a:endParaRPr>
          </a:p>
        </p:txBody>
      </p:sp>
    </p:spTree>
    <p:extLst>
      <p:ext uri="{BB962C8B-B14F-4D97-AF65-F5344CB8AC3E}">
        <p14:creationId xmlns:p14="http://schemas.microsoft.com/office/powerpoint/2010/main" val="15133052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4885" y="457820"/>
            <a:ext cx="3108256" cy="444413"/>
          </a:xfrm>
          <a:prstGeom prst="rect">
            <a:avLst/>
          </a:prstGeom>
          <a:solidFill>
            <a:schemeClr val="bg1"/>
          </a:solidFill>
        </p:spPr>
        <p:txBody>
          <a:bodyPr wrap="square" rtlCol="0">
            <a:spAutoFit/>
          </a:bodyPr>
          <a:lstStyle/>
          <a:p>
            <a:endParaRPr lang="en-US" dirty="0"/>
          </a:p>
        </p:txBody>
      </p:sp>
      <p:sp>
        <p:nvSpPr>
          <p:cNvPr id="5" name="Rectangle: Rounded Corners 4">
            <a:extLst>
              <a:ext uri="{FF2B5EF4-FFF2-40B4-BE49-F238E27FC236}">
                <a16:creationId xmlns:a16="http://schemas.microsoft.com/office/drawing/2014/main" id="{F32C5047-A141-4171-9211-34A82C2736B2}"/>
              </a:ext>
            </a:extLst>
          </p:cNvPr>
          <p:cNvSpPr/>
          <p:nvPr/>
        </p:nvSpPr>
        <p:spPr>
          <a:xfrm>
            <a:off x="2517893" y="1169641"/>
            <a:ext cx="2066300" cy="3632948"/>
          </a:xfrm>
          <a:prstGeom prst="roundRect">
            <a:avLst>
              <a:gd name="adj" fmla="val 281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50" name="Rectangle: Rounded Corners 49">
            <a:extLst>
              <a:ext uri="{FF2B5EF4-FFF2-40B4-BE49-F238E27FC236}">
                <a16:creationId xmlns:a16="http://schemas.microsoft.com/office/drawing/2014/main" id="{F77F845C-E632-4991-A0F7-614EFDBB43C6}"/>
              </a:ext>
            </a:extLst>
          </p:cNvPr>
          <p:cNvSpPr/>
          <p:nvPr/>
        </p:nvSpPr>
        <p:spPr>
          <a:xfrm>
            <a:off x="9522737" y="2615843"/>
            <a:ext cx="2466617" cy="3187352"/>
          </a:xfrm>
          <a:prstGeom prst="roundRect">
            <a:avLst>
              <a:gd name="adj" fmla="val 281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Title 6">
            <a:extLst>
              <a:ext uri="{FF2B5EF4-FFF2-40B4-BE49-F238E27FC236}">
                <a16:creationId xmlns:a16="http://schemas.microsoft.com/office/drawing/2014/main" id="{751FD409-7B4C-401E-B794-4B046C2C28C0}"/>
              </a:ext>
            </a:extLst>
          </p:cNvPr>
          <p:cNvSpPr>
            <a:spLocks noGrp="1"/>
          </p:cNvSpPr>
          <p:nvPr>
            <p:ph type="title"/>
          </p:nvPr>
        </p:nvSpPr>
        <p:spPr>
          <a:xfrm>
            <a:off x="854699" y="538106"/>
            <a:ext cx="10970229" cy="388298"/>
          </a:xfrm>
        </p:spPr>
        <p:txBody>
          <a:bodyPr/>
          <a:lstStyle/>
          <a:p>
            <a:r>
              <a:rPr lang="en-US" sz="2800" dirty="0"/>
              <a:t>Implementation Guides (IG) Options for Patient Directed APIs</a:t>
            </a:r>
          </a:p>
        </p:txBody>
      </p:sp>
      <p:sp>
        <p:nvSpPr>
          <p:cNvPr id="4" name="Rectangle: Rounded Corners 3">
            <a:extLst>
              <a:ext uri="{FF2B5EF4-FFF2-40B4-BE49-F238E27FC236}">
                <a16:creationId xmlns:a16="http://schemas.microsoft.com/office/drawing/2014/main" id="{B629E57D-9C4B-4C37-AC60-025057409D2D}"/>
              </a:ext>
            </a:extLst>
          </p:cNvPr>
          <p:cNvSpPr/>
          <p:nvPr/>
        </p:nvSpPr>
        <p:spPr>
          <a:xfrm>
            <a:off x="3019386" y="4605583"/>
            <a:ext cx="2005711" cy="1312020"/>
          </a:xfrm>
          <a:prstGeom prst="roundRect">
            <a:avLst>
              <a:gd name="adj" fmla="val 281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PBM</a:t>
            </a:r>
            <a:endParaRPr lang="en-US" sz="1867"/>
          </a:p>
        </p:txBody>
      </p:sp>
      <p:sp>
        <p:nvSpPr>
          <p:cNvPr id="6" name="Rectangle: Rounded Corners 5">
            <a:extLst>
              <a:ext uri="{FF2B5EF4-FFF2-40B4-BE49-F238E27FC236}">
                <a16:creationId xmlns:a16="http://schemas.microsoft.com/office/drawing/2014/main" id="{B93F91D2-1ECC-40E1-A43E-61A1E1280100}"/>
              </a:ext>
            </a:extLst>
          </p:cNvPr>
          <p:cNvSpPr/>
          <p:nvPr/>
        </p:nvSpPr>
        <p:spPr>
          <a:xfrm>
            <a:off x="784885" y="3638866"/>
            <a:ext cx="1011255" cy="1885636"/>
          </a:xfrm>
          <a:prstGeom prst="roundRect">
            <a:avLst>
              <a:gd name="adj" fmla="val 82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600"/>
              </a:lnSpc>
            </a:pPr>
            <a:r>
              <a:rPr lang="en-US" sz="1500" b="1"/>
              <a:t>Provider</a:t>
            </a:r>
            <a:br>
              <a:rPr lang="en-US" sz="1500" b="1"/>
            </a:br>
            <a:r>
              <a:rPr lang="en-US" sz="1500" b="1"/>
              <a:t>System</a:t>
            </a:r>
          </a:p>
        </p:txBody>
      </p:sp>
      <p:sp>
        <p:nvSpPr>
          <p:cNvPr id="8" name="Rectangle: Rounded Corners 7">
            <a:extLst>
              <a:ext uri="{FF2B5EF4-FFF2-40B4-BE49-F238E27FC236}">
                <a16:creationId xmlns:a16="http://schemas.microsoft.com/office/drawing/2014/main" id="{CA53C379-E501-445E-A003-382196B4C67C}"/>
              </a:ext>
            </a:extLst>
          </p:cNvPr>
          <p:cNvSpPr/>
          <p:nvPr/>
        </p:nvSpPr>
        <p:spPr>
          <a:xfrm>
            <a:off x="2779777" y="2638128"/>
            <a:ext cx="1424395" cy="709976"/>
          </a:xfrm>
          <a:prstGeom prst="roundRect">
            <a:avLst>
              <a:gd name="adj" fmla="val 8216"/>
            </a:avLst>
          </a:prstGeom>
          <a:solidFill>
            <a:srgbClr val="FF59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600"/>
              </a:lnSpc>
            </a:pPr>
            <a:r>
              <a:rPr lang="en-US" sz="1500" b="1"/>
              <a:t>Product</a:t>
            </a:r>
            <a:br>
              <a:rPr lang="en-US" sz="1500" b="1"/>
            </a:br>
            <a:r>
              <a:rPr lang="en-US" sz="1500" b="1"/>
              <a:t>Plan Design</a:t>
            </a:r>
          </a:p>
        </p:txBody>
      </p:sp>
      <p:sp>
        <p:nvSpPr>
          <p:cNvPr id="9" name="Rectangle: Rounded Corners 8">
            <a:extLst>
              <a:ext uri="{FF2B5EF4-FFF2-40B4-BE49-F238E27FC236}">
                <a16:creationId xmlns:a16="http://schemas.microsoft.com/office/drawing/2014/main" id="{9E22D1C4-771E-42C0-A2AC-9B800CD0DBD0}"/>
              </a:ext>
            </a:extLst>
          </p:cNvPr>
          <p:cNvSpPr/>
          <p:nvPr/>
        </p:nvSpPr>
        <p:spPr>
          <a:xfrm>
            <a:off x="2779775" y="3433685"/>
            <a:ext cx="1424396" cy="890668"/>
          </a:xfrm>
          <a:prstGeom prst="roundRect">
            <a:avLst>
              <a:gd name="adj" fmla="val 821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600"/>
              </a:lnSpc>
            </a:pPr>
            <a:r>
              <a:rPr lang="en-US" sz="1500" b="1"/>
              <a:t>Operational</a:t>
            </a:r>
            <a:br>
              <a:rPr lang="en-US" sz="1500" b="1"/>
            </a:br>
            <a:r>
              <a:rPr lang="en-US" sz="1500" b="1"/>
              <a:t>Support</a:t>
            </a:r>
          </a:p>
        </p:txBody>
      </p:sp>
      <p:sp>
        <p:nvSpPr>
          <p:cNvPr id="10" name="Rectangle: Rounded Corners 9">
            <a:extLst>
              <a:ext uri="{FF2B5EF4-FFF2-40B4-BE49-F238E27FC236}">
                <a16:creationId xmlns:a16="http://schemas.microsoft.com/office/drawing/2014/main" id="{6F235837-9292-426B-9829-17E07AA628AB}"/>
              </a:ext>
            </a:extLst>
          </p:cNvPr>
          <p:cNvSpPr/>
          <p:nvPr/>
        </p:nvSpPr>
        <p:spPr>
          <a:xfrm>
            <a:off x="3305616" y="4978727"/>
            <a:ext cx="1175051" cy="589131"/>
          </a:xfrm>
          <a:prstGeom prst="roundRect">
            <a:avLst>
              <a:gd name="adj" fmla="val 821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600"/>
              </a:lnSpc>
            </a:pPr>
            <a:r>
              <a:rPr lang="en-US" sz="1500" b="1"/>
              <a:t>Operational</a:t>
            </a:r>
            <a:br>
              <a:rPr lang="en-US" sz="1500" b="1"/>
            </a:br>
            <a:r>
              <a:rPr lang="en-US" sz="1500" b="1"/>
              <a:t>Support</a:t>
            </a:r>
          </a:p>
        </p:txBody>
      </p:sp>
      <p:sp>
        <p:nvSpPr>
          <p:cNvPr id="11" name="Rectangle: Rounded Corners 10">
            <a:extLst>
              <a:ext uri="{FF2B5EF4-FFF2-40B4-BE49-F238E27FC236}">
                <a16:creationId xmlns:a16="http://schemas.microsoft.com/office/drawing/2014/main" id="{0A90251C-D0E9-46B1-ADD8-0C4599745CD6}"/>
              </a:ext>
            </a:extLst>
          </p:cNvPr>
          <p:cNvSpPr/>
          <p:nvPr/>
        </p:nvSpPr>
        <p:spPr>
          <a:xfrm>
            <a:off x="5247081" y="5313046"/>
            <a:ext cx="1175051" cy="1011761"/>
          </a:xfrm>
          <a:prstGeom prst="roundRect">
            <a:avLst>
              <a:gd name="adj" fmla="val 8216"/>
            </a:avLst>
          </a:prstGeom>
          <a:solidFill>
            <a:srgbClr val="8899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a:t>CARIN </a:t>
            </a:r>
          </a:p>
          <a:p>
            <a:pPr algn="ctr"/>
            <a:r>
              <a:rPr lang="en-US" sz="1200" b="1"/>
              <a:t>Real Time Benefit Check for Pharmacy </a:t>
            </a:r>
            <a:endParaRPr lang="en-US" sz="1051" b="1"/>
          </a:p>
        </p:txBody>
      </p:sp>
      <p:sp>
        <p:nvSpPr>
          <p:cNvPr id="12" name="Rectangle: Rounded Corners 11">
            <a:extLst>
              <a:ext uri="{FF2B5EF4-FFF2-40B4-BE49-F238E27FC236}">
                <a16:creationId xmlns:a16="http://schemas.microsoft.com/office/drawing/2014/main" id="{35554D84-DBEF-4035-A923-57A7687D6F32}"/>
              </a:ext>
            </a:extLst>
          </p:cNvPr>
          <p:cNvSpPr/>
          <p:nvPr/>
        </p:nvSpPr>
        <p:spPr>
          <a:xfrm>
            <a:off x="5231177" y="1487541"/>
            <a:ext cx="1175051" cy="549051"/>
          </a:xfrm>
          <a:prstGeom prst="roundRect">
            <a:avLst>
              <a:gd name="adj" fmla="val 184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1" b="1" dirty="0"/>
              <a:t>Da Vinci</a:t>
            </a:r>
            <a:br>
              <a:rPr lang="en-US" sz="1051" b="1" dirty="0"/>
            </a:br>
            <a:r>
              <a:rPr lang="en-US" sz="1051" b="1" dirty="0"/>
              <a:t>Directory </a:t>
            </a:r>
          </a:p>
          <a:p>
            <a:pPr algn="ctr"/>
            <a:r>
              <a:rPr lang="en-US" sz="1051" b="1" dirty="0"/>
              <a:t>(PLAN NET)</a:t>
            </a:r>
          </a:p>
        </p:txBody>
      </p:sp>
      <p:sp>
        <p:nvSpPr>
          <p:cNvPr id="13" name="Rectangle: Rounded Corners 12">
            <a:extLst>
              <a:ext uri="{FF2B5EF4-FFF2-40B4-BE49-F238E27FC236}">
                <a16:creationId xmlns:a16="http://schemas.microsoft.com/office/drawing/2014/main" id="{58EA7B3F-CD9C-4DFA-898F-2A5C48B01FEF}"/>
              </a:ext>
            </a:extLst>
          </p:cNvPr>
          <p:cNvSpPr/>
          <p:nvPr/>
        </p:nvSpPr>
        <p:spPr>
          <a:xfrm>
            <a:off x="5248217" y="2109942"/>
            <a:ext cx="1175051" cy="639047"/>
          </a:xfrm>
          <a:prstGeom prst="roundRect">
            <a:avLst>
              <a:gd name="adj" fmla="val 184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1" b="1"/>
              <a:t>Da Vinci</a:t>
            </a:r>
            <a:br>
              <a:rPr lang="en-US" sz="1051" b="1"/>
            </a:br>
            <a:r>
              <a:rPr lang="en-US" sz="1051" b="1"/>
              <a:t>Formulary</a:t>
            </a:r>
          </a:p>
        </p:txBody>
      </p:sp>
      <p:sp>
        <p:nvSpPr>
          <p:cNvPr id="15" name="Rectangle: Rounded Corners 14">
            <a:extLst>
              <a:ext uri="{FF2B5EF4-FFF2-40B4-BE49-F238E27FC236}">
                <a16:creationId xmlns:a16="http://schemas.microsoft.com/office/drawing/2014/main" id="{F95DE349-0468-4795-BBC3-CAFE0FEC415E}"/>
              </a:ext>
            </a:extLst>
          </p:cNvPr>
          <p:cNvSpPr/>
          <p:nvPr/>
        </p:nvSpPr>
        <p:spPr>
          <a:xfrm>
            <a:off x="5231177" y="2801076"/>
            <a:ext cx="1175051" cy="1184393"/>
          </a:xfrm>
          <a:prstGeom prst="roundRect">
            <a:avLst>
              <a:gd name="adj" fmla="val 821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1" b="1"/>
              <a:t>Da Vinci</a:t>
            </a:r>
          </a:p>
          <a:p>
            <a:pPr algn="ctr"/>
            <a:r>
              <a:rPr lang="en-US" sz="1051" b="1"/>
              <a:t>Payer Data Exchange</a:t>
            </a:r>
            <a:br>
              <a:rPr lang="en-US" sz="1051" b="1"/>
            </a:br>
            <a:r>
              <a:rPr lang="en-US" sz="1051" b="1"/>
              <a:t>PDEX* for Clinical Data</a:t>
            </a:r>
          </a:p>
        </p:txBody>
      </p:sp>
      <p:sp>
        <p:nvSpPr>
          <p:cNvPr id="17" name="Rectangle: Rounded Corners 16">
            <a:extLst>
              <a:ext uri="{FF2B5EF4-FFF2-40B4-BE49-F238E27FC236}">
                <a16:creationId xmlns:a16="http://schemas.microsoft.com/office/drawing/2014/main" id="{AD156DA4-1A35-4E0D-A46D-5F3687A3D736}"/>
              </a:ext>
            </a:extLst>
          </p:cNvPr>
          <p:cNvSpPr/>
          <p:nvPr/>
        </p:nvSpPr>
        <p:spPr>
          <a:xfrm>
            <a:off x="5231177" y="4064261"/>
            <a:ext cx="1175051" cy="1151796"/>
          </a:xfrm>
          <a:prstGeom prst="roundRect">
            <a:avLst>
              <a:gd name="adj" fmla="val 821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200"/>
              </a:spcBef>
            </a:pPr>
            <a:r>
              <a:rPr lang="en-US" sz="1200" b="1"/>
              <a:t>CARIN IG for</a:t>
            </a:r>
            <a:r>
              <a:rPr lang="en-US" sz="1051" b="1"/>
              <a:t/>
            </a:r>
            <a:br>
              <a:rPr lang="en-US" sz="1051" b="1"/>
            </a:br>
            <a:r>
              <a:rPr lang="en-US" sz="1051" b="1"/>
              <a:t>Blue Button ® for Payer and Pharmacy Claims Data</a:t>
            </a:r>
          </a:p>
        </p:txBody>
      </p:sp>
      <p:sp>
        <p:nvSpPr>
          <p:cNvPr id="18" name="Rectangle: Rounded Corners 17">
            <a:extLst>
              <a:ext uri="{FF2B5EF4-FFF2-40B4-BE49-F238E27FC236}">
                <a16:creationId xmlns:a16="http://schemas.microsoft.com/office/drawing/2014/main" id="{BA5C4B8A-F0CE-4161-BDD7-94D2271C66EA}"/>
              </a:ext>
            </a:extLst>
          </p:cNvPr>
          <p:cNvSpPr/>
          <p:nvPr/>
        </p:nvSpPr>
        <p:spPr>
          <a:xfrm rot="5400000">
            <a:off x="5551216" y="4124160"/>
            <a:ext cx="3660248" cy="346112"/>
          </a:xfrm>
          <a:prstGeom prst="roundRect">
            <a:avLst>
              <a:gd name="adj" fmla="val 2013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600"/>
              </a:lnSpc>
            </a:pPr>
            <a:r>
              <a:rPr lang="en-US" sz="1500" b="1"/>
              <a:t>OAUTH Security Layer</a:t>
            </a:r>
          </a:p>
        </p:txBody>
      </p:sp>
      <p:sp>
        <p:nvSpPr>
          <p:cNvPr id="19" name="Rectangle: Rounded Corners 18">
            <a:extLst>
              <a:ext uri="{FF2B5EF4-FFF2-40B4-BE49-F238E27FC236}">
                <a16:creationId xmlns:a16="http://schemas.microsoft.com/office/drawing/2014/main" id="{13193D53-B096-4970-A22B-97EE57EA0885}"/>
              </a:ext>
            </a:extLst>
          </p:cNvPr>
          <p:cNvSpPr/>
          <p:nvPr/>
        </p:nvSpPr>
        <p:spPr>
          <a:xfrm>
            <a:off x="8290573" y="2661035"/>
            <a:ext cx="905852" cy="1636180"/>
          </a:xfrm>
          <a:prstGeom prst="roundRect">
            <a:avLst>
              <a:gd name="adj" fmla="val 1010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600"/>
              </a:lnSpc>
            </a:pPr>
            <a:r>
              <a:rPr lang="en-US" sz="1333" b="1"/>
              <a:t>Consumer</a:t>
            </a:r>
          </a:p>
          <a:p>
            <a:pPr algn="ctr">
              <a:lnSpc>
                <a:spcPts val="1600"/>
              </a:lnSpc>
            </a:pPr>
            <a:r>
              <a:rPr lang="en-US" sz="1333" b="1"/>
              <a:t>Apps</a:t>
            </a:r>
          </a:p>
        </p:txBody>
      </p:sp>
      <p:sp>
        <p:nvSpPr>
          <p:cNvPr id="20" name="Rectangle: Rounded Corners 19">
            <a:extLst>
              <a:ext uri="{FF2B5EF4-FFF2-40B4-BE49-F238E27FC236}">
                <a16:creationId xmlns:a16="http://schemas.microsoft.com/office/drawing/2014/main" id="{83E35864-D9FD-4F21-8417-04E9D12A0CF1}"/>
              </a:ext>
            </a:extLst>
          </p:cNvPr>
          <p:cNvSpPr/>
          <p:nvPr/>
        </p:nvSpPr>
        <p:spPr>
          <a:xfrm>
            <a:off x="8290573" y="4324354"/>
            <a:ext cx="905852" cy="1616255"/>
          </a:xfrm>
          <a:prstGeom prst="roundRect">
            <a:avLst>
              <a:gd name="adj" fmla="val 916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600"/>
              </a:lnSpc>
            </a:pPr>
            <a:r>
              <a:rPr lang="en-US" sz="1333" b="1"/>
              <a:t>Member</a:t>
            </a:r>
            <a:br>
              <a:rPr lang="en-US" sz="1333" b="1"/>
            </a:br>
            <a:r>
              <a:rPr lang="en-US" sz="1333" b="1"/>
              <a:t>Portal</a:t>
            </a:r>
          </a:p>
        </p:txBody>
      </p:sp>
      <p:sp>
        <p:nvSpPr>
          <p:cNvPr id="21" name="Rectangle: Rounded Corners 20">
            <a:extLst>
              <a:ext uri="{FF2B5EF4-FFF2-40B4-BE49-F238E27FC236}">
                <a16:creationId xmlns:a16="http://schemas.microsoft.com/office/drawing/2014/main" id="{CD454DB7-9279-4133-B03B-E7544CB67916}"/>
              </a:ext>
            </a:extLst>
          </p:cNvPr>
          <p:cNvSpPr/>
          <p:nvPr/>
        </p:nvSpPr>
        <p:spPr>
          <a:xfrm>
            <a:off x="7837648" y="6068348"/>
            <a:ext cx="1685089" cy="615035"/>
          </a:xfrm>
          <a:prstGeom prst="roundRect">
            <a:avLst>
              <a:gd name="adj" fmla="val 821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600"/>
              </a:lnSpc>
            </a:pPr>
            <a:r>
              <a:rPr lang="en-US" sz="1500" b="1"/>
              <a:t>Patient</a:t>
            </a:r>
            <a:br>
              <a:rPr lang="en-US" sz="1500" b="1"/>
            </a:br>
            <a:r>
              <a:rPr lang="en-US" sz="1500" b="1"/>
              <a:t>Portal</a:t>
            </a:r>
          </a:p>
        </p:txBody>
      </p:sp>
      <p:sp>
        <p:nvSpPr>
          <p:cNvPr id="37" name="TextBox 36">
            <a:extLst>
              <a:ext uri="{FF2B5EF4-FFF2-40B4-BE49-F238E27FC236}">
                <a16:creationId xmlns:a16="http://schemas.microsoft.com/office/drawing/2014/main" id="{72BBB80F-5A98-478B-A9F5-F44DA208590C}"/>
              </a:ext>
            </a:extLst>
          </p:cNvPr>
          <p:cNvSpPr txBox="1"/>
          <p:nvPr/>
        </p:nvSpPr>
        <p:spPr>
          <a:xfrm>
            <a:off x="462846" y="3116344"/>
            <a:ext cx="1603935" cy="335989"/>
          </a:xfrm>
          <a:prstGeom prst="rect">
            <a:avLst/>
          </a:prstGeom>
          <a:noFill/>
        </p:spPr>
        <p:txBody>
          <a:bodyPr wrap="square" rtlCol="0">
            <a:spAutoFit/>
          </a:bodyPr>
          <a:lstStyle/>
          <a:p>
            <a:pPr algn="ctr">
              <a:lnSpc>
                <a:spcPts val="1900"/>
              </a:lnSpc>
            </a:pPr>
            <a:r>
              <a:rPr lang="en-US" sz="1600">
                <a:latin typeface="Century Gothic" panose="020B0502020202020204" pitchFamily="34" charset="0"/>
              </a:rPr>
              <a:t>Provider</a:t>
            </a:r>
          </a:p>
        </p:txBody>
      </p:sp>
      <p:sp>
        <p:nvSpPr>
          <p:cNvPr id="38" name="TextBox 37">
            <a:extLst>
              <a:ext uri="{FF2B5EF4-FFF2-40B4-BE49-F238E27FC236}">
                <a16:creationId xmlns:a16="http://schemas.microsoft.com/office/drawing/2014/main" id="{CDAF76F0-D5CA-4930-82D2-A556C8B235F0}"/>
              </a:ext>
            </a:extLst>
          </p:cNvPr>
          <p:cNvSpPr txBox="1"/>
          <p:nvPr/>
        </p:nvSpPr>
        <p:spPr>
          <a:xfrm>
            <a:off x="2779777" y="2243092"/>
            <a:ext cx="1705487" cy="335989"/>
          </a:xfrm>
          <a:prstGeom prst="rect">
            <a:avLst/>
          </a:prstGeom>
          <a:noFill/>
        </p:spPr>
        <p:txBody>
          <a:bodyPr wrap="square" rtlCol="0">
            <a:spAutoFit/>
          </a:bodyPr>
          <a:lstStyle/>
          <a:p>
            <a:pPr algn="ctr">
              <a:lnSpc>
                <a:spcPts val="1900"/>
              </a:lnSpc>
            </a:pPr>
            <a:r>
              <a:rPr lang="en-US" sz="1600">
                <a:latin typeface="Century Gothic" panose="020B0502020202020204" pitchFamily="34" charset="0"/>
              </a:rPr>
              <a:t>PAYER</a:t>
            </a:r>
          </a:p>
        </p:txBody>
      </p:sp>
      <p:sp>
        <p:nvSpPr>
          <p:cNvPr id="39" name="TextBox 38">
            <a:extLst>
              <a:ext uri="{FF2B5EF4-FFF2-40B4-BE49-F238E27FC236}">
                <a16:creationId xmlns:a16="http://schemas.microsoft.com/office/drawing/2014/main" id="{7490CF18-01A6-45FF-92F5-C02D7134DCC9}"/>
              </a:ext>
            </a:extLst>
          </p:cNvPr>
          <p:cNvSpPr txBox="1"/>
          <p:nvPr/>
        </p:nvSpPr>
        <p:spPr>
          <a:xfrm>
            <a:off x="7747142" y="2288284"/>
            <a:ext cx="1994743" cy="335989"/>
          </a:xfrm>
          <a:prstGeom prst="rect">
            <a:avLst/>
          </a:prstGeom>
          <a:noFill/>
        </p:spPr>
        <p:txBody>
          <a:bodyPr wrap="square" rtlCol="0">
            <a:spAutoFit/>
          </a:bodyPr>
          <a:lstStyle/>
          <a:p>
            <a:pPr algn="ctr">
              <a:lnSpc>
                <a:spcPts val="1900"/>
              </a:lnSpc>
            </a:pPr>
            <a:r>
              <a:rPr lang="en-US" sz="1600">
                <a:latin typeface="Century Gothic" panose="020B0502020202020204" pitchFamily="34" charset="0"/>
              </a:rPr>
              <a:t>Individual</a:t>
            </a:r>
          </a:p>
        </p:txBody>
      </p:sp>
      <p:sp>
        <p:nvSpPr>
          <p:cNvPr id="40" name="Rectangle: Rounded Corners 39">
            <a:extLst>
              <a:ext uri="{FF2B5EF4-FFF2-40B4-BE49-F238E27FC236}">
                <a16:creationId xmlns:a16="http://schemas.microsoft.com/office/drawing/2014/main" id="{1327B268-E097-4ABE-9FCE-9A2567CD6895}"/>
              </a:ext>
            </a:extLst>
          </p:cNvPr>
          <p:cNvSpPr/>
          <p:nvPr/>
        </p:nvSpPr>
        <p:spPr>
          <a:xfrm>
            <a:off x="9646424" y="2019645"/>
            <a:ext cx="380291" cy="366695"/>
          </a:xfrm>
          <a:prstGeom prst="roundRect">
            <a:avLst>
              <a:gd name="adj" fmla="val 21433"/>
            </a:avLst>
          </a:prstGeom>
          <a:solidFill>
            <a:srgbClr val="8899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600"/>
              </a:lnSpc>
            </a:pPr>
            <a:endParaRPr lang="en-US" sz="1500" b="1"/>
          </a:p>
        </p:txBody>
      </p:sp>
      <p:sp>
        <p:nvSpPr>
          <p:cNvPr id="41" name="TextBox 40">
            <a:extLst>
              <a:ext uri="{FF2B5EF4-FFF2-40B4-BE49-F238E27FC236}">
                <a16:creationId xmlns:a16="http://schemas.microsoft.com/office/drawing/2014/main" id="{6EC8327C-B61D-44D0-A3D1-96CFB8983C78}"/>
              </a:ext>
            </a:extLst>
          </p:cNvPr>
          <p:cNvSpPr txBox="1"/>
          <p:nvPr/>
        </p:nvSpPr>
        <p:spPr>
          <a:xfrm>
            <a:off x="9978200" y="2054507"/>
            <a:ext cx="1846728" cy="230832"/>
          </a:xfrm>
          <a:prstGeom prst="rect">
            <a:avLst/>
          </a:prstGeom>
          <a:noFill/>
        </p:spPr>
        <p:txBody>
          <a:bodyPr wrap="square" rtlCol="0">
            <a:spAutoFit/>
          </a:bodyPr>
          <a:lstStyle/>
          <a:p>
            <a:r>
              <a:rPr lang="en-US" sz="900">
                <a:latin typeface="Century Gothic" panose="020B0502020202020204" pitchFamily="34" charset="0"/>
              </a:rPr>
              <a:t>Other related regulation</a:t>
            </a:r>
          </a:p>
        </p:txBody>
      </p:sp>
      <p:sp>
        <p:nvSpPr>
          <p:cNvPr id="42" name="Rectangle: Rounded Corners 41">
            <a:extLst>
              <a:ext uri="{FF2B5EF4-FFF2-40B4-BE49-F238E27FC236}">
                <a16:creationId xmlns:a16="http://schemas.microsoft.com/office/drawing/2014/main" id="{5CBE5CDD-AF68-4EDE-ACCB-13F66670D3DD}"/>
              </a:ext>
            </a:extLst>
          </p:cNvPr>
          <p:cNvSpPr/>
          <p:nvPr/>
        </p:nvSpPr>
        <p:spPr>
          <a:xfrm>
            <a:off x="9646424" y="1584818"/>
            <a:ext cx="380291" cy="366695"/>
          </a:xfrm>
          <a:prstGeom prst="roundRect">
            <a:avLst>
              <a:gd name="adj" fmla="val 214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600"/>
              </a:lnSpc>
            </a:pPr>
            <a:endParaRPr lang="en-US" sz="1500" b="1"/>
          </a:p>
        </p:txBody>
      </p:sp>
      <p:sp>
        <p:nvSpPr>
          <p:cNvPr id="43" name="TextBox 42">
            <a:extLst>
              <a:ext uri="{FF2B5EF4-FFF2-40B4-BE49-F238E27FC236}">
                <a16:creationId xmlns:a16="http://schemas.microsoft.com/office/drawing/2014/main" id="{E0B14E11-30A8-451B-8348-F82DE26A1ABD}"/>
              </a:ext>
            </a:extLst>
          </p:cNvPr>
          <p:cNvSpPr txBox="1"/>
          <p:nvPr/>
        </p:nvSpPr>
        <p:spPr>
          <a:xfrm>
            <a:off x="9978201" y="1584817"/>
            <a:ext cx="1746028" cy="369332"/>
          </a:xfrm>
          <a:prstGeom prst="rect">
            <a:avLst/>
          </a:prstGeom>
          <a:noFill/>
        </p:spPr>
        <p:txBody>
          <a:bodyPr wrap="square" rtlCol="0">
            <a:spAutoFit/>
          </a:bodyPr>
          <a:lstStyle/>
          <a:p>
            <a:r>
              <a:rPr lang="en-US" sz="900">
                <a:latin typeface="Century Gothic" panose="020B0502020202020204" pitchFamily="34" charset="0"/>
              </a:rPr>
              <a:t>Patient Direct API 1/1/21</a:t>
            </a:r>
          </a:p>
          <a:p>
            <a:r>
              <a:rPr lang="en-US" sz="900">
                <a:latin typeface="Century Gothic" panose="020B0502020202020204" pitchFamily="34" charset="0"/>
              </a:rPr>
              <a:t>Directory Access API</a:t>
            </a:r>
          </a:p>
        </p:txBody>
      </p:sp>
      <p:sp>
        <p:nvSpPr>
          <p:cNvPr id="45" name="TextBox 44">
            <a:extLst>
              <a:ext uri="{FF2B5EF4-FFF2-40B4-BE49-F238E27FC236}">
                <a16:creationId xmlns:a16="http://schemas.microsoft.com/office/drawing/2014/main" id="{EB69B8D8-9F0F-4158-AB85-2F2D93DC73DB}"/>
              </a:ext>
            </a:extLst>
          </p:cNvPr>
          <p:cNvSpPr txBox="1"/>
          <p:nvPr/>
        </p:nvSpPr>
        <p:spPr>
          <a:xfrm>
            <a:off x="9522737" y="1253094"/>
            <a:ext cx="2229516" cy="276999"/>
          </a:xfrm>
          <a:prstGeom prst="rect">
            <a:avLst/>
          </a:prstGeom>
          <a:noFill/>
        </p:spPr>
        <p:txBody>
          <a:bodyPr wrap="square">
            <a:spAutoFit/>
          </a:bodyPr>
          <a:lstStyle/>
          <a:p>
            <a:r>
              <a:rPr lang="en-US" sz="1200" b="1">
                <a:latin typeface="Century Gothic" panose="020B0502020202020204" pitchFamily="34" charset="0"/>
              </a:rPr>
              <a:t>FHIR Resource Definition</a:t>
            </a:r>
          </a:p>
        </p:txBody>
      </p:sp>
      <p:sp>
        <p:nvSpPr>
          <p:cNvPr id="47" name="TextBox 46">
            <a:extLst>
              <a:ext uri="{FF2B5EF4-FFF2-40B4-BE49-F238E27FC236}">
                <a16:creationId xmlns:a16="http://schemas.microsoft.com/office/drawing/2014/main" id="{DF4E2D5C-A501-4C76-B8F6-F1DF796D1B32}"/>
              </a:ext>
            </a:extLst>
          </p:cNvPr>
          <p:cNvSpPr txBox="1"/>
          <p:nvPr/>
        </p:nvSpPr>
        <p:spPr>
          <a:xfrm>
            <a:off x="4963534" y="1081885"/>
            <a:ext cx="1705487" cy="273665"/>
          </a:xfrm>
          <a:prstGeom prst="rect">
            <a:avLst/>
          </a:prstGeom>
          <a:noFill/>
        </p:spPr>
        <p:txBody>
          <a:bodyPr wrap="square" rtlCol="0">
            <a:spAutoFit/>
          </a:bodyPr>
          <a:lstStyle>
            <a:defPPr>
              <a:defRPr lang="en-US"/>
            </a:defPPr>
            <a:lvl1pPr algn="ctr">
              <a:lnSpc>
                <a:spcPts val="1425"/>
              </a:lnSpc>
              <a:defRPr sz="1200"/>
            </a:lvl1pPr>
          </a:lstStyle>
          <a:p>
            <a:r>
              <a:rPr lang="en-US" sz="1600">
                <a:latin typeface="Century Gothic" panose="020B0502020202020204" pitchFamily="34" charset="0"/>
              </a:rPr>
              <a:t>FHIR IG</a:t>
            </a:r>
          </a:p>
        </p:txBody>
      </p:sp>
      <p:sp>
        <p:nvSpPr>
          <p:cNvPr id="48" name="TextBox 47">
            <a:extLst>
              <a:ext uri="{FF2B5EF4-FFF2-40B4-BE49-F238E27FC236}">
                <a16:creationId xmlns:a16="http://schemas.microsoft.com/office/drawing/2014/main" id="{0013A601-119B-4B96-A468-B6E993A5DEDE}"/>
              </a:ext>
            </a:extLst>
          </p:cNvPr>
          <p:cNvSpPr txBox="1"/>
          <p:nvPr/>
        </p:nvSpPr>
        <p:spPr>
          <a:xfrm>
            <a:off x="9522736" y="2755880"/>
            <a:ext cx="2378597" cy="2885534"/>
          </a:xfrm>
          <a:prstGeom prst="rect">
            <a:avLst/>
          </a:prstGeom>
          <a:noFill/>
        </p:spPr>
        <p:txBody>
          <a:bodyPr wrap="square" rtlCol="0">
            <a:spAutoFit/>
          </a:bodyPr>
          <a:lstStyle/>
          <a:p>
            <a:r>
              <a:rPr lang="en-US" sz="1051" b="1">
                <a:latin typeface="Century Gothic" panose="020B0502020202020204" pitchFamily="34" charset="0"/>
              </a:rPr>
              <a:t>FHIR Accelerator Commentary</a:t>
            </a:r>
          </a:p>
          <a:p>
            <a:pPr marL="285744" indent="-285744">
              <a:buFont typeface="+mj-lt"/>
              <a:buAutoNum type="arabicPeriod"/>
            </a:pPr>
            <a:r>
              <a:rPr lang="en-US" sz="900">
                <a:latin typeface="Century Gothic" panose="020B0502020202020204" pitchFamily="34" charset="0"/>
              </a:rPr>
              <a:t>Goal is to reduce burden on payers, providers, vendors and patients to meet 1/1/21 requirements, image excludes 1/1/22 requirements </a:t>
            </a:r>
          </a:p>
          <a:p>
            <a:pPr marL="285744" indent="-285744">
              <a:buFont typeface="+mj-lt"/>
              <a:buAutoNum type="arabicPeriod"/>
            </a:pPr>
            <a:r>
              <a:rPr lang="en-US" sz="900">
                <a:latin typeface="Century Gothic" panose="020B0502020202020204" pitchFamily="34" charset="0"/>
              </a:rPr>
              <a:t>There are no specific CMS/ONC requirements to use any HL7 Implementation Guide</a:t>
            </a:r>
          </a:p>
          <a:p>
            <a:pPr marL="285744" indent="-285744">
              <a:buFont typeface="+mj-lt"/>
              <a:buAutoNum type="arabicPeriod"/>
            </a:pPr>
            <a:r>
              <a:rPr lang="en-US" sz="900">
                <a:latin typeface="Century Gothic" panose="020B0502020202020204" pitchFamily="34" charset="0"/>
              </a:rPr>
              <a:t>FHIR Community is working collaboratively to ensure the specific guides meet needs of the proposed rule. </a:t>
            </a:r>
          </a:p>
          <a:p>
            <a:pPr marL="285744" indent="-285744">
              <a:buFont typeface="+mj-lt"/>
              <a:buAutoNum type="arabicPeriod"/>
            </a:pPr>
            <a:r>
              <a:rPr lang="en-US" sz="900">
                <a:latin typeface="Century Gothic" panose="020B0502020202020204" pitchFamily="34" charset="0"/>
              </a:rPr>
              <a:t>All guides are Standard for Trial Use (STU), or moving towards a published STU version </a:t>
            </a:r>
          </a:p>
          <a:p>
            <a:pPr marL="285744" indent="-285744">
              <a:buFont typeface="+mj-lt"/>
              <a:buAutoNum type="arabicPeriod"/>
            </a:pPr>
            <a:r>
              <a:rPr lang="en-US" sz="900">
                <a:latin typeface="Century Gothic" panose="020B0502020202020204" pitchFamily="34" charset="0"/>
              </a:rPr>
              <a:t>NOTE: CARIN Real Time Benefit Check does not fall under 1/1/21 Patient Directed API regulations but support other emerging rules.</a:t>
            </a:r>
          </a:p>
        </p:txBody>
      </p:sp>
      <p:sp>
        <p:nvSpPr>
          <p:cNvPr id="80" name="TextBox 79">
            <a:extLst>
              <a:ext uri="{FF2B5EF4-FFF2-40B4-BE49-F238E27FC236}">
                <a16:creationId xmlns:a16="http://schemas.microsoft.com/office/drawing/2014/main" id="{00152B6F-9E46-4AE6-B079-AE0FC9965C61}"/>
              </a:ext>
            </a:extLst>
          </p:cNvPr>
          <p:cNvSpPr txBox="1"/>
          <p:nvPr/>
        </p:nvSpPr>
        <p:spPr>
          <a:xfrm>
            <a:off x="3019386" y="5567858"/>
            <a:ext cx="1705487" cy="335989"/>
          </a:xfrm>
          <a:prstGeom prst="rect">
            <a:avLst/>
          </a:prstGeom>
          <a:noFill/>
        </p:spPr>
        <p:txBody>
          <a:bodyPr wrap="square" rtlCol="0">
            <a:spAutoFit/>
          </a:bodyPr>
          <a:lstStyle/>
          <a:p>
            <a:pPr algn="ctr">
              <a:lnSpc>
                <a:spcPts val="1900"/>
              </a:lnSpc>
            </a:pPr>
            <a:r>
              <a:rPr lang="en-US" sz="1600">
                <a:latin typeface="Century Gothic" panose="020B0502020202020204" pitchFamily="34" charset="0"/>
              </a:rPr>
              <a:t>PBM</a:t>
            </a:r>
          </a:p>
        </p:txBody>
      </p:sp>
      <p:pic>
        <p:nvPicPr>
          <p:cNvPr id="49" name="Graphic 48">
            <a:extLst>
              <a:ext uri="{FF2B5EF4-FFF2-40B4-BE49-F238E27FC236}">
                <a16:creationId xmlns:a16="http://schemas.microsoft.com/office/drawing/2014/main" id="{F93901C4-3228-4E0C-A024-6DE2567BB60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334692" y="1268261"/>
            <a:ext cx="817613" cy="1013128"/>
          </a:xfrm>
          <a:prstGeom prst="rect">
            <a:avLst/>
          </a:prstGeom>
        </p:spPr>
      </p:pic>
      <p:pic>
        <p:nvPicPr>
          <p:cNvPr id="57" name="Graphic 56">
            <a:extLst>
              <a:ext uri="{FF2B5EF4-FFF2-40B4-BE49-F238E27FC236}">
                <a16:creationId xmlns:a16="http://schemas.microsoft.com/office/drawing/2014/main" id="{37660A7A-ADBF-4A38-85C6-06FE540265E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09331" y="2154707"/>
            <a:ext cx="670541" cy="1012655"/>
          </a:xfrm>
          <a:prstGeom prst="rect">
            <a:avLst/>
          </a:prstGeom>
        </p:spPr>
      </p:pic>
      <p:pic>
        <p:nvPicPr>
          <p:cNvPr id="63" name="Graphic 62">
            <a:extLst>
              <a:ext uri="{FF2B5EF4-FFF2-40B4-BE49-F238E27FC236}">
                <a16:creationId xmlns:a16="http://schemas.microsoft.com/office/drawing/2014/main" id="{14C78ED7-33B8-4EFB-9B23-B15B0302432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247011" y="1371055"/>
            <a:ext cx="723900" cy="800100"/>
          </a:xfrm>
          <a:prstGeom prst="rect">
            <a:avLst/>
          </a:prstGeom>
        </p:spPr>
      </p:pic>
      <p:cxnSp>
        <p:nvCxnSpPr>
          <p:cNvPr id="84" name="Connector: Elbow 83">
            <a:extLst>
              <a:ext uri="{FF2B5EF4-FFF2-40B4-BE49-F238E27FC236}">
                <a16:creationId xmlns:a16="http://schemas.microsoft.com/office/drawing/2014/main" id="{AD170BE7-40E6-4DCA-BB5A-6D64BA237A5A}"/>
              </a:ext>
            </a:extLst>
          </p:cNvPr>
          <p:cNvCxnSpPr>
            <a:cxnSpLocks/>
            <a:stCxn id="17" idx="1"/>
            <a:endCxn id="9" idx="2"/>
          </p:cNvCxnSpPr>
          <p:nvPr/>
        </p:nvCxnSpPr>
        <p:spPr>
          <a:xfrm rot="10800000">
            <a:off x="3491975" y="4324354"/>
            <a:ext cx="1739204" cy="315807"/>
          </a:xfrm>
          <a:prstGeom prst="bentConnector2">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5" name="Connector: Elbow 84">
            <a:extLst>
              <a:ext uri="{FF2B5EF4-FFF2-40B4-BE49-F238E27FC236}">
                <a16:creationId xmlns:a16="http://schemas.microsoft.com/office/drawing/2014/main" id="{B115A312-57AF-472D-9B52-DCE7736BD646}"/>
              </a:ext>
            </a:extLst>
          </p:cNvPr>
          <p:cNvCxnSpPr>
            <a:cxnSpLocks/>
            <a:stCxn id="15" idx="1"/>
            <a:endCxn id="9" idx="3"/>
          </p:cNvCxnSpPr>
          <p:nvPr/>
        </p:nvCxnSpPr>
        <p:spPr>
          <a:xfrm rot="10800000" flipV="1">
            <a:off x="4204173" y="3393272"/>
            <a:ext cx="1027007" cy="485747"/>
          </a:xfrm>
          <a:prstGeom prst="bentConnector3">
            <a:avLst>
              <a:gd name="adj1" fmla="val 50000"/>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8" name="Connector: Elbow 87">
            <a:extLst>
              <a:ext uri="{FF2B5EF4-FFF2-40B4-BE49-F238E27FC236}">
                <a16:creationId xmlns:a16="http://schemas.microsoft.com/office/drawing/2014/main" id="{81361705-D08C-4444-AF43-9E5ABDB40045}"/>
              </a:ext>
            </a:extLst>
          </p:cNvPr>
          <p:cNvCxnSpPr>
            <a:cxnSpLocks/>
            <a:stCxn id="18" idx="2"/>
            <a:endCxn id="17" idx="3"/>
          </p:cNvCxnSpPr>
          <p:nvPr/>
        </p:nvCxnSpPr>
        <p:spPr>
          <a:xfrm rot="10800000" flipV="1">
            <a:off x="6406228" y="4297215"/>
            <a:ext cx="802056" cy="342943"/>
          </a:xfrm>
          <a:prstGeom prst="bentConnector5">
            <a:avLst>
              <a:gd name="adj1" fmla="val 38002"/>
              <a:gd name="adj2" fmla="val 100154"/>
              <a:gd name="adj3" fmla="val 61998"/>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2" name="Connector: Elbow 91">
            <a:extLst>
              <a:ext uri="{FF2B5EF4-FFF2-40B4-BE49-F238E27FC236}">
                <a16:creationId xmlns:a16="http://schemas.microsoft.com/office/drawing/2014/main" id="{664D4A80-C494-447E-B790-8DAC9B525EB9}"/>
              </a:ext>
            </a:extLst>
          </p:cNvPr>
          <p:cNvCxnSpPr>
            <a:cxnSpLocks/>
            <a:stCxn id="18" idx="2"/>
            <a:endCxn id="15" idx="3"/>
          </p:cNvCxnSpPr>
          <p:nvPr/>
        </p:nvCxnSpPr>
        <p:spPr>
          <a:xfrm rot="10800000">
            <a:off x="6406228" y="3393272"/>
            <a:ext cx="802056" cy="903944"/>
          </a:xfrm>
          <a:prstGeom prst="bentConnector5">
            <a:avLst>
              <a:gd name="adj1" fmla="val 38002"/>
              <a:gd name="adj2" fmla="val 100384"/>
              <a:gd name="adj3" fmla="val 61998"/>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5" name="Connector: Elbow 94">
            <a:extLst>
              <a:ext uri="{FF2B5EF4-FFF2-40B4-BE49-F238E27FC236}">
                <a16:creationId xmlns:a16="http://schemas.microsoft.com/office/drawing/2014/main" id="{CC1C7CD1-9FDD-4C49-AB8A-BAD079C667A5}"/>
              </a:ext>
            </a:extLst>
          </p:cNvPr>
          <p:cNvCxnSpPr>
            <a:cxnSpLocks/>
            <a:stCxn id="18" idx="2"/>
            <a:endCxn id="11" idx="3"/>
          </p:cNvCxnSpPr>
          <p:nvPr/>
        </p:nvCxnSpPr>
        <p:spPr>
          <a:xfrm rot="10800000" flipV="1">
            <a:off x="6422132" y="4297215"/>
            <a:ext cx="786152" cy="1521711"/>
          </a:xfrm>
          <a:prstGeom prst="bentConnector5">
            <a:avLst>
              <a:gd name="adj1" fmla="val 38771"/>
              <a:gd name="adj2" fmla="val 39064"/>
              <a:gd name="adj3" fmla="val 39517"/>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8" name="Connector: Elbow 97">
            <a:extLst>
              <a:ext uri="{FF2B5EF4-FFF2-40B4-BE49-F238E27FC236}">
                <a16:creationId xmlns:a16="http://schemas.microsoft.com/office/drawing/2014/main" id="{FA9E68BC-D649-4D55-97C5-8D2895132014}"/>
              </a:ext>
            </a:extLst>
          </p:cNvPr>
          <p:cNvCxnSpPr>
            <a:cxnSpLocks/>
            <a:stCxn id="18" idx="2"/>
            <a:endCxn id="13" idx="3"/>
          </p:cNvCxnSpPr>
          <p:nvPr/>
        </p:nvCxnSpPr>
        <p:spPr>
          <a:xfrm rot="10800000">
            <a:off x="6423268" y="2429467"/>
            <a:ext cx="785016" cy="1867751"/>
          </a:xfrm>
          <a:prstGeom prst="bentConnector5">
            <a:avLst>
              <a:gd name="adj1" fmla="val 38827"/>
              <a:gd name="adj2" fmla="val 46079"/>
              <a:gd name="adj3" fmla="val 37087"/>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2" name="Connector: Elbow 101">
            <a:extLst>
              <a:ext uri="{FF2B5EF4-FFF2-40B4-BE49-F238E27FC236}">
                <a16:creationId xmlns:a16="http://schemas.microsoft.com/office/drawing/2014/main" id="{F2E6EFF6-4CF0-4A54-81DC-B74364B27572}"/>
              </a:ext>
            </a:extLst>
          </p:cNvPr>
          <p:cNvCxnSpPr>
            <a:cxnSpLocks/>
          </p:cNvCxnSpPr>
          <p:nvPr/>
        </p:nvCxnSpPr>
        <p:spPr>
          <a:xfrm rot="10800000">
            <a:off x="6422131" y="1798822"/>
            <a:ext cx="1831647" cy="1690266"/>
          </a:xfrm>
          <a:prstGeom prst="bentConnector3">
            <a:avLst>
              <a:gd name="adj1" fmla="val 20634"/>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2" name="Connector: Elbow 111">
            <a:extLst>
              <a:ext uri="{FF2B5EF4-FFF2-40B4-BE49-F238E27FC236}">
                <a16:creationId xmlns:a16="http://schemas.microsoft.com/office/drawing/2014/main" id="{51424B03-7262-416E-A841-4AEB19323618}"/>
              </a:ext>
            </a:extLst>
          </p:cNvPr>
          <p:cNvCxnSpPr>
            <a:cxnSpLocks/>
            <a:endCxn id="8" idx="3"/>
          </p:cNvCxnSpPr>
          <p:nvPr/>
        </p:nvCxnSpPr>
        <p:spPr>
          <a:xfrm rot="10800000" flipV="1">
            <a:off x="4204172" y="2429468"/>
            <a:ext cx="1071104" cy="563648"/>
          </a:xfrm>
          <a:prstGeom prst="bentConnector3">
            <a:avLst>
              <a:gd name="adj1" fmla="val 50000"/>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5" name="Connector: Elbow 114">
            <a:extLst>
              <a:ext uri="{FF2B5EF4-FFF2-40B4-BE49-F238E27FC236}">
                <a16:creationId xmlns:a16="http://schemas.microsoft.com/office/drawing/2014/main" id="{462D160D-9FAF-4260-BF6A-25893DCE73CF}"/>
              </a:ext>
            </a:extLst>
          </p:cNvPr>
          <p:cNvCxnSpPr>
            <a:cxnSpLocks/>
            <a:stCxn id="9" idx="1"/>
            <a:endCxn id="6" idx="3"/>
          </p:cNvCxnSpPr>
          <p:nvPr/>
        </p:nvCxnSpPr>
        <p:spPr>
          <a:xfrm rot="10800000" flipV="1">
            <a:off x="1796141" y="3879018"/>
            <a:ext cx="983636" cy="702665"/>
          </a:xfrm>
          <a:prstGeom prst="bentConnector3">
            <a:avLst>
              <a:gd name="adj1" fmla="val 50000"/>
            </a:avLst>
          </a:prstGeom>
          <a:ln>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8" name="Connector: Elbow 117">
            <a:extLst>
              <a:ext uri="{FF2B5EF4-FFF2-40B4-BE49-F238E27FC236}">
                <a16:creationId xmlns:a16="http://schemas.microsoft.com/office/drawing/2014/main" id="{A5871065-6351-4BCD-AFBA-A471108ADF63}"/>
              </a:ext>
            </a:extLst>
          </p:cNvPr>
          <p:cNvCxnSpPr>
            <a:cxnSpLocks/>
            <a:stCxn id="12" idx="1"/>
            <a:endCxn id="8" idx="3"/>
          </p:cNvCxnSpPr>
          <p:nvPr/>
        </p:nvCxnSpPr>
        <p:spPr>
          <a:xfrm rot="10800000" flipV="1">
            <a:off x="4204173" y="1762066"/>
            <a:ext cx="1027005" cy="1231049"/>
          </a:xfrm>
          <a:prstGeom prst="bentConnector3">
            <a:avLst>
              <a:gd name="adj1" fmla="val 50000"/>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3" name="Connector: Elbow 122">
            <a:extLst>
              <a:ext uri="{FF2B5EF4-FFF2-40B4-BE49-F238E27FC236}">
                <a16:creationId xmlns:a16="http://schemas.microsoft.com/office/drawing/2014/main" id="{4CA94442-6E09-432E-8281-B7C2ACB7DF15}"/>
              </a:ext>
            </a:extLst>
          </p:cNvPr>
          <p:cNvCxnSpPr>
            <a:cxnSpLocks/>
            <a:endCxn id="6" idx="3"/>
          </p:cNvCxnSpPr>
          <p:nvPr/>
        </p:nvCxnSpPr>
        <p:spPr>
          <a:xfrm rot="10800000">
            <a:off x="1796141" y="4581686"/>
            <a:ext cx="1509481" cy="706116"/>
          </a:xfrm>
          <a:prstGeom prst="bentConnector3">
            <a:avLst>
              <a:gd name="adj1" fmla="val 50000"/>
            </a:avLst>
          </a:prstGeom>
          <a:ln>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5" name="Connector: Elbow 124">
            <a:extLst>
              <a:ext uri="{FF2B5EF4-FFF2-40B4-BE49-F238E27FC236}">
                <a16:creationId xmlns:a16="http://schemas.microsoft.com/office/drawing/2014/main" id="{6772D925-14CC-49B6-9ECD-CF6435FC2EEE}"/>
              </a:ext>
            </a:extLst>
          </p:cNvPr>
          <p:cNvCxnSpPr>
            <a:cxnSpLocks/>
            <a:stCxn id="21" idx="1"/>
          </p:cNvCxnSpPr>
          <p:nvPr/>
        </p:nvCxnSpPr>
        <p:spPr>
          <a:xfrm rot="10800000">
            <a:off x="1290514" y="5465511"/>
            <a:ext cx="6547135" cy="910356"/>
          </a:xfrm>
          <a:prstGeom prst="bentConnector2">
            <a:avLst/>
          </a:prstGeom>
          <a:ln>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8" name="Connector: Elbow 127">
            <a:extLst>
              <a:ext uri="{FF2B5EF4-FFF2-40B4-BE49-F238E27FC236}">
                <a16:creationId xmlns:a16="http://schemas.microsoft.com/office/drawing/2014/main" id="{11583393-B18F-418C-94DF-BBF78B18322C}"/>
              </a:ext>
            </a:extLst>
          </p:cNvPr>
          <p:cNvCxnSpPr>
            <a:cxnSpLocks/>
            <a:endCxn id="10" idx="3"/>
          </p:cNvCxnSpPr>
          <p:nvPr/>
        </p:nvCxnSpPr>
        <p:spPr>
          <a:xfrm rot="10800000">
            <a:off x="4480667" y="5273294"/>
            <a:ext cx="772101" cy="550260"/>
          </a:xfrm>
          <a:prstGeom prst="bentConnector3">
            <a:avLst>
              <a:gd name="adj1" fmla="val 50000"/>
            </a:avLst>
          </a:prstGeom>
          <a:ln>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7" name="Connector: Elbow 136">
            <a:extLst>
              <a:ext uri="{FF2B5EF4-FFF2-40B4-BE49-F238E27FC236}">
                <a16:creationId xmlns:a16="http://schemas.microsoft.com/office/drawing/2014/main" id="{74C663BC-9012-4E5B-B178-17C37CDEE0D1}"/>
              </a:ext>
            </a:extLst>
          </p:cNvPr>
          <p:cNvCxnSpPr>
            <a:cxnSpLocks/>
            <a:stCxn id="18" idx="0"/>
            <a:endCxn id="20" idx="1"/>
          </p:cNvCxnSpPr>
          <p:nvPr/>
        </p:nvCxnSpPr>
        <p:spPr>
          <a:xfrm>
            <a:off x="7554396" y="4297217"/>
            <a:ext cx="736176" cy="835265"/>
          </a:xfrm>
          <a:prstGeom prst="bentConnector5">
            <a:avLst>
              <a:gd name="adj1" fmla="val 41403"/>
              <a:gd name="adj2" fmla="val 100413"/>
              <a:gd name="adj3" fmla="val 58597"/>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0" name="Connector: Elbow 139">
            <a:extLst>
              <a:ext uri="{FF2B5EF4-FFF2-40B4-BE49-F238E27FC236}">
                <a16:creationId xmlns:a16="http://schemas.microsoft.com/office/drawing/2014/main" id="{AE79653C-1C08-4704-8A29-FB6643F125CD}"/>
              </a:ext>
            </a:extLst>
          </p:cNvPr>
          <p:cNvCxnSpPr>
            <a:cxnSpLocks/>
          </p:cNvCxnSpPr>
          <p:nvPr/>
        </p:nvCxnSpPr>
        <p:spPr>
          <a:xfrm flipV="1">
            <a:off x="7573327" y="3484106"/>
            <a:ext cx="736176" cy="818091"/>
          </a:xfrm>
          <a:prstGeom prst="bentConnector5">
            <a:avLst>
              <a:gd name="adj1" fmla="val 41403"/>
              <a:gd name="adj2" fmla="val 100090"/>
              <a:gd name="adj3" fmla="val 58597"/>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B600F4F8-77A9-46D0-B498-86B6C3A80091}"/>
              </a:ext>
            </a:extLst>
          </p:cNvPr>
          <p:cNvSpPr>
            <a:spLocks noGrp="1"/>
          </p:cNvSpPr>
          <p:nvPr>
            <p:ph type="sldNum" sz="quarter" idx="12"/>
          </p:nvPr>
        </p:nvSpPr>
        <p:spPr>
          <a:xfrm>
            <a:off x="11360517" y="6390178"/>
            <a:ext cx="513735" cy="227164"/>
          </a:xfrm>
        </p:spPr>
        <p:txBody>
          <a:bodyPr/>
          <a:lstStyle/>
          <a:p>
            <a:pPr>
              <a:buClrTx/>
              <a:buFontTx/>
              <a:buNone/>
            </a:pPr>
            <a:fld id="{2F8AF2E6-64A8-0F46-AF27-0A96D82A033B}" type="slidenum">
              <a:rPr lang="en-US" kern="1200" smtClean="0">
                <a:solidFill>
                  <a:srgbClr val="FFFFFF"/>
                </a:solidFill>
              </a:rPr>
              <a:pPr>
                <a:buClrTx/>
                <a:buFontTx/>
                <a:buNone/>
              </a:pPr>
              <a:t>23</a:t>
            </a:fld>
            <a:endParaRPr lang="en-US" kern="1200">
              <a:solidFill>
                <a:srgbClr val="FFFFFF"/>
              </a:solidFill>
            </a:endParaRPr>
          </a:p>
        </p:txBody>
      </p:sp>
    </p:spTree>
    <p:extLst>
      <p:ext uri="{BB962C8B-B14F-4D97-AF65-F5344CB8AC3E}">
        <p14:creationId xmlns:p14="http://schemas.microsoft.com/office/powerpoint/2010/main" val="22838405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E77205-FE2D-4E65-AB9F-F3FBAA33E867}"/>
              </a:ext>
            </a:extLst>
          </p:cNvPr>
          <p:cNvSpPr>
            <a:spLocks noGrp="1"/>
          </p:cNvSpPr>
          <p:nvPr>
            <p:ph type="title"/>
          </p:nvPr>
        </p:nvSpPr>
        <p:spPr>
          <a:xfrm>
            <a:off x="833433" y="2339984"/>
            <a:ext cx="7288012" cy="1783443"/>
          </a:xfrm>
        </p:spPr>
        <p:txBody>
          <a:bodyPr/>
          <a:lstStyle/>
          <a:p>
            <a:r>
              <a:rPr lang="en-US"/>
              <a:t>Da Vinci Clinical Data Exchange</a:t>
            </a:r>
            <a:br>
              <a:rPr lang="en-US"/>
            </a:br>
            <a:endParaRPr lang="en-US"/>
          </a:p>
        </p:txBody>
      </p:sp>
      <p:sp>
        <p:nvSpPr>
          <p:cNvPr id="5" name="Slide Number Placeholder 3">
            <a:extLst>
              <a:ext uri="{FF2B5EF4-FFF2-40B4-BE49-F238E27FC236}">
                <a16:creationId xmlns:a16="http://schemas.microsoft.com/office/drawing/2014/main" id="{8016C271-CCCA-40FF-89AD-B23738398884}"/>
              </a:ext>
            </a:extLst>
          </p:cNvPr>
          <p:cNvSpPr txBox="1">
            <a:spLocks/>
          </p:cNvSpPr>
          <p:nvPr/>
        </p:nvSpPr>
        <p:spPr>
          <a:xfrm>
            <a:off x="11360517" y="6390178"/>
            <a:ext cx="513735" cy="2271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en-US" sz="803">
                <a:solidFill>
                  <a:schemeClr val="bg1"/>
                </a:solidFill>
                <a:latin typeface="Century Gothic" panose="020B0502020202020204" pitchFamily="34" charset="0"/>
                <a:cs typeface="Arial" panose="020B0604020202020204" pitchFamily="34" charset="0"/>
              </a:rPr>
              <a:pPr algn="ctr"/>
              <a:t>24</a:t>
            </a:fld>
            <a:endParaRPr lang="en-US" sz="803">
              <a:solidFill>
                <a:schemeClr val="bg1"/>
              </a:solidFill>
              <a:latin typeface="Century Gothic" panose="020B0502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E1DEA30-2DCA-4A94-8998-AF75536D0DC3}"/>
              </a:ext>
            </a:extLst>
          </p:cNvPr>
          <p:cNvSpPr>
            <a:spLocks noGrp="1"/>
          </p:cNvSpPr>
          <p:nvPr>
            <p:ph type="sldNum" sz="quarter" idx="10"/>
          </p:nvPr>
        </p:nvSpPr>
        <p:spPr/>
        <p:txBody>
          <a:bodyPr/>
          <a:lstStyle/>
          <a:p>
            <a:pPr>
              <a:buClrTx/>
              <a:buFontTx/>
              <a:buNone/>
            </a:pPr>
            <a:fld id="{D8D877B3-D348-4611-9BDB-C5374591D951}" type="slidenum">
              <a:rPr lang="en-US" kern="1200" smtClean="0">
                <a:solidFill>
                  <a:srgbClr val="FFFFFF"/>
                </a:solidFill>
              </a:rPr>
              <a:pPr>
                <a:buClrTx/>
                <a:buFontTx/>
                <a:buNone/>
              </a:pPr>
              <a:t>24</a:t>
            </a:fld>
            <a:endParaRPr lang="en-US" kern="1200">
              <a:solidFill>
                <a:srgbClr val="FFFFFF"/>
              </a:solidFill>
            </a:endParaRPr>
          </a:p>
        </p:txBody>
      </p:sp>
    </p:spTree>
    <p:extLst>
      <p:ext uri="{BB962C8B-B14F-4D97-AF65-F5344CB8AC3E}">
        <p14:creationId xmlns:p14="http://schemas.microsoft.com/office/powerpoint/2010/main" val="40321197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1525" y="495300"/>
            <a:ext cx="3181350" cy="369332"/>
          </a:xfrm>
          <a:prstGeom prst="rect">
            <a:avLst/>
          </a:prstGeom>
          <a:solidFill>
            <a:schemeClr val="bg1"/>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07DBD499-0ECD-4332-AE0A-475968434BE9}"/>
              </a:ext>
            </a:extLst>
          </p:cNvPr>
          <p:cNvSpPr>
            <a:spLocks noGrp="1"/>
          </p:cNvSpPr>
          <p:nvPr>
            <p:ph type="title"/>
          </p:nvPr>
        </p:nvSpPr>
        <p:spPr>
          <a:xfrm>
            <a:off x="771525" y="442366"/>
            <a:ext cx="9833429" cy="1028700"/>
          </a:xfrm>
        </p:spPr>
        <p:txBody>
          <a:bodyPr/>
          <a:lstStyle/>
          <a:p>
            <a:r>
              <a:rPr lang="en-US" dirty="0"/>
              <a:t>Health Record Exchange (</a:t>
            </a:r>
            <a:r>
              <a:rPr lang="en-US" dirty="0" err="1"/>
              <a:t>HRex</a:t>
            </a:r>
            <a:r>
              <a:rPr lang="en-US" dirty="0"/>
              <a:t>)</a:t>
            </a:r>
          </a:p>
        </p:txBody>
      </p:sp>
      <p:sp>
        <p:nvSpPr>
          <p:cNvPr id="5" name="Slide Number Placeholder 4">
            <a:extLst>
              <a:ext uri="{FF2B5EF4-FFF2-40B4-BE49-F238E27FC236}">
                <a16:creationId xmlns:a16="http://schemas.microsoft.com/office/drawing/2014/main" id="{E22ED8C8-5F2F-495E-BB6D-E6073CBDA25E}"/>
              </a:ext>
            </a:extLst>
          </p:cNvPr>
          <p:cNvSpPr>
            <a:spLocks noGrp="1"/>
          </p:cNvSpPr>
          <p:nvPr>
            <p:ph type="sldNum" sz="quarter" idx="12"/>
          </p:nvPr>
        </p:nvSpPr>
        <p:spPr>
          <a:xfrm>
            <a:off x="11360517" y="6390178"/>
            <a:ext cx="513735" cy="227164"/>
          </a:xfrm>
        </p:spPr>
        <p:txBody>
          <a:bodyPr/>
          <a:lstStyle/>
          <a:p>
            <a:pPr>
              <a:buClrTx/>
              <a:buFontTx/>
              <a:buNone/>
            </a:pPr>
            <a:fld id="{2F8AF2E6-64A8-0F46-AF27-0A96D82A033B}" type="slidenum">
              <a:rPr lang="en-US" kern="1200" smtClean="0">
                <a:solidFill>
                  <a:srgbClr val="FFFFFF"/>
                </a:solidFill>
              </a:rPr>
              <a:pPr>
                <a:buClrTx/>
                <a:buFontTx/>
                <a:buNone/>
              </a:pPr>
              <a:t>25</a:t>
            </a:fld>
            <a:endParaRPr lang="en-US" kern="1200">
              <a:solidFill>
                <a:srgbClr val="FFFFFF"/>
              </a:solidFill>
            </a:endParaRPr>
          </a:p>
        </p:txBody>
      </p:sp>
      <p:sp>
        <p:nvSpPr>
          <p:cNvPr id="8" name="Freeform: Shape 7">
            <a:extLst>
              <a:ext uri="{FF2B5EF4-FFF2-40B4-BE49-F238E27FC236}">
                <a16:creationId xmlns:a16="http://schemas.microsoft.com/office/drawing/2014/main" id="{01992EE1-4189-479F-A62F-5CCAE2CF8564}"/>
              </a:ext>
            </a:extLst>
          </p:cNvPr>
          <p:cNvSpPr/>
          <p:nvPr/>
        </p:nvSpPr>
        <p:spPr>
          <a:xfrm>
            <a:off x="127591" y="1190847"/>
            <a:ext cx="8088342" cy="5411972"/>
          </a:xfrm>
          <a:custGeom>
            <a:avLst/>
            <a:gdLst>
              <a:gd name="connsiteX0" fmla="*/ 0 w 4370425"/>
              <a:gd name="connsiteY0" fmla="*/ 2185166 h 4370331"/>
              <a:gd name="connsiteX1" fmla="*/ 2185213 w 4370425"/>
              <a:gd name="connsiteY1" fmla="*/ 0 h 4370331"/>
              <a:gd name="connsiteX2" fmla="*/ 4370426 w 4370425"/>
              <a:gd name="connsiteY2" fmla="*/ 2185166 h 4370331"/>
              <a:gd name="connsiteX3" fmla="*/ 2185213 w 4370425"/>
              <a:gd name="connsiteY3" fmla="*/ 4370332 h 4370331"/>
              <a:gd name="connsiteX4" fmla="*/ 0 w 4370425"/>
              <a:gd name="connsiteY4" fmla="*/ 2185166 h 4370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0425" h="4370331">
                <a:moveTo>
                  <a:pt x="0" y="2185166"/>
                </a:moveTo>
                <a:cubicBezTo>
                  <a:pt x="0" y="978332"/>
                  <a:pt x="978353" y="0"/>
                  <a:pt x="2185213" y="0"/>
                </a:cubicBezTo>
                <a:cubicBezTo>
                  <a:pt x="3392073" y="0"/>
                  <a:pt x="4370426" y="978332"/>
                  <a:pt x="4370426" y="2185166"/>
                </a:cubicBezTo>
                <a:cubicBezTo>
                  <a:pt x="4370426" y="3392000"/>
                  <a:pt x="3392073" y="4370332"/>
                  <a:pt x="2185213" y="4370332"/>
                </a:cubicBezTo>
                <a:cubicBezTo>
                  <a:pt x="978353" y="4370332"/>
                  <a:pt x="0" y="3392000"/>
                  <a:pt x="0" y="2185166"/>
                </a:cubicBezTo>
                <a:close/>
              </a:path>
            </a:pathLst>
          </a:custGeom>
          <a:solidFill>
            <a:srgbClr val="FF595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7684" tIns="887670" rIns="887684" bIns="887670" numCol="1" spcCol="1270" anchor="ctr" anchorCtr="0">
            <a:noAutofit/>
          </a:bodyPr>
          <a:lstStyle/>
          <a:p>
            <a:pPr marL="0" lvl="0" indent="0" algn="ctr" defTabSz="2889250">
              <a:lnSpc>
                <a:spcPct val="90000"/>
              </a:lnSpc>
              <a:spcBef>
                <a:spcPct val="0"/>
              </a:spcBef>
              <a:spcAft>
                <a:spcPct val="35000"/>
              </a:spcAft>
              <a:buNone/>
            </a:pPr>
            <a:endParaRPr lang="en-US" sz="6500" kern="1200"/>
          </a:p>
          <a:p>
            <a:pPr marL="0" lvl="0" indent="0" algn="ctr" defTabSz="2889250">
              <a:lnSpc>
                <a:spcPct val="90000"/>
              </a:lnSpc>
              <a:spcBef>
                <a:spcPct val="0"/>
              </a:spcBef>
              <a:spcAft>
                <a:spcPct val="35000"/>
              </a:spcAft>
              <a:buNone/>
            </a:pPr>
            <a:endParaRPr lang="en-US" sz="6500" kern="1200"/>
          </a:p>
          <a:p>
            <a:pPr marL="0" lvl="0" indent="0" algn="ctr" defTabSz="2889250">
              <a:lnSpc>
                <a:spcPct val="90000"/>
              </a:lnSpc>
              <a:spcBef>
                <a:spcPct val="0"/>
              </a:spcBef>
              <a:spcAft>
                <a:spcPct val="35000"/>
              </a:spcAft>
              <a:buNone/>
            </a:pPr>
            <a:endParaRPr lang="en-US" sz="6500" kern="1200"/>
          </a:p>
        </p:txBody>
      </p:sp>
      <p:sp>
        <p:nvSpPr>
          <p:cNvPr id="9" name="Freeform: Shape 8">
            <a:extLst>
              <a:ext uri="{FF2B5EF4-FFF2-40B4-BE49-F238E27FC236}">
                <a16:creationId xmlns:a16="http://schemas.microsoft.com/office/drawing/2014/main" id="{C29BE6C9-2F00-437C-AF97-1FCB1C661671}"/>
              </a:ext>
            </a:extLst>
          </p:cNvPr>
          <p:cNvSpPr/>
          <p:nvPr/>
        </p:nvSpPr>
        <p:spPr>
          <a:xfrm>
            <a:off x="1380724" y="2331978"/>
            <a:ext cx="6147128" cy="4079453"/>
          </a:xfrm>
          <a:custGeom>
            <a:avLst/>
            <a:gdLst>
              <a:gd name="connsiteX0" fmla="*/ 0 w 1776780"/>
              <a:gd name="connsiteY0" fmla="*/ 888107 h 1776213"/>
              <a:gd name="connsiteX1" fmla="*/ 888390 w 1776780"/>
              <a:gd name="connsiteY1" fmla="*/ 0 h 1776213"/>
              <a:gd name="connsiteX2" fmla="*/ 1776780 w 1776780"/>
              <a:gd name="connsiteY2" fmla="*/ 888107 h 1776213"/>
              <a:gd name="connsiteX3" fmla="*/ 888390 w 1776780"/>
              <a:gd name="connsiteY3" fmla="*/ 1776214 h 1776213"/>
              <a:gd name="connsiteX4" fmla="*/ 0 w 1776780"/>
              <a:gd name="connsiteY4" fmla="*/ 888107 h 177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80" h="1776213">
                <a:moveTo>
                  <a:pt x="0" y="888107"/>
                </a:moveTo>
                <a:cubicBezTo>
                  <a:pt x="0" y="397619"/>
                  <a:pt x="397746" y="0"/>
                  <a:pt x="888390" y="0"/>
                </a:cubicBezTo>
                <a:cubicBezTo>
                  <a:pt x="1379034" y="0"/>
                  <a:pt x="1776780" y="397619"/>
                  <a:pt x="1776780" y="888107"/>
                </a:cubicBezTo>
                <a:cubicBezTo>
                  <a:pt x="1776780" y="1378595"/>
                  <a:pt x="1379034" y="1776214"/>
                  <a:pt x="888390" y="1776214"/>
                </a:cubicBezTo>
                <a:cubicBezTo>
                  <a:pt x="397746" y="1776214"/>
                  <a:pt x="0" y="1378595"/>
                  <a:pt x="0" y="888107"/>
                </a:cubicBez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5933" tIns="385850" rIns="385933" bIns="385850" numCol="1" spcCol="1270" anchor="ctr" anchorCtr="0">
            <a:noAutofit/>
          </a:bodyPr>
          <a:lstStyle/>
          <a:p>
            <a:pPr marL="0" lvl="0" indent="0" algn="ctr" defTabSz="1466850">
              <a:lnSpc>
                <a:spcPct val="90000"/>
              </a:lnSpc>
              <a:spcBef>
                <a:spcPct val="0"/>
              </a:spcBef>
              <a:spcAft>
                <a:spcPct val="35000"/>
              </a:spcAft>
              <a:buNone/>
            </a:pPr>
            <a:endParaRPr lang="en-US" sz="3300" kern="1200"/>
          </a:p>
          <a:p>
            <a:pPr marL="0" lvl="0" indent="0" algn="ctr" defTabSz="1466850">
              <a:lnSpc>
                <a:spcPct val="90000"/>
              </a:lnSpc>
              <a:spcBef>
                <a:spcPct val="0"/>
              </a:spcBef>
              <a:spcAft>
                <a:spcPct val="35000"/>
              </a:spcAft>
              <a:buNone/>
            </a:pPr>
            <a:endParaRPr lang="en-US" sz="3300" kern="1200"/>
          </a:p>
          <a:p>
            <a:pPr marL="0" lvl="0" indent="0" algn="ctr" defTabSz="1466850">
              <a:lnSpc>
                <a:spcPct val="90000"/>
              </a:lnSpc>
              <a:spcBef>
                <a:spcPct val="0"/>
              </a:spcBef>
              <a:spcAft>
                <a:spcPct val="35000"/>
              </a:spcAft>
              <a:buNone/>
            </a:pPr>
            <a:endParaRPr lang="en-US" sz="3300" kern="1200"/>
          </a:p>
          <a:p>
            <a:pPr marL="0" lvl="0" indent="0" algn="ctr" defTabSz="1466850">
              <a:lnSpc>
                <a:spcPct val="90000"/>
              </a:lnSpc>
              <a:spcBef>
                <a:spcPct val="0"/>
              </a:spcBef>
              <a:spcAft>
                <a:spcPct val="35000"/>
              </a:spcAft>
              <a:buNone/>
            </a:pPr>
            <a:endParaRPr lang="en-US" sz="3300" kern="1200"/>
          </a:p>
        </p:txBody>
      </p:sp>
      <p:sp>
        <p:nvSpPr>
          <p:cNvPr id="10" name="Freeform: Shape 9">
            <a:extLst>
              <a:ext uri="{FF2B5EF4-FFF2-40B4-BE49-F238E27FC236}">
                <a16:creationId xmlns:a16="http://schemas.microsoft.com/office/drawing/2014/main" id="{E70208C3-5533-43D4-9A78-1CA32DD1AEE6}"/>
              </a:ext>
            </a:extLst>
          </p:cNvPr>
          <p:cNvSpPr/>
          <p:nvPr/>
        </p:nvSpPr>
        <p:spPr>
          <a:xfrm>
            <a:off x="4938270" y="2835915"/>
            <a:ext cx="3046781" cy="2469731"/>
          </a:xfrm>
          <a:custGeom>
            <a:avLst/>
            <a:gdLst>
              <a:gd name="connsiteX0" fmla="*/ 0 w 1776780"/>
              <a:gd name="connsiteY0" fmla="*/ 888107 h 1776213"/>
              <a:gd name="connsiteX1" fmla="*/ 888390 w 1776780"/>
              <a:gd name="connsiteY1" fmla="*/ 0 h 1776213"/>
              <a:gd name="connsiteX2" fmla="*/ 1776780 w 1776780"/>
              <a:gd name="connsiteY2" fmla="*/ 888107 h 1776213"/>
              <a:gd name="connsiteX3" fmla="*/ 888390 w 1776780"/>
              <a:gd name="connsiteY3" fmla="*/ 1776214 h 1776213"/>
              <a:gd name="connsiteX4" fmla="*/ 0 w 1776780"/>
              <a:gd name="connsiteY4" fmla="*/ 888107 h 177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80" h="1776213">
                <a:moveTo>
                  <a:pt x="0" y="888107"/>
                </a:moveTo>
                <a:cubicBezTo>
                  <a:pt x="0" y="397619"/>
                  <a:pt x="397746" y="0"/>
                  <a:pt x="888390" y="0"/>
                </a:cubicBezTo>
                <a:cubicBezTo>
                  <a:pt x="1379034" y="0"/>
                  <a:pt x="1776780" y="397619"/>
                  <a:pt x="1776780" y="888107"/>
                </a:cubicBezTo>
                <a:cubicBezTo>
                  <a:pt x="1776780" y="1378595"/>
                  <a:pt x="1379034" y="1776214"/>
                  <a:pt x="888390" y="1776214"/>
                </a:cubicBezTo>
                <a:cubicBezTo>
                  <a:pt x="397746" y="1776214"/>
                  <a:pt x="0" y="1378595"/>
                  <a:pt x="0" y="888107"/>
                </a:cubicBezTo>
                <a:close/>
              </a:path>
            </a:pathLst>
          </a:custGeom>
          <a:solidFill>
            <a:srgbClr val="F5F5F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5933" tIns="385850" rIns="385933" bIns="385850" numCol="1" spcCol="1270" anchor="ctr" anchorCtr="0">
            <a:noAutofit/>
          </a:bodyPr>
          <a:lstStyle/>
          <a:p>
            <a:pPr marL="0" lvl="0" indent="0" algn="ctr" defTabSz="1466850">
              <a:lnSpc>
                <a:spcPct val="90000"/>
              </a:lnSpc>
              <a:spcBef>
                <a:spcPct val="0"/>
              </a:spcBef>
              <a:spcAft>
                <a:spcPct val="35000"/>
              </a:spcAft>
              <a:buNone/>
            </a:pPr>
            <a:r>
              <a:rPr lang="en-US" sz="3300" kern="1200">
                <a:solidFill>
                  <a:srgbClr val="2A323A"/>
                </a:solidFill>
              </a:rPr>
              <a:t>Da Vinci Profiles</a:t>
            </a:r>
          </a:p>
        </p:txBody>
      </p:sp>
      <p:sp>
        <p:nvSpPr>
          <p:cNvPr id="11" name="TextBox 10">
            <a:extLst>
              <a:ext uri="{FF2B5EF4-FFF2-40B4-BE49-F238E27FC236}">
                <a16:creationId xmlns:a16="http://schemas.microsoft.com/office/drawing/2014/main" id="{773A67FA-FA9A-4E8A-A6BE-FEC09309D341}"/>
              </a:ext>
            </a:extLst>
          </p:cNvPr>
          <p:cNvSpPr txBox="1"/>
          <p:nvPr/>
        </p:nvSpPr>
        <p:spPr>
          <a:xfrm>
            <a:off x="2254102" y="3147237"/>
            <a:ext cx="1573619" cy="1384995"/>
          </a:xfrm>
          <a:prstGeom prst="rect">
            <a:avLst/>
          </a:prstGeom>
          <a:noFill/>
        </p:spPr>
        <p:txBody>
          <a:bodyPr wrap="square" rtlCol="0">
            <a:spAutoFit/>
          </a:bodyPr>
          <a:lstStyle/>
          <a:p>
            <a:pPr algn="ctr"/>
            <a:r>
              <a:rPr lang="en-US" sz="2800" kern="1200">
                <a:solidFill>
                  <a:schemeClr val="bg1"/>
                </a:solidFill>
                <a:latin typeface="Arial" panose="020B0604020202020204" pitchFamily="34" charset="0"/>
                <a:cs typeface="Arial" panose="020B0604020202020204" pitchFamily="34" charset="0"/>
              </a:rPr>
              <a:t>US CORE</a:t>
            </a:r>
          </a:p>
          <a:p>
            <a:pPr algn="ctr"/>
            <a:endParaRPr lang="en-US" sz="2800">
              <a:solidFill>
                <a:schemeClr val="bg1"/>
              </a:solidFill>
            </a:endParaRPr>
          </a:p>
        </p:txBody>
      </p:sp>
      <p:sp>
        <p:nvSpPr>
          <p:cNvPr id="12" name="TextBox 11">
            <a:extLst>
              <a:ext uri="{FF2B5EF4-FFF2-40B4-BE49-F238E27FC236}">
                <a16:creationId xmlns:a16="http://schemas.microsoft.com/office/drawing/2014/main" id="{CAF0F664-A839-4E13-9E93-7E401F866F12}"/>
              </a:ext>
            </a:extLst>
          </p:cNvPr>
          <p:cNvSpPr txBox="1"/>
          <p:nvPr/>
        </p:nvSpPr>
        <p:spPr>
          <a:xfrm>
            <a:off x="861237" y="2626242"/>
            <a:ext cx="1594884" cy="523220"/>
          </a:xfrm>
          <a:prstGeom prst="rect">
            <a:avLst/>
          </a:prstGeom>
          <a:noFill/>
        </p:spPr>
        <p:txBody>
          <a:bodyPr wrap="square" rtlCol="0">
            <a:spAutoFit/>
          </a:bodyPr>
          <a:lstStyle/>
          <a:p>
            <a:r>
              <a:rPr lang="en-US" sz="2800" kern="1200">
                <a:solidFill>
                  <a:schemeClr val="bg1"/>
                </a:solidFill>
                <a:latin typeface="Arial" panose="020B0604020202020204" pitchFamily="34" charset="0"/>
                <a:cs typeface="Arial" panose="020B0604020202020204" pitchFamily="34" charset="0"/>
              </a:rPr>
              <a:t>FHIR</a:t>
            </a:r>
          </a:p>
        </p:txBody>
      </p:sp>
      <p:sp>
        <p:nvSpPr>
          <p:cNvPr id="13" name="TextBox 12">
            <a:extLst>
              <a:ext uri="{FF2B5EF4-FFF2-40B4-BE49-F238E27FC236}">
                <a16:creationId xmlns:a16="http://schemas.microsoft.com/office/drawing/2014/main" id="{9183FE91-E5F8-45B3-9463-2B4832BF29E4}"/>
              </a:ext>
            </a:extLst>
          </p:cNvPr>
          <p:cNvSpPr txBox="1"/>
          <p:nvPr/>
        </p:nvSpPr>
        <p:spPr>
          <a:xfrm>
            <a:off x="8519396" y="957498"/>
            <a:ext cx="2908916" cy="5278368"/>
          </a:xfrm>
          <a:prstGeom prst="rect">
            <a:avLst/>
          </a:prstGeom>
          <a:noFill/>
        </p:spPr>
        <p:txBody>
          <a:bodyPr wrap="square">
            <a:spAutoFit/>
          </a:bodyPr>
          <a:lstStyle/>
          <a:p>
            <a:pPr marL="0" indent="0">
              <a:buNone/>
            </a:pPr>
            <a:r>
              <a:rPr lang="en-US" b="1" dirty="0"/>
              <a:t>Benefits</a:t>
            </a:r>
          </a:p>
          <a:p>
            <a:pPr marL="285750" indent="-285750">
              <a:spcBef>
                <a:spcPts val="600"/>
              </a:spcBef>
              <a:buFont typeface="Arial" panose="020B0604020202020204" pitchFamily="34" charset="0"/>
              <a:buChar char="•"/>
            </a:pPr>
            <a:r>
              <a:rPr lang="en-US" sz="1600" dirty="0"/>
              <a:t>Creates a consistent framework to exchange clinical data between Providers and Payers</a:t>
            </a:r>
          </a:p>
          <a:p>
            <a:pPr marL="285750" indent="-285750">
              <a:spcBef>
                <a:spcPts val="600"/>
              </a:spcBef>
              <a:buFont typeface="Arial" panose="020B0604020202020204" pitchFamily="34" charset="0"/>
              <a:buChar char="•"/>
            </a:pPr>
            <a:r>
              <a:rPr lang="en-US" sz="1600" dirty="0"/>
              <a:t>Enables consistent, constrained use of FHIR and US CORE profiled data specific resources across all Da Vinci data exchange Implementation Guides</a:t>
            </a:r>
          </a:p>
          <a:p>
            <a:pPr marL="285750" indent="-285750">
              <a:spcBef>
                <a:spcPts val="600"/>
              </a:spcBef>
              <a:buFont typeface="Arial" panose="020B0604020202020204" pitchFamily="34" charset="0"/>
              <a:buChar char="•"/>
            </a:pPr>
            <a:r>
              <a:rPr lang="en-US" sz="1600" dirty="0"/>
              <a:t>Focuses on nuance of resources like Provenance which differs by collection source, or resources currently not yet in USCDI and US Core e.g., Coverage</a:t>
            </a:r>
          </a:p>
        </p:txBody>
      </p:sp>
    </p:spTree>
    <p:extLst>
      <p:ext uri="{BB962C8B-B14F-4D97-AF65-F5344CB8AC3E}">
        <p14:creationId xmlns:p14="http://schemas.microsoft.com/office/powerpoint/2010/main" val="30871566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E28FDEBD-855A-4E7B-A4A5-BC6D4ECF91A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278231" y="2875573"/>
            <a:ext cx="1562412" cy="1036740"/>
          </a:xfrm>
          <a:prstGeom prst="rect">
            <a:avLst/>
          </a:prstGeom>
        </p:spPr>
      </p:pic>
      <p:sp>
        <p:nvSpPr>
          <p:cNvPr id="5" name="Title 4">
            <a:extLst>
              <a:ext uri="{FF2B5EF4-FFF2-40B4-BE49-F238E27FC236}">
                <a16:creationId xmlns:a16="http://schemas.microsoft.com/office/drawing/2014/main" id="{DFE6CEA5-D0BF-4044-904B-A713BAE0F124}"/>
              </a:ext>
            </a:extLst>
          </p:cNvPr>
          <p:cNvSpPr>
            <a:spLocks noGrp="1"/>
          </p:cNvSpPr>
          <p:nvPr>
            <p:ph type="title"/>
          </p:nvPr>
        </p:nvSpPr>
        <p:spPr>
          <a:xfrm>
            <a:off x="655974" y="1005314"/>
            <a:ext cx="9833429" cy="477981"/>
          </a:xfrm>
        </p:spPr>
        <p:txBody>
          <a:bodyPr/>
          <a:lstStyle/>
          <a:p>
            <a:r>
              <a:rPr lang="en-US"/>
              <a:t>Clinical Data Exchange (</a:t>
            </a:r>
            <a:r>
              <a:rPr lang="en-US" err="1"/>
              <a:t>CDex</a:t>
            </a:r>
            <a:r>
              <a:rPr lang="en-US"/>
              <a:t>)</a:t>
            </a:r>
          </a:p>
        </p:txBody>
      </p:sp>
      <p:sp>
        <p:nvSpPr>
          <p:cNvPr id="10" name="Rounded Rectangle 3">
            <a:extLst>
              <a:ext uri="{FF2B5EF4-FFF2-40B4-BE49-F238E27FC236}">
                <a16:creationId xmlns:a16="http://schemas.microsoft.com/office/drawing/2014/main" id="{05C39ED8-BF5D-4AA8-9897-7B41A9744B37}"/>
              </a:ext>
            </a:extLst>
          </p:cNvPr>
          <p:cNvSpPr/>
          <p:nvPr/>
        </p:nvSpPr>
        <p:spPr>
          <a:xfrm>
            <a:off x="3374510" y="6077924"/>
            <a:ext cx="3153671" cy="471601"/>
          </a:xfrm>
          <a:prstGeom prst="roundRect">
            <a:avLst>
              <a:gd name="adj" fmla="val 0"/>
            </a:avLst>
          </a:prstGeom>
          <a:noFill/>
          <a:ln w="12700" cap="flat" cmpd="sng" algn="ctr">
            <a:noFill/>
            <a:prstDash val="solid"/>
            <a:miter lim="800000"/>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mj-lt"/>
                <a:ea typeface="+mn-ea"/>
                <a:sym typeface="Arial"/>
              </a:rPr>
              <a:t>Provider Responds to Payer</a:t>
            </a:r>
          </a:p>
        </p:txBody>
      </p:sp>
      <p:sp>
        <p:nvSpPr>
          <p:cNvPr id="11" name="Rounded Rectangle 15">
            <a:extLst>
              <a:ext uri="{FF2B5EF4-FFF2-40B4-BE49-F238E27FC236}">
                <a16:creationId xmlns:a16="http://schemas.microsoft.com/office/drawing/2014/main" id="{CE3F4BD4-C451-4B72-8BBD-3D81B8D3F13D}"/>
              </a:ext>
            </a:extLst>
          </p:cNvPr>
          <p:cNvSpPr/>
          <p:nvPr/>
        </p:nvSpPr>
        <p:spPr>
          <a:xfrm>
            <a:off x="655974" y="4264951"/>
            <a:ext cx="1790441" cy="787952"/>
          </a:xfrm>
          <a:prstGeom prst="roundRect">
            <a:avLst>
              <a:gd name="adj" fmla="val 0"/>
            </a:avLst>
          </a:prstGeom>
          <a:noFill/>
          <a:ln w="12700" cap="flat" cmpd="sng" algn="ctr">
            <a:noFill/>
            <a:prstDash val="solid"/>
            <a:miter lim="800000"/>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Century Gothic" panose="020B0502020202020204" pitchFamily="34" charset="0"/>
                <a:ea typeface="+mn-ea"/>
                <a:sym typeface="Arial"/>
              </a:rPr>
              <a:t>Payer Initiates Request</a:t>
            </a:r>
          </a:p>
        </p:txBody>
      </p:sp>
      <p:pic>
        <p:nvPicPr>
          <p:cNvPr id="12" name="Graphic 11">
            <a:extLst>
              <a:ext uri="{FF2B5EF4-FFF2-40B4-BE49-F238E27FC236}">
                <a16:creationId xmlns:a16="http://schemas.microsoft.com/office/drawing/2014/main" id="{CF6EAEC2-9034-4CB6-B6BB-F0305A9C69F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430568" y="3648906"/>
            <a:ext cx="647551" cy="977934"/>
          </a:xfrm>
          <a:prstGeom prst="rect">
            <a:avLst/>
          </a:prstGeom>
        </p:spPr>
      </p:pic>
      <p:cxnSp>
        <p:nvCxnSpPr>
          <p:cNvPr id="16" name="Straight Arrow Connector 15">
            <a:extLst>
              <a:ext uri="{FF2B5EF4-FFF2-40B4-BE49-F238E27FC236}">
                <a16:creationId xmlns:a16="http://schemas.microsoft.com/office/drawing/2014/main" id="{565BB01C-4BFA-4792-94E6-150C710D13FB}"/>
              </a:ext>
            </a:extLst>
          </p:cNvPr>
          <p:cNvCxnSpPr>
            <a:cxnSpLocks/>
          </p:cNvCxnSpPr>
          <p:nvPr/>
        </p:nvCxnSpPr>
        <p:spPr>
          <a:xfrm flipH="1">
            <a:off x="2183841" y="4056735"/>
            <a:ext cx="4226927" cy="24074"/>
          </a:xfrm>
          <a:prstGeom prst="straightConnector1">
            <a:avLst/>
          </a:prstGeom>
          <a:ln w="3810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297DFE55-B975-4D0B-BD23-ED20F86A33E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209606" y="3594433"/>
            <a:ext cx="683178" cy="755091"/>
          </a:xfrm>
          <a:prstGeom prst="rect">
            <a:avLst/>
          </a:prstGeom>
        </p:spPr>
      </p:pic>
      <p:sp>
        <p:nvSpPr>
          <p:cNvPr id="23" name="Rounded Rectangle 3">
            <a:extLst>
              <a:ext uri="{FF2B5EF4-FFF2-40B4-BE49-F238E27FC236}">
                <a16:creationId xmlns:a16="http://schemas.microsoft.com/office/drawing/2014/main" id="{BDB3B952-CC09-42FC-8090-2C4B0D537138}"/>
              </a:ext>
            </a:extLst>
          </p:cNvPr>
          <p:cNvSpPr/>
          <p:nvPr/>
        </p:nvSpPr>
        <p:spPr>
          <a:xfrm>
            <a:off x="8962836" y="4202356"/>
            <a:ext cx="1667157" cy="727420"/>
          </a:xfrm>
          <a:prstGeom prst="roundRect">
            <a:avLst>
              <a:gd name="adj" fmla="val 0"/>
            </a:avLst>
          </a:prstGeom>
          <a:noFill/>
          <a:ln w="12700" cap="flat" cmpd="sng" algn="ctr">
            <a:noFill/>
            <a:prstDash val="solid"/>
            <a:miter lim="800000"/>
          </a:ln>
          <a:effectLst/>
        </p:spPr>
        <p:txBody>
          <a:bodyPr rtlCol="0" anchor="ctr" anchorCtr="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b="1" i="0" u="none" strike="noStrike" kern="0" cap="none" spc="0" normalizeH="0" baseline="0" noProof="0" dirty="0">
                <a:ln>
                  <a:noFill/>
                </a:ln>
                <a:solidFill>
                  <a:prstClr val="black"/>
                </a:solidFill>
                <a:effectLst/>
                <a:uLnTx/>
                <a:uFillTx/>
                <a:latin typeface="+mj-lt"/>
                <a:ea typeface="+mn-ea"/>
                <a:sym typeface="Arial"/>
              </a:rPr>
              <a:t>Provider System Retrieves Clinical Information</a:t>
            </a:r>
          </a:p>
        </p:txBody>
      </p:sp>
      <p:sp>
        <p:nvSpPr>
          <p:cNvPr id="41" name="Rectangle: Rounded Corners 40">
            <a:extLst>
              <a:ext uri="{FF2B5EF4-FFF2-40B4-BE49-F238E27FC236}">
                <a16:creationId xmlns:a16="http://schemas.microsoft.com/office/drawing/2014/main" id="{C7347BEF-0D0F-420A-B8D7-91DA6BFF2F2F}"/>
              </a:ext>
            </a:extLst>
          </p:cNvPr>
          <p:cNvSpPr/>
          <p:nvPr/>
        </p:nvSpPr>
        <p:spPr>
          <a:xfrm>
            <a:off x="8005935" y="5428385"/>
            <a:ext cx="1667156" cy="986342"/>
          </a:xfrm>
          <a:prstGeom prst="roundRect">
            <a:avLst>
              <a:gd name="adj" fmla="val 10056"/>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mj-lt"/>
                <a:ea typeface="+mn-ea"/>
                <a:cs typeface="+mn-cs"/>
                <a:sym typeface="Arial"/>
              </a:rPr>
              <a:t>Provider May Reviews Data Prior to Sending to Payer</a:t>
            </a:r>
          </a:p>
        </p:txBody>
      </p:sp>
      <p:pic>
        <p:nvPicPr>
          <p:cNvPr id="52" name="Graphic 51">
            <a:extLst>
              <a:ext uri="{FF2B5EF4-FFF2-40B4-BE49-F238E27FC236}">
                <a16:creationId xmlns:a16="http://schemas.microsoft.com/office/drawing/2014/main" id="{BAFF4AE6-2BDC-4D46-8AAC-ED7AC382F006}"/>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130827" y="3814774"/>
            <a:ext cx="485775" cy="428625"/>
          </a:xfrm>
          <a:prstGeom prst="rect">
            <a:avLst/>
          </a:prstGeom>
        </p:spPr>
      </p:pic>
      <p:pic>
        <p:nvPicPr>
          <p:cNvPr id="24" name="Graphic 23">
            <a:extLst>
              <a:ext uri="{FF2B5EF4-FFF2-40B4-BE49-F238E27FC236}">
                <a16:creationId xmlns:a16="http://schemas.microsoft.com/office/drawing/2014/main" id="{30F541DC-5A7E-491F-B311-97D0EFF0960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388934" y="1746479"/>
            <a:ext cx="1562412" cy="1036740"/>
          </a:xfrm>
          <a:prstGeom prst="rect">
            <a:avLst/>
          </a:prstGeom>
        </p:spPr>
      </p:pic>
      <p:pic>
        <p:nvPicPr>
          <p:cNvPr id="4" name="Graphic 3">
            <a:extLst>
              <a:ext uri="{FF2B5EF4-FFF2-40B4-BE49-F238E27FC236}">
                <a16:creationId xmlns:a16="http://schemas.microsoft.com/office/drawing/2014/main" id="{44B1A65D-2698-42B8-8805-0168E799A04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607729" y="2868544"/>
            <a:ext cx="1562412" cy="1036740"/>
          </a:xfrm>
          <a:prstGeom prst="rect">
            <a:avLst/>
          </a:prstGeom>
        </p:spPr>
      </p:pic>
      <p:sp>
        <p:nvSpPr>
          <p:cNvPr id="47" name="Rounded Rectangle 15">
            <a:extLst>
              <a:ext uri="{FF2B5EF4-FFF2-40B4-BE49-F238E27FC236}">
                <a16:creationId xmlns:a16="http://schemas.microsoft.com/office/drawing/2014/main" id="{8A482F06-8CBC-4DAB-A5B7-B971AB06F6EE}"/>
              </a:ext>
            </a:extLst>
          </p:cNvPr>
          <p:cNvSpPr/>
          <p:nvPr/>
        </p:nvSpPr>
        <p:spPr>
          <a:xfrm>
            <a:off x="2723436" y="3054296"/>
            <a:ext cx="1330997" cy="718150"/>
          </a:xfrm>
          <a:prstGeom prst="roundRect">
            <a:avLst>
              <a:gd name="adj" fmla="val 0"/>
            </a:avLst>
          </a:prstGeom>
          <a:noFill/>
          <a:ln w="12700" cap="flat" cmpd="sng" algn="ctr">
            <a:noFill/>
            <a:prstDash val="solid"/>
            <a:miter lim="800000"/>
          </a:ln>
          <a:effectLst/>
        </p:spPr>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Century Gothic" panose="020B0502020202020204" pitchFamily="34" charset="0"/>
                <a:ea typeface="+mn-ea"/>
                <a:sym typeface="Arial"/>
              </a:rPr>
              <a:t>e.g., What are the patient’s HbA1C results after 2020-01-01?</a:t>
            </a:r>
          </a:p>
        </p:txBody>
      </p:sp>
      <p:sp>
        <p:nvSpPr>
          <p:cNvPr id="59" name="Rounded Rectangle 15">
            <a:extLst>
              <a:ext uri="{FF2B5EF4-FFF2-40B4-BE49-F238E27FC236}">
                <a16:creationId xmlns:a16="http://schemas.microsoft.com/office/drawing/2014/main" id="{F583D97C-6B0F-4534-B5FF-BC8DC16C7C9A}"/>
              </a:ext>
            </a:extLst>
          </p:cNvPr>
          <p:cNvSpPr/>
          <p:nvPr/>
        </p:nvSpPr>
        <p:spPr>
          <a:xfrm>
            <a:off x="3524380" y="1898211"/>
            <a:ext cx="1330997" cy="718150"/>
          </a:xfrm>
          <a:prstGeom prst="roundRect">
            <a:avLst>
              <a:gd name="adj" fmla="val 0"/>
            </a:avLst>
          </a:prstGeom>
          <a:noFill/>
          <a:ln w="12700" cap="flat" cmpd="sng" algn="ctr">
            <a:noFill/>
            <a:prstDash val="solid"/>
            <a:miter lim="800000"/>
          </a:ln>
          <a:effectLst/>
        </p:spPr>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Century Gothic" panose="020B0502020202020204" pitchFamily="34" charset="0"/>
                <a:ea typeface="+mn-ea"/>
                <a:sym typeface="Arial"/>
              </a:rPr>
              <a:t>e.g., What are </a:t>
            </a:r>
            <a:br>
              <a:rPr kumimoji="0" lang="en-US" sz="1100" b="0" i="0" u="none" strike="noStrike" kern="0" cap="none" spc="0" normalizeH="0" baseline="0" noProof="0">
                <a:ln>
                  <a:noFill/>
                </a:ln>
                <a:solidFill>
                  <a:prstClr val="black"/>
                </a:solidFill>
                <a:effectLst/>
                <a:uLnTx/>
                <a:uFillTx/>
                <a:latin typeface="Century Gothic" panose="020B0502020202020204" pitchFamily="34" charset="0"/>
                <a:ea typeface="+mn-ea"/>
                <a:sym typeface="Arial"/>
              </a:rPr>
            </a:br>
            <a:r>
              <a:rPr kumimoji="0" lang="en-US" sz="1100" b="0" i="0" u="none" strike="noStrike" kern="0" cap="none" spc="0" normalizeH="0" baseline="0" noProof="0">
                <a:ln>
                  <a:noFill/>
                </a:ln>
                <a:solidFill>
                  <a:prstClr val="black"/>
                </a:solidFill>
                <a:effectLst/>
                <a:uLnTx/>
                <a:uFillTx/>
                <a:latin typeface="Century Gothic" panose="020B0502020202020204" pitchFamily="34" charset="0"/>
                <a:ea typeface="+mn-ea"/>
                <a:sym typeface="Arial"/>
              </a:rPr>
              <a:t>the patient’s </a:t>
            </a:r>
            <a:br>
              <a:rPr kumimoji="0" lang="en-US" sz="1100" b="0" i="0" u="none" strike="noStrike" kern="0" cap="none" spc="0" normalizeH="0" baseline="0" noProof="0">
                <a:ln>
                  <a:noFill/>
                </a:ln>
                <a:solidFill>
                  <a:prstClr val="black"/>
                </a:solidFill>
                <a:effectLst/>
                <a:uLnTx/>
                <a:uFillTx/>
                <a:latin typeface="Century Gothic" panose="020B0502020202020204" pitchFamily="34" charset="0"/>
                <a:ea typeface="+mn-ea"/>
                <a:sym typeface="Arial"/>
              </a:rPr>
            </a:br>
            <a:r>
              <a:rPr kumimoji="0" lang="en-US" sz="1100" b="0" i="0" u="none" strike="noStrike" kern="0" cap="none" spc="0" normalizeH="0" baseline="0" noProof="0">
                <a:ln>
                  <a:noFill/>
                </a:ln>
                <a:solidFill>
                  <a:prstClr val="black"/>
                </a:solidFill>
                <a:effectLst/>
                <a:uLnTx/>
                <a:uFillTx/>
                <a:latin typeface="Century Gothic" panose="020B0502020202020204" pitchFamily="34" charset="0"/>
                <a:ea typeface="+mn-ea"/>
                <a:sym typeface="Arial"/>
              </a:rPr>
              <a:t>active conditions?</a:t>
            </a:r>
          </a:p>
        </p:txBody>
      </p:sp>
      <p:sp>
        <p:nvSpPr>
          <p:cNvPr id="61" name="Rounded Rectangle 15">
            <a:extLst>
              <a:ext uri="{FF2B5EF4-FFF2-40B4-BE49-F238E27FC236}">
                <a16:creationId xmlns:a16="http://schemas.microsoft.com/office/drawing/2014/main" id="{90FCAF03-F035-4DC8-B8D8-01B62FBCD9BE}"/>
              </a:ext>
            </a:extLst>
          </p:cNvPr>
          <p:cNvSpPr/>
          <p:nvPr/>
        </p:nvSpPr>
        <p:spPr>
          <a:xfrm>
            <a:off x="4426602" y="3031610"/>
            <a:ext cx="1330997" cy="718150"/>
          </a:xfrm>
          <a:prstGeom prst="roundRect">
            <a:avLst>
              <a:gd name="adj" fmla="val 0"/>
            </a:avLst>
          </a:prstGeom>
          <a:noFill/>
          <a:ln w="12700" cap="flat" cmpd="sng" algn="ctr">
            <a:noFill/>
            <a:prstDash val="solid"/>
            <a:miter lim="800000"/>
          </a:ln>
          <a:effectLst/>
        </p:spPr>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Century Gothic" panose="020B0502020202020204" pitchFamily="34" charset="0"/>
                <a:ea typeface="+mn-ea"/>
                <a:sym typeface="Arial"/>
              </a:rPr>
              <a:t>e.g., Send the patient’s latest History &amp; Physical</a:t>
            </a:r>
          </a:p>
        </p:txBody>
      </p:sp>
      <p:cxnSp>
        <p:nvCxnSpPr>
          <p:cNvPr id="13" name="Connector: Elbow 12">
            <a:extLst>
              <a:ext uri="{FF2B5EF4-FFF2-40B4-BE49-F238E27FC236}">
                <a16:creationId xmlns:a16="http://schemas.microsoft.com/office/drawing/2014/main" id="{749C9BE6-80FB-451C-9EC3-B00ACCC994BB}"/>
              </a:ext>
            </a:extLst>
          </p:cNvPr>
          <p:cNvCxnSpPr>
            <a:cxnSpLocks/>
          </p:cNvCxnSpPr>
          <p:nvPr/>
        </p:nvCxnSpPr>
        <p:spPr>
          <a:xfrm>
            <a:off x="7665762" y="4167118"/>
            <a:ext cx="1173751" cy="1123950"/>
          </a:xfrm>
          <a:prstGeom prst="bentConnector2">
            <a:avLst/>
          </a:prstGeom>
          <a:ln w="381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F13667F1-39D3-4F4B-849E-0E3FE56C496F}"/>
              </a:ext>
            </a:extLst>
          </p:cNvPr>
          <p:cNvCxnSpPr>
            <a:cxnSpLocks/>
          </p:cNvCxnSpPr>
          <p:nvPr/>
        </p:nvCxnSpPr>
        <p:spPr>
          <a:xfrm rot="10800000">
            <a:off x="1550086" y="5020041"/>
            <a:ext cx="6335385" cy="903573"/>
          </a:xfrm>
          <a:prstGeom prst="bentConnector2">
            <a:avLst/>
          </a:prstGeom>
          <a:ln w="381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293FEDA-6324-4612-B1DD-1C3A59C44063}"/>
              </a:ext>
            </a:extLst>
          </p:cNvPr>
          <p:cNvSpPr txBox="1"/>
          <p:nvPr/>
        </p:nvSpPr>
        <p:spPr>
          <a:xfrm>
            <a:off x="7449642" y="749622"/>
            <a:ext cx="4167553" cy="2185214"/>
          </a:xfrm>
          <a:prstGeom prst="rect">
            <a:avLst/>
          </a:prstGeom>
          <a:noFill/>
        </p:spPr>
        <p:txBody>
          <a:bodyPr wrap="square">
            <a:spAutoFit/>
          </a:bodyPr>
          <a:lstStyle/>
          <a:p>
            <a:pPr marL="0" indent="0">
              <a:buNone/>
            </a:pPr>
            <a:r>
              <a:rPr lang="en-US" b="1" dirty="0">
                <a:latin typeface="+mj-lt"/>
              </a:rPr>
              <a:t>Benefits</a:t>
            </a:r>
          </a:p>
          <a:p>
            <a:pPr marL="285750" indent="-285750">
              <a:spcBef>
                <a:spcPts val="600"/>
              </a:spcBef>
              <a:buFont typeface="Arial" panose="020B0604020202020204" pitchFamily="34" charset="0"/>
              <a:buChar char="•"/>
            </a:pPr>
            <a:r>
              <a:rPr lang="en-US" dirty="0">
                <a:latin typeface="+mj-lt"/>
              </a:rPr>
              <a:t>Payers can be explicit about the data they are requesting, as opposed to general requests which often result in providers sending more information than might be necessary to make sure claims are supported</a:t>
            </a:r>
          </a:p>
          <a:p>
            <a:pPr marL="285750" indent="-285750">
              <a:spcBef>
                <a:spcPts val="600"/>
              </a:spcBef>
              <a:buFont typeface="Arial" panose="020B0604020202020204" pitchFamily="34" charset="0"/>
              <a:buChar char="•"/>
            </a:pPr>
            <a:r>
              <a:rPr lang="en-US" dirty="0">
                <a:latin typeface="+mj-lt"/>
              </a:rPr>
              <a:t>Improves quality of information shared by using FHIR standard</a:t>
            </a:r>
          </a:p>
        </p:txBody>
      </p:sp>
      <p:sp>
        <p:nvSpPr>
          <p:cNvPr id="3" name="Slide Number Placeholder 2">
            <a:extLst>
              <a:ext uri="{FF2B5EF4-FFF2-40B4-BE49-F238E27FC236}">
                <a16:creationId xmlns:a16="http://schemas.microsoft.com/office/drawing/2014/main" id="{7A548A02-B647-4212-9D3B-8D343D3E4856}"/>
              </a:ext>
            </a:extLst>
          </p:cNvPr>
          <p:cNvSpPr>
            <a:spLocks noGrp="1"/>
          </p:cNvSpPr>
          <p:nvPr>
            <p:ph type="sldNum" sz="quarter" idx="12"/>
          </p:nvPr>
        </p:nvSpPr>
        <p:spPr>
          <a:xfrm>
            <a:off x="11360517" y="6390178"/>
            <a:ext cx="513735" cy="227164"/>
          </a:xfrm>
        </p:spPr>
        <p:txBody>
          <a:bodyPr/>
          <a:lstStyle/>
          <a:p>
            <a:pPr>
              <a:buClrTx/>
              <a:buFontTx/>
              <a:buNone/>
            </a:pPr>
            <a:fld id="{2F8AF2E6-64A8-0F46-AF27-0A96D82A033B}" type="slidenum">
              <a:rPr lang="en-US" kern="1200" smtClean="0">
                <a:solidFill>
                  <a:srgbClr val="FFFFFF"/>
                </a:solidFill>
              </a:rPr>
              <a:pPr>
                <a:buClrTx/>
                <a:buFontTx/>
                <a:buNone/>
              </a:pPr>
              <a:t>26</a:t>
            </a:fld>
            <a:endParaRPr lang="en-US" kern="1200">
              <a:solidFill>
                <a:srgbClr val="FFFFFF"/>
              </a:solidFill>
            </a:endParaRPr>
          </a:p>
        </p:txBody>
      </p:sp>
    </p:spTree>
    <p:extLst>
      <p:ext uri="{BB962C8B-B14F-4D97-AF65-F5344CB8AC3E}">
        <p14:creationId xmlns:p14="http://schemas.microsoft.com/office/powerpoint/2010/main" val="546112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16FE63-E8FC-4C40-A0CA-9DAF380E95C4}"/>
              </a:ext>
            </a:extLst>
          </p:cNvPr>
          <p:cNvSpPr>
            <a:spLocks noGrp="1"/>
          </p:cNvSpPr>
          <p:nvPr>
            <p:ph type="title"/>
          </p:nvPr>
        </p:nvSpPr>
        <p:spPr>
          <a:xfrm>
            <a:off x="761479" y="896164"/>
            <a:ext cx="3938364" cy="855150"/>
          </a:xfrm>
        </p:spPr>
        <p:txBody>
          <a:bodyPr/>
          <a:lstStyle/>
          <a:p>
            <a:r>
              <a:rPr lang="en-US" sz="3200" dirty="0"/>
              <a:t>Payer Data Exchange (</a:t>
            </a:r>
            <a:r>
              <a:rPr lang="en-US" sz="3200" dirty="0" err="1"/>
              <a:t>PDex</a:t>
            </a:r>
            <a:r>
              <a:rPr lang="en-US" sz="3200" dirty="0"/>
              <a:t>)</a:t>
            </a:r>
          </a:p>
        </p:txBody>
      </p:sp>
      <p:pic>
        <p:nvPicPr>
          <p:cNvPr id="50" name="Picture 49">
            <a:extLst>
              <a:ext uri="{FF2B5EF4-FFF2-40B4-BE49-F238E27FC236}">
                <a16:creationId xmlns:a16="http://schemas.microsoft.com/office/drawing/2014/main" id="{63A93770-28A0-4D0B-9DD6-D77EB2B7ED56}"/>
              </a:ext>
            </a:extLst>
          </p:cNvPr>
          <p:cNvPicPr>
            <a:picLocks noChangeAspect="1"/>
          </p:cNvPicPr>
          <p:nvPr/>
        </p:nvPicPr>
        <p:blipFill>
          <a:blip r:embed="rId3"/>
          <a:stretch>
            <a:fillRect/>
          </a:stretch>
        </p:blipFill>
        <p:spPr>
          <a:xfrm>
            <a:off x="682697" y="-5215457"/>
            <a:ext cx="9023693" cy="4538116"/>
          </a:xfrm>
          <a:prstGeom prst="rect">
            <a:avLst/>
          </a:prstGeom>
        </p:spPr>
      </p:pic>
      <p:sp>
        <p:nvSpPr>
          <p:cNvPr id="36" name="Rectangle: Rounded Corners 35">
            <a:extLst>
              <a:ext uri="{FF2B5EF4-FFF2-40B4-BE49-F238E27FC236}">
                <a16:creationId xmlns:a16="http://schemas.microsoft.com/office/drawing/2014/main" id="{3EC6692E-E126-4E55-9F2C-331F69805A07}"/>
              </a:ext>
            </a:extLst>
          </p:cNvPr>
          <p:cNvSpPr/>
          <p:nvPr/>
        </p:nvSpPr>
        <p:spPr>
          <a:xfrm>
            <a:off x="7081221" y="3992913"/>
            <a:ext cx="2899175" cy="1759277"/>
          </a:xfrm>
          <a:prstGeom prst="roundRect">
            <a:avLst>
              <a:gd name="adj" fmla="val 889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C70EE290-2F44-4F07-B091-7D87A8CDFEBA}"/>
              </a:ext>
            </a:extLst>
          </p:cNvPr>
          <p:cNvSpPr/>
          <p:nvPr/>
        </p:nvSpPr>
        <p:spPr>
          <a:xfrm>
            <a:off x="9281047" y="1077528"/>
            <a:ext cx="1968201" cy="4674662"/>
          </a:xfrm>
          <a:prstGeom prst="roundRect">
            <a:avLst>
              <a:gd name="adj" fmla="val 889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entury Gothic" panose="020B0502020202020204" pitchFamily="34" charset="0"/>
            </a:endParaRPr>
          </a:p>
        </p:txBody>
      </p:sp>
      <p:sp>
        <p:nvSpPr>
          <p:cNvPr id="5" name="Rounded Rectangle 3">
            <a:extLst>
              <a:ext uri="{FF2B5EF4-FFF2-40B4-BE49-F238E27FC236}">
                <a16:creationId xmlns:a16="http://schemas.microsoft.com/office/drawing/2014/main" id="{3EE5A7B9-7FC4-4E5A-A260-7FA2FD7C4766}"/>
              </a:ext>
            </a:extLst>
          </p:cNvPr>
          <p:cNvSpPr/>
          <p:nvPr/>
        </p:nvSpPr>
        <p:spPr>
          <a:xfrm>
            <a:off x="2730661" y="3030218"/>
            <a:ext cx="1381380" cy="1017376"/>
          </a:xfrm>
          <a:prstGeom prst="roundRect">
            <a:avLst>
              <a:gd name="adj" fmla="val 0"/>
            </a:avLst>
          </a:prstGeom>
          <a:noFill/>
          <a:ln w="12700" cap="flat" cmpd="sng" algn="ctr">
            <a:no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Payer Makes Data available to Provider</a:t>
            </a:r>
          </a:p>
        </p:txBody>
      </p:sp>
      <p:sp>
        <p:nvSpPr>
          <p:cNvPr id="10" name="Rounded Rectangle 15">
            <a:extLst>
              <a:ext uri="{FF2B5EF4-FFF2-40B4-BE49-F238E27FC236}">
                <a16:creationId xmlns:a16="http://schemas.microsoft.com/office/drawing/2014/main" id="{9489475E-2931-41AC-8D8D-723AD6DB9FF1}"/>
              </a:ext>
            </a:extLst>
          </p:cNvPr>
          <p:cNvSpPr/>
          <p:nvPr/>
        </p:nvSpPr>
        <p:spPr>
          <a:xfrm>
            <a:off x="588146" y="5015296"/>
            <a:ext cx="1790441" cy="787952"/>
          </a:xfrm>
          <a:prstGeom prst="roundRect">
            <a:avLst>
              <a:gd name="adj" fmla="val 0"/>
            </a:avLst>
          </a:prstGeom>
          <a:noFill/>
          <a:ln w="12700" cap="flat" cmpd="sng" algn="ctr">
            <a:no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a:solidFill>
                  <a:prstClr val="black"/>
                </a:solidFill>
                <a:latin typeface="Century Gothic" panose="020B0502020202020204" pitchFamily="34" charset="0"/>
                <a:ea typeface="+mn-ea"/>
                <a:cs typeface="+mn-cs"/>
              </a:rPr>
              <a:t>Provider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a:solidFill>
                  <a:prstClr val="black"/>
                </a:solidFill>
                <a:latin typeface="Century Gothic" panose="020B0502020202020204" pitchFamily="34" charset="0"/>
                <a:ea typeface="+mn-ea"/>
                <a:cs typeface="+mn-cs"/>
              </a:rPr>
              <a:t>EHR Initiates Request</a:t>
            </a:r>
            <a:endParaRPr kumimoji="0" lang="en-US" sz="1200" b="1"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2" name="Graphic 11">
            <a:extLst>
              <a:ext uri="{FF2B5EF4-FFF2-40B4-BE49-F238E27FC236}">
                <a16:creationId xmlns:a16="http://schemas.microsoft.com/office/drawing/2014/main" id="{696E9082-9343-4A00-A783-9C3F603C8BA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94257" y="4096386"/>
            <a:ext cx="647551" cy="977934"/>
          </a:xfrm>
          <a:prstGeom prst="rect">
            <a:avLst/>
          </a:prstGeom>
        </p:spPr>
      </p:pic>
      <p:pic>
        <p:nvPicPr>
          <p:cNvPr id="15" name="Graphic 14">
            <a:extLst>
              <a:ext uri="{FF2B5EF4-FFF2-40B4-BE49-F238E27FC236}">
                <a16:creationId xmlns:a16="http://schemas.microsoft.com/office/drawing/2014/main" id="{2AB8ABA8-E68B-430E-8823-D0AEFE5E12F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194256" y="1822497"/>
            <a:ext cx="647552" cy="802401"/>
          </a:xfrm>
          <a:prstGeom prst="rect">
            <a:avLst/>
          </a:prstGeom>
        </p:spPr>
      </p:pic>
      <p:sp>
        <p:nvSpPr>
          <p:cNvPr id="16" name="Rounded Rectangle 15">
            <a:extLst>
              <a:ext uri="{FF2B5EF4-FFF2-40B4-BE49-F238E27FC236}">
                <a16:creationId xmlns:a16="http://schemas.microsoft.com/office/drawing/2014/main" id="{D18B0F60-8D86-4470-8639-4DF71C87E21F}"/>
              </a:ext>
            </a:extLst>
          </p:cNvPr>
          <p:cNvSpPr/>
          <p:nvPr/>
        </p:nvSpPr>
        <p:spPr>
          <a:xfrm>
            <a:off x="590301" y="2524686"/>
            <a:ext cx="1901505" cy="787952"/>
          </a:xfrm>
          <a:prstGeom prst="roundRect">
            <a:avLst>
              <a:gd name="adj" fmla="val 0"/>
            </a:avLst>
          </a:prstGeom>
          <a:noFill/>
          <a:ln w="12700" cap="flat" cmpd="sng" algn="ctr">
            <a:no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a:solidFill>
                  <a:prstClr val="black"/>
                </a:solidFill>
                <a:latin typeface="Century Gothic" panose="020B0502020202020204" pitchFamily="34" charset="0"/>
                <a:ea typeface="+mn-ea"/>
                <a:cs typeface="+mn-cs"/>
              </a:rPr>
              <a:t>Patient Visits Provider</a:t>
            </a:r>
            <a:endParaRPr kumimoji="0" lang="en-US" sz="1200" b="1"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cxnSp>
        <p:nvCxnSpPr>
          <p:cNvPr id="8" name="Straight Arrow Connector 7">
            <a:extLst>
              <a:ext uri="{FF2B5EF4-FFF2-40B4-BE49-F238E27FC236}">
                <a16:creationId xmlns:a16="http://schemas.microsoft.com/office/drawing/2014/main" id="{3C30CE54-2CF0-4C86-B1DF-A920EA329B46}"/>
              </a:ext>
            </a:extLst>
          </p:cNvPr>
          <p:cNvCxnSpPr/>
          <p:nvPr/>
        </p:nvCxnSpPr>
        <p:spPr>
          <a:xfrm>
            <a:off x="1534304" y="3237414"/>
            <a:ext cx="0" cy="755499"/>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BE3430E-892E-4B0D-9F55-8B7FA3FCA6AA}"/>
              </a:ext>
            </a:extLst>
          </p:cNvPr>
          <p:cNvCxnSpPr>
            <a:cxnSpLocks/>
          </p:cNvCxnSpPr>
          <p:nvPr/>
        </p:nvCxnSpPr>
        <p:spPr>
          <a:xfrm flipH="1">
            <a:off x="2040497" y="4618352"/>
            <a:ext cx="801402" cy="0"/>
          </a:xfrm>
          <a:prstGeom prst="straightConnector1">
            <a:avLst/>
          </a:prstGeom>
          <a:ln w="3810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3AA18D33-6067-4872-8E2E-B728C169250B}"/>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3079761" y="4148861"/>
            <a:ext cx="683178" cy="755091"/>
          </a:xfrm>
          <a:prstGeom prst="rect">
            <a:avLst/>
          </a:prstGeom>
        </p:spPr>
      </p:pic>
      <p:sp>
        <p:nvSpPr>
          <p:cNvPr id="23" name="Rectangle: Rounded Corners 22">
            <a:extLst>
              <a:ext uri="{FF2B5EF4-FFF2-40B4-BE49-F238E27FC236}">
                <a16:creationId xmlns:a16="http://schemas.microsoft.com/office/drawing/2014/main" id="{B0C508B7-4E95-4958-A100-57834C8F4A38}"/>
              </a:ext>
            </a:extLst>
          </p:cNvPr>
          <p:cNvSpPr/>
          <p:nvPr/>
        </p:nvSpPr>
        <p:spPr>
          <a:xfrm>
            <a:off x="9667359" y="2306437"/>
            <a:ext cx="1381380" cy="332616"/>
          </a:xfrm>
          <a:prstGeom prst="roundRect">
            <a:avLst>
              <a:gd name="adj" fmla="val 1275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Alerts (</a:t>
            </a:r>
            <a:r>
              <a:rPr lang="en-US" sz="1200" err="1">
                <a:latin typeface="Century Gothic" panose="020B0502020202020204" pitchFamily="34" charset="0"/>
              </a:rPr>
              <a:t>eg</a:t>
            </a:r>
            <a:r>
              <a:rPr lang="en-US" sz="1200">
                <a:latin typeface="Century Gothic" panose="020B0502020202020204" pitchFamily="34" charset="0"/>
              </a:rPr>
              <a:t>, ADT)</a:t>
            </a:r>
          </a:p>
        </p:txBody>
      </p:sp>
      <p:sp>
        <p:nvSpPr>
          <p:cNvPr id="24" name="Rectangle: Rounded Corners 23">
            <a:extLst>
              <a:ext uri="{FF2B5EF4-FFF2-40B4-BE49-F238E27FC236}">
                <a16:creationId xmlns:a16="http://schemas.microsoft.com/office/drawing/2014/main" id="{11072327-862E-4A87-86AF-47E14066B12F}"/>
              </a:ext>
            </a:extLst>
          </p:cNvPr>
          <p:cNvSpPr/>
          <p:nvPr/>
        </p:nvSpPr>
        <p:spPr>
          <a:xfrm>
            <a:off x="9678208" y="2718445"/>
            <a:ext cx="1381380" cy="332616"/>
          </a:xfrm>
          <a:prstGeom prst="roundRect">
            <a:avLst>
              <a:gd name="adj" fmla="val 1275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Immunizations</a:t>
            </a:r>
          </a:p>
        </p:txBody>
      </p:sp>
      <p:sp>
        <p:nvSpPr>
          <p:cNvPr id="25" name="Rectangle: Rounded Corners 24">
            <a:extLst>
              <a:ext uri="{FF2B5EF4-FFF2-40B4-BE49-F238E27FC236}">
                <a16:creationId xmlns:a16="http://schemas.microsoft.com/office/drawing/2014/main" id="{8455EEA8-36BA-4EC0-8F6D-F3E9732E5433}"/>
              </a:ext>
            </a:extLst>
          </p:cNvPr>
          <p:cNvSpPr/>
          <p:nvPr/>
        </p:nvSpPr>
        <p:spPr>
          <a:xfrm>
            <a:off x="9689056" y="3125164"/>
            <a:ext cx="1381380" cy="529017"/>
          </a:xfrm>
          <a:prstGeom prst="roundRect">
            <a:avLst>
              <a:gd name="adj" fmla="val 1275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Laboratory (</a:t>
            </a:r>
            <a:r>
              <a:rPr lang="en-US" sz="1200" err="1">
                <a:latin typeface="Century Gothic" panose="020B0502020202020204" pitchFamily="34" charset="0"/>
              </a:rPr>
              <a:t>eg</a:t>
            </a:r>
            <a:r>
              <a:rPr lang="en-US" sz="1200">
                <a:latin typeface="Century Gothic" panose="020B0502020202020204" pitchFamily="34" charset="0"/>
              </a:rPr>
              <a:t>, national labs)</a:t>
            </a:r>
          </a:p>
        </p:txBody>
      </p:sp>
      <p:sp>
        <p:nvSpPr>
          <p:cNvPr id="30" name="TextBox 29">
            <a:extLst>
              <a:ext uri="{FF2B5EF4-FFF2-40B4-BE49-F238E27FC236}">
                <a16:creationId xmlns:a16="http://schemas.microsoft.com/office/drawing/2014/main" id="{53622B38-AF35-4832-AAEB-335720713822}"/>
              </a:ext>
            </a:extLst>
          </p:cNvPr>
          <p:cNvSpPr txBox="1"/>
          <p:nvPr/>
        </p:nvSpPr>
        <p:spPr>
          <a:xfrm>
            <a:off x="7694533" y="5892238"/>
            <a:ext cx="2983249" cy="280374"/>
          </a:xfrm>
          <a:prstGeom prst="rect">
            <a:avLst/>
          </a:prstGeom>
          <a:noFill/>
        </p:spPr>
        <p:txBody>
          <a:bodyPr wrap="square" rtlCol="0">
            <a:spAutoFit/>
          </a:bodyPr>
          <a:lstStyle/>
          <a:p>
            <a:pPr algn="ctr"/>
            <a:r>
              <a:rPr lang="en-US" sz="1200">
                <a:latin typeface="Century Gothic" panose="020B0502020202020204" pitchFamily="34" charset="0"/>
              </a:rPr>
              <a:t>PDex Information Sources/Flow</a:t>
            </a:r>
          </a:p>
        </p:txBody>
      </p:sp>
      <p:sp>
        <p:nvSpPr>
          <p:cNvPr id="31" name="Rectangle: Rounded Corners 30">
            <a:extLst>
              <a:ext uri="{FF2B5EF4-FFF2-40B4-BE49-F238E27FC236}">
                <a16:creationId xmlns:a16="http://schemas.microsoft.com/office/drawing/2014/main" id="{99DFF14C-48D5-43AD-9527-CC1C530465B3}"/>
              </a:ext>
            </a:extLst>
          </p:cNvPr>
          <p:cNvSpPr/>
          <p:nvPr/>
        </p:nvSpPr>
        <p:spPr>
          <a:xfrm>
            <a:off x="7229606" y="4464807"/>
            <a:ext cx="1868342" cy="332616"/>
          </a:xfrm>
          <a:prstGeom prst="roundRect">
            <a:avLst>
              <a:gd name="adj" fmla="val 1275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System of record</a:t>
            </a:r>
          </a:p>
        </p:txBody>
      </p:sp>
      <p:sp>
        <p:nvSpPr>
          <p:cNvPr id="33" name="Rounded Rectangle 3">
            <a:extLst>
              <a:ext uri="{FF2B5EF4-FFF2-40B4-BE49-F238E27FC236}">
                <a16:creationId xmlns:a16="http://schemas.microsoft.com/office/drawing/2014/main" id="{23C6EFBD-A2F8-437E-8049-7D2CEFA95E94}"/>
              </a:ext>
            </a:extLst>
          </p:cNvPr>
          <p:cNvSpPr/>
          <p:nvPr/>
        </p:nvSpPr>
        <p:spPr>
          <a:xfrm>
            <a:off x="2557464" y="4903952"/>
            <a:ext cx="1727773" cy="1259433"/>
          </a:xfrm>
          <a:prstGeom prst="roundRect">
            <a:avLst>
              <a:gd name="adj" fmla="val 0"/>
            </a:avLst>
          </a:prstGeom>
          <a:noFill/>
          <a:ln w="12700" cap="flat" cmpd="sng" algn="ctr">
            <a:noFill/>
            <a:prstDash val="solid"/>
            <a:miter lim="800000"/>
          </a:ln>
          <a:effectLst/>
        </p:spPr>
        <p:txBody>
          <a:bodyPr rtlCol="0" anchor="ctr" anchorCtr="0"/>
          <a:lstStyle/>
          <a:p>
            <a:pPr lvl="0" algn="ctr">
              <a:buClrTx/>
              <a:defRPr/>
            </a:pPr>
            <a:r>
              <a:rPr lang="en-US" sz="1600" b="1">
                <a:solidFill>
                  <a:prstClr val="black"/>
                </a:solidFill>
                <a:latin typeface="Calibri" panose="020F0502020204030204"/>
                <a:ea typeface="+mn-ea"/>
                <a:cs typeface="+mn-cs"/>
              </a:rPr>
              <a:t>Payer Gathers Data received from Source System(s)</a:t>
            </a:r>
          </a:p>
        </p:txBody>
      </p:sp>
      <p:sp>
        <p:nvSpPr>
          <p:cNvPr id="37" name="Rectangle: Rounded Corners 36">
            <a:extLst>
              <a:ext uri="{FF2B5EF4-FFF2-40B4-BE49-F238E27FC236}">
                <a16:creationId xmlns:a16="http://schemas.microsoft.com/office/drawing/2014/main" id="{763EF8E1-EB04-46EC-BE8F-008C0ADCB422}"/>
              </a:ext>
            </a:extLst>
          </p:cNvPr>
          <p:cNvSpPr/>
          <p:nvPr/>
        </p:nvSpPr>
        <p:spPr>
          <a:xfrm>
            <a:off x="4555910" y="4901839"/>
            <a:ext cx="2302273" cy="794874"/>
          </a:xfrm>
          <a:prstGeom prst="roundRect">
            <a:avLst>
              <a:gd name="adj" fmla="val 10056"/>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Century Gothic" panose="020B0502020202020204" pitchFamily="34" charset="0"/>
              </a:rPr>
              <a:t>Claims based clinical FHIR resources</a:t>
            </a:r>
          </a:p>
        </p:txBody>
      </p:sp>
      <p:cxnSp>
        <p:nvCxnSpPr>
          <p:cNvPr id="20" name="Connector: Elbow 19">
            <a:extLst>
              <a:ext uri="{FF2B5EF4-FFF2-40B4-BE49-F238E27FC236}">
                <a16:creationId xmlns:a16="http://schemas.microsoft.com/office/drawing/2014/main" id="{F7AFA4B8-6723-4890-B76E-14A7AE5BF06E}"/>
              </a:ext>
            </a:extLst>
          </p:cNvPr>
          <p:cNvCxnSpPr>
            <a:cxnSpLocks/>
            <a:stCxn id="33" idx="2"/>
            <a:endCxn id="30" idx="2"/>
          </p:cNvCxnSpPr>
          <p:nvPr/>
        </p:nvCxnSpPr>
        <p:spPr>
          <a:xfrm rot="16200000" flipH="1">
            <a:off x="6299141" y="3285594"/>
            <a:ext cx="9227" cy="5764807"/>
          </a:xfrm>
          <a:prstGeom prst="bentConnector3">
            <a:avLst>
              <a:gd name="adj1" fmla="val 3509212"/>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1E42484-F21E-407A-AE82-2EFA7453A76E}"/>
              </a:ext>
            </a:extLst>
          </p:cNvPr>
          <p:cNvCxnSpPr>
            <a:cxnSpLocks/>
          </p:cNvCxnSpPr>
          <p:nvPr/>
        </p:nvCxnSpPr>
        <p:spPr>
          <a:xfrm>
            <a:off x="10396634" y="4575666"/>
            <a:ext cx="4810" cy="633524"/>
          </a:xfrm>
          <a:prstGeom prst="straightConnector1">
            <a:avLst/>
          </a:prstGeom>
          <a:ln w="3810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6B772D0-1A7F-48FB-91F2-EF06CDD321B7}"/>
              </a:ext>
            </a:extLst>
          </p:cNvPr>
          <p:cNvSpPr txBox="1"/>
          <p:nvPr/>
        </p:nvSpPr>
        <p:spPr>
          <a:xfrm>
            <a:off x="9710754" y="4801338"/>
            <a:ext cx="1381380" cy="280374"/>
          </a:xfrm>
          <a:prstGeom prst="rect">
            <a:avLst/>
          </a:prstGeom>
          <a:solidFill>
            <a:srgbClr val="F2F2F2"/>
          </a:solidFill>
        </p:spPr>
        <p:txBody>
          <a:bodyPr wrap="square" rtlCol="0">
            <a:spAutoFit/>
          </a:bodyPr>
          <a:lstStyle/>
          <a:p>
            <a:pPr algn="ctr"/>
            <a:r>
              <a:rPr lang="en-US" sz="1200">
                <a:latin typeface="Century Gothic" panose="020B0502020202020204" pitchFamily="34" charset="0"/>
              </a:rPr>
              <a:t>Adjudication</a:t>
            </a:r>
          </a:p>
        </p:txBody>
      </p:sp>
      <p:cxnSp>
        <p:nvCxnSpPr>
          <p:cNvPr id="40" name="Connector: Elbow 39">
            <a:extLst>
              <a:ext uri="{FF2B5EF4-FFF2-40B4-BE49-F238E27FC236}">
                <a16:creationId xmlns:a16="http://schemas.microsoft.com/office/drawing/2014/main" id="{B6D9DC74-88AA-4E83-98F0-BCBF84BAE803}"/>
              </a:ext>
            </a:extLst>
          </p:cNvPr>
          <p:cNvCxnSpPr>
            <a:cxnSpLocks/>
          </p:cNvCxnSpPr>
          <p:nvPr/>
        </p:nvCxnSpPr>
        <p:spPr>
          <a:xfrm rot="10800000" flipV="1">
            <a:off x="9748030" y="4315168"/>
            <a:ext cx="11569" cy="1070015"/>
          </a:xfrm>
          <a:prstGeom prst="bentConnector3">
            <a:avLst>
              <a:gd name="adj1" fmla="val 2469764"/>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B6F960D-ABE6-4A8D-973D-C3F753C285A6}"/>
              </a:ext>
            </a:extLst>
          </p:cNvPr>
          <p:cNvCxnSpPr>
            <a:cxnSpLocks/>
          </p:cNvCxnSpPr>
          <p:nvPr/>
        </p:nvCxnSpPr>
        <p:spPr>
          <a:xfrm>
            <a:off x="9186157" y="4618352"/>
            <a:ext cx="287519" cy="0"/>
          </a:xfrm>
          <a:prstGeom prst="straightConnector1">
            <a:avLst/>
          </a:prstGeom>
          <a:ln w="3810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C8311E1-0D8C-46EA-AE48-D064A7434FCC}"/>
              </a:ext>
            </a:extLst>
          </p:cNvPr>
          <p:cNvCxnSpPr>
            <a:cxnSpLocks/>
          </p:cNvCxnSpPr>
          <p:nvPr/>
        </p:nvCxnSpPr>
        <p:spPr>
          <a:xfrm flipV="1">
            <a:off x="8163776" y="4821117"/>
            <a:ext cx="0" cy="292376"/>
          </a:xfrm>
          <a:prstGeom prst="straightConnector1">
            <a:avLst/>
          </a:prstGeom>
          <a:ln w="3810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432930B4-DC9D-4FEB-891A-8974B23138F8}"/>
              </a:ext>
            </a:extLst>
          </p:cNvPr>
          <p:cNvSpPr/>
          <p:nvPr/>
        </p:nvSpPr>
        <p:spPr>
          <a:xfrm>
            <a:off x="9710754" y="4148861"/>
            <a:ext cx="1381380" cy="332616"/>
          </a:xfrm>
          <a:prstGeom prst="roundRect">
            <a:avLst>
              <a:gd name="adj" fmla="val 1275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EOB</a:t>
            </a:r>
          </a:p>
        </p:txBody>
      </p:sp>
      <p:sp>
        <p:nvSpPr>
          <p:cNvPr id="28" name="Rectangle: Rounded Corners 27">
            <a:extLst>
              <a:ext uri="{FF2B5EF4-FFF2-40B4-BE49-F238E27FC236}">
                <a16:creationId xmlns:a16="http://schemas.microsoft.com/office/drawing/2014/main" id="{91E948B9-DB74-424E-BAC4-A705C41F1230}"/>
              </a:ext>
            </a:extLst>
          </p:cNvPr>
          <p:cNvSpPr/>
          <p:nvPr/>
        </p:nvSpPr>
        <p:spPr>
          <a:xfrm>
            <a:off x="9710754" y="5218876"/>
            <a:ext cx="1381380" cy="332616"/>
          </a:xfrm>
          <a:prstGeom prst="roundRect">
            <a:avLst>
              <a:gd name="adj" fmla="val 1275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Claims</a:t>
            </a:r>
          </a:p>
        </p:txBody>
      </p:sp>
      <p:cxnSp>
        <p:nvCxnSpPr>
          <p:cNvPr id="53" name="Straight Arrow Connector 52">
            <a:extLst>
              <a:ext uri="{FF2B5EF4-FFF2-40B4-BE49-F238E27FC236}">
                <a16:creationId xmlns:a16="http://schemas.microsoft.com/office/drawing/2014/main" id="{5EA3D785-E6C9-4FF9-90DA-5CFAAB9C1F6A}"/>
              </a:ext>
            </a:extLst>
          </p:cNvPr>
          <p:cNvCxnSpPr>
            <a:cxnSpLocks/>
          </p:cNvCxnSpPr>
          <p:nvPr/>
        </p:nvCxnSpPr>
        <p:spPr>
          <a:xfrm>
            <a:off x="6858183" y="5325666"/>
            <a:ext cx="387164" cy="0"/>
          </a:xfrm>
          <a:prstGeom prst="straightConnector1">
            <a:avLst/>
          </a:prstGeom>
          <a:ln w="3810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64A596C5-542B-4EA6-B76E-CF08395FAC9D}"/>
              </a:ext>
            </a:extLst>
          </p:cNvPr>
          <p:cNvSpPr/>
          <p:nvPr/>
        </p:nvSpPr>
        <p:spPr>
          <a:xfrm>
            <a:off x="7229605" y="5159358"/>
            <a:ext cx="1868342" cy="332616"/>
          </a:xfrm>
          <a:prstGeom prst="roundRect">
            <a:avLst>
              <a:gd name="adj" fmla="val 1275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Data Extract Definition</a:t>
            </a:r>
          </a:p>
        </p:txBody>
      </p:sp>
      <p:cxnSp>
        <p:nvCxnSpPr>
          <p:cNvPr id="58" name="Connector: Elbow 57">
            <a:extLst>
              <a:ext uri="{FF2B5EF4-FFF2-40B4-BE49-F238E27FC236}">
                <a16:creationId xmlns:a16="http://schemas.microsoft.com/office/drawing/2014/main" id="{A79C2020-8C03-40C9-9C31-61500834B8F3}"/>
              </a:ext>
            </a:extLst>
          </p:cNvPr>
          <p:cNvCxnSpPr>
            <a:cxnSpLocks/>
          </p:cNvCxnSpPr>
          <p:nvPr/>
        </p:nvCxnSpPr>
        <p:spPr>
          <a:xfrm rot="10800000" flipV="1">
            <a:off x="9742245" y="1697419"/>
            <a:ext cx="11569" cy="2206960"/>
          </a:xfrm>
          <a:prstGeom prst="bentConnector3">
            <a:avLst>
              <a:gd name="adj1" fmla="val 2469764"/>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D23F4517-6613-4DEC-B60B-6309B56AFE4C}"/>
              </a:ext>
            </a:extLst>
          </p:cNvPr>
          <p:cNvSpPr/>
          <p:nvPr/>
        </p:nvSpPr>
        <p:spPr>
          <a:xfrm>
            <a:off x="9678208" y="1217576"/>
            <a:ext cx="1381380" cy="990265"/>
          </a:xfrm>
          <a:prstGeom prst="roundRect">
            <a:avLst>
              <a:gd name="adj" fmla="val 688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Provider data from CDAs and other sources</a:t>
            </a:r>
          </a:p>
        </p:txBody>
      </p:sp>
      <p:sp>
        <p:nvSpPr>
          <p:cNvPr id="26" name="Rectangle: Rounded Corners 25">
            <a:extLst>
              <a:ext uri="{FF2B5EF4-FFF2-40B4-BE49-F238E27FC236}">
                <a16:creationId xmlns:a16="http://schemas.microsoft.com/office/drawing/2014/main" id="{37A6B803-316D-48F1-B709-5B778388249B}"/>
              </a:ext>
            </a:extLst>
          </p:cNvPr>
          <p:cNvSpPr/>
          <p:nvPr/>
        </p:nvSpPr>
        <p:spPr>
          <a:xfrm>
            <a:off x="9699905" y="3736612"/>
            <a:ext cx="1381380" cy="332616"/>
          </a:xfrm>
          <a:prstGeom prst="roundRect">
            <a:avLst>
              <a:gd name="adj" fmla="val 1275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PBM (meds)</a:t>
            </a:r>
          </a:p>
        </p:txBody>
      </p:sp>
      <p:cxnSp>
        <p:nvCxnSpPr>
          <p:cNvPr id="60" name="Straight Arrow Connector 59">
            <a:extLst>
              <a:ext uri="{FF2B5EF4-FFF2-40B4-BE49-F238E27FC236}">
                <a16:creationId xmlns:a16="http://schemas.microsoft.com/office/drawing/2014/main" id="{4B3E6740-9A71-4EFB-8663-54E1DD6EBAD7}"/>
              </a:ext>
            </a:extLst>
          </p:cNvPr>
          <p:cNvCxnSpPr>
            <a:cxnSpLocks/>
          </p:cNvCxnSpPr>
          <p:nvPr/>
        </p:nvCxnSpPr>
        <p:spPr>
          <a:xfrm>
            <a:off x="6858183" y="2887810"/>
            <a:ext cx="2615492" cy="0"/>
          </a:xfrm>
          <a:prstGeom prst="straightConnector1">
            <a:avLst/>
          </a:prstGeom>
          <a:ln w="3810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557E27FF-0E48-497D-A5DC-B8527E254AB7}"/>
              </a:ext>
            </a:extLst>
          </p:cNvPr>
          <p:cNvCxnSpPr>
            <a:cxnSpLocks/>
            <a:stCxn id="61" idx="1"/>
            <a:endCxn id="37" idx="1"/>
          </p:cNvCxnSpPr>
          <p:nvPr/>
        </p:nvCxnSpPr>
        <p:spPr>
          <a:xfrm rot="10800000" flipV="1">
            <a:off x="4555910" y="2893386"/>
            <a:ext cx="12700" cy="2405889"/>
          </a:xfrm>
          <a:prstGeom prst="bentConnector3">
            <a:avLst>
              <a:gd name="adj1" fmla="val 1800000"/>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755EC713-253E-4FC2-8615-96EF85392C94}"/>
              </a:ext>
            </a:extLst>
          </p:cNvPr>
          <p:cNvCxnSpPr>
            <a:cxnSpLocks/>
          </p:cNvCxnSpPr>
          <p:nvPr/>
        </p:nvCxnSpPr>
        <p:spPr>
          <a:xfrm flipV="1">
            <a:off x="2040497" y="3615163"/>
            <a:ext cx="738829" cy="533698"/>
          </a:xfrm>
          <a:prstGeom prst="straightConnector1">
            <a:avLst/>
          </a:prstGeom>
          <a:ln w="3810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799D844E-E1AF-42CA-90B4-74A8F0FBB865}"/>
              </a:ext>
            </a:extLst>
          </p:cNvPr>
          <p:cNvSpPr/>
          <p:nvPr/>
        </p:nvSpPr>
        <p:spPr>
          <a:xfrm>
            <a:off x="4555910" y="2491336"/>
            <a:ext cx="2302273" cy="804102"/>
          </a:xfrm>
          <a:prstGeom prst="roundRect">
            <a:avLst>
              <a:gd name="adj" fmla="val 10056"/>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Century Gothic" panose="020B0502020202020204" pitchFamily="34" charset="0"/>
              </a:rPr>
              <a:t>Clinical data based FHIR resources</a:t>
            </a:r>
          </a:p>
        </p:txBody>
      </p:sp>
      <p:cxnSp>
        <p:nvCxnSpPr>
          <p:cNvPr id="74" name="Straight Connector 73">
            <a:extLst>
              <a:ext uri="{FF2B5EF4-FFF2-40B4-BE49-F238E27FC236}">
                <a16:creationId xmlns:a16="http://schemas.microsoft.com/office/drawing/2014/main" id="{63DEA0ED-E3AF-492E-89E4-AA40CF927F61}"/>
              </a:ext>
            </a:extLst>
          </p:cNvPr>
          <p:cNvCxnSpPr/>
          <p:nvPr/>
        </p:nvCxnSpPr>
        <p:spPr>
          <a:xfrm>
            <a:off x="9376782" y="2881200"/>
            <a:ext cx="290577" cy="0"/>
          </a:xfrm>
          <a:prstGeom prst="line">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1628338F-86D5-4F4B-AD7F-1C4B7803FC6A}"/>
              </a:ext>
            </a:extLst>
          </p:cNvPr>
          <p:cNvGrpSpPr/>
          <p:nvPr/>
        </p:nvGrpSpPr>
        <p:grpSpPr>
          <a:xfrm>
            <a:off x="9466851" y="2479967"/>
            <a:ext cx="203087" cy="910162"/>
            <a:chOff x="10012478" y="2182852"/>
            <a:chExt cx="321808" cy="999119"/>
          </a:xfrm>
        </p:grpSpPr>
        <p:cxnSp>
          <p:nvCxnSpPr>
            <p:cNvPr id="73" name="Straight Connector 72">
              <a:extLst>
                <a:ext uri="{FF2B5EF4-FFF2-40B4-BE49-F238E27FC236}">
                  <a16:creationId xmlns:a16="http://schemas.microsoft.com/office/drawing/2014/main" id="{A323D900-BE24-4458-92B0-E48809977BCB}"/>
                </a:ext>
              </a:extLst>
            </p:cNvPr>
            <p:cNvCxnSpPr/>
            <p:nvPr/>
          </p:nvCxnSpPr>
          <p:spPr>
            <a:xfrm>
              <a:off x="10012478" y="2182852"/>
              <a:ext cx="318977" cy="0"/>
            </a:xfrm>
            <a:prstGeom prst="line">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5535199-A975-47F9-AE78-ACDA5E4C41FD}"/>
                </a:ext>
              </a:extLst>
            </p:cNvPr>
            <p:cNvCxnSpPr/>
            <p:nvPr/>
          </p:nvCxnSpPr>
          <p:spPr>
            <a:xfrm>
              <a:off x="10015309" y="3181971"/>
              <a:ext cx="318977" cy="0"/>
            </a:xfrm>
            <a:prstGeom prst="line">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a:extLst>
              <a:ext uri="{FF2B5EF4-FFF2-40B4-BE49-F238E27FC236}">
                <a16:creationId xmlns:a16="http://schemas.microsoft.com/office/drawing/2014/main" id="{29ED5D17-4A9C-4F66-B124-B6EC401EE37A}"/>
              </a:ext>
            </a:extLst>
          </p:cNvPr>
          <p:cNvCxnSpPr>
            <a:cxnSpLocks/>
          </p:cNvCxnSpPr>
          <p:nvPr/>
        </p:nvCxnSpPr>
        <p:spPr>
          <a:xfrm>
            <a:off x="3957197" y="3619091"/>
            <a:ext cx="400023" cy="0"/>
          </a:xfrm>
          <a:prstGeom prst="straightConnector1">
            <a:avLst/>
          </a:prstGeom>
          <a:ln w="3810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C74F931-0DBC-4DDC-9640-E4A32A1455A7}"/>
              </a:ext>
            </a:extLst>
          </p:cNvPr>
          <p:cNvSpPr txBox="1"/>
          <p:nvPr/>
        </p:nvSpPr>
        <p:spPr>
          <a:xfrm>
            <a:off x="4568610" y="284237"/>
            <a:ext cx="4281921" cy="1923604"/>
          </a:xfrm>
          <a:prstGeom prst="rect">
            <a:avLst/>
          </a:prstGeom>
          <a:noFill/>
        </p:spPr>
        <p:txBody>
          <a:bodyPr wrap="square">
            <a:spAutoFit/>
          </a:bodyPr>
          <a:lstStyle/>
          <a:p>
            <a:pPr marL="0" indent="0">
              <a:buNone/>
            </a:pPr>
            <a:r>
              <a:rPr lang="en-US" sz="1100" b="1">
                <a:latin typeface="Century Gothic" panose="020B0502020202020204" pitchFamily="34" charset="0"/>
              </a:rPr>
              <a:t>Benefits</a:t>
            </a:r>
          </a:p>
          <a:p>
            <a:pPr marL="285750" indent="-285750">
              <a:spcBef>
                <a:spcPts val="600"/>
              </a:spcBef>
              <a:buFont typeface="Arial" panose="020B0604020202020204" pitchFamily="34" charset="0"/>
              <a:buChar char="•"/>
            </a:pPr>
            <a:r>
              <a:rPr lang="en-US" sz="1100">
                <a:latin typeface="Century Gothic" panose="020B0502020202020204" pitchFamily="34" charset="0"/>
              </a:rPr>
              <a:t>Creates a full picture of all patient activities</a:t>
            </a:r>
          </a:p>
          <a:p>
            <a:pPr marL="285750" indent="-285750">
              <a:spcBef>
                <a:spcPts val="600"/>
              </a:spcBef>
              <a:buFont typeface="Arial" panose="020B0604020202020204" pitchFamily="34" charset="0"/>
              <a:buChar char="•"/>
            </a:pPr>
            <a:r>
              <a:rPr lang="en-US" sz="1100">
                <a:latin typeface="Century Gothic" panose="020B0502020202020204" pitchFamily="34" charset="0"/>
              </a:rPr>
              <a:t>Providers may be unaware of all the patient clinical activities outside their facility</a:t>
            </a:r>
          </a:p>
          <a:p>
            <a:pPr marL="285750" indent="-285750">
              <a:spcBef>
                <a:spcPts val="600"/>
              </a:spcBef>
              <a:buFont typeface="Arial" panose="020B0604020202020204" pitchFamily="34" charset="0"/>
              <a:buChar char="•"/>
            </a:pPr>
            <a:r>
              <a:rPr lang="en-US" sz="1100">
                <a:latin typeface="Century Gothic" panose="020B0502020202020204" pitchFamily="34" charset="0"/>
              </a:rPr>
              <a:t>Addition of payer-based data expands the scope of information available to the patient and provider to support clinical decision-making and care planning</a:t>
            </a:r>
          </a:p>
          <a:p>
            <a:pPr marL="285750" indent="-285750">
              <a:spcBef>
                <a:spcPts val="600"/>
              </a:spcBef>
              <a:buFont typeface="Arial" panose="020B0604020202020204" pitchFamily="34" charset="0"/>
              <a:buChar char="•"/>
            </a:pPr>
            <a:r>
              <a:rPr lang="en-US" sz="1100">
                <a:latin typeface="Century Gothic" panose="020B0502020202020204" pitchFamily="34" charset="0"/>
              </a:rPr>
              <a:t>Improves quality of information shared by using FHIR standard</a:t>
            </a:r>
          </a:p>
        </p:txBody>
      </p:sp>
      <p:sp>
        <p:nvSpPr>
          <p:cNvPr id="3" name="Slide Number Placeholder 2">
            <a:extLst>
              <a:ext uri="{FF2B5EF4-FFF2-40B4-BE49-F238E27FC236}">
                <a16:creationId xmlns:a16="http://schemas.microsoft.com/office/drawing/2014/main" id="{A59747EE-3D3C-477F-8037-A933B1A01249}"/>
              </a:ext>
            </a:extLst>
          </p:cNvPr>
          <p:cNvSpPr>
            <a:spLocks noGrp="1"/>
          </p:cNvSpPr>
          <p:nvPr>
            <p:ph type="sldNum" sz="quarter" idx="12"/>
          </p:nvPr>
        </p:nvSpPr>
        <p:spPr>
          <a:xfrm>
            <a:off x="11360517" y="6390178"/>
            <a:ext cx="513735" cy="227164"/>
          </a:xfrm>
        </p:spPr>
        <p:txBody>
          <a:bodyPr/>
          <a:lstStyle/>
          <a:p>
            <a:pPr>
              <a:buClrTx/>
              <a:buFontTx/>
              <a:buNone/>
            </a:pPr>
            <a:fld id="{2F8AF2E6-64A8-0F46-AF27-0A96D82A033B}" type="slidenum">
              <a:rPr lang="en-US" kern="1200" smtClean="0">
                <a:solidFill>
                  <a:srgbClr val="FFFFFF"/>
                </a:solidFill>
              </a:rPr>
              <a:pPr>
                <a:buClrTx/>
                <a:buFontTx/>
                <a:buNone/>
              </a:pPr>
              <a:t>27</a:t>
            </a:fld>
            <a:endParaRPr lang="en-US" kern="1200">
              <a:solidFill>
                <a:srgbClr val="FFFFFF"/>
              </a:solidFill>
            </a:endParaRPr>
          </a:p>
        </p:txBody>
      </p:sp>
    </p:spTree>
    <p:extLst>
      <p:ext uri="{BB962C8B-B14F-4D97-AF65-F5344CB8AC3E}">
        <p14:creationId xmlns:p14="http://schemas.microsoft.com/office/powerpoint/2010/main" val="29695705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1F7C4F39-D219-461E-A283-115D7D48187F}"/>
              </a:ext>
            </a:extLst>
          </p:cNvPr>
          <p:cNvSpPr/>
          <p:nvPr/>
        </p:nvSpPr>
        <p:spPr>
          <a:xfrm>
            <a:off x="669082" y="1535218"/>
            <a:ext cx="3846111" cy="3544549"/>
          </a:xfrm>
          <a:prstGeom prst="roundRect">
            <a:avLst>
              <a:gd name="adj" fmla="val 5948"/>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endParaRPr>
          </a:p>
        </p:txBody>
      </p:sp>
      <p:sp>
        <p:nvSpPr>
          <p:cNvPr id="13" name="Rectangle: Rounded Corners 12">
            <a:extLst>
              <a:ext uri="{FF2B5EF4-FFF2-40B4-BE49-F238E27FC236}">
                <a16:creationId xmlns:a16="http://schemas.microsoft.com/office/drawing/2014/main" id="{0D04330A-9824-495F-9296-75899AEEBA35}"/>
              </a:ext>
            </a:extLst>
          </p:cNvPr>
          <p:cNvSpPr/>
          <p:nvPr/>
        </p:nvSpPr>
        <p:spPr>
          <a:xfrm>
            <a:off x="7829058" y="1551326"/>
            <a:ext cx="3634937" cy="3544549"/>
          </a:xfrm>
          <a:prstGeom prst="roundRect">
            <a:avLst>
              <a:gd name="adj" fmla="val 5948"/>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endParaRPr>
          </a:p>
        </p:txBody>
      </p:sp>
      <p:sp>
        <p:nvSpPr>
          <p:cNvPr id="18" name="Rectangle 17">
            <a:extLst>
              <a:ext uri="{FF2B5EF4-FFF2-40B4-BE49-F238E27FC236}">
                <a16:creationId xmlns:a16="http://schemas.microsoft.com/office/drawing/2014/main" id="{2B2213C2-5AF4-4D2F-BA14-F35D13D81A33}"/>
              </a:ext>
            </a:extLst>
          </p:cNvPr>
          <p:cNvSpPr/>
          <p:nvPr/>
        </p:nvSpPr>
        <p:spPr>
          <a:xfrm>
            <a:off x="5217305" y="1710447"/>
            <a:ext cx="1794896" cy="5709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474749"/>
                </a:solidFill>
                <a:effectLst/>
                <a:uLnTx/>
                <a:uFillTx/>
                <a:latin typeface="Century Gothic" panose="020B0502020202020204" pitchFamily="34" charset="0"/>
                <a:ea typeface="+mn-ea"/>
                <a:cs typeface="+mn-cs"/>
                <a:sym typeface="Arial"/>
              </a:rPr>
              <a:t>CDS Hooks</a:t>
            </a:r>
          </a:p>
        </p:txBody>
      </p:sp>
      <p:sp>
        <p:nvSpPr>
          <p:cNvPr id="21" name="Rectangle 20">
            <a:extLst>
              <a:ext uri="{FF2B5EF4-FFF2-40B4-BE49-F238E27FC236}">
                <a16:creationId xmlns:a16="http://schemas.microsoft.com/office/drawing/2014/main" id="{ADB51655-E0BF-4B61-B921-C4C36C406F02}"/>
              </a:ext>
            </a:extLst>
          </p:cNvPr>
          <p:cNvSpPr/>
          <p:nvPr/>
        </p:nvSpPr>
        <p:spPr>
          <a:xfrm>
            <a:off x="5300227" y="2583986"/>
            <a:ext cx="1615567" cy="5709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474749"/>
                </a:solidFill>
                <a:effectLst/>
                <a:uLnTx/>
                <a:uFillTx/>
                <a:latin typeface="Century Gothic" panose="020B0502020202020204" pitchFamily="34" charset="0"/>
                <a:ea typeface="+mn-ea"/>
                <a:cs typeface="+mn-cs"/>
                <a:sym typeface="Arial"/>
              </a:rPr>
              <a:t>FHIR APIs</a:t>
            </a:r>
          </a:p>
        </p:txBody>
      </p:sp>
      <p:sp>
        <p:nvSpPr>
          <p:cNvPr id="22" name="Rectangle: Rounded Corners 21">
            <a:extLst>
              <a:ext uri="{FF2B5EF4-FFF2-40B4-BE49-F238E27FC236}">
                <a16:creationId xmlns:a16="http://schemas.microsoft.com/office/drawing/2014/main" id="{E7C3CA15-00E6-46DB-AE43-89C31528D691}"/>
              </a:ext>
            </a:extLst>
          </p:cNvPr>
          <p:cNvSpPr/>
          <p:nvPr/>
        </p:nvSpPr>
        <p:spPr>
          <a:xfrm>
            <a:off x="1579092" y="1696907"/>
            <a:ext cx="2728202" cy="685851"/>
          </a:xfrm>
          <a:prstGeom prst="roundRect">
            <a:avLst>
              <a:gd name="adj" fmla="val 22255"/>
            </a:avLst>
          </a:prstGeom>
          <a:solidFill>
            <a:srgbClr val="A3B1C4"/>
          </a:solidFill>
          <a:ln>
            <a:noFill/>
          </a:ln>
          <a:effectLst/>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Coverage Requirements Discovery</a:t>
            </a:r>
          </a:p>
        </p:txBody>
      </p:sp>
      <p:sp>
        <p:nvSpPr>
          <p:cNvPr id="23" name="Rectangle: Rounded Corners 22">
            <a:extLst>
              <a:ext uri="{FF2B5EF4-FFF2-40B4-BE49-F238E27FC236}">
                <a16:creationId xmlns:a16="http://schemas.microsoft.com/office/drawing/2014/main" id="{0FC9551E-29E7-4386-B93A-DD0A881A3556}"/>
              </a:ext>
            </a:extLst>
          </p:cNvPr>
          <p:cNvSpPr/>
          <p:nvPr/>
        </p:nvSpPr>
        <p:spPr>
          <a:xfrm>
            <a:off x="8028491" y="1701607"/>
            <a:ext cx="2728202" cy="685851"/>
          </a:xfrm>
          <a:prstGeom prst="roundRect">
            <a:avLst>
              <a:gd name="adj" fmla="val 22255"/>
            </a:avLst>
          </a:prstGeom>
          <a:solidFill>
            <a:srgbClr val="A3B1C4"/>
          </a:solidFill>
          <a:ln>
            <a:noFill/>
          </a:ln>
          <a:effectLst/>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Coverage Requirements Discovery</a:t>
            </a:r>
          </a:p>
        </p:txBody>
      </p:sp>
      <p:sp>
        <p:nvSpPr>
          <p:cNvPr id="25" name="Rectangle: Rounded Corners 24">
            <a:extLst>
              <a:ext uri="{FF2B5EF4-FFF2-40B4-BE49-F238E27FC236}">
                <a16:creationId xmlns:a16="http://schemas.microsoft.com/office/drawing/2014/main" id="{AE975DED-A783-44A2-84A9-E3A6E34A9764}"/>
              </a:ext>
            </a:extLst>
          </p:cNvPr>
          <p:cNvSpPr/>
          <p:nvPr/>
        </p:nvSpPr>
        <p:spPr>
          <a:xfrm>
            <a:off x="1579092" y="2509763"/>
            <a:ext cx="2728202" cy="724630"/>
          </a:xfrm>
          <a:prstGeom prst="roundRect">
            <a:avLst>
              <a:gd name="adj" fmla="val 21718"/>
            </a:avLst>
          </a:prstGeom>
          <a:solidFill>
            <a:schemeClr val="accent3"/>
          </a:solidFill>
          <a:ln/>
          <a:effectLst/>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Documentation Templates and Coverage Rules</a:t>
            </a:r>
          </a:p>
        </p:txBody>
      </p:sp>
      <p:sp>
        <p:nvSpPr>
          <p:cNvPr id="27" name="Rectangle: Rounded Corners 26">
            <a:extLst>
              <a:ext uri="{FF2B5EF4-FFF2-40B4-BE49-F238E27FC236}">
                <a16:creationId xmlns:a16="http://schemas.microsoft.com/office/drawing/2014/main" id="{749EB3F0-A10C-4869-879A-EC0F2C1A963B}"/>
              </a:ext>
            </a:extLst>
          </p:cNvPr>
          <p:cNvSpPr/>
          <p:nvPr/>
        </p:nvSpPr>
        <p:spPr>
          <a:xfrm>
            <a:off x="8028491" y="2526104"/>
            <a:ext cx="2728202" cy="724630"/>
          </a:xfrm>
          <a:prstGeom prst="roundRect">
            <a:avLst>
              <a:gd name="adj" fmla="val 21718"/>
            </a:avLst>
          </a:prstGeom>
          <a:solidFill>
            <a:schemeClr val="accent3"/>
          </a:solidFill>
          <a:ln/>
          <a:effectLst/>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Documentation Templates and Coverage Rules</a:t>
            </a:r>
          </a:p>
        </p:txBody>
      </p:sp>
      <p:sp>
        <p:nvSpPr>
          <p:cNvPr id="12" name="Arrow: Right 11">
            <a:extLst>
              <a:ext uri="{FF2B5EF4-FFF2-40B4-BE49-F238E27FC236}">
                <a16:creationId xmlns:a16="http://schemas.microsoft.com/office/drawing/2014/main" id="{C153A852-128A-40E8-BE89-C45652C895AE}"/>
              </a:ext>
            </a:extLst>
          </p:cNvPr>
          <p:cNvSpPr/>
          <p:nvPr/>
        </p:nvSpPr>
        <p:spPr>
          <a:xfrm>
            <a:off x="7132061" y="1871456"/>
            <a:ext cx="268829" cy="241789"/>
          </a:xfrm>
          <a:prstGeom prst="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endParaRPr>
          </a:p>
        </p:txBody>
      </p:sp>
      <p:sp>
        <p:nvSpPr>
          <p:cNvPr id="29" name="Arrow: Right 28">
            <a:extLst>
              <a:ext uri="{FF2B5EF4-FFF2-40B4-BE49-F238E27FC236}">
                <a16:creationId xmlns:a16="http://schemas.microsoft.com/office/drawing/2014/main" id="{7C4BC861-29C9-47D2-ABBB-22A6349E7345}"/>
              </a:ext>
            </a:extLst>
          </p:cNvPr>
          <p:cNvSpPr/>
          <p:nvPr/>
        </p:nvSpPr>
        <p:spPr>
          <a:xfrm rot="10800000">
            <a:off x="4828607" y="1871456"/>
            <a:ext cx="268829" cy="241789"/>
          </a:xfrm>
          <a:prstGeom prst="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endParaRPr>
          </a:p>
        </p:txBody>
      </p:sp>
      <p:sp>
        <p:nvSpPr>
          <p:cNvPr id="30" name="Arrow: Right 29">
            <a:extLst>
              <a:ext uri="{FF2B5EF4-FFF2-40B4-BE49-F238E27FC236}">
                <a16:creationId xmlns:a16="http://schemas.microsoft.com/office/drawing/2014/main" id="{C31A550D-A605-4D12-88DD-4075865CA710}"/>
              </a:ext>
            </a:extLst>
          </p:cNvPr>
          <p:cNvSpPr/>
          <p:nvPr/>
        </p:nvSpPr>
        <p:spPr>
          <a:xfrm>
            <a:off x="7135419" y="2762451"/>
            <a:ext cx="268829" cy="241789"/>
          </a:xfrm>
          <a:prstGeom prst="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endParaRPr>
          </a:p>
        </p:txBody>
      </p:sp>
      <p:sp>
        <p:nvSpPr>
          <p:cNvPr id="31" name="Arrow: Right 30">
            <a:extLst>
              <a:ext uri="{FF2B5EF4-FFF2-40B4-BE49-F238E27FC236}">
                <a16:creationId xmlns:a16="http://schemas.microsoft.com/office/drawing/2014/main" id="{AA045203-8FAB-4EAB-B837-629031F95B77}"/>
              </a:ext>
            </a:extLst>
          </p:cNvPr>
          <p:cNvSpPr/>
          <p:nvPr/>
        </p:nvSpPr>
        <p:spPr>
          <a:xfrm rot="10800000">
            <a:off x="4831965" y="2762451"/>
            <a:ext cx="268829" cy="241789"/>
          </a:xfrm>
          <a:prstGeom prst="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endParaRPr>
          </a:p>
        </p:txBody>
      </p:sp>
      <p:sp>
        <p:nvSpPr>
          <p:cNvPr id="32" name="Rectangle: Rounded Corners 31">
            <a:extLst>
              <a:ext uri="{FF2B5EF4-FFF2-40B4-BE49-F238E27FC236}">
                <a16:creationId xmlns:a16="http://schemas.microsoft.com/office/drawing/2014/main" id="{F81BE47F-0585-41D6-9E85-98261CE59ED0}"/>
              </a:ext>
            </a:extLst>
          </p:cNvPr>
          <p:cNvSpPr/>
          <p:nvPr/>
        </p:nvSpPr>
        <p:spPr>
          <a:xfrm>
            <a:off x="1579092" y="3389747"/>
            <a:ext cx="2728202" cy="1570200"/>
          </a:xfrm>
          <a:prstGeom prst="roundRect">
            <a:avLst>
              <a:gd name="adj" fmla="val 10968"/>
            </a:avLst>
          </a:prstGeom>
          <a:solidFill>
            <a:schemeClr val="accent2"/>
          </a:solidFill>
          <a:ln/>
          <a:effectLst/>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Prior Authorization Support</a:t>
            </a:r>
          </a:p>
        </p:txBody>
      </p:sp>
      <p:sp>
        <p:nvSpPr>
          <p:cNvPr id="33" name="Rectangle: Rounded Corners 32">
            <a:extLst>
              <a:ext uri="{FF2B5EF4-FFF2-40B4-BE49-F238E27FC236}">
                <a16:creationId xmlns:a16="http://schemas.microsoft.com/office/drawing/2014/main" id="{E710A21D-CF89-4379-B8A0-1569DB6ABA8E}"/>
              </a:ext>
            </a:extLst>
          </p:cNvPr>
          <p:cNvSpPr/>
          <p:nvPr/>
        </p:nvSpPr>
        <p:spPr>
          <a:xfrm>
            <a:off x="8425293" y="3397075"/>
            <a:ext cx="2331400" cy="1570200"/>
          </a:xfrm>
          <a:prstGeom prst="roundRect">
            <a:avLst>
              <a:gd name="adj" fmla="val 10968"/>
            </a:avLst>
          </a:prstGeom>
          <a:solidFill>
            <a:schemeClr val="accent2"/>
          </a:solidFill>
          <a:ln/>
          <a:effectLst/>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Prior Authorization Support</a:t>
            </a:r>
          </a:p>
        </p:txBody>
      </p:sp>
      <p:sp>
        <p:nvSpPr>
          <p:cNvPr id="19" name="TextBox 18">
            <a:extLst>
              <a:ext uri="{FF2B5EF4-FFF2-40B4-BE49-F238E27FC236}">
                <a16:creationId xmlns:a16="http://schemas.microsoft.com/office/drawing/2014/main" id="{99E5B544-CCC4-4CC7-AC01-D1A246AB5FA6}"/>
              </a:ext>
            </a:extLst>
          </p:cNvPr>
          <p:cNvSpPr txBox="1"/>
          <p:nvPr/>
        </p:nvSpPr>
        <p:spPr>
          <a:xfrm rot="16200000">
            <a:off x="10427714" y="3065116"/>
            <a:ext cx="1302946" cy="338554"/>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Century Gothic" panose="020B0502020202020204" pitchFamily="34" charset="0"/>
                <a:sym typeface="Arial"/>
              </a:rPr>
              <a:t>PAYER</a:t>
            </a:r>
          </a:p>
        </p:txBody>
      </p:sp>
      <p:sp>
        <p:nvSpPr>
          <p:cNvPr id="39" name="TextBox 38">
            <a:extLst>
              <a:ext uri="{FF2B5EF4-FFF2-40B4-BE49-F238E27FC236}">
                <a16:creationId xmlns:a16="http://schemas.microsoft.com/office/drawing/2014/main" id="{C8A54281-DABA-4B3B-A6B8-046FA2E3CAEB}"/>
              </a:ext>
            </a:extLst>
          </p:cNvPr>
          <p:cNvSpPr txBox="1"/>
          <p:nvPr/>
        </p:nvSpPr>
        <p:spPr>
          <a:xfrm rot="5400000">
            <a:off x="-440622" y="3049264"/>
            <a:ext cx="3016848" cy="58477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Century Gothic" panose="020B0502020202020204" pitchFamily="34" charset="0"/>
                <a:sym typeface="Arial"/>
              </a:rPr>
              <a:t>EHR/PROVIDER BACK OFFICE SYSTEMS</a:t>
            </a:r>
          </a:p>
        </p:txBody>
      </p:sp>
      <p:sp>
        <p:nvSpPr>
          <p:cNvPr id="44" name="Rectangle: Rounded Corners 43">
            <a:extLst>
              <a:ext uri="{FF2B5EF4-FFF2-40B4-BE49-F238E27FC236}">
                <a16:creationId xmlns:a16="http://schemas.microsoft.com/office/drawing/2014/main" id="{E65B13D1-A424-4361-B2A2-6AE4202A2E7C}"/>
              </a:ext>
            </a:extLst>
          </p:cNvPr>
          <p:cNvSpPr/>
          <p:nvPr/>
        </p:nvSpPr>
        <p:spPr>
          <a:xfrm rot="5400000">
            <a:off x="7092827" y="3780700"/>
            <a:ext cx="1560776" cy="797721"/>
          </a:xfrm>
          <a:prstGeom prst="round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Transformation Layer </a:t>
            </a:r>
          </a:p>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Optional</a:t>
            </a:r>
          </a:p>
        </p:txBody>
      </p:sp>
      <p:sp>
        <p:nvSpPr>
          <p:cNvPr id="45" name="Rectangle: Rounded Corners 44">
            <a:extLst>
              <a:ext uri="{FF2B5EF4-FFF2-40B4-BE49-F238E27FC236}">
                <a16:creationId xmlns:a16="http://schemas.microsoft.com/office/drawing/2014/main" id="{71CC5D01-E605-483C-84BD-0F27CB5E63EC}"/>
              </a:ext>
            </a:extLst>
          </p:cNvPr>
          <p:cNvSpPr/>
          <p:nvPr/>
        </p:nvSpPr>
        <p:spPr>
          <a:xfrm rot="16200000">
            <a:off x="4293763" y="3810527"/>
            <a:ext cx="1560776" cy="797721"/>
          </a:xfrm>
          <a:prstGeom prst="round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Transformation Layer</a:t>
            </a:r>
          </a:p>
        </p:txBody>
      </p:sp>
      <p:sp>
        <p:nvSpPr>
          <p:cNvPr id="46" name="Rectangle 45">
            <a:extLst>
              <a:ext uri="{FF2B5EF4-FFF2-40B4-BE49-F238E27FC236}">
                <a16:creationId xmlns:a16="http://schemas.microsoft.com/office/drawing/2014/main" id="{1F2CEE83-EE5D-45AF-B175-3325636E4737}"/>
              </a:ext>
            </a:extLst>
          </p:cNvPr>
          <p:cNvSpPr/>
          <p:nvPr/>
        </p:nvSpPr>
        <p:spPr>
          <a:xfrm>
            <a:off x="5706727" y="3345046"/>
            <a:ext cx="1501510" cy="76022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X12 278</a:t>
            </a:r>
          </a:p>
        </p:txBody>
      </p:sp>
      <p:sp>
        <p:nvSpPr>
          <p:cNvPr id="47" name="Rectangle 46">
            <a:extLst>
              <a:ext uri="{FF2B5EF4-FFF2-40B4-BE49-F238E27FC236}">
                <a16:creationId xmlns:a16="http://schemas.microsoft.com/office/drawing/2014/main" id="{4F7B8A50-FD4B-4EE6-979F-5971E4AEF420}"/>
              </a:ext>
            </a:extLst>
          </p:cNvPr>
          <p:cNvSpPr/>
          <p:nvPr/>
        </p:nvSpPr>
        <p:spPr>
          <a:xfrm>
            <a:off x="5706727" y="4241662"/>
            <a:ext cx="1501510" cy="76022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X12 275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if required</a:t>
            </a:r>
          </a:p>
        </p:txBody>
      </p:sp>
      <p:sp>
        <p:nvSpPr>
          <p:cNvPr id="8" name="Title 7">
            <a:extLst>
              <a:ext uri="{FF2B5EF4-FFF2-40B4-BE49-F238E27FC236}">
                <a16:creationId xmlns:a16="http://schemas.microsoft.com/office/drawing/2014/main" id="{A372686E-AE0D-4769-8CDA-372280879F1E}"/>
              </a:ext>
            </a:extLst>
          </p:cNvPr>
          <p:cNvSpPr>
            <a:spLocks noGrp="1"/>
          </p:cNvSpPr>
          <p:nvPr>
            <p:ph type="title"/>
          </p:nvPr>
        </p:nvSpPr>
        <p:spPr>
          <a:xfrm>
            <a:off x="669082" y="934740"/>
            <a:ext cx="9833429" cy="1028700"/>
          </a:xfrm>
        </p:spPr>
        <p:txBody>
          <a:bodyPr/>
          <a:lstStyle/>
          <a:p>
            <a:r>
              <a:rPr lang="en-US" dirty="0"/>
              <a:t>Coverage/ Burden Reduction</a:t>
            </a:r>
          </a:p>
        </p:txBody>
      </p:sp>
      <p:sp>
        <p:nvSpPr>
          <p:cNvPr id="10" name="TextBox 9">
            <a:extLst>
              <a:ext uri="{FF2B5EF4-FFF2-40B4-BE49-F238E27FC236}">
                <a16:creationId xmlns:a16="http://schemas.microsoft.com/office/drawing/2014/main" id="{C0147BAB-09CC-4382-9C7E-5A2A5814F186}"/>
              </a:ext>
            </a:extLst>
          </p:cNvPr>
          <p:cNvSpPr txBox="1"/>
          <p:nvPr/>
        </p:nvSpPr>
        <p:spPr>
          <a:xfrm>
            <a:off x="5097436" y="5953120"/>
            <a:ext cx="5889008" cy="738664"/>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entury Gothic" panose="020B0502020202020204" pitchFamily="34" charset="0"/>
                <a:sym typeface="Arial"/>
              </a:rPr>
              <a:t>Improve transparency</a:t>
            </a:r>
          </a:p>
          <a:p>
            <a:pPr marL="182880" marR="0" lvl="0" indent="-18288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entury Gothic" panose="020B0502020202020204" pitchFamily="34" charset="0"/>
                <a:sym typeface="Arial"/>
              </a:rPr>
              <a:t>Reduce effort for prior authorization</a:t>
            </a:r>
          </a:p>
          <a:p>
            <a:pPr marL="182880" marR="0" lvl="0" indent="-18288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entury Gothic" panose="020B0502020202020204" pitchFamily="34" charset="0"/>
                <a:sym typeface="Arial"/>
              </a:rPr>
              <a:t>Leverage available clinical content and increase automation</a:t>
            </a:r>
          </a:p>
        </p:txBody>
      </p:sp>
      <p:sp>
        <p:nvSpPr>
          <p:cNvPr id="4" name="Left Brace 3">
            <a:extLst>
              <a:ext uri="{FF2B5EF4-FFF2-40B4-BE49-F238E27FC236}">
                <a16:creationId xmlns:a16="http://schemas.microsoft.com/office/drawing/2014/main" id="{D6B42481-C8A9-47F6-8106-B0BEB8F9B7BB}"/>
              </a:ext>
            </a:extLst>
          </p:cNvPr>
          <p:cNvSpPr/>
          <p:nvPr/>
        </p:nvSpPr>
        <p:spPr>
          <a:xfrm rot="16200000">
            <a:off x="5797332" y="29074"/>
            <a:ext cx="538416" cy="10794915"/>
          </a:xfrm>
          <a:prstGeom prst="leftBrace">
            <a:avLst>
              <a:gd name="adj1" fmla="val 83205"/>
              <a:gd name="adj2" fmla="val 50000"/>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74749"/>
              </a:solidFill>
              <a:effectLst/>
              <a:uLnTx/>
              <a:uFillTx/>
              <a:latin typeface="Century Gothic" panose="020B0502020202020204" pitchFamily="34" charset="0"/>
              <a:ea typeface="+mn-ea"/>
              <a:cs typeface="+mn-cs"/>
              <a:sym typeface="Arial"/>
            </a:endParaRPr>
          </a:p>
        </p:txBody>
      </p:sp>
      <p:sp>
        <p:nvSpPr>
          <p:cNvPr id="6" name="Slide Number Placeholder 5">
            <a:extLst>
              <a:ext uri="{FF2B5EF4-FFF2-40B4-BE49-F238E27FC236}">
                <a16:creationId xmlns:a16="http://schemas.microsoft.com/office/drawing/2014/main" id="{01AFE1FC-461C-4393-9915-60B6EC61FA27}"/>
              </a:ext>
            </a:extLst>
          </p:cNvPr>
          <p:cNvSpPr>
            <a:spLocks noGrp="1"/>
          </p:cNvSpPr>
          <p:nvPr>
            <p:ph type="sldNum" sz="quarter" idx="12"/>
          </p:nvPr>
        </p:nvSpPr>
        <p:spPr>
          <a:xfrm>
            <a:off x="11360517" y="6390178"/>
            <a:ext cx="513735" cy="227164"/>
          </a:xfrm>
        </p:spPr>
        <p:txBody>
          <a:bodyPr/>
          <a:lstStyle/>
          <a:p>
            <a:pPr>
              <a:buClrTx/>
              <a:buFontTx/>
              <a:buNone/>
            </a:pPr>
            <a:fld id="{2F8AF2E6-64A8-0F46-AF27-0A96D82A033B}" type="slidenum">
              <a:rPr lang="en-US" kern="1200" smtClean="0">
                <a:solidFill>
                  <a:srgbClr val="FFFFFF"/>
                </a:solidFill>
              </a:rPr>
              <a:pPr>
                <a:buClrTx/>
                <a:buFontTx/>
                <a:buNone/>
              </a:pPr>
              <a:t>28</a:t>
            </a:fld>
            <a:endParaRPr lang="en-US" kern="1200">
              <a:solidFill>
                <a:srgbClr val="FFFFFF"/>
              </a:solidFill>
            </a:endParaRPr>
          </a:p>
        </p:txBody>
      </p:sp>
    </p:spTree>
    <p:extLst>
      <p:ext uri="{BB962C8B-B14F-4D97-AF65-F5344CB8AC3E}">
        <p14:creationId xmlns:p14="http://schemas.microsoft.com/office/powerpoint/2010/main" val="268582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163" y="390525"/>
            <a:ext cx="2900112" cy="371475"/>
          </a:xfrm>
          <a:prstGeom prst="rect">
            <a:avLst/>
          </a:prstGeom>
          <a:solidFill>
            <a:schemeClr val="bg1"/>
          </a:solidFill>
        </p:spPr>
        <p:txBody>
          <a:bodyPr wrap="square" rtlCol="0">
            <a:spAutoFit/>
          </a:bodyPr>
          <a:lstStyle/>
          <a:p>
            <a:endParaRPr lang="en-US" dirty="0"/>
          </a:p>
        </p:txBody>
      </p:sp>
      <p:sp>
        <p:nvSpPr>
          <p:cNvPr id="7" name="Title 6">
            <a:extLst>
              <a:ext uri="{FF2B5EF4-FFF2-40B4-BE49-F238E27FC236}">
                <a16:creationId xmlns:a16="http://schemas.microsoft.com/office/drawing/2014/main" id="{1F4AE5EE-464F-4F7E-89AA-D491C2905731}"/>
              </a:ext>
            </a:extLst>
          </p:cNvPr>
          <p:cNvSpPr>
            <a:spLocks noGrp="1"/>
          </p:cNvSpPr>
          <p:nvPr>
            <p:ph type="title"/>
          </p:nvPr>
        </p:nvSpPr>
        <p:spPr>
          <a:xfrm>
            <a:off x="504825" y="576262"/>
            <a:ext cx="6180369" cy="1028700"/>
          </a:xfrm>
        </p:spPr>
        <p:txBody>
          <a:bodyPr/>
          <a:lstStyle/>
          <a:p>
            <a:r>
              <a:rPr lang="en-US" dirty="0"/>
              <a:t>HL7 Da Vinci </a:t>
            </a:r>
            <a:r>
              <a:rPr lang="en-US" dirty="0" smtClean="0"/>
              <a:t>Education &amp; </a:t>
            </a:r>
            <a:r>
              <a:rPr lang="en-US" dirty="0"/>
              <a:t/>
            </a:r>
            <a:br>
              <a:rPr lang="en-US" dirty="0"/>
            </a:br>
            <a:r>
              <a:rPr lang="en-US" dirty="0"/>
              <a:t>Implementation Event</a:t>
            </a:r>
            <a:br>
              <a:rPr lang="en-US" dirty="0"/>
            </a:br>
            <a:endParaRPr lang="en-US" dirty="0"/>
          </a:p>
        </p:txBody>
      </p:sp>
      <p:sp>
        <p:nvSpPr>
          <p:cNvPr id="2" name="Slide Number Placeholder 1">
            <a:extLst>
              <a:ext uri="{FF2B5EF4-FFF2-40B4-BE49-F238E27FC236}">
                <a16:creationId xmlns:a16="http://schemas.microsoft.com/office/drawing/2014/main" id="{60F7C198-E607-4EDB-A1A4-C8EDF913496D}"/>
              </a:ext>
            </a:extLst>
          </p:cNvPr>
          <p:cNvSpPr>
            <a:spLocks noGrp="1"/>
          </p:cNvSpPr>
          <p:nvPr>
            <p:ph type="sldNum" sz="quarter" idx="10"/>
          </p:nvPr>
        </p:nvSpPr>
        <p:spPr/>
        <p:txBody>
          <a:bodyPr/>
          <a:lstStyle/>
          <a:p>
            <a:fld id="{B4887C3B-057F-4D1D-8672-DA58E661878F}" type="slidenum">
              <a:rPr lang="en-US" smtClean="0"/>
              <a:pPr/>
              <a:t>29</a:t>
            </a:fld>
            <a:endParaRPr lang="en-US"/>
          </a:p>
        </p:txBody>
      </p:sp>
      <p:sp>
        <p:nvSpPr>
          <p:cNvPr id="8" name="Picture Placeholder 7">
            <a:extLst>
              <a:ext uri="{FF2B5EF4-FFF2-40B4-BE49-F238E27FC236}">
                <a16:creationId xmlns:a16="http://schemas.microsoft.com/office/drawing/2014/main" id="{8C47743D-FB30-4F83-8502-B2DDD0E0FE03}"/>
              </a:ext>
            </a:extLst>
          </p:cNvPr>
          <p:cNvSpPr>
            <a:spLocks noGrp="1"/>
          </p:cNvSpPr>
          <p:nvPr>
            <p:ph type="pic" sz="quarter" idx="12"/>
          </p:nvPr>
        </p:nvSpPr>
        <p:spPr>
          <a:solidFill>
            <a:srgbClr val="C4C4C4"/>
          </a:solidFill>
        </p:spPr>
      </p:sp>
      <p:sp>
        <p:nvSpPr>
          <p:cNvPr id="6" name="Text Placeholder 5">
            <a:extLst>
              <a:ext uri="{FF2B5EF4-FFF2-40B4-BE49-F238E27FC236}">
                <a16:creationId xmlns:a16="http://schemas.microsoft.com/office/drawing/2014/main" id="{43AA9F67-2AD9-4097-847A-3AEF952079C8}"/>
              </a:ext>
            </a:extLst>
          </p:cNvPr>
          <p:cNvSpPr>
            <a:spLocks noGrp="1"/>
          </p:cNvSpPr>
          <p:nvPr>
            <p:ph type="body" sz="quarter" idx="4294967295"/>
          </p:nvPr>
        </p:nvSpPr>
        <p:spPr>
          <a:xfrm>
            <a:off x="504825" y="1941513"/>
            <a:ext cx="5670384" cy="4916487"/>
          </a:xfrm>
        </p:spPr>
        <p:txBody>
          <a:bodyPr>
            <a:normAutofit/>
          </a:bodyPr>
          <a:lstStyle/>
          <a:p>
            <a:pPr marL="0" indent="0" algn="l">
              <a:buNone/>
            </a:pPr>
            <a:r>
              <a:rPr lang="en-US" sz="1600" b="0" i="0" dirty="0">
                <a:solidFill>
                  <a:srgbClr val="333333"/>
                </a:solidFill>
                <a:effectLst/>
              </a:rPr>
              <a:t>The adoption of H7 FHIR is rapidly accelerating due to recent CMS/ONC Final Rules as well as a recognition of its benefits in reducing clinician burden and improving the exchange of quality measure data.</a:t>
            </a:r>
          </a:p>
          <a:p>
            <a:pPr marL="0" indent="0" algn="l">
              <a:buNone/>
            </a:pPr>
            <a:r>
              <a:rPr lang="en-US" sz="1600" b="0" i="0" dirty="0">
                <a:solidFill>
                  <a:srgbClr val="333333"/>
                </a:solidFill>
                <a:effectLst/>
              </a:rPr>
              <a:t>The goals for this events are: </a:t>
            </a:r>
          </a:p>
          <a:p>
            <a:pPr marL="285750" indent="-285750" algn="l">
              <a:lnSpc>
                <a:spcPct val="120000"/>
              </a:lnSpc>
              <a:spcBef>
                <a:spcPts val="0"/>
              </a:spcBef>
              <a:buFont typeface="Arial" panose="020B0604020202020204" pitchFamily="34" charset="0"/>
              <a:buChar char="•"/>
            </a:pPr>
            <a:r>
              <a:rPr lang="en-US" sz="1600" b="0" i="0" dirty="0">
                <a:solidFill>
                  <a:srgbClr val="333333"/>
                </a:solidFill>
                <a:effectLst/>
              </a:rPr>
              <a:t>to educate the health IT community about HL7 FHIR and FHIR implementation guides developed by the Da Vinci Project and the CARIN Alliance</a:t>
            </a:r>
          </a:p>
          <a:p>
            <a:pPr marL="285750" indent="-285750" algn="l">
              <a:lnSpc>
                <a:spcPct val="120000"/>
              </a:lnSpc>
              <a:spcBef>
                <a:spcPts val="0"/>
              </a:spcBef>
              <a:buFont typeface="Arial" panose="020B0604020202020204" pitchFamily="34" charset="0"/>
              <a:buChar char="•"/>
            </a:pPr>
            <a:r>
              <a:rPr lang="en-US" sz="1600" b="0" i="0" dirty="0">
                <a:solidFill>
                  <a:srgbClr val="333333"/>
                </a:solidFill>
                <a:effectLst/>
              </a:rPr>
              <a:t>to help participants prepare to meet the CMS/ONC Final Rules</a:t>
            </a:r>
          </a:p>
          <a:p>
            <a:pPr marL="285750" indent="-285750" algn="l">
              <a:lnSpc>
                <a:spcPct val="120000"/>
              </a:lnSpc>
              <a:spcBef>
                <a:spcPts val="0"/>
              </a:spcBef>
              <a:buFont typeface="Arial" panose="020B0604020202020204" pitchFamily="34" charset="0"/>
              <a:buChar char="•"/>
            </a:pPr>
            <a:r>
              <a:rPr lang="en-US" sz="1600" b="0" i="0" dirty="0">
                <a:solidFill>
                  <a:srgbClr val="333333"/>
                </a:solidFill>
                <a:effectLst/>
              </a:rPr>
              <a:t>to engage the community to participate in the FHIR community</a:t>
            </a:r>
            <a:r>
              <a:rPr lang="en-US" sz="1400" b="0" i="0" dirty="0">
                <a:solidFill>
                  <a:srgbClr val="333333"/>
                </a:solidFill>
                <a:effectLst/>
              </a:rPr>
              <a:t/>
            </a:r>
            <a:br>
              <a:rPr lang="en-US" sz="1400" b="0" i="0" dirty="0">
                <a:solidFill>
                  <a:srgbClr val="333333"/>
                </a:solidFill>
                <a:effectLst/>
              </a:rPr>
            </a:br>
            <a:r>
              <a:rPr lang="en-US" sz="1400" b="0" i="0" dirty="0">
                <a:solidFill>
                  <a:srgbClr val="333333"/>
                </a:solidFill>
                <a:effectLst/>
              </a:rPr>
              <a:t> </a:t>
            </a:r>
          </a:p>
          <a:p>
            <a:pPr marL="0" indent="0" algn="l">
              <a:buNone/>
            </a:pPr>
            <a:endParaRPr lang="en-US" sz="1400" b="0" i="0" dirty="0">
              <a:solidFill>
                <a:srgbClr val="333333"/>
              </a:solidFill>
              <a:effectLst/>
              <a:latin typeface="Roboto"/>
            </a:endParaRPr>
          </a:p>
        </p:txBody>
      </p:sp>
      <p:sp>
        <p:nvSpPr>
          <p:cNvPr id="10" name="TextBox 9">
            <a:extLst>
              <a:ext uri="{FF2B5EF4-FFF2-40B4-BE49-F238E27FC236}">
                <a16:creationId xmlns:a16="http://schemas.microsoft.com/office/drawing/2014/main" id="{6C416D55-0F2B-45F3-AEE7-A104B88B8C90}"/>
              </a:ext>
            </a:extLst>
          </p:cNvPr>
          <p:cNvSpPr txBox="1"/>
          <p:nvPr/>
        </p:nvSpPr>
        <p:spPr>
          <a:xfrm>
            <a:off x="8668753" y="992605"/>
            <a:ext cx="3523247" cy="5324535"/>
          </a:xfrm>
          <a:prstGeom prst="rect">
            <a:avLst/>
          </a:prstGeom>
          <a:solidFill>
            <a:srgbClr val="C4C4C4"/>
          </a:solidFill>
          <a:ln>
            <a:noFill/>
          </a:ln>
        </p:spPr>
        <p:txBody>
          <a:bodyPr wrap="square">
            <a:spAutoFit/>
          </a:bodyPr>
          <a:lstStyle/>
          <a:p>
            <a:pPr marL="0" indent="0">
              <a:buNone/>
            </a:pPr>
            <a:r>
              <a:rPr lang="en-US" sz="2000" b="1">
                <a:solidFill>
                  <a:srgbClr val="333333"/>
                </a:solidFill>
                <a:latin typeface="+mn-lt"/>
                <a:cs typeface="Arial"/>
              </a:rPr>
              <a:t>Details </a:t>
            </a:r>
          </a:p>
          <a:p>
            <a:pPr marL="342900" indent="-342900">
              <a:buFont typeface="Arial" panose="020B0604020202020204" pitchFamily="34" charset="0"/>
              <a:buChar char="•"/>
            </a:pPr>
            <a:r>
              <a:rPr lang="en-US" sz="2000">
                <a:solidFill>
                  <a:srgbClr val="333333"/>
                </a:solidFill>
                <a:latin typeface="+mn-lt"/>
                <a:cs typeface="Arial"/>
              </a:rPr>
              <a:t>October 27-29</a:t>
            </a:r>
            <a:r>
              <a:rPr lang="en-US" sz="2000" baseline="30000">
                <a:solidFill>
                  <a:srgbClr val="333333"/>
                </a:solidFill>
                <a:latin typeface="+mn-lt"/>
                <a:cs typeface="Arial"/>
              </a:rPr>
              <a:t>th</a:t>
            </a:r>
            <a:endParaRPr lang="en-US" sz="2000">
              <a:solidFill>
                <a:srgbClr val="333333"/>
              </a:solidFill>
              <a:latin typeface="+mn-lt"/>
              <a:cs typeface="Arial"/>
            </a:endParaRPr>
          </a:p>
          <a:p>
            <a:pPr marL="342900" indent="-342900">
              <a:buFont typeface="Arial" panose="020B0604020202020204" pitchFamily="34" charset="0"/>
              <a:buChar char="•"/>
            </a:pPr>
            <a:r>
              <a:rPr lang="en-US" sz="2000">
                <a:solidFill>
                  <a:srgbClr val="333333"/>
                </a:solidFill>
                <a:latin typeface="+mn-lt"/>
                <a:cs typeface="Arial"/>
              </a:rPr>
              <a:t>Industry Updates from CMS, ONC, Da Vinci Program Team </a:t>
            </a:r>
          </a:p>
          <a:p>
            <a:pPr marL="342900" indent="-342900">
              <a:buFont typeface="Arial" panose="020B0604020202020204" pitchFamily="34" charset="0"/>
              <a:buChar char="•"/>
            </a:pPr>
            <a:r>
              <a:rPr lang="en-US" sz="2000">
                <a:solidFill>
                  <a:srgbClr val="333333"/>
                </a:solidFill>
                <a:latin typeface="+mn-lt"/>
                <a:cs typeface="Arial"/>
              </a:rPr>
              <a:t>Da Vinci Use Case Deep Dives</a:t>
            </a:r>
          </a:p>
          <a:p>
            <a:pPr marL="342900" indent="-342900">
              <a:buFont typeface="Arial" panose="020B0604020202020204" pitchFamily="34" charset="0"/>
              <a:buChar char="•"/>
            </a:pPr>
            <a:r>
              <a:rPr lang="en-US" sz="2000">
                <a:solidFill>
                  <a:srgbClr val="333333"/>
                </a:solidFill>
                <a:latin typeface="+mn-lt"/>
                <a:cs typeface="Arial"/>
              </a:rPr>
              <a:t>Hands On Coding</a:t>
            </a:r>
            <a:endParaRPr lang="en-US" sz="2000">
              <a:solidFill>
                <a:srgbClr val="333333"/>
              </a:solidFill>
              <a:latin typeface="+mn-lt"/>
              <a:cs typeface="Arial"/>
              <a:hlinkClick r:id="rId2">
                <a:extLst>
                  <a:ext uri="{A12FA001-AC4F-418D-AE19-62706E023703}">
                    <ahyp:hlinkClr xmlns="" xmlns:ahyp="http://schemas.microsoft.com/office/drawing/2018/hyperlinkcolor" val="tx"/>
                  </a:ext>
                </a:extLst>
              </a:hlinkClick>
            </a:endParaRPr>
          </a:p>
          <a:p>
            <a:pPr marL="342900" indent="-342900"/>
            <a:endParaRPr lang="en-US" sz="2000">
              <a:solidFill>
                <a:srgbClr val="333333"/>
              </a:solidFill>
              <a:latin typeface="+mn-lt"/>
              <a:cs typeface="Arial"/>
            </a:endParaRPr>
          </a:p>
          <a:p>
            <a:pPr marL="342900" indent="-342900"/>
            <a:r>
              <a:rPr lang="en-US" sz="2000" b="1">
                <a:solidFill>
                  <a:srgbClr val="333333"/>
                </a:solidFill>
                <a:latin typeface="+mn-lt"/>
                <a:cs typeface="Arial"/>
              </a:rPr>
              <a:t>To Register</a:t>
            </a:r>
            <a:r>
              <a:rPr lang="en-US" sz="2000">
                <a:solidFill>
                  <a:srgbClr val="333333"/>
                </a:solidFill>
                <a:latin typeface="+mn-lt"/>
                <a:cs typeface="Arial"/>
              </a:rPr>
              <a:t> </a:t>
            </a:r>
            <a:r>
              <a:rPr lang="en-US" sz="2000">
                <a:solidFill>
                  <a:schemeClr val="accent1"/>
                </a:solidFill>
                <a:latin typeface="+mn-lt"/>
                <a:cs typeface="Arial"/>
                <a:hlinkClick r:id="rId2">
                  <a:extLst>
                    <a:ext uri="{A12FA001-AC4F-418D-AE19-62706E023703}">
                      <ahyp:hlinkClr xmlns="" xmlns:ahyp="http://schemas.microsoft.com/office/drawing/2018/hyperlinkcolor" val="tx"/>
                    </a:ext>
                  </a:extLst>
                </a:hlinkClick>
              </a:rPr>
              <a:t>http://www.hl7.org/events/da-vinci/2020/10/</a:t>
            </a:r>
            <a:r>
              <a:rPr lang="en-US" sz="2000">
                <a:solidFill>
                  <a:schemeClr val="accent1"/>
                </a:solidFill>
                <a:latin typeface="+mn-lt"/>
                <a:cs typeface="Arial"/>
              </a:rPr>
              <a:t> </a:t>
            </a:r>
          </a:p>
          <a:p>
            <a:pPr marL="342900" indent="-342900">
              <a:buFont typeface="Arial" panose="020B0604020202020204" pitchFamily="34" charset="0"/>
              <a:buChar char="•"/>
            </a:pPr>
            <a:r>
              <a:rPr lang="en-US" sz="2000">
                <a:solidFill>
                  <a:srgbClr val="333333"/>
                </a:solidFill>
                <a:latin typeface="+mn-lt"/>
                <a:cs typeface="Arial"/>
              </a:rPr>
              <a:t>Discounted fees to HL7 &amp; Da Vinci members</a:t>
            </a:r>
          </a:p>
          <a:p>
            <a:pPr marL="342900" indent="-342900">
              <a:buFont typeface="Arial" panose="020B0604020202020204" pitchFamily="34" charset="0"/>
              <a:buChar char="•"/>
            </a:pPr>
            <a:r>
              <a:rPr lang="en-US" sz="2000">
                <a:solidFill>
                  <a:srgbClr val="333333"/>
                </a:solidFill>
                <a:latin typeface="+mn-lt"/>
                <a:cs typeface="Arial"/>
              </a:rPr>
              <a:t>Early Bird Ends Wednesday October 21</a:t>
            </a:r>
            <a:r>
              <a:rPr lang="en-US" sz="2000" baseline="30000">
                <a:solidFill>
                  <a:srgbClr val="333333"/>
                </a:solidFill>
                <a:latin typeface="+mn-lt"/>
                <a:cs typeface="Arial"/>
              </a:rPr>
              <a:t>st</a:t>
            </a:r>
            <a:r>
              <a:rPr lang="en-US" sz="2000">
                <a:solidFill>
                  <a:srgbClr val="333333"/>
                </a:solidFill>
                <a:latin typeface="+mn-lt"/>
                <a:cs typeface="Arial"/>
              </a:rPr>
              <a:t> </a:t>
            </a:r>
          </a:p>
        </p:txBody>
      </p:sp>
    </p:spTree>
    <p:extLst>
      <p:ext uri="{BB962C8B-B14F-4D97-AF65-F5344CB8AC3E}">
        <p14:creationId xmlns:p14="http://schemas.microsoft.com/office/powerpoint/2010/main" val="33006288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8D5EBE-76E7-8D41-A473-D3B91E84FA2D}"/>
              </a:ext>
            </a:extLst>
          </p:cNvPr>
          <p:cNvSpPr>
            <a:spLocks noGrp="1"/>
          </p:cNvSpPr>
          <p:nvPr>
            <p:ph type="sldNum" sz="quarter" idx="10"/>
          </p:nvPr>
        </p:nvSpPr>
        <p:spPr/>
        <p:txBody>
          <a:bodyPr/>
          <a:lstStyle/>
          <a:p>
            <a:fld id="{D8D877B3-D348-4611-9BDB-C5374591D951}" type="slidenum">
              <a:rPr lang="en-US" smtClean="0"/>
              <a:pPr/>
              <a:t>3</a:t>
            </a:fld>
            <a:endParaRPr lang="en-US" dirty="0"/>
          </a:p>
        </p:txBody>
      </p:sp>
      <p:sp>
        <p:nvSpPr>
          <p:cNvPr id="3" name="Content Placeholder 2">
            <a:extLst>
              <a:ext uri="{FF2B5EF4-FFF2-40B4-BE49-F238E27FC236}">
                <a16:creationId xmlns:a16="http://schemas.microsoft.com/office/drawing/2014/main" id="{4E7F5A21-D8E2-9A40-AF30-595E8B356A83}"/>
              </a:ext>
            </a:extLst>
          </p:cNvPr>
          <p:cNvSpPr>
            <a:spLocks noGrp="1"/>
          </p:cNvSpPr>
          <p:nvPr>
            <p:ph idx="1"/>
          </p:nvPr>
        </p:nvSpPr>
        <p:spPr>
          <a:xfrm>
            <a:off x="481631" y="2549414"/>
            <a:ext cx="4892958" cy="3429000"/>
          </a:xfrm>
        </p:spPr>
        <p:txBody>
          <a:bodyPr>
            <a:normAutofit/>
          </a:bodyPr>
          <a:lstStyle/>
          <a:p>
            <a:r>
              <a:rPr lang="en-US" dirty="0" smtClean="0"/>
              <a:t>Open until November 8, 2020</a:t>
            </a:r>
          </a:p>
          <a:p>
            <a:r>
              <a:rPr lang="en-US" b="0" dirty="0"/>
              <a:t>Annual Call for Committee Volunteers is open to anyone who has been an Individual Member for more than the past 12 consecutive months (as of October 1, 2019). </a:t>
            </a:r>
            <a:endParaRPr lang="en-US" b="0" dirty="0" smtClean="0"/>
          </a:p>
          <a:p>
            <a:r>
              <a:rPr lang="en-US" b="0" dirty="0"/>
              <a:t>For more </a:t>
            </a:r>
            <a:r>
              <a:rPr lang="en-US" b="0" dirty="0" smtClean="0"/>
              <a:t>information, </a:t>
            </a:r>
            <a:r>
              <a:rPr lang="en-US" b="0" dirty="0"/>
              <a:t>visit HIMSS.org </a:t>
            </a:r>
            <a:r>
              <a:rPr lang="en-US" b="0" dirty="0">
                <a:sym typeface="Wingdings" panose="05000000000000000000" pitchFamily="2" charset="2"/>
              </a:rPr>
              <a:t> Membership Participation  Committees</a:t>
            </a:r>
            <a:endParaRPr lang="en-US" b="0" dirty="0"/>
          </a:p>
          <a:p>
            <a:pPr marL="0" indent="0">
              <a:buNone/>
            </a:pPr>
            <a:endParaRPr lang="en-US" dirty="0"/>
          </a:p>
        </p:txBody>
      </p:sp>
      <p:pic>
        <p:nvPicPr>
          <p:cNvPr id="6" name="Picture Placeholder 5"/>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7070" r="7070"/>
          <a:stretch>
            <a:fillRect/>
          </a:stretch>
        </p:blipFill>
        <p:spPr/>
      </p:pic>
      <p:sp>
        <p:nvSpPr>
          <p:cNvPr id="5" name="Title 4">
            <a:extLst>
              <a:ext uri="{FF2B5EF4-FFF2-40B4-BE49-F238E27FC236}">
                <a16:creationId xmlns:a16="http://schemas.microsoft.com/office/drawing/2014/main" id="{480BE41C-0286-C54C-8D2C-6F974AA81AF4}"/>
              </a:ext>
            </a:extLst>
          </p:cNvPr>
          <p:cNvSpPr>
            <a:spLocks noGrp="1"/>
          </p:cNvSpPr>
          <p:nvPr>
            <p:ph type="title"/>
          </p:nvPr>
        </p:nvSpPr>
        <p:spPr>
          <a:xfrm>
            <a:off x="617472" y="1019433"/>
            <a:ext cx="4621277" cy="1028700"/>
          </a:xfrm>
        </p:spPr>
        <p:txBody>
          <a:bodyPr/>
          <a:lstStyle/>
          <a:p>
            <a:r>
              <a:rPr lang="en-US" sz="3000" dirty="0"/>
              <a:t>Interoperability &amp; HIE Committee – Applications Live </a:t>
            </a:r>
            <a:r>
              <a:rPr lang="en-US" sz="3000" dirty="0" smtClean="0"/>
              <a:t>Now!</a:t>
            </a:r>
            <a:endParaRPr lang="en-US" sz="3000" dirty="0"/>
          </a:p>
        </p:txBody>
      </p:sp>
    </p:spTree>
    <p:extLst>
      <p:ext uri="{BB962C8B-B14F-4D97-AF65-F5344CB8AC3E}">
        <p14:creationId xmlns:p14="http://schemas.microsoft.com/office/powerpoint/2010/main" val="33209428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0E4D06C-D4F3-443F-9FDC-720DC76AEC83}"/>
              </a:ext>
            </a:extLst>
          </p:cNvPr>
          <p:cNvSpPr>
            <a:spLocks noGrp="1"/>
          </p:cNvSpPr>
          <p:nvPr>
            <p:ph type="title"/>
          </p:nvPr>
        </p:nvSpPr>
        <p:spPr>
          <a:xfrm>
            <a:off x="833166" y="858015"/>
            <a:ext cx="9833429" cy="418268"/>
          </a:xfrm>
        </p:spPr>
        <p:txBody>
          <a:bodyPr/>
          <a:lstStyle/>
          <a:p>
            <a:r>
              <a:rPr lang="en-US" dirty="0"/>
              <a:t>See Progress, Test, Implement</a:t>
            </a:r>
          </a:p>
        </p:txBody>
      </p:sp>
      <p:sp>
        <p:nvSpPr>
          <p:cNvPr id="4" name="Text Placeholder 3">
            <a:extLst>
              <a:ext uri="{FF2B5EF4-FFF2-40B4-BE49-F238E27FC236}">
                <a16:creationId xmlns:a16="http://schemas.microsoft.com/office/drawing/2014/main" id="{3A8D05D7-532E-4985-BC5E-CEEA2F4EDB0C}"/>
              </a:ext>
            </a:extLst>
          </p:cNvPr>
          <p:cNvSpPr>
            <a:spLocks noGrp="1"/>
          </p:cNvSpPr>
          <p:nvPr>
            <p:ph type="body" sz="quarter" idx="4294967295"/>
          </p:nvPr>
        </p:nvSpPr>
        <p:spPr>
          <a:xfrm>
            <a:off x="3902497" y="1346867"/>
            <a:ext cx="3505660" cy="2468050"/>
          </a:xfrm>
        </p:spPr>
        <p:txBody>
          <a:bodyPr>
            <a:normAutofit lnSpcReduction="10000"/>
          </a:bodyPr>
          <a:lstStyle/>
          <a:p>
            <a:pPr marL="0" indent="0">
              <a:buNone/>
            </a:pPr>
            <a:r>
              <a:rPr lang="en-US" sz="1800" b="1">
                <a:solidFill>
                  <a:schemeClr val="accent1"/>
                </a:solidFill>
                <a:cs typeface="Arial"/>
                <a:sym typeface="Arial"/>
              </a:rPr>
              <a:t>FIND</a:t>
            </a:r>
            <a:endParaRPr lang="en-US"/>
          </a:p>
          <a:p>
            <a:pPr marL="285750" indent="-285750">
              <a:lnSpc>
                <a:spcPct val="100000"/>
              </a:lnSpc>
              <a:spcBef>
                <a:spcPts val="0"/>
              </a:spcBef>
              <a:buClr>
                <a:schemeClr val="bg2"/>
              </a:buClr>
              <a:buFont typeface="Arial" panose="020B0604020202020204" pitchFamily="34" charset="0"/>
              <a:buChar char="•"/>
            </a:pPr>
            <a:endParaRPr lang="en-US" sz="1800">
              <a:solidFill>
                <a:srgbClr val="000000"/>
              </a:solidFill>
              <a:cs typeface="Arial"/>
              <a:sym typeface="Arial"/>
            </a:endParaRPr>
          </a:p>
          <a:p>
            <a:pPr marL="285750" indent="-285750">
              <a:lnSpc>
                <a:spcPct val="100000"/>
              </a:lnSpc>
              <a:spcBef>
                <a:spcPts val="0"/>
              </a:spcBef>
              <a:buClr>
                <a:schemeClr val="bg2"/>
              </a:buClr>
              <a:buFont typeface="Arial" panose="020B0604020202020204" pitchFamily="34" charset="0"/>
              <a:buChar char="•"/>
            </a:pPr>
            <a:r>
              <a:rPr lang="en-US" sz="1800">
                <a:solidFill>
                  <a:srgbClr val="000000"/>
                </a:solidFill>
                <a:cs typeface="Arial"/>
                <a:sym typeface="Arial"/>
              </a:rPr>
              <a:t>Listserv Sign Up</a:t>
            </a:r>
          </a:p>
          <a:p>
            <a:pPr marL="285750" indent="-285750">
              <a:lnSpc>
                <a:spcPct val="100000"/>
              </a:lnSpc>
              <a:spcBef>
                <a:spcPts val="0"/>
              </a:spcBef>
              <a:buClr>
                <a:schemeClr val="bg2"/>
              </a:buClr>
              <a:buFont typeface="Arial" panose="020B0604020202020204" pitchFamily="34" charset="0"/>
              <a:buChar char="•"/>
            </a:pPr>
            <a:r>
              <a:rPr lang="en-US" sz="1800">
                <a:solidFill>
                  <a:srgbClr val="000000"/>
                </a:solidFill>
                <a:cs typeface="Arial"/>
                <a:sym typeface="Arial"/>
              </a:rPr>
              <a:t>Background collateral </a:t>
            </a:r>
          </a:p>
          <a:p>
            <a:pPr marL="285750" indent="-285750">
              <a:lnSpc>
                <a:spcPct val="100000"/>
              </a:lnSpc>
              <a:spcBef>
                <a:spcPts val="0"/>
              </a:spcBef>
              <a:buClr>
                <a:schemeClr val="bg2"/>
              </a:buClr>
              <a:buFont typeface="Arial" panose="020B0604020202020204" pitchFamily="34" charset="0"/>
              <a:buChar char="•"/>
            </a:pPr>
            <a:r>
              <a:rPr lang="en-US" sz="1800">
                <a:solidFill>
                  <a:srgbClr val="000000"/>
                </a:solidFill>
                <a:cs typeface="Arial"/>
                <a:sym typeface="Arial"/>
              </a:rPr>
              <a:t>Active Use Case content</a:t>
            </a:r>
          </a:p>
          <a:p>
            <a:pPr marL="285750" indent="-285750">
              <a:lnSpc>
                <a:spcPct val="100000"/>
              </a:lnSpc>
              <a:spcBef>
                <a:spcPts val="0"/>
              </a:spcBef>
              <a:buClr>
                <a:schemeClr val="bg2"/>
              </a:buClr>
              <a:buFont typeface="Arial" panose="020B0604020202020204" pitchFamily="34" charset="0"/>
              <a:buChar char="•"/>
            </a:pPr>
            <a:r>
              <a:rPr lang="en-US" sz="1800">
                <a:solidFill>
                  <a:srgbClr val="000000"/>
                </a:solidFill>
                <a:cs typeface="Arial"/>
                <a:sym typeface="Arial"/>
              </a:rPr>
              <a:t>Implementation Guides</a:t>
            </a:r>
          </a:p>
          <a:p>
            <a:pPr marL="285750" indent="-285750">
              <a:lnSpc>
                <a:spcPct val="100000"/>
              </a:lnSpc>
              <a:spcBef>
                <a:spcPts val="0"/>
              </a:spcBef>
              <a:buClr>
                <a:schemeClr val="bg2"/>
              </a:buClr>
              <a:buFont typeface="Arial" panose="020B0604020202020204" pitchFamily="34" charset="0"/>
              <a:buChar char="•"/>
            </a:pPr>
            <a:r>
              <a:rPr lang="en-US" sz="1800">
                <a:solidFill>
                  <a:srgbClr val="000000"/>
                </a:solidFill>
                <a:cs typeface="Arial"/>
                <a:sym typeface="Arial"/>
              </a:rPr>
              <a:t>Reference Implementations</a:t>
            </a:r>
          </a:p>
          <a:p>
            <a:pPr marL="285750" indent="-285750">
              <a:lnSpc>
                <a:spcPct val="100000"/>
              </a:lnSpc>
              <a:spcBef>
                <a:spcPts val="0"/>
              </a:spcBef>
              <a:buClr>
                <a:schemeClr val="bg2"/>
              </a:buClr>
              <a:buFont typeface="Arial" panose="020B0604020202020204" pitchFamily="34" charset="0"/>
              <a:buChar char="•"/>
            </a:pPr>
            <a:r>
              <a:rPr lang="en-US" sz="1800">
                <a:solidFill>
                  <a:srgbClr val="000000"/>
                </a:solidFill>
                <a:cs typeface="Arial"/>
                <a:sym typeface="Arial"/>
              </a:rPr>
              <a:t>Calendar of Activities &amp; Updates</a:t>
            </a:r>
          </a:p>
          <a:p>
            <a:pPr marL="285750" indent="-285750">
              <a:lnSpc>
                <a:spcPct val="100000"/>
              </a:lnSpc>
              <a:spcBef>
                <a:spcPts val="0"/>
              </a:spcBef>
              <a:buClr>
                <a:schemeClr val="bg2"/>
              </a:buClr>
              <a:buFont typeface="Arial" panose="020B0604020202020204" pitchFamily="34" charset="0"/>
              <a:buChar char="•"/>
            </a:pPr>
            <a:endParaRPr lang="en-US" sz="1800">
              <a:solidFill>
                <a:srgbClr val="000000"/>
              </a:solidFill>
              <a:cs typeface="Arial"/>
              <a:sym typeface="Arial"/>
            </a:endParaRPr>
          </a:p>
          <a:p>
            <a:endParaRPr lang="en-US"/>
          </a:p>
        </p:txBody>
      </p:sp>
      <p:sp>
        <p:nvSpPr>
          <p:cNvPr id="5" name="Text Placeholder 4">
            <a:extLst>
              <a:ext uri="{FF2B5EF4-FFF2-40B4-BE49-F238E27FC236}">
                <a16:creationId xmlns:a16="http://schemas.microsoft.com/office/drawing/2014/main" id="{FAAFECF7-366B-40F2-8D1A-95ECD9E74F3F}"/>
              </a:ext>
            </a:extLst>
          </p:cNvPr>
          <p:cNvSpPr>
            <a:spLocks noGrp="1"/>
          </p:cNvSpPr>
          <p:nvPr>
            <p:ph type="body" sz="quarter" idx="4294967295"/>
          </p:nvPr>
        </p:nvSpPr>
        <p:spPr>
          <a:xfrm>
            <a:off x="7769284" y="1346867"/>
            <a:ext cx="3848100" cy="4105275"/>
          </a:xfrm>
        </p:spPr>
        <p:txBody>
          <a:bodyPr>
            <a:normAutofit fontScale="92500" lnSpcReduction="20000"/>
          </a:bodyPr>
          <a:lstStyle/>
          <a:p>
            <a:r>
              <a:rPr lang="en-US" sz="1800" b="1">
                <a:solidFill>
                  <a:schemeClr val="accent1"/>
                </a:solidFill>
                <a:cs typeface="Arial"/>
              </a:rPr>
              <a:t>KEY RESOURCES</a:t>
            </a:r>
            <a:endParaRPr lang="en-US"/>
          </a:p>
          <a:p>
            <a:pPr marL="285750" indent="-285750">
              <a:lnSpc>
                <a:spcPct val="100000"/>
              </a:lnSpc>
              <a:spcBef>
                <a:spcPts val="0"/>
              </a:spcBef>
              <a:buClr>
                <a:schemeClr val="bg2"/>
              </a:buClr>
              <a:buFont typeface="Arial" panose="020B0604020202020204" pitchFamily="34" charset="0"/>
              <a:buChar char="•"/>
            </a:pPr>
            <a:endParaRPr lang="en-US" sz="1800">
              <a:solidFill>
                <a:srgbClr val="000000"/>
              </a:solidFill>
              <a:cs typeface="Arial"/>
              <a:sym typeface="Arial"/>
            </a:endParaRPr>
          </a:p>
          <a:p>
            <a:pPr>
              <a:lnSpc>
                <a:spcPct val="100000"/>
              </a:lnSpc>
              <a:spcBef>
                <a:spcPts val="0"/>
              </a:spcBef>
              <a:buClr>
                <a:schemeClr val="bg2"/>
              </a:buClr>
            </a:pPr>
            <a:r>
              <a:rPr lang="en-US" sz="1800">
                <a:solidFill>
                  <a:srgbClr val="000000"/>
                </a:solidFill>
                <a:cs typeface="Arial"/>
                <a:sym typeface="Arial"/>
              </a:rPr>
              <a:t>HL7 Confluence Site - </a:t>
            </a:r>
            <a:r>
              <a:rPr lang="en-US" sz="1800">
                <a:solidFill>
                  <a:srgbClr val="000000"/>
                </a:solidFill>
                <a:cs typeface="Arial"/>
                <a:sym typeface="Arial"/>
                <a:hlinkClick r:id="rId2">
                  <a:extLst>
                    <a:ext uri="{A12FA001-AC4F-418D-AE19-62706E023703}">
                      <ahyp:hlinkClr xmlns="" xmlns:ahyp="http://schemas.microsoft.com/office/drawing/2018/hyperlinkcolor" val="tx"/>
                    </a:ext>
                  </a:extLst>
                </a:hlinkClick>
              </a:rPr>
              <a:t>https://confluence.hl7.org/display/DVP/</a:t>
            </a:r>
            <a:endParaRPr lang="en-US" sz="1800">
              <a:solidFill>
                <a:srgbClr val="000000"/>
              </a:solidFill>
              <a:cs typeface="Arial"/>
              <a:sym typeface="Arial"/>
            </a:endParaRPr>
          </a:p>
          <a:p>
            <a:pPr>
              <a:lnSpc>
                <a:spcPct val="100000"/>
              </a:lnSpc>
              <a:spcBef>
                <a:spcPts val="0"/>
              </a:spcBef>
              <a:buClr>
                <a:schemeClr val="bg2"/>
              </a:buClr>
            </a:pPr>
            <a:endParaRPr lang="en-US" sz="1800">
              <a:solidFill>
                <a:srgbClr val="000000"/>
              </a:solidFill>
              <a:cs typeface="Arial"/>
              <a:sym typeface="Arial"/>
            </a:endParaRPr>
          </a:p>
          <a:p>
            <a:pPr>
              <a:lnSpc>
                <a:spcPct val="100000"/>
              </a:lnSpc>
              <a:spcBef>
                <a:spcPts val="0"/>
              </a:spcBef>
              <a:buClr>
                <a:schemeClr val="bg2"/>
              </a:buClr>
            </a:pPr>
            <a:r>
              <a:rPr lang="en-US" sz="1800">
                <a:solidFill>
                  <a:srgbClr val="000000"/>
                </a:solidFill>
                <a:cs typeface="Arial"/>
                <a:sym typeface="Arial"/>
              </a:rPr>
              <a:t>Where to find Da Vinci in Industry - </a:t>
            </a:r>
            <a:r>
              <a:rPr lang="en-US" sz="1800">
                <a:solidFill>
                  <a:srgbClr val="000000"/>
                </a:solidFill>
                <a:cs typeface="Arial"/>
                <a:sym typeface="Arial"/>
                <a:hlinkClick r:id="rId3">
                  <a:extLst>
                    <a:ext uri="{A12FA001-AC4F-418D-AE19-62706E023703}">
                      <ahyp:hlinkClr xmlns="" xmlns:ahyp="http://schemas.microsoft.com/office/drawing/2018/hyperlinkcolor" val="tx"/>
                    </a:ext>
                  </a:extLst>
                </a:hlinkClick>
              </a:rPr>
              <a:t>https://confluence.hl7.org/display/DVP/Da+Vinci+2020+Calendar</a:t>
            </a:r>
            <a:endParaRPr lang="en-US" sz="1800">
              <a:solidFill>
                <a:srgbClr val="000000"/>
              </a:solidFill>
              <a:cs typeface="Arial"/>
              <a:sym typeface="Arial"/>
            </a:endParaRPr>
          </a:p>
          <a:p>
            <a:pPr>
              <a:lnSpc>
                <a:spcPct val="100000"/>
              </a:lnSpc>
              <a:spcBef>
                <a:spcPts val="0"/>
              </a:spcBef>
              <a:buClr>
                <a:schemeClr val="bg2"/>
              </a:buClr>
            </a:pPr>
            <a:endParaRPr lang="en-US" sz="1800">
              <a:solidFill>
                <a:srgbClr val="000000"/>
              </a:solidFill>
              <a:cs typeface="Arial"/>
              <a:sym typeface="Arial"/>
            </a:endParaRPr>
          </a:p>
          <a:p>
            <a:pPr>
              <a:lnSpc>
                <a:spcPct val="100000"/>
              </a:lnSpc>
              <a:spcBef>
                <a:spcPts val="0"/>
              </a:spcBef>
              <a:buClr>
                <a:schemeClr val="bg2"/>
              </a:buClr>
            </a:pPr>
            <a:r>
              <a:rPr lang="en-US" sz="1800">
                <a:solidFill>
                  <a:srgbClr val="000000"/>
                </a:solidFill>
                <a:cs typeface="Arial"/>
                <a:sym typeface="Arial"/>
              </a:rPr>
              <a:t>Use Case Summary and Links to Call In &amp; Artifacts - </a:t>
            </a:r>
            <a:r>
              <a:rPr lang="en-US" sz="1800">
                <a:solidFill>
                  <a:srgbClr val="000000"/>
                </a:solidFill>
                <a:cs typeface="Arial"/>
                <a:sym typeface="Arial"/>
                <a:hlinkClick r:id="rId4">
                  <a:extLst>
                    <a:ext uri="{A12FA001-AC4F-418D-AE19-62706E023703}">
                      <ahyp:hlinkClr xmlns="" xmlns:ahyp="http://schemas.microsoft.com/office/drawing/2018/hyperlinkcolor" val="tx"/>
                    </a:ext>
                  </a:extLst>
                </a:hlinkClick>
              </a:rPr>
              <a:t>https://confluence.hl7.org/display/DVP/Da+Vinci+Use+Cases</a:t>
            </a:r>
            <a:r>
              <a:rPr lang="en-US" sz="1800">
                <a:solidFill>
                  <a:srgbClr val="000000"/>
                </a:solidFill>
                <a:cs typeface="Arial"/>
                <a:sym typeface="Arial"/>
              </a:rPr>
              <a:t> </a:t>
            </a:r>
          </a:p>
          <a:p>
            <a:pPr>
              <a:lnSpc>
                <a:spcPct val="100000"/>
              </a:lnSpc>
              <a:spcBef>
                <a:spcPts val="0"/>
              </a:spcBef>
              <a:buClr>
                <a:schemeClr val="bg2"/>
              </a:buClr>
            </a:pPr>
            <a:endParaRPr lang="en-US" sz="1800">
              <a:solidFill>
                <a:srgbClr val="000000"/>
              </a:solidFill>
              <a:cs typeface="Arial"/>
              <a:sym typeface="Arial"/>
            </a:endParaRPr>
          </a:p>
          <a:p>
            <a:pPr>
              <a:lnSpc>
                <a:spcPct val="100000"/>
              </a:lnSpc>
              <a:spcBef>
                <a:spcPts val="0"/>
              </a:spcBef>
              <a:buClr>
                <a:schemeClr val="bg2"/>
              </a:buClr>
            </a:pPr>
            <a:r>
              <a:rPr lang="en-US" sz="1800">
                <a:solidFill>
                  <a:srgbClr val="000000"/>
                </a:solidFill>
                <a:cs typeface="Arial"/>
                <a:sym typeface="Arial"/>
              </a:rPr>
              <a:t>Reference Implementation Code Repository - </a:t>
            </a:r>
            <a:r>
              <a:rPr lang="en-US" sz="1800">
                <a:solidFill>
                  <a:srgbClr val="000000"/>
                </a:solidFill>
                <a:cs typeface="Arial"/>
                <a:sym typeface="Arial"/>
                <a:hlinkClick r:id="rId5">
                  <a:extLst>
                    <a:ext uri="{A12FA001-AC4F-418D-AE19-62706E023703}">
                      <ahyp:hlinkClr xmlns="" xmlns:ahyp="http://schemas.microsoft.com/office/drawing/2018/hyperlinkcolor" val="tx"/>
                    </a:ext>
                  </a:extLst>
                </a:hlinkClick>
              </a:rPr>
              <a:t>https://github.com/HL7-DaVinci</a:t>
            </a:r>
            <a:endParaRPr lang="en-US" sz="1800">
              <a:solidFill>
                <a:srgbClr val="000000"/>
              </a:solidFill>
              <a:cs typeface="Arial"/>
              <a:sym typeface="Arial"/>
            </a:endParaRPr>
          </a:p>
          <a:p>
            <a:endParaRPr lang="en-US"/>
          </a:p>
        </p:txBody>
      </p:sp>
      <p:pic>
        <p:nvPicPr>
          <p:cNvPr id="6" name="Picture 5">
            <a:extLst>
              <a:ext uri="{FF2B5EF4-FFF2-40B4-BE49-F238E27FC236}">
                <a16:creationId xmlns:a16="http://schemas.microsoft.com/office/drawing/2014/main" id="{28988E85-E135-43AC-B740-73A7FF92630D}"/>
              </a:ext>
            </a:extLst>
          </p:cNvPr>
          <p:cNvPicPr>
            <a:picLocks noChangeAspect="1"/>
          </p:cNvPicPr>
          <p:nvPr/>
        </p:nvPicPr>
        <p:blipFill rotWithShape="1">
          <a:blip r:embed="rId6"/>
          <a:srcRect t="7704"/>
          <a:stretch/>
        </p:blipFill>
        <p:spPr>
          <a:xfrm>
            <a:off x="410841" y="4522748"/>
            <a:ext cx="3491656" cy="2087202"/>
          </a:xfrm>
          <a:prstGeom prst="rect">
            <a:avLst/>
          </a:prstGeom>
          <a:ln w="19050">
            <a:solidFill>
              <a:schemeClr val="tx1">
                <a:lumMod val="40000"/>
                <a:lumOff val="60000"/>
              </a:schemeClr>
            </a:solidFill>
          </a:ln>
        </p:spPr>
      </p:pic>
      <p:pic>
        <p:nvPicPr>
          <p:cNvPr id="7" name="Picture 6">
            <a:extLst>
              <a:ext uri="{FF2B5EF4-FFF2-40B4-BE49-F238E27FC236}">
                <a16:creationId xmlns:a16="http://schemas.microsoft.com/office/drawing/2014/main" id="{2C0143B0-662C-4107-B3FE-9885A43B5EBD}"/>
              </a:ext>
            </a:extLst>
          </p:cNvPr>
          <p:cNvPicPr>
            <a:picLocks noChangeAspect="1"/>
          </p:cNvPicPr>
          <p:nvPr/>
        </p:nvPicPr>
        <p:blipFill rotWithShape="1">
          <a:blip r:embed="rId7"/>
          <a:srcRect t="7151"/>
          <a:stretch/>
        </p:blipFill>
        <p:spPr>
          <a:xfrm>
            <a:off x="2693849" y="4381579"/>
            <a:ext cx="3505660" cy="2108121"/>
          </a:xfrm>
          <a:prstGeom prst="rect">
            <a:avLst/>
          </a:prstGeom>
          <a:ln w="19050">
            <a:solidFill>
              <a:schemeClr val="tx1">
                <a:lumMod val="40000"/>
                <a:lumOff val="60000"/>
              </a:schemeClr>
            </a:solidFill>
          </a:ln>
        </p:spPr>
      </p:pic>
      <p:sp>
        <p:nvSpPr>
          <p:cNvPr id="9" name="Text Placeholder 3">
            <a:extLst>
              <a:ext uri="{FF2B5EF4-FFF2-40B4-BE49-F238E27FC236}">
                <a16:creationId xmlns:a16="http://schemas.microsoft.com/office/drawing/2014/main" id="{2838E343-6D72-4272-9B97-AFB82A7059BC}"/>
              </a:ext>
            </a:extLst>
          </p:cNvPr>
          <p:cNvSpPr txBox="1">
            <a:spLocks/>
          </p:cNvSpPr>
          <p:nvPr/>
        </p:nvSpPr>
        <p:spPr>
          <a:xfrm>
            <a:off x="833166" y="1376362"/>
            <a:ext cx="2999111" cy="41052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bg2"/>
              </a:buClr>
              <a:buFont typeface="Arial"/>
              <a:defRPr sz="1800" b="0" i="0" u="none" strike="noStrike" cap="none">
                <a:solidFill>
                  <a:srgbClr val="000000"/>
                </a:solidFill>
                <a:latin typeface="Arial"/>
                <a:ea typeface="Arial"/>
                <a:cs typeface="Arial"/>
                <a:sym typeface="Arial"/>
              </a:defRPr>
            </a:lvl1pPr>
            <a:lvl2pPr marL="685800" marR="0" lvl="1" indent="-228600" algn="l" rtl="0">
              <a:lnSpc>
                <a:spcPct val="100000"/>
              </a:lnSpc>
              <a:spcBef>
                <a:spcPts val="0"/>
              </a:spcBef>
              <a:spcAft>
                <a:spcPts val="0"/>
              </a:spcAft>
              <a:buClr>
                <a:schemeClr val="accent1"/>
              </a:buClr>
              <a:buFont typeface="Arial" panose="020B0604020202020204" pitchFamily="34" charset="0"/>
              <a:buChar char="‒"/>
              <a:defRPr sz="1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accent3"/>
              </a:buClr>
              <a:buFont typeface="Arial"/>
              <a:defRPr sz="1400" b="0" i="0" u="none" strike="noStrike" cap="none">
                <a:solidFill>
                  <a:srgbClr val="000000"/>
                </a:solidFill>
                <a:latin typeface="Arial"/>
                <a:ea typeface="Arial"/>
                <a:cs typeface="Arial"/>
                <a:sym typeface="Arial"/>
              </a:defRPr>
            </a:lvl3pPr>
            <a:lvl4pPr marL="1600200" marR="0" lvl="3" indent="-228600" algn="l" rtl="0">
              <a:lnSpc>
                <a:spcPct val="100000"/>
              </a:lnSpc>
              <a:spcBef>
                <a:spcPts val="0"/>
              </a:spcBef>
              <a:spcAft>
                <a:spcPts val="0"/>
              </a:spcAft>
              <a:buClr>
                <a:schemeClr val="accent4"/>
              </a:buClr>
              <a:buFont typeface="Arial" panose="020B0604020202020204" pitchFamily="34" charset="0"/>
              <a:buChar char="‒"/>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bg2"/>
              </a:buClr>
              <a:buFont typeface="Arial"/>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solidFill>
                  <a:schemeClr val="accent1"/>
                </a:solidFill>
                <a:latin typeface="Century Gothic" panose="020B0502020202020204" pitchFamily="34" charset="0"/>
              </a:rPr>
              <a:t>VIEW</a:t>
            </a:r>
          </a:p>
          <a:p>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Live Demos</a:t>
            </a:r>
          </a:p>
          <a:p>
            <a:pPr marL="285750" indent="-285750">
              <a:buFont typeface="Arial" panose="020B0604020202020204" pitchFamily="34" charset="0"/>
              <a:buChar char="•"/>
            </a:pPr>
            <a:r>
              <a:rPr lang="en-US">
                <a:latin typeface="Century Gothic" panose="020B0502020202020204" pitchFamily="34" charset="0"/>
              </a:rPr>
              <a:t>Member Panels</a:t>
            </a:r>
          </a:p>
          <a:p>
            <a:pPr marL="285750" indent="-285750">
              <a:buFont typeface="Arial" panose="020B0604020202020204" pitchFamily="34" charset="0"/>
              <a:buChar char="•"/>
            </a:pPr>
            <a:r>
              <a:rPr lang="en-US">
                <a:latin typeface="Century Gothic" panose="020B0502020202020204" pitchFamily="34" charset="0"/>
              </a:rPr>
              <a:t>End to End Clinical Scenario</a:t>
            </a:r>
          </a:p>
          <a:p>
            <a:pPr marL="285750" indent="-285750">
              <a:buFont typeface="Arial" panose="020B0604020202020204" pitchFamily="34" charset="0"/>
              <a:buChar char="•"/>
            </a:pPr>
            <a:endParaRPr lang="en-US">
              <a:latin typeface="Century Gothic" panose="020B0502020202020204" pitchFamily="34" charset="0"/>
            </a:endParaRPr>
          </a:p>
          <a:p>
            <a:r>
              <a:rPr lang="en-US">
                <a:latin typeface="Century Gothic" panose="020B0502020202020204" pitchFamily="34" charset="0"/>
              </a:rPr>
              <a:t>View Full Schedule</a:t>
            </a:r>
          </a:p>
          <a:p>
            <a:r>
              <a:rPr lang="en-US" b="1">
                <a:solidFill>
                  <a:schemeClr val="accent1"/>
                </a:solidFill>
                <a:latin typeface="Century Gothic" panose="020B0502020202020204" pitchFamily="34" charset="0"/>
              </a:rPr>
              <a:t>hl7.me/</a:t>
            </a:r>
            <a:r>
              <a:rPr lang="en-US" b="1" err="1">
                <a:solidFill>
                  <a:schemeClr val="accent1"/>
                </a:solidFill>
                <a:latin typeface="Century Gothic" panose="020B0502020202020204" pitchFamily="34" charset="0"/>
              </a:rPr>
              <a:t>davincinews</a:t>
            </a:r>
            <a:r>
              <a:rPr lang="en-US" b="1">
                <a:solidFill>
                  <a:schemeClr val="accent1"/>
                </a:solidFill>
                <a:latin typeface="Century Gothic" panose="020B0502020202020204" pitchFamily="34" charset="0"/>
              </a:rPr>
              <a:t> </a:t>
            </a:r>
          </a:p>
          <a:p>
            <a:pPr marL="285750" indent="-285750">
              <a:buFont typeface="Arial" panose="020B0604020202020204" pitchFamily="34" charset="0"/>
              <a:buChar char="•"/>
            </a:pPr>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p:txBody>
      </p:sp>
      <p:sp>
        <p:nvSpPr>
          <p:cNvPr id="11" name="Slide Number Placeholder 3">
            <a:extLst>
              <a:ext uri="{FF2B5EF4-FFF2-40B4-BE49-F238E27FC236}">
                <a16:creationId xmlns:a16="http://schemas.microsoft.com/office/drawing/2014/main" id="{C6766772-6D89-4D65-8766-E1E70A59C837}"/>
              </a:ext>
            </a:extLst>
          </p:cNvPr>
          <p:cNvSpPr txBox="1">
            <a:spLocks/>
          </p:cNvSpPr>
          <p:nvPr/>
        </p:nvSpPr>
        <p:spPr>
          <a:xfrm>
            <a:off x="11370349" y="6390178"/>
            <a:ext cx="513735" cy="227164"/>
          </a:xfrm>
          <a:prstGeom prst="rect">
            <a:avLst/>
          </a:prstGeom>
          <a:noFill/>
        </p:spPr>
        <p:txBody>
          <a:bodyPr vert="horz" wrap="square" lIns="0" tIns="0" rIns="0" bIns="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3" b="0" i="0" u="none" strike="noStrike" cap="none">
                <a:solidFill>
                  <a:schemeClr val="bg1"/>
                </a:solidFill>
                <a:latin typeface="Century Gothic" panose="020B0502020202020204" pitchFamily="34" charset="0"/>
                <a:ea typeface="Century Gothic" panose="020B0502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30</a:t>
            </a:fld>
            <a:endParaRPr lang="en-US"/>
          </a:p>
        </p:txBody>
      </p:sp>
      <p:sp>
        <p:nvSpPr>
          <p:cNvPr id="2" name="Slide Number Placeholder 1">
            <a:extLst>
              <a:ext uri="{FF2B5EF4-FFF2-40B4-BE49-F238E27FC236}">
                <a16:creationId xmlns:a16="http://schemas.microsoft.com/office/drawing/2014/main" id="{16234321-B6C7-4617-8F13-B308BCA9C510}"/>
              </a:ext>
            </a:extLst>
          </p:cNvPr>
          <p:cNvSpPr>
            <a:spLocks noGrp="1"/>
          </p:cNvSpPr>
          <p:nvPr>
            <p:ph type="sldNum" sz="quarter" idx="12"/>
          </p:nvPr>
        </p:nvSpPr>
        <p:spPr>
          <a:xfrm>
            <a:off x="11360517" y="6390178"/>
            <a:ext cx="513735" cy="227164"/>
          </a:xfrm>
        </p:spPr>
        <p:txBody>
          <a:bodyPr/>
          <a:lstStyle/>
          <a:p>
            <a:pPr>
              <a:buClrTx/>
              <a:buFontTx/>
              <a:buNone/>
            </a:pPr>
            <a:fld id="{2F8AF2E6-64A8-0F46-AF27-0A96D82A033B}" type="slidenum">
              <a:rPr lang="en-US" kern="1200" smtClean="0">
                <a:solidFill>
                  <a:srgbClr val="FFFFFF"/>
                </a:solidFill>
              </a:rPr>
              <a:pPr>
                <a:buClrTx/>
                <a:buFontTx/>
                <a:buNone/>
              </a:pPr>
              <a:t>30</a:t>
            </a:fld>
            <a:endParaRPr lang="en-US" kern="1200">
              <a:solidFill>
                <a:srgbClr val="FFFFFF"/>
              </a:solidFill>
            </a:endParaRPr>
          </a:p>
        </p:txBody>
      </p:sp>
    </p:spTree>
    <p:extLst>
      <p:ext uri="{BB962C8B-B14F-4D97-AF65-F5344CB8AC3E}">
        <p14:creationId xmlns:p14="http://schemas.microsoft.com/office/powerpoint/2010/main" val="394718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563630-D99A-43A9-A036-EB6FAFF657F5}"/>
              </a:ext>
            </a:extLst>
          </p:cNvPr>
          <p:cNvSpPr>
            <a:spLocks noGrp="1"/>
          </p:cNvSpPr>
          <p:nvPr>
            <p:ph type="title"/>
          </p:nvPr>
        </p:nvSpPr>
        <p:spPr>
          <a:xfrm>
            <a:off x="540374" y="812792"/>
            <a:ext cx="9833429" cy="1028700"/>
          </a:xfrm>
        </p:spPr>
        <p:txBody>
          <a:bodyPr/>
          <a:lstStyle/>
          <a:p>
            <a:r>
              <a:rPr lang="en-US" dirty="0"/>
              <a:t>Da Vinci Implementation Guides</a:t>
            </a:r>
          </a:p>
        </p:txBody>
      </p:sp>
      <p:graphicFrame>
        <p:nvGraphicFramePr>
          <p:cNvPr id="7" name="Table 6">
            <a:extLst>
              <a:ext uri="{FF2B5EF4-FFF2-40B4-BE49-F238E27FC236}">
                <a16:creationId xmlns:a16="http://schemas.microsoft.com/office/drawing/2014/main" id="{A31EE150-DA01-4003-BDA5-5616A5339521}"/>
              </a:ext>
            </a:extLst>
          </p:cNvPr>
          <p:cNvGraphicFramePr>
            <a:graphicFrameLocks noGrp="1"/>
          </p:cNvGraphicFramePr>
          <p:nvPr>
            <p:extLst>
              <p:ext uri="{D42A27DB-BD31-4B8C-83A1-F6EECF244321}">
                <p14:modId xmlns:p14="http://schemas.microsoft.com/office/powerpoint/2010/main" val="1091648509"/>
              </p:ext>
            </p:extLst>
          </p:nvPr>
        </p:nvGraphicFramePr>
        <p:xfrm>
          <a:off x="222928" y="1327142"/>
          <a:ext cx="5833980" cy="4823445"/>
        </p:xfrm>
        <a:graphic>
          <a:graphicData uri="http://schemas.openxmlformats.org/drawingml/2006/table">
            <a:tbl>
              <a:tblPr firstRow="1" bandRow="1"/>
              <a:tblGrid>
                <a:gridCol w="2983775">
                  <a:extLst>
                    <a:ext uri="{9D8B030D-6E8A-4147-A177-3AD203B41FA5}">
                      <a16:colId xmlns:a16="http://schemas.microsoft.com/office/drawing/2014/main" val="2185603582"/>
                    </a:ext>
                  </a:extLst>
                </a:gridCol>
                <a:gridCol w="2227634">
                  <a:extLst>
                    <a:ext uri="{9D8B030D-6E8A-4147-A177-3AD203B41FA5}">
                      <a16:colId xmlns:a16="http://schemas.microsoft.com/office/drawing/2014/main" val="2983135993"/>
                    </a:ext>
                  </a:extLst>
                </a:gridCol>
                <a:gridCol w="622571">
                  <a:extLst>
                    <a:ext uri="{9D8B030D-6E8A-4147-A177-3AD203B41FA5}">
                      <a16:colId xmlns:a16="http://schemas.microsoft.com/office/drawing/2014/main" val="1782894363"/>
                    </a:ext>
                  </a:extLst>
                </a:gridCol>
              </a:tblGrid>
              <a:tr h="561415">
                <a:tc>
                  <a:txBody>
                    <a:bodyPr/>
                    <a:lstStyle/>
                    <a:p>
                      <a:pPr algn="ctr"/>
                      <a:r>
                        <a:rPr lang="en-US" sz="1400">
                          <a:latin typeface="Century Gothic" panose="020B0502020202020204" pitchFamily="34" charset="0"/>
                        </a:rPr>
                        <a:t>IG</a:t>
                      </a:r>
                    </a:p>
                  </a:txBody>
                  <a:tcPr marL="45720" marR="45720" anchor="ctr">
                    <a:solidFill>
                      <a:srgbClr val="51657F"/>
                    </a:solidFill>
                  </a:tcPr>
                </a:tc>
                <a:tc>
                  <a:txBody>
                    <a:bodyPr/>
                    <a:lstStyle/>
                    <a:p>
                      <a:pPr algn="ctr"/>
                      <a:r>
                        <a:rPr lang="en-US" sz="1400" dirty="0">
                          <a:latin typeface="Century Gothic" panose="020B0502020202020204" pitchFamily="34" charset="0"/>
                        </a:rPr>
                        <a:t>Status</a:t>
                      </a:r>
                    </a:p>
                  </a:txBody>
                  <a:tcPr marL="45720" marR="45720" anchor="ctr">
                    <a:solidFill>
                      <a:srgbClr val="51657F"/>
                    </a:solidFill>
                  </a:tcPr>
                </a:tc>
                <a:tc>
                  <a:txBody>
                    <a:bodyPr/>
                    <a:lstStyle/>
                    <a:p>
                      <a:pPr algn="ctr"/>
                      <a:r>
                        <a:rPr lang="en-US" sz="1100">
                          <a:latin typeface="Century Gothic" panose="020B0502020202020204" pitchFamily="34" charset="0"/>
                        </a:rPr>
                        <a:t># Times Tested</a:t>
                      </a:r>
                    </a:p>
                  </a:txBody>
                  <a:tcPr marL="45720" marR="45720" anchor="ctr">
                    <a:solidFill>
                      <a:srgbClr val="51657F"/>
                    </a:solidFill>
                  </a:tcPr>
                </a:tc>
                <a:extLst>
                  <a:ext uri="{0D108BD9-81ED-4DB2-BD59-A6C34878D82A}">
                    <a16:rowId xmlns:a16="http://schemas.microsoft.com/office/drawing/2014/main" val="1603403737"/>
                  </a:ext>
                </a:extLst>
              </a:tr>
              <a:tr h="340859">
                <a:tc gridSpan="3">
                  <a:txBody>
                    <a:bodyPr/>
                    <a:lstStyle/>
                    <a:p>
                      <a:pPr algn="ctr"/>
                      <a:r>
                        <a:rPr lang="en-US" sz="1100" b="1">
                          <a:solidFill>
                            <a:schemeClr val="bg1"/>
                          </a:solidFill>
                          <a:latin typeface="Century Gothic" panose="020B0502020202020204" pitchFamily="34" charset="0"/>
                        </a:rPr>
                        <a:t>Quality Improvement</a:t>
                      </a:r>
                    </a:p>
                  </a:txBody>
                  <a:tcPr marL="45720" marR="45720" anchor="ctr">
                    <a:solidFill>
                      <a:schemeClr val="tx2">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46048"/>
                  </a:ext>
                </a:extLst>
              </a:tr>
              <a:tr h="340859">
                <a:tc>
                  <a:txBody>
                    <a:bodyPr/>
                    <a:lstStyle/>
                    <a:p>
                      <a:r>
                        <a:rPr lang="en-US" sz="1100">
                          <a:solidFill>
                            <a:schemeClr val="accent3">
                              <a:lumMod val="75000"/>
                            </a:schemeClr>
                          </a:solidFill>
                          <a:latin typeface="Century Gothic" panose="020B0502020202020204" pitchFamily="34" charset="0"/>
                          <a:hlinkClick r:id="rId2">
                            <a:extLst>
                              <a:ext uri="{A12FA001-AC4F-418D-AE19-62706E023703}">
                                <ahyp:hlinkClr xmlns="" xmlns:ahyp="http://schemas.microsoft.com/office/drawing/2018/hyperlinkcolor" val="tx"/>
                              </a:ext>
                            </a:extLst>
                          </a:hlinkClick>
                        </a:rPr>
                        <a:t>Data Exchange for Quality Measures (DEQM</a:t>
                      </a:r>
                      <a:r>
                        <a:rPr lang="en-US" sz="1100">
                          <a:solidFill>
                            <a:schemeClr val="accent3"/>
                          </a:solidFill>
                          <a:hlinkClick r:id="rId2">
                            <a:extLst>
                              <a:ext uri="{A12FA001-AC4F-418D-AE19-62706E023703}">
                                <ahyp:hlinkClr xmlns="" xmlns:ahyp="http://schemas.microsoft.com/office/drawing/2018/hyperlinkcolor" val="tx"/>
                              </a:ext>
                            </a:extLst>
                          </a:hlinkClick>
                        </a:rPr>
                        <a:t>)</a:t>
                      </a:r>
                      <a:endParaRPr lang="en-US" sz="1100">
                        <a:solidFill>
                          <a:schemeClr val="accent3"/>
                        </a:solidFill>
                      </a:endParaRPr>
                    </a:p>
                  </a:txBody>
                  <a:tcPr marL="45720" marR="45720" anchor="ctr">
                    <a:solidFill>
                      <a:srgbClr val="F2F2F2"/>
                    </a:solidFill>
                  </a:tcPr>
                </a:tc>
                <a:tc>
                  <a:txBody>
                    <a:bodyPr/>
                    <a:lstStyle/>
                    <a:p>
                      <a:r>
                        <a:rPr lang="en-US" sz="1100">
                          <a:latin typeface="Century Gothic" panose="020B0502020202020204" pitchFamily="34" charset="0"/>
                        </a:rPr>
                        <a:t>STU 2 Ballot 1 based on FHIR R4</a:t>
                      </a:r>
                      <a:endParaRPr lang="en-US" sz="1100">
                        <a:solidFill>
                          <a:schemeClr val="accent3"/>
                        </a:solidFill>
                      </a:endParaRPr>
                    </a:p>
                  </a:txBody>
                  <a:tcPr marL="45720" marR="45720" anchor="ctr">
                    <a:solidFill>
                      <a:srgbClr val="F2F2F2"/>
                    </a:solidFill>
                  </a:tcPr>
                </a:tc>
                <a:tc>
                  <a:txBody>
                    <a:bodyPr/>
                    <a:lstStyle/>
                    <a:p>
                      <a:pPr algn="ctr"/>
                      <a:r>
                        <a:rPr lang="en-US" sz="1100">
                          <a:latin typeface="Century Gothic" panose="020B0502020202020204" pitchFamily="34" charset="0"/>
                        </a:rPr>
                        <a:t>7</a:t>
                      </a:r>
                      <a:endParaRPr lang="en-US" sz="1100">
                        <a:solidFill>
                          <a:schemeClr val="accent3"/>
                        </a:solidFill>
                      </a:endParaRPr>
                    </a:p>
                  </a:txBody>
                  <a:tcPr marL="45720" marR="45720" anchor="ctr">
                    <a:solidFill>
                      <a:srgbClr val="F2F2F2"/>
                    </a:solidFill>
                  </a:tcPr>
                </a:tc>
                <a:extLst>
                  <a:ext uri="{0D108BD9-81ED-4DB2-BD59-A6C34878D82A}">
                    <a16:rowId xmlns:a16="http://schemas.microsoft.com/office/drawing/2014/main" val="3667394483"/>
                  </a:ext>
                </a:extLst>
              </a:tr>
              <a:tr h="340859">
                <a:tc>
                  <a:txBody>
                    <a:bodyPr/>
                    <a:lstStyle/>
                    <a:p>
                      <a:r>
                        <a:rPr lang="en-US" sz="1100">
                          <a:latin typeface="Century Gothic" panose="020B0502020202020204" pitchFamily="34" charset="0"/>
                        </a:rPr>
                        <a:t>Gaps in Care</a:t>
                      </a:r>
                    </a:p>
                  </a:txBody>
                  <a:tcPr marL="45720" marR="45720" anchor="ctr">
                    <a:solidFill>
                      <a:srgbClr val="F2F2F2"/>
                    </a:solidFill>
                  </a:tcPr>
                </a:tc>
                <a:tc>
                  <a:txBody>
                    <a:bodyPr/>
                    <a:lstStyle/>
                    <a:p>
                      <a:r>
                        <a:rPr lang="en-US" sz="1100">
                          <a:latin typeface="Century Gothic" panose="020B0502020202020204" pitchFamily="34" charset="0"/>
                        </a:rPr>
                        <a:t>Active Development</a:t>
                      </a:r>
                    </a:p>
                  </a:txBody>
                  <a:tcPr marL="45720" marR="45720" anchor="ctr">
                    <a:solidFill>
                      <a:srgbClr val="F2F2F2"/>
                    </a:solidFill>
                  </a:tcPr>
                </a:tc>
                <a:tc>
                  <a:txBody>
                    <a:bodyPr/>
                    <a:lstStyle/>
                    <a:p>
                      <a:pPr algn="ctr"/>
                      <a:r>
                        <a:rPr lang="en-US" sz="1100">
                          <a:latin typeface="Century Gothic" panose="020B0502020202020204" pitchFamily="34" charset="0"/>
                        </a:rPr>
                        <a:t>N/A</a:t>
                      </a:r>
                    </a:p>
                  </a:txBody>
                  <a:tcPr marL="45720" marR="45720" anchor="ctr">
                    <a:solidFill>
                      <a:srgbClr val="F2F2F2"/>
                    </a:solidFill>
                  </a:tcPr>
                </a:tc>
                <a:extLst>
                  <a:ext uri="{0D108BD9-81ED-4DB2-BD59-A6C34878D82A}">
                    <a16:rowId xmlns:a16="http://schemas.microsoft.com/office/drawing/2014/main" val="2171327557"/>
                  </a:ext>
                </a:extLst>
              </a:tr>
              <a:tr h="340859">
                <a:tc gridSpan="3">
                  <a:txBody>
                    <a:bodyPr/>
                    <a:lstStyle/>
                    <a:p>
                      <a:pPr algn="ctr"/>
                      <a:r>
                        <a:rPr lang="en-US" sz="1100" b="1" dirty="0">
                          <a:solidFill>
                            <a:schemeClr val="bg1"/>
                          </a:solidFill>
                          <a:latin typeface="Century Gothic" panose="020B0502020202020204" pitchFamily="34" charset="0"/>
                        </a:rPr>
                        <a:t>Coverage/ Burden Reduction</a:t>
                      </a:r>
                    </a:p>
                  </a:txBody>
                  <a:tcPr marL="45720" marR="45720" anchor="ctr">
                    <a:solidFill>
                      <a:schemeClr val="tx2">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1610563"/>
                  </a:ext>
                </a:extLst>
              </a:tr>
              <a:tr h="340859">
                <a:tc>
                  <a:txBody>
                    <a:bodyPr/>
                    <a:lstStyle/>
                    <a:p>
                      <a:r>
                        <a:rPr lang="en-US" sz="1100">
                          <a:solidFill>
                            <a:schemeClr val="accent3">
                              <a:lumMod val="75000"/>
                            </a:schemeClr>
                          </a:solidFill>
                          <a:latin typeface="Century Gothic" panose="020B0502020202020204" pitchFamily="34" charset="0"/>
                          <a:hlinkClick r:id="rId3">
                            <a:extLst>
                              <a:ext uri="{A12FA001-AC4F-418D-AE19-62706E023703}">
                                <ahyp:hlinkClr xmlns="" xmlns:ahyp="http://schemas.microsoft.com/office/drawing/2018/hyperlinkcolor" val="tx"/>
                              </a:ext>
                            </a:extLst>
                          </a:hlinkClick>
                        </a:rPr>
                        <a:t>Coverage Requirements Discovery (CRD)</a:t>
                      </a:r>
                      <a:endParaRPr lang="en-US" sz="1100">
                        <a:solidFill>
                          <a:schemeClr val="accent3">
                            <a:lumMod val="75000"/>
                          </a:schemeClr>
                        </a:solidFill>
                      </a:endParaRPr>
                    </a:p>
                  </a:txBody>
                  <a:tcPr marL="45720" marR="45720" anchor="ctr">
                    <a:solidFill>
                      <a:srgbClr val="F2F2F2"/>
                    </a:solidFill>
                  </a:tcPr>
                </a:tc>
                <a:tc>
                  <a:txBody>
                    <a:bodyPr/>
                    <a:lstStyle/>
                    <a:p>
                      <a:r>
                        <a:rPr lang="en-US" sz="1100">
                          <a:latin typeface="Century Gothic" panose="020B0502020202020204" pitchFamily="34" charset="0"/>
                        </a:rPr>
                        <a:t>STU 1 Ballot 2 based on FHIR R4</a:t>
                      </a:r>
                      <a:endParaRPr lang="en-US" sz="1100">
                        <a:solidFill>
                          <a:schemeClr val="accent3">
                            <a:lumMod val="75000"/>
                          </a:schemeClr>
                        </a:solidFill>
                      </a:endParaRPr>
                    </a:p>
                  </a:txBody>
                  <a:tcPr marL="45720" marR="45720" anchor="ctr">
                    <a:solidFill>
                      <a:srgbClr val="F2F2F2"/>
                    </a:solidFill>
                  </a:tcPr>
                </a:tc>
                <a:tc>
                  <a:txBody>
                    <a:bodyPr/>
                    <a:lstStyle/>
                    <a:p>
                      <a:pPr algn="ctr"/>
                      <a:r>
                        <a:rPr lang="en-US" sz="1100">
                          <a:latin typeface="Century Gothic" panose="020B0502020202020204" pitchFamily="34" charset="0"/>
                        </a:rPr>
                        <a:t>7</a:t>
                      </a:r>
                      <a:endParaRPr lang="en-US" sz="1100">
                        <a:solidFill>
                          <a:schemeClr val="accent3">
                            <a:lumMod val="75000"/>
                          </a:schemeClr>
                        </a:solidFill>
                      </a:endParaRPr>
                    </a:p>
                  </a:txBody>
                  <a:tcPr marL="45720" marR="45720" anchor="ctr">
                    <a:solidFill>
                      <a:srgbClr val="F2F2F2"/>
                    </a:solidFill>
                  </a:tcPr>
                </a:tc>
                <a:extLst>
                  <a:ext uri="{0D108BD9-81ED-4DB2-BD59-A6C34878D82A}">
                    <a16:rowId xmlns:a16="http://schemas.microsoft.com/office/drawing/2014/main" val="3806973165"/>
                  </a:ext>
                </a:extLst>
              </a:tr>
              <a:tr h="340859">
                <a:tc>
                  <a:txBody>
                    <a:bodyPr/>
                    <a:lstStyle/>
                    <a:p>
                      <a:r>
                        <a:rPr lang="en-US" sz="1100">
                          <a:solidFill>
                            <a:schemeClr val="accent3">
                              <a:lumMod val="75000"/>
                            </a:schemeClr>
                          </a:solidFill>
                          <a:latin typeface="Century Gothic" panose="020B0502020202020204" pitchFamily="34" charset="0"/>
                          <a:hlinkClick r:id="rId4">
                            <a:extLst>
                              <a:ext uri="{A12FA001-AC4F-418D-AE19-62706E023703}">
                                <ahyp:hlinkClr xmlns="" xmlns:ahyp="http://schemas.microsoft.com/office/drawing/2018/hyperlinkcolor" val="tx"/>
                              </a:ext>
                            </a:extLst>
                          </a:hlinkClick>
                        </a:rPr>
                        <a:t>Documentation Templates &amp; Rules (DTR)</a:t>
                      </a:r>
                      <a:endParaRPr lang="en-US" sz="1100">
                        <a:solidFill>
                          <a:schemeClr val="accent3">
                            <a:lumMod val="75000"/>
                          </a:schemeClr>
                        </a:solidFill>
                      </a:endParaRPr>
                    </a:p>
                  </a:txBody>
                  <a:tcPr marL="45720" marR="45720" anchor="ctr">
                    <a:solidFill>
                      <a:srgbClr val="F2F2F2"/>
                    </a:solidFill>
                  </a:tcPr>
                </a:tc>
                <a:tc>
                  <a:txBody>
                    <a:bodyPr/>
                    <a:lstStyle/>
                    <a:p>
                      <a:r>
                        <a:rPr lang="en-US" sz="1100">
                          <a:latin typeface="Century Gothic" panose="020B0502020202020204" pitchFamily="34" charset="0"/>
                        </a:rPr>
                        <a:t>STU 1 Ballot 2 based on FHIR R4</a:t>
                      </a:r>
                      <a:endParaRPr lang="en-US" sz="1100">
                        <a:solidFill>
                          <a:schemeClr val="accent3">
                            <a:lumMod val="75000"/>
                          </a:schemeClr>
                        </a:solidFill>
                      </a:endParaRPr>
                    </a:p>
                  </a:txBody>
                  <a:tcPr marL="45720" marR="45720" anchor="ctr">
                    <a:solidFill>
                      <a:srgbClr val="F2F2F2"/>
                    </a:solidFill>
                  </a:tcPr>
                </a:tc>
                <a:tc>
                  <a:txBody>
                    <a:bodyPr/>
                    <a:lstStyle/>
                    <a:p>
                      <a:pPr algn="ctr"/>
                      <a:r>
                        <a:rPr lang="en-US" sz="1100">
                          <a:latin typeface="Century Gothic" panose="020B0502020202020204" pitchFamily="34" charset="0"/>
                        </a:rPr>
                        <a:t>6</a:t>
                      </a:r>
                      <a:endParaRPr lang="en-US" sz="1100">
                        <a:solidFill>
                          <a:schemeClr val="accent3">
                            <a:lumMod val="75000"/>
                          </a:schemeClr>
                        </a:solidFill>
                      </a:endParaRPr>
                    </a:p>
                  </a:txBody>
                  <a:tcPr marL="45720" marR="45720" anchor="ctr">
                    <a:solidFill>
                      <a:srgbClr val="F2F2F2"/>
                    </a:solidFill>
                  </a:tcPr>
                </a:tc>
                <a:extLst>
                  <a:ext uri="{0D108BD9-81ED-4DB2-BD59-A6C34878D82A}">
                    <a16:rowId xmlns:a16="http://schemas.microsoft.com/office/drawing/2014/main" val="3909933762"/>
                  </a:ext>
                </a:extLst>
              </a:tr>
              <a:tr h="340859">
                <a:tc>
                  <a:txBody>
                    <a:bodyPr/>
                    <a:lstStyle/>
                    <a:p>
                      <a:r>
                        <a:rPr lang="en-US" sz="1100">
                          <a:solidFill>
                            <a:schemeClr val="accent3">
                              <a:lumMod val="75000"/>
                            </a:schemeClr>
                          </a:solidFill>
                          <a:latin typeface="Century Gothic" panose="020B0502020202020204" pitchFamily="34" charset="0"/>
                          <a:hlinkClick r:id="rId5">
                            <a:extLst>
                              <a:ext uri="{A12FA001-AC4F-418D-AE19-62706E023703}">
                                <ahyp:hlinkClr xmlns="" xmlns:ahyp="http://schemas.microsoft.com/office/drawing/2018/hyperlinkcolor" val="tx"/>
                              </a:ext>
                            </a:extLst>
                          </a:hlinkClick>
                        </a:rPr>
                        <a:t>Prior Authorization Support (PAS)</a:t>
                      </a:r>
                      <a:endParaRPr lang="en-US" sz="1100">
                        <a:solidFill>
                          <a:schemeClr val="accent3">
                            <a:lumMod val="75000"/>
                          </a:schemeClr>
                        </a:solidFill>
                      </a:endParaRPr>
                    </a:p>
                  </a:txBody>
                  <a:tcPr marL="45720" marR="45720" anchor="ctr">
                    <a:solidFill>
                      <a:srgbClr val="F2F2F2"/>
                    </a:solidFill>
                  </a:tcPr>
                </a:tc>
                <a:tc>
                  <a:txBody>
                    <a:bodyPr/>
                    <a:lstStyle/>
                    <a:p>
                      <a:r>
                        <a:rPr lang="en-US" sz="1100">
                          <a:latin typeface="Century Gothic" panose="020B0502020202020204" pitchFamily="34" charset="0"/>
                        </a:rPr>
                        <a:t>STU 1 Ballot 1 based on FHIR R4</a:t>
                      </a:r>
                      <a:endParaRPr lang="en-US" sz="1100">
                        <a:solidFill>
                          <a:schemeClr val="accent3">
                            <a:lumMod val="75000"/>
                          </a:schemeClr>
                        </a:solidFill>
                      </a:endParaRPr>
                    </a:p>
                  </a:txBody>
                  <a:tcPr marL="45720" marR="45720" anchor="ctr">
                    <a:solidFill>
                      <a:srgbClr val="F2F2F2"/>
                    </a:solidFill>
                  </a:tcPr>
                </a:tc>
                <a:tc>
                  <a:txBody>
                    <a:bodyPr/>
                    <a:lstStyle/>
                    <a:p>
                      <a:pPr algn="ctr"/>
                      <a:r>
                        <a:rPr lang="en-US" sz="1100">
                          <a:latin typeface="Century Gothic" panose="020B0502020202020204" pitchFamily="34" charset="0"/>
                        </a:rPr>
                        <a:t>4</a:t>
                      </a:r>
                      <a:endParaRPr lang="en-US" sz="1100">
                        <a:solidFill>
                          <a:schemeClr val="accent3">
                            <a:lumMod val="75000"/>
                          </a:schemeClr>
                        </a:solidFill>
                      </a:endParaRPr>
                    </a:p>
                  </a:txBody>
                  <a:tcPr marL="45720" marR="45720" anchor="ctr">
                    <a:solidFill>
                      <a:srgbClr val="F2F2F2"/>
                    </a:solidFill>
                  </a:tcPr>
                </a:tc>
                <a:extLst>
                  <a:ext uri="{0D108BD9-81ED-4DB2-BD59-A6C34878D82A}">
                    <a16:rowId xmlns:a16="http://schemas.microsoft.com/office/drawing/2014/main" val="1868842145"/>
                  </a:ext>
                </a:extLst>
              </a:tr>
              <a:tr h="340859">
                <a:tc gridSpan="3">
                  <a:txBody>
                    <a:bodyPr/>
                    <a:lstStyle/>
                    <a:p>
                      <a:pPr algn="ctr"/>
                      <a:r>
                        <a:rPr lang="en-US" sz="1100" b="1">
                          <a:solidFill>
                            <a:schemeClr val="bg1"/>
                          </a:solidFill>
                          <a:latin typeface="Century Gothic" panose="020B0502020202020204" pitchFamily="34" charset="0"/>
                        </a:rPr>
                        <a:t>Member Access</a:t>
                      </a:r>
                    </a:p>
                  </a:txBody>
                  <a:tcPr marL="45720" marR="45720" anchor="ctr">
                    <a:solidFill>
                      <a:schemeClr val="tx2">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8187346"/>
                  </a:ext>
                </a:extLst>
              </a:tr>
              <a:tr h="340859">
                <a:tc>
                  <a:txBody>
                    <a:bodyPr/>
                    <a:lstStyle/>
                    <a:p>
                      <a:r>
                        <a:rPr lang="en-US" sz="1100">
                          <a:solidFill>
                            <a:schemeClr val="accent3">
                              <a:lumMod val="75000"/>
                            </a:schemeClr>
                          </a:solidFill>
                          <a:latin typeface="Century Gothic" panose="020B0502020202020204" pitchFamily="34" charset="0"/>
                          <a:hlinkClick r:id="rId6">
                            <a:extLst>
                              <a:ext uri="{A12FA001-AC4F-418D-AE19-62706E023703}">
                                <ahyp:hlinkClr xmlns="" xmlns:ahyp="http://schemas.microsoft.com/office/drawing/2018/hyperlinkcolor" val="tx"/>
                              </a:ext>
                            </a:extLst>
                          </a:hlinkClick>
                        </a:rPr>
                        <a:t>Health Record Exchange Framework (</a:t>
                      </a:r>
                      <a:r>
                        <a:rPr lang="en-US" sz="1100" err="1">
                          <a:solidFill>
                            <a:schemeClr val="accent3">
                              <a:lumMod val="75000"/>
                            </a:schemeClr>
                          </a:solidFill>
                          <a:hlinkClick r:id="rId6">
                            <a:extLst>
                              <a:ext uri="{A12FA001-AC4F-418D-AE19-62706E023703}">
                                <ahyp:hlinkClr xmlns="" xmlns:ahyp="http://schemas.microsoft.com/office/drawing/2018/hyperlinkcolor" val="tx"/>
                              </a:ext>
                            </a:extLst>
                          </a:hlinkClick>
                        </a:rPr>
                        <a:t>HRex</a:t>
                      </a:r>
                      <a:r>
                        <a:rPr lang="en-US" sz="1100">
                          <a:solidFill>
                            <a:schemeClr val="accent3">
                              <a:lumMod val="75000"/>
                            </a:schemeClr>
                          </a:solidFill>
                          <a:hlinkClick r:id="rId6">
                            <a:extLst>
                              <a:ext uri="{A12FA001-AC4F-418D-AE19-62706E023703}">
                                <ahyp:hlinkClr xmlns="" xmlns:ahyp="http://schemas.microsoft.com/office/drawing/2018/hyperlinkcolor" val="tx"/>
                              </a:ext>
                            </a:extLst>
                          </a:hlinkClick>
                        </a:rPr>
                        <a:t>)</a:t>
                      </a:r>
                      <a:endParaRPr lang="en-US" sz="1100">
                        <a:solidFill>
                          <a:schemeClr val="accent3">
                            <a:lumMod val="75000"/>
                          </a:schemeClr>
                        </a:solidFill>
                      </a:endParaRPr>
                    </a:p>
                  </a:txBody>
                  <a:tcPr marL="45720" marR="45720" anchor="ctr">
                    <a:solidFill>
                      <a:srgbClr val="F2F2F2"/>
                    </a:solidFill>
                  </a:tcPr>
                </a:tc>
                <a:tc>
                  <a:txBody>
                    <a:bodyPr/>
                    <a:lstStyle/>
                    <a:p>
                      <a:r>
                        <a:rPr lang="en-US" sz="1100">
                          <a:latin typeface="Century Gothic" panose="020B0502020202020204" pitchFamily="34" charset="0"/>
                        </a:rPr>
                        <a:t>STU 1 Ballot 1 based on FHIR R4</a:t>
                      </a:r>
                      <a:endParaRPr lang="en-US" sz="1100">
                        <a:solidFill>
                          <a:schemeClr val="accent3">
                            <a:lumMod val="75000"/>
                          </a:schemeClr>
                        </a:solidFill>
                      </a:endParaRPr>
                    </a:p>
                  </a:txBody>
                  <a:tcPr marL="45720" marR="45720" anchor="ctr">
                    <a:solidFill>
                      <a:srgbClr val="F2F2F2"/>
                    </a:solidFill>
                  </a:tcPr>
                </a:tc>
                <a:tc>
                  <a:txBody>
                    <a:bodyPr/>
                    <a:lstStyle/>
                    <a:p>
                      <a:pPr algn="ctr"/>
                      <a:r>
                        <a:rPr lang="en-US" sz="1100">
                          <a:latin typeface="Century Gothic" panose="020B0502020202020204" pitchFamily="34" charset="0"/>
                        </a:rPr>
                        <a:t>N/A</a:t>
                      </a:r>
                      <a:endParaRPr lang="en-US" sz="1100">
                        <a:solidFill>
                          <a:schemeClr val="accent3">
                            <a:lumMod val="75000"/>
                          </a:schemeClr>
                        </a:solidFill>
                      </a:endParaRPr>
                    </a:p>
                  </a:txBody>
                  <a:tcPr marL="45720" marR="45720" anchor="ctr">
                    <a:solidFill>
                      <a:srgbClr val="F2F2F2"/>
                    </a:solidFill>
                  </a:tcPr>
                </a:tc>
                <a:extLst>
                  <a:ext uri="{0D108BD9-81ED-4DB2-BD59-A6C34878D82A}">
                    <a16:rowId xmlns:a16="http://schemas.microsoft.com/office/drawing/2014/main" val="3776854453"/>
                  </a:ext>
                </a:extLst>
              </a:tr>
              <a:tr h="340859">
                <a:tc>
                  <a:txBody>
                    <a:bodyPr/>
                    <a:lstStyle/>
                    <a:p>
                      <a:r>
                        <a:rPr lang="en-US" sz="1100">
                          <a:solidFill>
                            <a:schemeClr val="accent3">
                              <a:lumMod val="75000"/>
                            </a:schemeClr>
                          </a:solidFill>
                          <a:latin typeface="Century Gothic" panose="020B0502020202020204" pitchFamily="34" charset="0"/>
                          <a:hlinkClick r:id="rId7">
                            <a:extLst>
                              <a:ext uri="{A12FA001-AC4F-418D-AE19-62706E023703}">
                                <ahyp:hlinkClr xmlns="" xmlns:ahyp="http://schemas.microsoft.com/office/drawing/2018/hyperlinkcolor" val="tx"/>
                              </a:ext>
                            </a:extLst>
                          </a:hlinkClick>
                        </a:rPr>
                        <a:t>Clinical Data Exchange (</a:t>
                      </a:r>
                      <a:r>
                        <a:rPr lang="en-US" sz="1100" err="1">
                          <a:solidFill>
                            <a:schemeClr val="accent3">
                              <a:lumMod val="75000"/>
                            </a:schemeClr>
                          </a:solidFill>
                          <a:hlinkClick r:id="rId7">
                            <a:extLst>
                              <a:ext uri="{A12FA001-AC4F-418D-AE19-62706E023703}">
                                <ahyp:hlinkClr xmlns="" xmlns:ahyp="http://schemas.microsoft.com/office/drawing/2018/hyperlinkcolor" val="tx"/>
                              </a:ext>
                            </a:extLst>
                          </a:hlinkClick>
                        </a:rPr>
                        <a:t>CDex</a:t>
                      </a:r>
                      <a:r>
                        <a:rPr lang="en-US" sz="1100">
                          <a:solidFill>
                            <a:schemeClr val="accent3">
                              <a:lumMod val="75000"/>
                            </a:schemeClr>
                          </a:solidFill>
                          <a:hlinkClick r:id="rId7">
                            <a:extLst>
                              <a:ext uri="{A12FA001-AC4F-418D-AE19-62706E023703}">
                                <ahyp:hlinkClr xmlns="" xmlns:ahyp="http://schemas.microsoft.com/office/drawing/2018/hyperlinkcolor" val="tx"/>
                              </a:ext>
                            </a:extLst>
                          </a:hlinkClick>
                        </a:rPr>
                        <a:t>)</a:t>
                      </a:r>
                      <a:endParaRPr lang="en-US" sz="1100">
                        <a:solidFill>
                          <a:schemeClr val="accent3">
                            <a:lumMod val="75000"/>
                          </a:schemeClr>
                        </a:solidFill>
                      </a:endParaRPr>
                    </a:p>
                  </a:txBody>
                  <a:tcPr marL="45720" marR="45720" anchor="ctr">
                    <a:solidFill>
                      <a:srgbClr val="F2F2F2"/>
                    </a:solidFill>
                  </a:tcPr>
                </a:tc>
                <a:tc>
                  <a:txBody>
                    <a:bodyPr/>
                    <a:lstStyle/>
                    <a:p>
                      <a:r>
                        <a:rPr lang="en-US" sz="1100">
                          <a:latin typeface="Century Gothic" panose="020B0502020202020204" pitchFamily="34" charset="0"/>
                        </a:rPr>
                        <a:t>STU 1 Ballot 1 based on FHIR R4</a:t>
                      </a:r>
                      <a:endParaRPr lang="en-US" sz="1100">
                        <a:solidFill>
                          <a:schemeClr val="accent3">
                            <a:lumMod val="75000"/>
                          </a:schemeClr>
                        </a:solidFill>
                      </a:endParaRPr>
                    </a:p>
                  </a:txBody>
                  <a:tcPr marL="45720" marR="45720" anchor="ctr">
                    <a:solidFill>
                      <a:srgbClr val="F2F2F2"/>
                    </a:solidFill>
                  </a:tcPr>
                </a:tc>
                <a:tc>
                  <a:txBody>
                    <a:bodyPr/>
                    <a:lstStyle/>
                    <a:p>
                      <a:pPr algn="ctr"/>
                      <a:r>
                        <a:rPr lang="en-US" sz="1100">
                          <a:latin typeface="Century Gothic" panose="020B0502020202020204" pitchFamily="34" charset="0"/>
                        </a:rPr>
                        <a:t>5</a:t>
                      </a:r>
                      <a:endParaRPr lang="en-US" sz="1100">
                        <a:solidFill>
                          <a:schemeClr val="accent3">
                            <a:lumMod val="75000"/>
                          </a:schemeClr>
                        </a:solidFill>
                      </a:endParaRPr>
                    </a:p>
                  </a:txBody>
                  <a:tcPr marL="45720" marR="45720" anchor="ctr">
                    <a:solidFill>
                      <a:srgbClr val="F2F2F2"/>
                    </a:solidFill>
                  </a:tcPr>
                </a:tc>
                <a:extLst>
                  <a:ext uri="{0D108BD9-81ED-4DB2-BD59-A6C34878D82A}">
                    <a16:rowId xmlns:a16="http://schemas.microsoft.com/office/drawing/2014/main" val="1338962565"/>
                  </a:ext>
                </a:extLst>
              </a:tr>
              <a:tr h="340859">
                <a:tc>
                  <a:txBody>
                    <a:bodyPr/>
                    <a:lstStyle/>
                    <a:p>
                      <a:r>
                        <a:rPr lang="en-US" sz="1100">
                          <a:solidFill>
                            <a:schemeClr val="accent3">
                              <a:lumMod val="75000"/>
                            </a:schemeClr>
                          </a:solidFill>
                          <a:latin typeface="Century Gothic" panose="020B0502020202020204" pitchFamily="34" charset="0"/>
                          <a:hlinkClick r:id="rId8">
                            <a:extLst>
                              <a:ext uri="{A12FA001-AC4F-418D-AE19-62706E023703}">
                                <ahyp:hlinkClr xmlns="" xmlns:ahyp="http://schemas.microsoft.com/office/drawing/2018/hyperlinkcolor" val="tx"/>
                              </a:ext>
                            </a:extLst>
                          </a:hlinkClick>
                        </a:rPr>
                        <a:t>Payer Data Exchange (</a:t>
                      </a:r>
                      <a:r>
                        <a:rPr lang="en-US" sz="1100" err="1">
                          <a:solidFill>
                            <a:schemeClr val="accent3">
                              <a:lumMod val="75000"/>
                            </a:schemeClr>
                          </a:solidFill>
                          <a:hlinkClick r:id="rId8">
                            <a:extLst>
                              <a:ext uri="{A12FA001-AC4F-418D-AE19-62706E023703}">
                                <ahyp:hlinkClr xmlns="" xmlns:ahyp="http://schemas.microsoft.com/office/drawing/2018/hyperlinkcolor" val="tx"/>
                              </a:ext>
                            </a:extLst>
                          </a:hlinkClick>
                        </a:rPr>
                        <a:t>PDex</a:t>
                      </a:r>
                      <a:r>
                        <a:rPr lang="en-US" sz="1100">
                          <a:solidFill>
                            <a:schemeClr val="accent3">
                              <a:lumMod val="75000"/>
                            </a:schemeClr>
                          </a:solidFill>
                          <a:hlinkClick r:id="rId8">
                            <a:extLst>
                              <a:ext uri="{A12FA001-AC4F-418D-AE19-62706E023703}">
                                <ahyp:hlinkClr xmlns="" xmlns:ahyp="http://schemas.microsoft.com/office/drawing/2018/hyperlinkcolor" val="tx"/>
                              </a:ext>
                            </a:extLst>
                          </a:hlinkClick>
                        </a:rPr>
                        <a:t>)</a:t>
                      </a:r>
                      <a:endParaRPr lang="en-US" sz="1100">
                        <a:solidFill>
                          <a:schemeClr val="accent3">
                            <a:lumMod val="75000"/>
                          </a:schemeClr>
                        </a:solidFill>
                      </a:endParaRPr>
                    </a:p>
                  </a:txBody>
                  <a:tcPr marL="45720" marR="45720" anchor="ctr">
                    <a:solidFill>
                      <a:srgbClr val="F2F2F2"/>
                    </a:solidFill>
                  </a:tcPr>
                </a:tc>
                <a:tc>
                  <a:txBody>
                    <a:bodyPr/>
                    <a:lstStyle/>
                    <a:p>
                      <a:r>
                        <a:rPr lang="en-US" sz="1100">
                          <a:latin typeface="Century Gothic" panose="020B0502020202020204" pitchFamily="34" charset="0"/>
                        </a:rPr>
                        <a:t>STU 1 Ballot 1 based on FHIR R4</a:t>
                      </a:r>
                      <a:endParaRPr lang="en-US" sz="1100">
                        <a:solidFill>
                          <a:schemeClr val="accent3">
                            <a:lumMod val="75000"/>
                          </a:schemeClr>
                        </a:solidFill>
                      </a:endParaRPr>
                    </a:p>
                  </a:txBody>
                  <a:tcPr marL="45720" marR="45720" anchor="ctr">
                    <a:solidFill>
                      <a:srgbClr val="F2F2F2"/>
                    </a:solidFill>
                  </a:tcPr>
                </a:tc>
                <a:tc>
                  <a:txBody>
                    <a:bodyPr/>
                    <a:lstStyle/>
                    <a:p>
                      <a:pPr algn="ctr"/>
                      <a:r>
                        <a:rPr lang="en-US" sz="1100">
                          <a:latin typeface="Century Gothic" panose="020B0502020202020204" pitchFamily="34" charset="0"/>
                        </a:rPr>
                        <a:t>5</a:t>
                      </a:r>
                      <a:endParaRPr lang="en-US" sz="1100">
                        <a:solidFill>
                          <a:schemeClr val="accent3">
                            <a:lumMod val="75000"/>
                          </a:schemeClr>
                        </a:solidFill>
                      </a:endParaRPr>
                    </a:p>
                  </a:txBody>
                  <a:tcPr marL="45720" marR="45720" anchor="ctr">
                    <a:solidFill>
                      <a:srgbClr val="F2F2F2"/>
                    </a:solidFill>
                  </a:tcPr>
                </a:tc>
                <a:extLst>
                  <a:ext uri="{0D108BD9-81ED-4DB2-BD59-A6C34878D82A}">
                    <a16:rowId xmlns:a16="http://schemas.microsoft.com/office/drawing/2014/main" val="2663418035"/>
                  </a:ext>
                </a:extLst>
              </a:tr>
              <a:tr h="340859">
                <a:tc>
                  <a:txBody>
                    <a:bodyPr/>
                    <a:lstStyle/>
                    <a:p>
                      <a:r>
                        <a:rPr lang="en-US" sz="1100">
                          <a:solidFill>
                            <a:schemeClr val="accent3">
                              <a:lumMod val="75000"/>
                            </a:schemeClr>
                          </a:solidFill>
                          <a:latin typeface="Century Gothic" panose="020B0502020202020204" pitchFamily="34" charset="0"/>
                          <a:hlinkClick r:id="rId9">
                            <a:extLst>
                              <a:ext uri="{A12FA001-AC4F-418D-AE19-62706E023703}">
                                <ahyp:hlinkClr xmlns="" xmlns:ahyp="http://schemas.microsoft.com/office/drawing/2018/hyperlinkcolor" val="tx"/>
                              </a:ext>
                            </a:extLst>
                          </a:hlinkClick>
                        </a:rPr>
                        <a:t>Payer Data Exchange (</a:t>
                      </a:r>
                      <a:r>
                        <a:rPr lang="en-US" sz="1100" err="1">
                          <a:solidFill>
                            <a:schemeClr val="accent3">
                              <a:lumMod val="75000"/>
                            </a:schemeClr>
                          </a:solidFill>
                          <a:hlinkClick r:id="rId9">
                            <a:extLst>
                              <a:ext uri="{A12FA001-AC4F-418D-AE19-62706E023703}">
                                <ahyp:hlinkClr xmlns="" xmlns:ahyp="http://schemas.microsoft.com/office/drawing/2018/hyperlinkcolor" val="tx"/>
                              </a:ext>
                            </a:extLst>
                          </a:hlinkClick>
                        </a:rPr>
                        <a:t>PDex</a:t>
                      </a:r>
                      <a:r>
                        <a:rPr lang="en-US" sz="1100">
                          <a:solidFill>
                            <a:schemeClr val="accent3">
                              <a:lumMod val="75000"/>
                            </a:schemeClr>
                          </a:solidFill>
                          <a:hlinkClick r:id="rId9">
                            <a:extLst>
                              <a:ext uri="{A12FA001-AC4F-418D-AE19-62706E023703}">
                                <ahyp:hlinkClr xmlns="" xmlns:ahyp="http://schemas.microsoft.com/office/drawing/2018/hyperlinkcolor" val="tx"/>
                              </a:ext>
                            </a:extLst>
                          </a:hlinkClick>
                        </a:rPr>
                        <a:t>): Formulary</a:t>
                      </a:r>
                      <a:endParaRPr lang="en-US" sz="1100">
                        <a:solidFill>
                          <a:schemeClr val="accent3">
                            <a:lumMod val="75000"/>
                          </a:schemeClr>
                        </a:solidFill>
                      </a:endParaRPr>
                    </a:p>
                  </a:txBody>
                  <a:tcPr marL="45720" marR="45720" anchor="ctr">
                    <a:solidFill>
                      <a:srgbClr val="F2F2F2"/>
                    </a:solidFill>
                  </a:tcPr>
                </a:tc>
                <a:tc>
                  <a:txBody>
                    <a:bodyPr/>
                    <a:lstStyle/>
                    <a:p>
                      <a:r>
                        <a:rPr lang="en-US" sz="1100" dirty="0">
                          <a:latin typeface="Century Gothic" panose="020B0502020202020204" pitchFamily="34" charset="0"/>
                        </a:rPr>
                        <a:t>STU 1 Ballot 1 based on FHIR R4</a:t>
                      </a:r>
                      <a:endParaRPr lang="en-US" sz="1100" dirty="0">
                        <a:solidFill>
                          <a:schemeClr val="accent3">
                            <a:lumMod val="75000"/>
                          </a:schemeClr>
                        </a:solidFill>
                      </a:endParaRPr>
                    </a:p>
                  </a:txBody>
                  <a:tcPr marL="45720" marR="45720" anchor="ctr">
                    <a:solidFill>
                      <a:srgbClr val="F2F2F2"/>
                    </a:solidFill>
                  </a:tcPr>
                </a:tc>
                <a:tc>
                  <a:txBody>
                    <a:bodyPr/>
                    <a:lstStyle/>
                    <a:p>
                      <a:pPr algn="ctr"/>
                      <a:r>
                        <a:rPr lang="en-US" sz="1100" dirty="0">
                          <a:latin typeface="Century Gothic" panose="020B0502020202020204" pitchFamily="34" charset="0"/>
                        </a:rPr>
                        <a:t>4</a:t>
                      </a:r>
                      <a:endParaRPr lang="en-US" sz="1100" dirty="0">
                        <a:solidFill>
                          <a:schemeClr val="accent3">
                            <a:lumMod val="75000"/>
                          </a:schemeClr>
                        </a:solidFill>
                      </a:endParaRPr>
                    </a:p>
                  </a:txBody>
                  <a:tcPr marL="45720" marR="45720" anchor="ctr">
                    <a:solidFill>
                      <a:srgbClr val="F2F2F2"/>
                    </a:solidFill>
                  </a:tcPr>
                </a:tc>
                <a:extLst>
                  <a:ext uri="{0D108BD9-81ED-4DB2-BD59-A6C34878D82A}">
                    <a16:rowId xmlns:a16="http://schemas.microsoft.com/office/drawing/2014/main" val="1150512666"/>
                  </a:ext>
                </a:extLst>
              </a:tr>
            </a:tbl>
          </a:graphicData>
        </a:graphic>
      </p:graphicFrame>
      <p:graphicFrame>
        <p:nvGraphicFramePr>
          <p:cNvPr id="5" name="Table 4">
            <a:extLst>
              <a:ext uri="{FF2B5EF4-FFF2-40B4-BE49-F238E27FC236}">
                <a16:creationId xmlns:a16="http://schemas.microsoft.com/office/drawing/2014/main" id="{7052BB69-BDDE-4339-B671-6FE8FEA1BE1E}"/>
              </a:ext>
            </a:extLst>
          </p:cNvPr>
          <p:cNvGraphicFramePr>
            <a:graphicFrameLocks noGrp="1"/>
          </p:cNvGraphicFramePr>
          <p:nvPr>
            <p:extLst/>
          </p:nvPr>
        </p:nvGraphicFramePr>
        <p:xfrm>
          <a:off x="6173192" y="1327142"/>
          <a:ext cx="5833980" cy="4141727"/>
        </p:xfrm>
        <a:graphic>
          <a:graphicData uri="http://schemas.openxmlformats.org/drawingml/2006/table">
            <a:tbl>
              <a:tblPr firstRow="1" bandRow="1"/>
              <a:tblGrid>
                <a:gridCol w="2983775">
                  <a:extLst>
                    <a:ext uri="{9D8B030D-6E8A-4147-A177-3AD203B41FA5}">
                      <a16:colId xmlns:a16="http://schemas.microsoft.com/office/drawing/2014/main" val="2185603582"/>
                    </a:ext>
                  </a:extLst>
                </a:gridCol>
                <a:gridCol w="2227634">
                  <a:extLst>
                    <a:ext uri="{9D8B030D-6E8A-4147-A177-3AD203B41FA5}">
                      <a16:colId xmlns:a16="http://schemas.microsoft.com/office/drawing/2014/main" val="2983135993"/>
                    </a:ext>
                  </a:extLst>
                </a:gridCol>
                <a:gridCol w="622571">
                  <a:extLst>
                    <a:ext uri="{9D8B030D-6E8A-4147-A177-3AD203B41FA5}">
                      <a16:colId xmlns:a16="http://schemas.microsoft.com/office/drawing/2014/main" val="1782894363"/>
                    </a:ext>
                  </a:extLst>
                </a:gridCol>
              </a:tblGrid>
              <a:tr h="561415">
                <a:tc>
                  <a:txBody>
                    <a:bodyPr/>
                    <a:lstStyle/>
                    <a:p>
                      <a:pPr algn="ctr"/>
                      <a:r>
                        <a:rPr lang="en-US" sz="1400">
                          <a:latin typeface="Century Gothic" panose="020B0502020202020204" pitchFamily="34" charset="0"/>
                        </a:rPr>
                        <a:t>IG</a:t>
                      </a:r>
                    </a:p>
                  </a:txBody>
                  <a:tcPr marL="45720" marR="45720" anchor="ctr">
                    <a:solidFill>
                      <a:srgbClr val="51657F"/>
                    </a:solidFill>
                  </a:tcPr>
                </a:tc>
                <a:tc>
                  <a:txBody>
                    <a:bodyPr/>
                    <a:lstStyle/>
                    <a:p>
                      <a:pPr algn="ctr"/>
                      <a:r>
                        <a:rPr lang="en-US" sz="1400">
                          <a:latin typeface="Century Gothic" panose="020B0502020202020204" pitchFamily="34" charset="0"/>
                        </a:rPr>
                        <a:t>Status</a:t>
                      </a:r>
                    </a:p>
                  </a:txBody>
                  <a:tcPr marL="45720" marR="45720" anchor="ctr">
                    <a:solidFill>
                      <a:srgbClr val="51657F"/>
                    </a:solidFill>
                  </a:tcPr>
                </a:tc>
                <a:tc>
                  <a:txBody>
                    <a:bodyPr/>
                    <a:lstStyle/>
                    <a:p>
                      <a:pPr algn="ctr"/>
                      <a:r>
                        <a:rPr lang="en-US" sz="1100">
                          <a:latin typeface="Century Gothic" panose="020B0502020202020204" pitchFamily="34" charset="0"/>
                        </a:rPr>
                        <a:t># Times Tested</a:t>
                      </a:r>
                    </a:p>
                  </a:txBody>
                  <a:tcPr marL="45720" marR="45720" anchor="ctr">
                    <a:solidFill>
                      <a:srgbClr val="51657F"/>
                    </a:solidFill>
                  </a:tcPr>
                </a:tc>
                <a:extLst>
                  <a:ext uri="{0D108BD9-81ED-4DB2-BD59-A6C34878D82A}">
                    <a16:rowId xmlns:a16="http://schemas.microsoft.com/office/drawing/2014/main" val="1603403737"/>
                  </a:ext>
                </a:extLst>
              </a:tr>
              <a:tr h="340859">
                <a:tc>
                  <a:txBody>
                    <a:bodyPr/>
                    <a:lstStyle/>
                    <a:p>
                      <a:r>
                        <a:rPr lang="en-US" sz="1100">
                          <a:solidFill>
                            <a:schemeClr val="accent3">
                              <a:lumMod val="75000"/>
                            </a:schemeClr>
                          </a:solidFill>
                          <a:latin typeface="Century Gothic" panose="020B0502020202020204" pitchFamily="34" charset="0"/>
                          <a:hlinkClick r:id="rId10">
                            <a:extLst>
                              <a:ext uri="{A12FA001-AC4F-418D-AE19-62706E023703}">
                                <ahyp:hlinkClr xmlns="" xmlns:ahyp="http://schemas.microsoft.com/office/drawing/2018/hyperlinkcolor" val="tx"/>
                              </a:ext>
                            </a:extLst>
                          </a:hlinkClick>
                        </a:rPr>
                        <a:t>Payer Data Exchange (</a:t>
                      </a:r>
                      <a:r>
                        <a:rPr lang="en-US" sz="1100" err="1">
                          <a:solidFill>
                            <a:schemeClr val="accent3">
                              <a:lumMod val="75000"/>
                            </a:schemeClr>
                          </a:solidFill>
                          <a:hlinkClick r:id="rId10">
                            <a:extLst>
                              <a:ext uri="{A12FA001-AC4F-418D-AE19-62706E023703}">
                                <ahyp:hlinkClr xmlns="" xmlns:ahyp="http://schemas.microsoft.com/office/drawing/2018/hyperlinkcolor" val="tx"/>
                              </a:ext>
                            </a:extLst>
                          </a:hlinkClick>
                        </a:rPr>
                        <a:t>PDex</a:t>
                      </a:r>
                      <a:r>
                        <a:rPr lang="en-US" sz="1100">
                          <a:solidFill>
                            <a:schemeClr val="accent3">
                              <a:lumMod val="75000"/>
                            </a:schemeClr>
                          </a:solidFill>
                          <a:hlinkClick r:id="rId10">
                            <a:extLst>
                              <a:ext uri="{A12FA001-AC4F-418D-AE19-62706E023703}">
                                <ahyp:hlinkClr xmlns="" xmlns:ahyp="http://schemas.microsoft.com/office/drawing/2018/hyperlinkcolor" val="tx"/>
                              </a:ext>
                            </a:extLst>
                          </a:hlinkClick>
                        </a:rPr>
                        <a:t>): Plan Network Directory</a:t>
                      </a:r>
                      <a:endParaRPr lang="en-US" sz="1100">
                        <a:solidFill>
                          <a:schemeClr val="accent3">
                            <a:lumMod val="75000"/>
                          </a:schemeClr>
                        </a:solidFill>
                      </a:endParaRPr>
                    </a:p>
                  </a:txBody>
                  <a:tcPr marL="45720" marR="45720" anchor="ctr">
                    <a:solidFill>
                      <a:srgbClr val="F2F2F2"/>
                    </a:solidFill>
                  </a:tcPr>
                </a:tc>
                <a:tc>
                  <a:txBody>
                    <a:bodyPr/>
                    <a:lstStyle/>
                    <a:p>
                      <a:r>
                        <a:rPr lang="en-US" sz="1100">
                          <a:latin typeface="Century Gothic" panose="020B0502020202020204" pitchFamily="34" charset="0"/>
                        </a:rPr>
                        <a:t>STU 1 Ballot 1 based on FHIR R4</a:t>
                      </a:r>
                    </a:p>
                  </a:txBody>
                  <a:tcPr marL="45720" marR="45720" anchor="ctr">
                    <a:solidFill>
                      <a:srgbClr val="F2F2F2"/>
                    </a:solidFill>
                  </a:tcPr>
                </a:tc>
                <a:tc>
                  <a:txBody>
                    <a:bodyPr/>
                    <a:lstStyle/>
                    <a:p>
                      <a:pPr algn="ctr"/>
                      <a:r>
                        <a:rPr lang="en-US" sz="1100">
                          <a:latin typeface="Century Gothic" panose="020B0502020202020204" pitchFamily="34" charset="0"/>
                        </a:rPr>
                        <a:t>4</a:t>
                      </a:r>
                      <a:endParaRPr lang="en-US" sz="1100">
                        <a:solidFill>
                          <a:schemeClr val="accent3"/>
                        </a:solidFill>
                      </a:endParaRPr>
                    </a:p>
                  </a:txBody>
                  <a:tcPr marL="45720" marR="45720" anchor="ctr">
                    <a:solidFill>
                      <a:srgbClr val="F2F2F2"/>
                    </a:solidFill>
                  </a:tcPr>
                </a:tc>
                <a:extLst>
                  <a:ext uri="{0D108BD9-81ED-4DB2-BD59-A6C34878D82A}">
                    <a16:rowId xmlns:a16="http://schemas.microsoft.com/office/drawing/2014/main" val="3667394483"/>
                  </a:ext>
                </a:extLst>
              </a:tr>
              <a:tr h="340859">
                <a:tc>
                  <a:txBody>
                    <a:bodyPr/>
                    <a:lstStyle/>
                    <a:p>
                      <a:r>
                        <a:rPr lang="en-US" sz="1100">
                          <a:solidFill>
                            <a:schemeClr val="accent3">
                              <a:lumMod val="75000"/>
                            </a:schemeClr>
                          </a:solidFill>
                          <a:latin typeface="Century Gothic" panose="020B0502020202020204" pitchFamily="34" charset="0"/>
                          <a:hlinkClick r:id="rId11">
                            <a:extLst>
                              <a:ext uri="{A12FA001-AC4F-418D-AE19-62706E023703}">
                                <ahyp:hlinkClr xmlns="" xmlns:ahyp="http://schemas.microsoft.com/office/drawing/2018/hyperlinkcolor" val="tx"/>
                              </a:ext>
                            </a:extLst>
                          </a:hlinkClick>
                        </a:rPr>
                        <a:t>Payer-Payer Coverage Decision Exchange</a:t>
                      </a:r>
                      <a:endParaRPr lang="en-US" sz="1100">
                        <a:solidFill>
                          <a:schemeClr val="accent3">
                            <a:lumMod val="75000"/>
                          </a:schemeClr>
                        </a:solidFill>
                      </a:endParaRPr>
                    </a:p>
                  </a:txBody>
                  <a:tcPr marL="45720" marR="45720" anchor="ctr">
                    <a:solidFill>
                      <a:srgbClr val="F2F2F2"/>
                    </a:solidFill>
                  </a:tcPr>
                </a:tc>
                <a:tc>
                  <a:txBody>
                    <a:bodyPr/>
                    <a:lstStyle/>
                    <a:p>
                      <a:r>
                        <a:rPr lang="en-US" sz="1100">
                          <a:latin typeface="Century Gothic" panose="020B0502020202020204" pitchFamily="34" charset="0"/>
                        </a:rPr>
                        <a:t>STU 1 Ballot 1 based on FHIR R4</a:t>
                      </a:r>
                    </a:p>
                  </a:txBody>
                  <a:tcPr marL="45720" marR="45720" anchor="ctr">
                    <a:solidFill>
                      <a:srgbClr val="F2F2F2"/>
                    </a:solidFill>
                  </a:tcPr>
                </a:tc>
                <a:tc>
                  <a:txBody>
                    <a:bodyPr/>
                    <a:lstStyle/>
                    <a:p>
                      <a:pPr algn="ctr"/>
                      <a:r>
                        <a:rPr lang="en-US" sz="1100">
                          <a:latin typeface="Century Gothic" panose="020B0502020202020204" pitchFamily="34" charset="0"/>
                        </a:rPr>
                        <a:t>4</a:t>
                      </a:r>
                    </a:p>
                  </a:txBody>
                  <a:tcPr marL="45720" marR="45720" anchor="ctr">
                    <a:solidFill>
                      <a:srgbClr val="F2F2F2"/>
                    </a:solidFill>
                  </a:tcPr>
                </a:tc>
                <a:extLst>
                  <a:ext uri="{0D108BD9-81ED-4DB2-BD59-A6C34878D82A}">
                    <a16:rowId xmlns:a16="http://schemas.microsoft.com/office/drawing/2014/main" val="2171327557"/>
                  </a:ext>
                </a:extLst>
              </a:tr>
              <a:tr h="34085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a:latin typeface="Century Gothic" panose="020B0502020202020204" pitchFamily="34" charset="0"/>
                        </a:rPr>
                        <a:t>Patient Cost Transparency</a:t>
                      </a:r>
                    </a:p>
                  </a:txBody>
                  <a:tcPr marL="45720" marR="45720" anchor="ctr">
                    <a:solidFill>
                      <a:srgbClr val="F2F2F2"/>
                    </a:solidFill>
                  </a:tcPr>
                </a:tc>
                <a:tc>
                  <a:txBody>
                    <a:bodyPr/>
                    <a:lstStyle/>
                    <a:p>
                      <a:r>
                        <a:rPr lang="en-US" sz="1100">
                          <a:latin typeface="Century Gothic" panose="020B0502020202020204" pitchFamily="34" charset="0"/>
                        </a:rPr>
                        <a:t>Planning</a:t>
                      </a:r>
                    </a:p>
                  </a:txBody>
                  <a:tcPr marL="45720" marR="45720" anchor="ctr">
                    <a:solidFill>
                      <a:srgbClr val="F2F2F2"/>
                    </a:solidFill>
                  </a:tcPr>
                </a:tc>
                <a:tc>
                  <a:txBody>
                    <a:bodyPr/>
                    <a:lstStyle/>
                    <a:p>
                      <a:pPr algn="ctr"/>
                      <a:r>
                        <a:rPr lang="en-US" sz="1100">
                          <a:latin typeface="Century Gothic" panose="020B0502020202020204" pitchFamily="34" charset="0"/>
                        </a:rPr>
                        <a:t>N/A</a:t>
                      </a:r>
                      <a:endParaRPr lang="en-US" sz="1100">
                        <a:solidFill>
                          <a:schemeClr val="accent3">
                            <a:lumMod val="75000"/>
                          </a:schemeClr>
                        </a:solidFill>
                      </a:endParaRPr>
                    </a:p>
                  </a:txBody>
                  <a:tcPr marL="45720" marR="45720" anchor="ctr">
                    <a:solidFill>
                      <a:srgbClr val="F2F2F2"/>
                    </a:solidFill>
                  </a:tcPr>
                </a:tc>
                <a:extLst>
                  <a:ext uri="{0D108BD9-81ED-4DB2-BD59-A6C34878D82A}">
                    <a16:rowId xmlns:a16="http://schemas.microsoft.com/office/drawing/2014/main" val="3806973165"/>
                  </a:ext>
                </a:extLst>
              </a:tr>
              <a:tr h="340859">
                <a:tc gridSpan="3">
                  <a:txBody>
                    <a:bodyPr/>
                    <a:lstStyle/>
                    <a:p>
                      <a:pPr algn="ctr"/>
                      <a:r>
                        <a:rPr lang="en-US" sz="1100" b="1">
                          <a:solidFill>
                            <a:schemeClr val="bg1"/>
                          </a:solidFill>
                          <a:latin typeface="Century Gothic" panose="020B0502020202020204" pitchFamily="34" charset="0"/>
                        </a:rPr>
                        <a:t>Clinical Data Exchange</a:t>
                      </a:r>
                    </a:p>
                  </a:txBody>
                  <a:tcPr marL="45720" marR="45720" anchor="ctr">
                    <a:solidFill>
                      <a:schemeClr val="tx2">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8187346"/>
                  </a:ext>
                </a:extLst>
              </a:tr>
              <a:tr h="340859">
                <a:tc>
                  <a:txBody>
                    <a:bodyPr/>
                    <a:lstStyle/>
                    <a:p>
                      <a:r>
                        <a:rPr lang="en-US" sz="1100">
                          <a:solidFill>
                            <a:schemeClr val="accent3">
                              <a:lumMod val="75000"/>
                            </a:schemeClr>
                          </a:solidFill>
                          <a:latin typeface="Century Gothic" panose="020B0502020202020204" pitchFamily="34" charset="0"/>
                          <a:hlinkClick r:id="rId12">
                            <a:extLst>
                              <a:ext uri="{A12FA001-AC4F-418D-AE19-62706E023703}">
                                <ahyp:hlinkClr xmlns="" xmlns:ahyp="http://schemas.microsoft.com/office/drawing/2018/hyperlinkcolor" val="tx"/>
                              </a:ext>
                            </a:extLst>
                          </a:hlinkClick>
                        </a:rPr>
                        <a:t>Notifications</a:t>
                      </a:r>
                      <a:endParaRPr lang="en-US" sz="1100">
                        <a:solidFill>
                          <a:schemeClr val="accent3">
                            <a:lumMod val="75000"/>
                          </a:schemeClr>
                        </a:solidFill>
                      </a:endParaRPr>
                    </a:p>
                  </a:txBody>
                  <a:tcPr marL="45720" marR="45720" anchor="ctr">
                    <a:solidFill>
                      <a:srgbClr val="F2F2F2"/>
                    </a:solidFill>
                  </a:tcPr>
                </a:tc>
                <a:tc>
                  <a:txBody>
                    <a:bodyPr/>
                    <a:lstStyle/>
                    <a:p>
                      <a:pPr algn="l"/>
                      <a:r>
                        <a:rPr lang="en-US" sz="1100">
                          <a:latin typeface="Century Gothic" panose="020B0502020202020204" pitchFamily="34" charset="0"/>
                        </a:rPr>
                        <a:t>STU 1 Ballot 1 based on FHIR R4</a:t>
                      </a:r>
                    </a:p>
                  </a:txBody>
                  <a:tcPr marL="45720" marR="45720" anchor="c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a:latin typeface="Century Gothic" panose="020B0502020202020204" pitchFamily="34" charset="0"/>
                        </a:rPr>
                        <a:t>4</a:t>
                      </a:r>
                    </a:p>
                  </a:txBody>
                  <a:tcPr marL="45720" marR="45720" anchor="ctr">
                    <a:solidFill>
                      <a:srgbClr val="F2F2F2"/>
                    </a:solidFill>
                  </a:tcPr>
                </a:tc>
                <a:extLst>
                  <a:ext uri="{0D108BD9-81ED-4DB2-BD59-A6C34878D82A}">
                    <a16:rowId xmlns:a16="http://schemas.microsoft.com/office/drawing/2014/main" val="3776854453"/>
                  </a:ext>
                </a:extLst>
              </a:tr>
              <a:tr h="340859">
                <a:tc>
                  <a:txBody>
                    <a:bodyPr/>
                    <a:lstStyle/>
                    <a:p>
                      <a:r>
                        <a:rPr lang="en-US" sz="1100">
                          <a:latin typeface="Century Gothic" panose="020B0502020202020204" pitchFamily="34" charset="0"/>
                        </a:rPr>
                        <a:t>Patient Data Exchange</a:t>
                      </a:r>
                    </a:p>
                  </a:txBody>
                  <a:tcPr anchor="ctr">
                    <a:solidFill>
                      <a:srgbClr val="F2F2F2"/>
                    </a:solidFill>
                  </a:tcPr>
                </a:tc>
                <a:tc>
                  <a:txBody>
                    <a:bodyPr/>
                    <a:lstStyle/>
                    <a:p>
                      <a:pPr algn="l"/>
                      <a:r>
                        <a:rPr lang="en-US" sz="1100">
                          <a:latin typeface="Century Gothic" panose="020B0502020202020204" pitchFamily="34" charset="0"/>
                        </a:rPr>
                        <a:t>Planning</a:t>
                      </a:r>
                    </a:p>
                  </a:txBody>
                  <a:tcPr marL="45720" marR="45720" anchor="ctr">
                    <a:solidFill>
                      <a:srgbClr val="F2F2F2"/>
                    </a:solidFill>
                  </a:tcPr>
                </a:tc>
                <a:tc>
                  <a:txBody>
                    <a:bodyPr/>
                    <a:lstStyle/>
                    <a:p>
                      <a:pPr algn="l"/>
                      <a:r>
                        <a:rPr lang="en-US" sz="1100">
                          <a:latin typeface="Century Gothic" panose="020B0502020202020204" pitchFamily="34" charset="0"/>
                        </a:rPr>
                        <a:t>N/A</a:t>
                      </a:r>
                    </a:p>
                  </a:txBody>
                  <a:tcPr marL="45720" marR="45720" anchor="ctr">
                    <a:solidFill>
                      <a:srgbClr val="F2F2F2"/>
                    </a:solidFill>
                  </a:tcPr>
                </a:tc>
                <a:extLst>
                  <a:ext uri="{0D108BD9-81ED-4DB2-BD59-A6C34878D82A}">
                    <a16:rowId xmlns:a16="http://schemas.microsoft.com/office/drawing/2014/main" val="1338962565"/>
                  </a:ext>
                </a:extLst>
              </a:tr>
              <a:tr h="340859">
                <a:tc>
                  <a:txBody>
                    <a:bodyPr/>
                    <a:lstStyle/>
                    <a:p>
                      <a:r>
                        <a:rPr lang="en-US" sz="1100">
                          <a:latin typeface="Century Gothic" panose="020B0502020202020204" pitchFamily="34" charset="0"/>
                        </a:rPr>
                        <a:t>Performing Laboratory Reporting</a:t>
                      </a:r>
                    </a:p>
                  </a:txBody>
                  <a:tcPr anchor="ctr">
                    <a:solidFill>
                      <a:srgbClr val="F2F2F2"/>
                    </a:solidFill>
                  </a:tcPr>
                </a:tc>
                <a:tc>
                  <a:txBody>
                    <a:bodyPr/>
                    <a:lstStyle/>
                    <a:p>
                      <a:pPr algn="l"/>
                      <a:r>
                        <a:rPr lang="en-US" sz="1100">
                          <a:latin typeface="Century Gothic" panose="020B0502020202020204" pitchFamily="34" charset="0"/>
                        </a:rPr>
                        <a:t>Planning</a:t>
                      </a:r>
                    </a:p>
                  </a:txBody>
                  <a:tcPr marL="45720" marR="45720" anchor="ctr">
                    <a:solidFill>
                      <a:srgbClr val="F2F2F2"/>
                    </a:solidFill>
                  </a:tcPr>
                </a:tc>
                <a:tc>
                  <a:txBody>
                    <a:bodyPr/>
                    <a:lstStyle/>
                    <a:p>
                      <a:pPr algn="l"/>
                      <a:r>
                        <a:rPr lang="en-US" sz="1100">
                          <a:latin typeface="Century Gothic" panose="020B0502020202020204" pitchFamily="34" charset="0"/>
                        </a:rPr>
                        <a:t>N/A</a:t>
                      </a:r>
                    </a:p>
                  </a:txBody>
                  <a:tcPr marL="45720" marR="45720" anchor="ctr">
                    <a:solidFill>
                      <a:srgbClr val="F2F2F2"/>
                    </a:solidFill>
                  </a:tcPr>
                </a:tc>
                <a:extLst>
                  <a:ext uri="{0D108BD9-81ED-4DB2-BD59-A6C34878D82A}">
                    <a16:rowId xmlns:a16="http://schemas.microsoft.com/office/drawing/2014/main" val="2663418035"/>
                  </a:ext>
                </a:extLst>
              </a:tr>
              <a:tr h="340859">
                <a:tc gridSpan="3">
                  <a:txBody>
                    <a:bodyPr/>
                    <a:lstStyle/>
                    <a:p>
                      <a:pPr algn="ctr"/>
                      <a:r>
                        <a:rPr lang="en-US" sz="1100" b="1">
                          <a:solidFill>
                            <a:schemeClr val="bg1"/>
                          </a:solidFill>
                          <a:latin typeface="Century Gothic" panose="020B0502020202020204" pitchFamily="34" charset="0"/>
                        </a:rPr>
                        <a:t>Process Improvement</a:t>
                      </a:r>
                    </a:p>
                  </a:txBody>
                  <a:tcPr marL="45720" marR="45720" anchor="ctr">
                    <a:solidFill>
                      <a:schemeClr val="tx2">
                        <a:lumMod val="40000"/>
                        <a:lumOff val="60000"/>
                      </a:schemeClr>
                    </a:solidFill>
                  </a:tcPr>
                </a:tc>
                <a:tc hMerge="1">
                  <a:txBody>
                    <a:bodyPr/>
                    <a:lstStyle/>
                    <a:p>
                      <a:endParaRPr lang="en-US"/>
                    </a:p>
                  </a:txBody>
                  <a:tcPr>
                    <a:solidFill>
                      <a:srgbClr val="F2F2F2"/>
                    </a:solidFill>
                  </a:tcPr>
                </a:tc>
                <a:tc hMerge="1">
                  <a:txBody>
                    <a:bodyPr/>
                    <a:lstStyle/>
                    <a:p>
                      <a:endParaRPr lang="en-US"/>
                    </a:p>
                  </a:txBody>
                  <a:tcPr>
                    <a:solidFill>
                      <a:srgbClr val="F2F2F2"/>
                    </a:solidFill>
                  </a:tcPr>
                </a:tc>
                <a:extLst>
                  <a:ext uri="{0D108BD9-81ED-4DB2-BD59-A6C34878D82A}">
                    <a16:rowId xmlns:a16="http://schemas.microsoft.com/office/drawing/2014/main" val="3328458220"/>
                  </a:ext>
                </a:extLst>
              </a:tr>
              <a:tr h="340859">
                <a:tc>
                  <a:txBody>
                    <a:bodyPr/>
                    <a:lstStyle/>
                    <a:p>
                      <a:r>
                        <a:rPr lang="en-US" sz="1100">
                          <a:solidFill>
                            <a:schemeClr val="accent3">
                              <a:lumMod val="75000"/>
                            </a:schemeClr>
                          </a:solidFill>
                          <a:latin typeface="Century Gothic" panose="020B0502020202020204" pitchFamily="34" charset="0"/>
                          <a:hlinkClick r:id="rId13">
                            <a:extLst>
                              <a:ext uri="{A12FA001-AC4F-418D-AE19-62706E023703}">
                                <ahyp:hlinkClr xmlns="" xmlns:ahyp="http://schemas.microsoft.com/office/drawing/2018/hyperlinkcolor" val="tx"/>
                              </a:ext>
                            </a:extLst>
                          </a:hlinkClick>
                        </a:rPr>
                        <a:t>Risk Based Contract Member Identification</a:t>
                      </a:r>
                      <a:endParaRPr lang="en-US" sz="1100">
                        <a:solidFill>
                          <a:schemeClr val="accent3">
                            <a:lumMod val="75000"/>
                          </a:schemeClr>
                        </a:solidFill>
                      </a:endParaRPr>
                    </a:p>
                  </a:txBody>
                  <a:tcPr marL="45720" marR="45720" anchor="ctr">
                    <a:solidFill>
                      <a:srgbClr val="F2F2F2"/>
                    </a:solidFill>
                  </a:tcPr>
                </a:tc>
                <a:tc>
                  <a:txBody>
                    <a:bodyPr/>
                    <a:lstStyle/>
                    <a:p>
                      <a:pPr algn="l"/>
                      <a:r>
                        <a:rPr lang="en-US" sz="1100">
                          <a:latin typeface="Century Gothic" panose="020B0502020202020204" pitchFamily="34" charset="0"/>
                        </a:rPr>
                        <a:t>STU 1 Ballot 1 based on FHIR R4</a:t>
                      </a:r>
                    </a:p>
                  </a:txBody>
                  <a:tcPr marL="45720" marR="45720" anchor="c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a:latin typeface="Century Gothic" panose="020B0502020202020204" pitchFamily="34" charset="0"/>
                        </a:rPr>
                        <a:t>2</a:t>
                      </a:r>
                    </a:p>
                  </a:txBody>
                  <a:tcPr marL="45720" marR="45720" anchor="ctr">
                    <a:solidFill>
                      <a:srgbClr val="F2F2F2"/>
                    </a:solidFill>
                  </a:tcPr>
                </a:tc>
                <a:extLst>
                  <a:ext uri="{0D108BD9-81ED-4DB2-BD59-A6C34878D82A}">
                    <a16:rowId xmlns:a16="http://schemas.microsoft.com/office/drawing/2014/main" val="1407239486"/>
                  </a:ext>
                </a:extLst>
              </a:tr>
              <a:tr h="340859">
                <a:tc>
                  <a:txBody>
                    <a:bodyPr/>
                    <a:lstStyle/>
                    <a:p>
                      <a:r>
                        <a:rPr lang="en-US" sz="1100" dirty="0">
                          <a:latin typeface="Century Gothic" panose="020B0502020202020204" pitchFamily="34" charset="0"/>
                        </a:rPr>
                        <a:t>Chronic Illness Documentation Risk Adjustment</a:t>
                      </a:r>
                    </a:p>
                  </a:txBody>
                  <a:tcPr marL="45720" marR="45720" anchor="ctr">
                    <a:solidFill>
                      <a:srgbClr val="F2F2F2"/>
                    </a:solidFill>
                  </a:tcPr>
                </a:tc>
                <a:tc>
                  <a:txBody>
                    <a:bodyPr/>
                    <a:lstStyle/>
                    <a:p>
                      <a:r>
                        <a:rPr lang="en-US" sz="1100">
                          <a:latin typeface="Century Gothic" panose="020B0502020202020204" pitchFamily="34" charset="0"/>
                        </a:rPr>
                        <a:t>Planning</a:t>
                      </a:r>
                    </a:p>
                  </a:txBody>
                  <a:tcPr marL="45720" marR="45720" anchor="ctr">
                    <a:solidFill>
                      <a:srgbClr val="F2F2F2"/>
                    </a:solidFill>
                  </a:tcPr>
                </a:tc>
                <a:tc>
                  <a:txBody>
                    <a:bodyPr/>
                    <a:lstStyle/>
                    <a:p>
                      <a:pPr algn="l"/>
                      <a:r>
                        <a:rPr lang="en-US" sz="1100" dirty="0">
                          <a:latin typeface="Century Gothic" panose="020B0502020202020204" pitchFamily="34" charset="0"/>
                        </a:rPr>
                        <a:t>N/A</a:t>
                      </a:r>
                    </a:p>
                  </a:txBody>
                  <a:tcPr marL="45720" marR="45720" anchor="ctr">
                    <a:solidFill>
                      <a:srgbClr val="F2F2F2"/>
                    </a:solidFill>
                  </a:tcPr>
                </a:tc>
                <a:extLst>
                  <a:ext uri="{0D108BD9-81ED-4DB2-BD59-A6C34878D82A}">
                    <a16:rowId xmlns:a16="http://schemas.microsoft.com/office/drawing/2014/main" val="475610818"/>
                  </a:ext>
                </a:extLst>
              </a:tr>
            </a:tbl>
          </a:graphicData>
        </a:graphic>
      </p:graphicFrame>
      <p:sp>
        <p:nvSpPr>
          <p:cNvPr id="2" name="Slide Number Placeholder 1">
            <a:extLst>
              <a:ext uri="{FF2B5EF4-FFF2-40B4-BE49-F238E27FC236}">
                <a16:creationId xmlns:a16="http://schemas.microsoft.com/office/drawing/2014/main" id="{D568E64E-004D-465F-910B-31772B9788F3}"/>
              </a:ext>
            </a:extLst>
          </p:cNvPr>
          <p:cNvSpPr>
            <a:spLocks noGrp="1"/>
          </p:cNvSpPr>
          <p:nvPr>
            <p:ph type="sldNum" sz="quarter" idx="12"/>
          </p:nvPr>
        </p:nvSpPr>
        <p:spPr>
          <a:xfrm>
            <a:off x="11360517" y="6390178"/>
            <a:ext cx="513735" cy="227164"/>
          </a:xfrm>
        </p:spPr>
        <p:txBody>
          <a:bodyPr/>
          <a:lstStyle/>
          <a:p>
            <a:pPr>
              <a:buClrTx/>
              <a:buFontTx/>
              <a:buNone/>
            </a:pPr>
            <a:fld id="{2F8AF2E6-64A8-0F46-AF27-0A96D82A033B}" type="slidenum">
              <a:rPr lang="en-US" kern="1200" smtClean="0">
                <a:solidFill>
                  <a:srgbClr val="FFFFFF"/>
                </a:solidFill>
              </a:rPr>
              <a:pPr>
                <a:buClrTx/>
                <a:buFontTx/>
                <a:buNone/>
              </a:pPr>
              <a:t>31</a:t>
            </a:fld>
            <a:endParaRPr lang="en-US" kern="1200">
              <a:solidFill>
                <a:srgbClr val="FFFFFF"/>
              </a:solidFill>
            </a:endParaRPr>
          </a:p>
        </p:txBody>
      </p:sp>
    </p:spTree>
    <p:extLst>
      <p:ext uri="{BB962C8B-B14F-4D97-AF65-F5344CB8AC3E}">
        <p14:creationId xmlns:p14="http://schemas.microsoft.com/office/powerpoint/2010/main" val="233705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2951BB-4D12-43D6-9842-1228457329E9}"/>
              </a:ext>
            </a:extLst>
          </p:cNvPr>
          <p:cNvSpPr txBox="1">
            <a:spLocks noGrp="1"/>
          </p:cNvSpPr>
          <p:nvPr>
            <p:ph type="body" sz="quarter" idx="4294967295"/>
          </p:nvPr>
        </p:nvSpPr>
        <p:spPr>
          <a:xfrm>
            <a:off x="2933700" y="858838"/>
            <a:ext cx="6324600" cy="3416300"/>
          </a:xfrm>
          <a:prstGeom prst="rect">
            <a:avLst/>
          </a:prstGeom>
          <a:noFill/>
        </p:spPr>
        <p:txBody>
          <a:bodyPr wrap="square" rtlCol="0">
            <a:spAutoFit/>
          </a:bodyPr>
          <a:lstStyle/>
          <a:p>
            <a:pPr algn="ctr"/>
            <a:r>
              <a:rPr lang="en-US" sz="2400" b="1">
                <a:solidFill>
                  <a:srgbClr val="3B495B"/>
                </a:solidFill>
              </a:rPr>
              <a:t>Da Vinci Program Manager: </a:t>
            </a:r>
          </a:p>
          <a:p>
            <a:pPr algn="ctr"/>
            <a:r>
              <a:rPr lang="en-US" sz="2400">
                <a:solidFill>
                  <a:srgbClr val="3B495B"/>
                </a:solidFill>
              </a:rPr>
              <a:t>Jocelyn Keegan, Point of Care Partners</a:t>
            </a:r>
          </a:p>
          <a:p>
            <a:pPr algn="ctr"/>
            <a:r>
              <a:rPr lang="en-US" sz="2400">
                <a:solidFill>
                  <a:srgbClr val="3B495B"/>
                </a:solidFill>
                <a:hlinkClick r:id="rId2"/>
              </a:rPr>
              <a:t>jocelyn.keegan@pocp.com</a:t>
            </a:r>
            <a:endParaRPr lang="en-US" sz="2400">
              <a:solidFill>
                <a:srgbClr val="3B495B"/>
              </a:solidFill>
            </a:endParaRPr>
          </a:p>
          <a:p>
            <a:pPr algn="ctr"/>
            <a:endParaRPr lang="en-US" sz="2400">
              <a:solidFill>
                <a:srgbClr val="3B495B"/>
              </a:solidFill>
            </a:endParaRPr>
          </a:p>
          <a:p>
            <a:pPr algn="ctr"/>
            <a:r>
              <a:rPr lang="en-US" sz="2400" b="1">
                <a:solidFill>
                  <a:srgbClr val="3B495B"/>
                </a:solidFill>
              </a:rPr>
              <a:t>Da Vinci Technical Lead: </a:t>
            </a:r>
          </a:p>
          <a:p>
            <a:pPr algn="ctr"/>
            <a:r>
              <a:rPr lang="en-US" sz="2400">
                <a:solidFill>
                  <a:srgbClr val="3B495B"/>
                </a:solidFill>
              </a:rPr>
              <a:t>Dr. Viet Nguyen, </a:t>
            </a:r>
            <a:r>
              <a:rPr lang="en-US" sz="2400" err="1">
                <a:solidFill>
                  <a:srgbClr val="3B495B"/>
                </a:solidFill>
              </a:rPr>
              <a:t>Stratametrics</a:t>
            </a:r>
            <a:r>
              <a:rPr lang="en-US" sz="2400">
                <a:solidFill>
                  <a:srgbClr val="3B495B"/>
                </a:solidFill>
              </a:rPr>
              <a:t> LLC</a:t>
            </a:r>
          </a:p>
          <a:p>
            <a:pPr algn="ctr"/>
            <a:r>
              <a:rPr lang="en-US" sz="2400">
                <a:solidFill>
                  <a:srgbClr val="3B495B"/>
                </a:solidFill>
                <a:hlinkClick r:id="rId3"/>
              </a:rPr>
              <a:t>vietnguyen@stratametrics.com</a:t>
            </a:r>
            <a:r>
              <a:rPr lang="en-US" sz="2400">
                <a:solidFill>
                  <a:srgbClr val="3B495B"/>
                </a:solidFill>
              </a:rPr>
              <a:t> </a:t>
            </a:r>
          </a:p>
          <a:p>
            <a:pPr algn="ctr"/>
            <a:endParaRPr lang="en-US" sz="2400">
              <a:solidFill>
                <a:srgbClr val="3B495B"/>
              </a:solidFill>
            </a:endParaRPr>
          </a:p>
          <a:p>
            <a:pPr algn="ctr"/>
            <a:endParaRPr lang="en-US" sz="2400">
              <a:solidFill>
                <a:srgbClr val="3B495B"/>
              </a:solidFill>
            </a:endParaRPr>
          </a:p>
        </p:txBody>
      </p:sp>
      <p:sp>
        <p:nvSpPr>
          <p:cNvPr id="6" name="Slide Number Placeholder 3">
            <a:extLst>
              <a:ext uri="{FF2B5EF4-FFF2-40B4-BE49-F238E27FC236}">
                <a16:creationId xmlns:a16="http://schemas.microsoft.com/office/drawing/2014/main" id="{C550159F-4CF4-4902-81AC-9094A982C3BA}"/>
              </a:ext>
            </a:extLst>
          </p:cNvPr>
          <p:cNvSpPr txBox="1">
            <a:spLocks/>
          </p:cNvSpPr>
          <p:nvPr/>
        </p:nvSpPr>
        <p:spPr>
          <a:xfrm>
            <a:off x="11360517" y="6390178"/>
            <a:ext cx="513735" cy="2271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en-US" sz="803">
                <a:solidFill>
                  <a:schemeClr val="bg1"/>
                </a:solidFill>
                <a:latin typeface="Century Gothic" panose="020B0502020202020204" pitchFamily="34" charset="0"/>
                <a:cs typeface="Arial" panose="020B0604020202020204" pitchFamily="34" charset="0"/>
              </a:rPr>
              <a:pPr algn="ctr"/>
              <a:t>32</a:t>
            </a:fld>
            <a:endParaRPr lang="en-US" sz="803">
              <a:solidFill>
                <a:schemeClr val="bg1"/>
              </a:solidFill>
              <a:latin typeface="Century Gothic" panose="020B0502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181D6A2-73F1-4EC2-9BDE-4451685235C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endParaRPr>
          </a:p>
        </p:txBody>
      </p:sp>
    </p:spTree>
    <p:extLst>
      <p:ext uri="{BB962C8B-B14F-4D97-AF65-F5344CB8AC3E}">
        <p14:creationId xmlns:p14="http://schemas.microsoft.com/office/powerpoint/2010/main" val="154762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2B461-272F-46ED-9267-4132582BAA52}"/>
              </a:ext>
            </a:extLst>
          </p:cNvPr>
          <p:cNvSpPr>
            <a:spLocks noGrp="1"/>
          </p:cNvSpPr>
          <p:nvPr>
            <p:ph type="title"/>
          </p:nvPr>
        </p:nvSpPr>
        <p:spPr>
          <a:xfrm>
            <a:off x="883274" y="890728"/>
            <a:ext cx="9833429" cy="1028700"/>
          </a:xfrm>
        </p:spPr>
        <p:txBody>
          <a:bodyPr/>
          <a:lstStyle/>
          <a:p>
            <a:r>
              <a:rPr lang="en-US" dirty="0"/>
              <a:t>What is FAST?</a:t>
            </a:r>
          </a:p>
        </p:txBody>
      </p:sp>
      <p:sp>
        <p:nvSpPr>
          <p:cNvPr id="2" name="Slide Number Placeholder 1">
            <a:extLst>
              <a:ext uri="{FF2B5EF4-FFF2-40B4-BE49-F238E27FC236}">
                <a16:creationId xmlns:a16="http://schemas.microsoft.com/office/drawing/2014/main" id="{DAF8D87E-8776-46E2-A56D-BA92AC7E273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2F8AF2E6-64A8-0F46-AF27-0A96D82A033B}" type="slidenum">
              <a:rPr kumimoji="0" lang="en-US" sz="803" b="0" i="0" u="none" strike="noStrike" kern="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803" b="0" i="0" u="none" strike="noStrike" kern="0" cap="none" spc="0" normalizeH="0" baseline="0" noProof="0">
              <a:ln>
                <a:noFill/>
              </a:ln>
              <a:solidFill>
                <a:srgbClr val="FFFFFF"/>
              </a:solidFill>
              <a:effectLst/>
              <a:uLnTx/>
              <a:uFillTx/>
              <a:latin typeface="Century Gothic" panose="020B0502020202020204" pitchFamily="34" charset="0"/>
              <a:cs typeface="Arial" panose="020B0604020202020204" pitchFamily="34" charset="0"/>
              <a:sym typeface="Arial"/>
            </a:endParaRPr>
          </a:p>
        </p:txBody>
      </p:sp>
      <p:sp>
        <p:nvSpPr>
          <p:cNvPr id="14" name="Rectangle: Rounded Corners 13">
            <a:extLst>
              <a:ext uri="{FF2B5EF4-FFF2-40B4-BE49-F238E27FC236}">
                <a16:creationId xmlns:a16="http://schemas.microsoft.com/office/drawing/2014/main" id="{3AB26F94-8E9B-4604-B27C-A697F90E6808}"/>
              </a:ext>
            </a:extLst>
          </p:cNvPr>
          <p:cNvSpPr/>
          <p:nvPr/>
        </p:nvSpPr>
        <p:spPr>
          <a:xfrm>
            <a:off x="769442" y="1405078"/>
            <a:ext cx="7943338" cy="3301824"/>
          </a:xfrm>
          <a:prstGeom prst="roundRect">
            <a:avLst>
              <a:gd name="adj" fmla="val 12159"/>
            </a:avLst>
          </a:prstGeom>
          <a:solidFill>
            <a:srgbClr val="E6E7E8"/>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lumMod val="50000"/>
                </a:srgbClr>
              </a:solidFill>
              <a:effectLst/>
              <a:uLnTx/>
              <a:uFillTx/>
              <a:latin typeface="Verdana" panose="020B0604030504040204" pitchFamily="34" charset="0"/>
              <a:ea typeface="+mn-ea"/>
              <a:cs typeface="+mn-cs"/>
              <a:sym typeface="Arial"/>
            </a:endParaRPr>
          </a:p>
        </p:txBody>
      </p:sp>
      <p:sp>
        <p:nvSpPr>
          <p:cNvPr id="15" name="Rectangle: Rounded Corners 14">
            <a:extLst>
              <a:ext uri="{FF2B5EF4-FFF2-40B4-BE49-F238E27FC236}">
                <a16:creationId xmlns:a16="http://schemas.microsoft.com/office/drawing/2014/main" id="{90CEF378-628C-4CB9-A8D5-DFA99D67EEDE}"/>
              </a:ext>
            </a:extLst>
          </p:cNvPr>
          <p:cNvSpPr/>
          <p:nvPr/>
        </p:nvSpPr>
        <p:spPr>
          <a:xfrm>
            <a:off x="3654122" y="3886892"/>
            <a:ext cx="7551175" cy="2010857"/>
          </a:xfrm>
          <a:prstGeom prst="roundRect">
            <a:avLst/>
          </a:prstGeom>
          <a:solidFill>
            <a:schemeClr val="accent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lumMod val="50000"/>
                </a:srgbClr>
              </a:solidFill>
              <a:effectLst/>
              <a:uLnTx/>
              <a:uFillTx/>
              <a:latin typeface="Verdana" panose="020B0604030504040204" pitchFamily="34" charset="0"/>
              <a:ea typeface="+mn-ea"/>
              <a:cs typeface="+mn-cs"/>
              <a:sym typeface="Arial"/>
            </a:endParaRPr>
          </a:p>
        </p:txBody>
      </p:sp>
      <p:sp>
        <p:nvSpPr>
          <p:cNvPr id="16" name="Content Placeholder 2">
            <a:extLst>
              <a:ext uri="{FF2B5EF4-FFF2-40B4-BE49-F238E27FC236}">
                <a16:creationId xmlns:a16="http://schemas.microsoft.com/office/drawing/2014/main" id="{F613877F-E773-4B5B-8196-D27327FF4E75}"/>
              </a:ext>
            </a:extLst>
          </p:cNvPr>
          <p:cNvSpPr>
            <a:spLocks noGrp="1"/>
          </p:cNvSpPr>
          <p:nvPr>
            <p:ph idx="1"/>
          </p:nvPr>
        </p:nvSpPr>
        <p:spPr>
          <a:xfrm>
            <a:off x="1242224" y="1834561"/>
            <a:ext cx="7039069" cy="1693935"/>
          </a:xfrm>
        </p:spPr>
        <p:txBody>
          <a:bodyPr vert="horz" lIns="91440" tIns="45720" rIns="91440" bIns="45720" rtlCol="0" anchor="t">
            <a:normAutofit lnSpcReduction="10000"/>
          </a:bodyPr>
          <a:lstStyle/>
          <a:p>
            <a:pPr marL="0" indent="0">
              <a:lnSpc>
                <a:spcPct val="110000"/>
              </a:lnSpc>
              <a:buNone/>
            </a:pPr>
            <a:r>
              <a:rPr lang="en-US" sz="2000" i="1"/>
              <a:t>The FHIR at Scale Taskforce (FAST), convened by the Office of the National Coordinator for Health IT (ONC), brings together a highly representative group of motivated healthcare industry stakeholders and health information technology experts. </a:t>
            </a:r>
          </a:p>
        </p:txBody>
      </p:sp>
      <p:sp>
        <p:nvSpPr>
          <p:cNvPr id="17" name="Content Placeholder 2">
            <a:extLst>
              <a:ext uri="{FF2B5EF4-FFF2-40B4-BE49-F238E27FC236}">
                <a16:creationId xmlns:a16="http://schemas.microsoft.com/office/drawing/2014/main" id="{367C553A-F746-4AE9-952C-3B80CA85CB81}"/>
              </a:ext>
            </a:extLst>
          </p:cNvPr>
          <p:cNvSpPr txBox="1">
            <a:spLocks/>
          </p:cNvSpPr>
          <p:nvPr/>
        </p:nvSpPr>
        <p:spPr>
          <a:xfrm>
            <a:off x="3925567" y="4199631"/>
            <a:ext cx="6923368" cy="14086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1"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sym typeface="Arial"/>
              </a:rPr>
              <a:t>The group is set to identify HL7</a:t>
            </a:r>
            <a:r>
              <a:rPr kumimoji="0" lang="en-US" sz="2000" b="0" i="1" u="none" strike="noStrike" kern="1200" cap="none" spc="0" normalizeH="0" baseline="30000" noProof="0">
                <a:ln>
                  <a:noFill/>
                </a:ln>
                <a:solidFill>
                  <a:srgbClr val="FFFFFF"/>
                </a:solidFill>
                <a:effectLst/>
                <a:uLnTx/>
                <a:uFillTx/>
                <a:latin typeface="Verdana" panose="020B0604030504040204" pitchFamily="34" charset="0"/>
                <a:ea typeface="Verdana" panose="020B0604030504040204" pitchFamily="34" charset="0"/>
                <a:cs typeface="+mn-cs"/>
                <a:sym typeface="Arial"/>
              </a:rPr>
              <a:t>®</a:t>
            </a:r>
            <a:r>
              <a:rPr kumimoji="0" lang="en-US" sz="2000" b="0" i="1"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sym typeface="Arial"/>
              </a:rPr>
              <a:t> FAST Healthcare Interoperability Resources (FHIR</a:t>
            </a:r>
            <a:r>
              <a:rPr kumimoji="0" lang="en-US" sz="2000" b="0" i="1" u="none" strike="noStrike" kern="1200" cap="none" spc="0" normalizeH="0" baseline="30000" noProof="0">
                <a:ln>
                  <a:noFill/>
                </a:ln>
                <a:solidFill>
                  <a:srgbClr val="FFFFFF"/>
                </a:solidFill>
                <a:effectLst/>
                <a:uLnTx/>
                <a:uFillTx/>
                <a:latin typeface="Verdana" panose="020B0604030504040204" pitchFamily="34" charset="0"/>
                <a:ea typeface="Verdana" panose="020B0604030504040204" pitchFamily="34" charset="0"/>
                <a:cs typeface="+mn-cs"/>
                <a:sym typeface="Arial"/>
              </a:rPr>
              <a:t> ®</a:t>
            </a:r>
            <a:r>
              <a:rPr kumimoji="0" lang="en-US" sz="2000" b="0" i="1"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sym typeface="Arial"/>
              </a:rPr>
              <a:t>) scalability gaps and possible solutions, analysis that will address current barriers and will accelerate FHIR adoption at scale.  </a:t>
            </a:r>
          </a:p>
        </p:txBody>
      </p:sp>
    </p:spTree>
    <p:extLst>
      <p:ext uri="{BB962C8B-B14F-4D97-AF65-F5344CB8AC3E}">
        <p14:creationId xmlns:p14="http://schemas.microsoft.com/office/powerpoint/2010/main" val="368765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7C8CAF-F070-448B-956D-5E740B54A46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2F8AF2E6-64A8-0F46-AF27-0A96D82A033B}" type="slidenum">
              <a:rPr kumimoji="0" lang="en-US" sz="803" b="0" i="0" u="none" strike="noStrike" kern="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803" b="0" i="0" u="none" strike="noStrike" kern="0" cap="none" spc="0" normalizeH="0" baseline="0" noProof="0">
              <a:ln>
                <a:noFill/>
              </a:ln>
              <a:solidFill>
                <a:srgbClr val="FFFFFF"/>
              </a:solidFill>
              <a:effectLst/>
              <a:uLnTx/>
              <a:uFillTx/>
              <a:latin typeface="Century Gothic" panose="020B0502020202020204" pitchFamily="34" charset="0"/>
              <a:cs typeface="Arial" panose="020B0604020202020204" pitchFamily="34" charset="0"/>
              <a:sym typeface="Arial"/>
            </a:endParaRPr>
          </a:p>
        </p:txBody>
      </p:sp>
      <p:sp>
        <p:nvSpPr>
          <p:cNvPr id="2" name="Slide Number Placeholder 5">
            <a:extLst>
              <a:ext uri="{FF2B5EF4-FFF2-40B4-BE49-F238E27FC236}">
                <a16:creationId xmlns:a16="http://schemas.microsoft.com/office/drawing/2014/main" id="{1DB45C81-AF31-4496-AB22-546F247B5E9E}"/>
              </a:ext>
            </a:extLst>
          </p:cNvPr>
          <p:cNvSpPr txBox="1">
            <a:spLocks/>
          </p:cNvSpPr>
          <p:nvPr/>
        </p:nvSpPr>
        <p:spPr>
          <a:xfrm>
            <a:off x="271268" y="6306388"/>
            <a:ext cx="562147" cy="240015"/>
          </a:xfrm>
          <a:prstGeom prst="rect">
            <a:avLst/>
          </a:prstGeom>
        </p:spPr>
        <p:txBody>
          <a:bodyPr/>
          <a:lstStyle>
            <a:defPPr>
              <a:defRPr lang="en-US"/>
            </a:defPPr>
            <a:lvl1pPr marL="0" algn="l" defTabSz="914400" rtl="0" eaLnBrk="1" latinLnBrk="0" hangingPunct="1">
              <a:defRPr lang="en-US" sz="1100" b="1" kern="1200" smtClean="0">
                <a:solidFill>
                  <a:srgbClr val="F3471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B594D77-8281-9E4E-B782-B135F2B5F3B7}" type="slidenum">
              <a:rPr kumimoji="0" lang="en-US" sz="1100" b="1" i="0" u="none" strike="noStrike" kern="1200" cap="none" spc="0" normalizeH="0" baseline="0" noProof="0" smtClean="0">
                <a:ln>
                  <a:noFill/>
                </a:ln>
                <a:solidFill>
                  <a:srgbClr val="4BA6DF"/>
                </a:solidFill>
                <a:effectLst/>
                <a:uLnTx/>
                <a:uFillTx/>
                <a:latin typeface="Verdana" panose="020B0604030504040204" pitchFamily="34" charset="0"/>
                <a:ea typeface="+mn-ea"/>
                <a:cs typeface="+mn-cs"/>
                <a:sym typeface="Arial"/>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100" b="1" i="0" u="none" strike="noStrike" kern="1200" cap="none" spc="0" normalizeH="0" baseline="0" noProof="0">
              <a:ln>
                <a:noFill/>
              </a:ln>
              <a:solidFill>
                <a:srgbClr val="4BA6DF"/>
              </a:solidFill>
              <a:effectLst/>
              <a:uLnTx/>
              <a:uFillTx/>
              <a:latin typeface="Verdana" panose="020B0604030504040204" pitchFamily="34" charset="0"/>
              <a:ea typeface="+mn-ea"/>
              <a:cs typeface="+mn-cs"/>
              <a:sym typeface="Arial"/>
            </a:endParaRPr>
          </a:p>
        </p:txBody>
      </p:sp>
      <p:grpSp>
        <p:nvGrpSpPr>
          <p:cNvPr id="4" name="Group 3">
            <a:extLst>
              <a:ext uri="{FF2B5EF4-FFF2-40B4-BE49-F238E27FC236}">
                <a16:creationId xmlns:a16="http://schemas.microsoft.com/office/drawing/2014/main" id="{3BAEADD2-DD32-4457-B124-9CFD55466BE6}"/>
              </a:ext>
            </a:extLst>
          </p:cNvPr>
          <p:cNvGrpSpPr/>
          <p:nvPr/>
        </p:nvGrpSpPr>
        <p:grpSpPr>
          <a:xfrm>
            <a:off x="552341" y="1101541"/>
            <a:ext cx="11232794" cy="5204847"/>
            <a:chOff x="304799" y="1295400"/>
            <a:chExt cx="11326518" cy="5248275"/>
          </a:xfrm>
        </p:grpSpPr>
        <p:pic>
          <p:nvPicPr>
            <p:cNvPr id="13" name="Picture 12">
              <a:extLst>
                <a:ext uri="{FF2B5EF4-FFF2-40B4-BE49-F238E27FC236}">
                  <a16:creationId xmlns:a16="http://schemas.microsoft.com/office/drawing/2014/main" id="{75B758BF-1B37-43ED-AB78-450F491919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625"/>
            <a:stretch/>
          </p:blipFill>
          <p:spPr>
            <a:xfrm>
              <a:off x="304799" y="1295400"/>
              <a:ext cx="11326518" cy="5248275"/>
            </a:xfrm>
            <a:prstGeom prst="rect">
              <a:avLst/>
            </a:prstGeom>
          </p:spPr>
        </p:pic>
        <p:sp>
          <p:nvSpPr>
            <p:cNvPr id="7" name="TextBox 6">
              <a:extLst>
                <a:ext uri="{FF2B5EF4-FFF2-40B4-BE49-F238E27FC236}">
                  <a16:creationId xmlns:a16="http://schemas.microsoft.com/office/drawing/2014/main" id="{FB7D09B7-4082-A541-ADE5-E89D49ED0E6A}"/>
                </a:ext>
              </a:extLst>
            </p:cNvPr>
            <p:cNvSpPr txBox="1"/>
            <p:nvPr/>
          </p:nvSpPr>
          <p:spPr>
            <a:xfrm>
              <a:off x="7951960" y="4362964"/>
              <a:ext cx="1392713" cy="379370"/>
            </a:xfrm>
            <a:prstGeom prst="roundRect">
              <a:avLst/>
            </a:prstGeom>
            <a:solidFill>
              <a:srgbClr val="2D80B7"/>
            </a:solidFill>
            <a:ln w="1270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1" u="none" strike="noStrike" kern="0" cap="none" spc="0" normalizeH="0" baseline="0" noProof="0">
                  <a:ln>
                    <a:noFill/>
                  </a:ln>
                  <a:solidFill>
                    <a:srgbClr val="FFFFFF"/>
                  </a:solidFill>
                  <a:effectLst/>
                  <a:uLnTx/>
                  <a:uFillTx/>
                  <a:latin typeface="Arial"/>
                  <a:cs typeface="Arial"/>
                  <a:sym typeface="Arial"/>
                </a:rPr>
                <a:t>FAST</a:t>
              </a:r>
              <a:r>
                <a:rPr kumimoji="0" lang="en-US" sz="1100" b="1" i="0" u="none" strike="noStrike" kern="0" cap="none" spc="0" normalizeH="0" baseline="0" noProof="0">
                  <a:ln>
                    <a:noFill/>
                  </a:ln>
                  <a:solidFill>
                    <a:srgbClr val="FFFFFF"/>
                  </a:solidFill>
                  <a:effectLst/>
                  <a:uLnTx/>
                  <a:uFillTx/>
                  <a:latin typeface="Arial"/>
                  <a:cs typeface="Arial"/>
                  <a:sym typeface="Arial"/>
                </a:rPr>
                <a:t> Action Plan</a:t>
              </a:r>
            </a:p>
          </p:txBody>
        </p:sp>
      </p:grpSp>
      <p:sp>
        <p:nvSpPr>
          <p:cNvPr id="11" name="Title 10">
            <a:extLst>
              <a:ext uri="{FF2B5EF4-FFF2-40B4-BE49-F238E27FC236}">
                <a16:creationId xmlns:a16="http://schemas.microsoft.com/office/drawing/2014/main" id="{ADADB643-349F-4D54-98F7-2FA92DBFA955}"/>
              </a:ext>
            </a:extLst>
          </p:cNvPr>
          <p:cNvSpPr>
            <a:spLocks noGrp="1"/>
          </p:cNvSpPr>
          <p:nvPr>
            <p:ph type="title"/>
          </p:nvPr>
        </p:nvSpPr>
        <p:spPr>
          <a:xfrm>
            <a:off x="833415" y="1026949"/>
            <a:ext cx="9833429" cy="1028700"/>
          </a:xfrm>
        </p:spPr>
        <p:txBody>
          <a:bodyPr/>
          <a:lstStyle/>
          <a:p>
            <a:r>
              <a:rPr lang="en-US" dirty="0"/>
              <a:t>FAST Solution Process </a:t>
            </a:r>
          </a:p>
        </p:txBody>
      </p:sp>
    </p:spTree>
    <p:extLst>
      <p:ext uri="{BB962C8B-B14F-4D97-AF65-F5344CB8AC3E}">
        <p14:creationId xmlns:p14="http://schemas.microsoft.com/office/powerpoint/2010/main" val="265354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2CEB333A-F465-412A-B8F3-532D394B651C}"/>
              </a:ext>
            </a:extLst>
          </p:cNvPr>
          <p:cNvSpPr>
            <a:spLocks noGrp="1"/>
          </p:cNvSpPr>
          <p:nvPr>
            <p:ph type="title"/>
          </p:nvPr>
        </p:nvSpPr>
        <p:spPr>
          <a:xfrm>
            <a:off x="774443" y="864727"/>
            <a:ext cx="10851631" cy="855150"/>
          </a:xfrm>
        </p:spPr>
        <p:txBody>
          <a:bodyPr/>
          <a:lstStyle/>
          <a:p>
            <a:r>
              <a:rPr lang="en-US" dirty="0"/>
              <a:t>FAST Organization &amp; Community Engagement</a:t>
            </a:r>
          </a:p>
        </p:txBody>
      </p:sp>
      <p:sp>
        <p:nvSpPr>
          <p:cNvPr id="19" name="Slide Number Placeholder 18">
            <a:extLst>
              <a:ext uri="{FF2B5EF4-FFF2-40B4-BE49-F238E27FC236}">
                <a16:creationId xmlns:a16="http://schemas.microsoft.com/office/drawing/2014/main" id="{C1709D3A-E000-490F-B543-19264D5E7AE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2F8AF2E6-64A8-0F46-AF27-0A96D82A033B}" type="slidenum">
              <a:rPr kumimoji="0" lang="en-US" sz="803" b="0" i="0" u="none" strike="noStrike" kern="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803" b="0" i="0" u="none" strike="noStrike" kern="0" cap="none" spc="0" normalizeH="0" baseline="0" noProof="0">
              <a:ln>
                <a:noFill/>
              </a:ln>
              <a:solidFill>
                <a:srgbClr val="FFFFFF"/>
              </a:solidFill>
              <a:effectLst/>
              <a:uLnTx/>
              <a:uFillTx/>
              <a:latin typeface="Century Gothic" panose="020B0502020202020204" pitchFamily="34" charset="0"/>
              <a:cs typeface="Arial" panose="020B0604020202020204" pitchFamily="34" charset="0"/>
              <a:sym typeface="Arial"/>
            </a:endParaRPr>
          </a:p>
        </p:txBody>
      </p:sp>
      <p:sp>
        <p:nvSpPr>
          <p:cNvPr id="73" name="Oval 72">
            <a:extLst>
              <a:ext uri="{FF2B5EF4-FFF2-40B4-BE49-F238E27FC236}">
                <a16:creationId xmlns:a16="http://schemas.microsoft.com/office/drawing/2014/main" id="{9BF99A34-7710-4F11-911A-4CD5BD435339}"/>
              </a:ext>
            </a:extLst>
          </p:cNvPr>
          <p:cNvSpPr/>
          <p:nvPr/>
        </p:nvSpPr>
        <p:spPr>
          <a:xfrm>
            <a:off x="2183902" y="1476952"/>
            <a:ext cx="3900399" cy="390039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Century Gothic" panose="020F0302020204030204"/>
              <a:ea typeface="+mn-ea"/>
              <a:cs typeface="+mn-cs"/>
              <a:sym typeface="Arial"/>
            </a:endParaRPr>
          </a:p>
        </p:txBody>
      </p:sp>
      <p:sp>
        <p:nvSpPr>
          <p:cNvPr id="88" name="Oval 87">
            <a:extLst>
              <a:ext uri="{FF2B5EF4-FFF2-40B4-BE49-F238E27FC236}">
                <a16:creationId xmlns:a16="http://schemas.microsoft.com/office/drawing/2014/main" id="{59DB830F-046F-491F-A1F2-453AE2279CCC}"/>
              </a:ext>
            </a:extLst>
          </p:cNvPr>
          <p:cNvSpPr/>
          <p:nvPr/>
        </p:nvSpPr>
        <p:spPr>
          <a:xfrm>
            <a:off x="2373409" y="1666459"/>
            <a:ext cx="3521385" cy="35213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Century Gothic" panose="020F0302020204030204"/>
              <a:ea typeface="+mn-ea"/>
              <a:cs typeface="+mn-cs"/>
              <a:sym typeface="Arial"/>
            </a:endParaRPr>
          </a:p>
        </p:txBody>
      </p:sp>
      <p:sp>
        <p:nvSpPr>
          <p:cNvPr id="89" name="Oval 88">
            <a:extLst>
              <a:ext uri="{FF2B5EF4-FFF2-40B4-BE49-F238E27FC236}">
                <a16:creationId xmlns:a16="http://schemas.microsoft.com/office/drawing/2014/main" id="{B8653CE6-69FC-49F4-9CFB-7D0F090C28D9}"/>
              </a:ext>
            </a:extLst>
          </p:cNvPr>
          <p:cNvSpPr/>
          <p:nvPr/>
        </p:nvSpPr>
        <p:spPr>
          <a:xfrm>
            <a:off x="2550555" y="1858092"/>
            <a:ext cx="3094640" cy="3133257"/>
          </a:xfrm>
          <a:prstGeom prst="ellipse">
            <a:avLst/>
          </a:prstGeom>
          <a:solidFill>
            <a:schemeClr val="bg1">
              <a:lumMod val="95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Century Gothic" panose="020F0302020204030204"/>
              <a:ea typeface="+mn-ea"/>
              <a:cs typeface="+mn-cs"/>
              <a:sym typeface="Arial"/>
            </a:endParaRPr>
          </a:p>
        </p:txBody>
      </p:sp>
      <p:pic>
        <p:nvPicPr>
          <p:cNvPr id="90" name="Graphic 89">
            <a:extLst>
              <a:ext uri="{FF2B5EF4-FFF2-40B4-BE49-F238E27FC236}">
                <a16:creationId xmlns:a16="http://schemas.microsoft.com/office/drawing/2014/main" id="{76FD991B-4ACA-4A76-AED4-4B28D313B8F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537658" y="2879041"/>
            <a:ext cx="1661065" cy="1054667"/>
          </a:xfrm>
          <a:prstGeom prst="rect">
            <a:avLst/>
          </a:prstGeom>
        </p:spPr>
      </p:pic>
      <p:pic>
        <p:nvPicPr>
          <p:cNvPr id="91" name="Graphic 90">
            <a:extLst>
              <a:ext uri="{FF2B5EF4-FFF2-40B4-BE49-F238E27FC236}">
                <a16:creationId xmlns:a16="http://schemas.microsoft.com/office/drawing/2014/main" id="{DEC36957-AFBF-4709-83D6-33FF961885B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597929">
            <a:off x="5207468" y="1487329"/>
            <a:ext cx="3405326" cy="940315"/>
          </a:xfrm>
          <a:prstGeom prst="rect">
            <a:avLst/>
          </a:prstGeom>
        </p:spPr>
      </p:pic>
      <p:sp>
        <p:nvSpPr>
          <p:cNvPr id="92" name="Content Placeholder 2">
            <a:extLst>
              <a:ext uri="{FF2B5EF4-FFF2-40B4-BE49-F238E27FC236}">
                <a16:creationId xmlns:a16="http://schemas.microsoft.com/office/drawing/2014/main" id="{CF7BA970-9E6B-4B50-8DF5-97A113B12064}"/>
              </a:ext>
            </a:extLst>
          </p:cNvPr>
          <p:cNvSpPr txBox="1">
            <a:spLocks/>
          </p:cNvSpPr>
          <p:nvPr/>
        </p:nvSpPr>
        <p:spPr>
          <a:xfrm>
            <a:off x="5918196" y="3838017"/>
            <a:ext cx="1473678" cy="5917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Century Gothic" panose="020F0302020204030204"/>
                <a:ea typeface="+mn-ea"/>
                <a:cs typeface="+mn-cs"/>
                <a:sym typeface="Arial"/>
              </a:rPr>
              <a:t>UPDATES</a:t>
            </a:r>
          </a:p>
        </p:txBody>
      </p:sp>
      <p:sp>
        <p:nvSpPr>
          <p:cNvPr id="94" name="Content Placeholder 2">
            <a:extLst>
              <a:ext uri="{FF2B5EF4-FFF2-40B4-BE49-F238E27FC236}">
                <a16:creationId xmlns:a16="http://schemas.microsoft.com/office/drawing/2014/main" id="{1971E953-D2E5-4EBE-B8EF-5F89335D3D13}"/>
              </a:ext>
            </a:extLst>
          </p:cNvPr>
          <p:cNvSpPr txBox="1">
            <a:spLocks/>
          </p:cNvSpPr>
          <p:nvPr/>
        </p:nvSpPr>
        <p:spPr>
          <a:xfrm>
            <a:off x="7095660" y="4616472"/>
            <a:ext cx="2752387" cy="5917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900"/>
              </a:lnSpc>
              <a:spcBef>
                <a:spcPts val="1000"/>
              </a:spcBef>
              <a:spcAft>
                <a:spcPts val="0"/>
              </a:spcAft>
              <a:buClr>
                <a:srgbClr val="000000"/>
              </a:buClr>
              <a:buSzTx/>
              <a:buFont typeface="Arial" panose="020B0604020202020204" pitchFamily="34" charset="0"/>
              <a:buNone/>
              <a:tabLst/>
              <a:defRPr/>
            </a:pPr>
            <a:r>
              <a:rPr kumimoji="0" lang="en-US" sz="1400" b="1" i="0" u="none" strike="noStrike" kern="1200" cap="none" spc="0" normalizeH="0" baseline="0" noProof="0">
                <a:ln>
                  <a:noFill/>
                </a:ln>
                <a:solidFill>
                  <a:srgbClr val="000000"/>
                </a:solidFill>
                <a:effectLst/>
                <a:uLnTx/>
                <a:uFillTx/>
                <a:latin typeface="Century Gothic" panose="020F0302020204030204"/>
                <a:ea typeface="+mn-ea"/>
                <a:cs typeface="+mn-cs"/>
                <a:sym typeface="Arial"/>
              </a:rPr>
              <a:t>TECHNICAL LEARNING COMMUNITY (TLC)</a:t>
            </a:r>
          </a:p>
        </p:txBody>
      </p:sp>
      <p:sp>
        <p:nvSpPr>
          <p:cNvPr id="95" name="TextBox 94">
            <a:extLst>
              <a:ext uri="{FF2B5EF4-FFF2-40B4-BE49-F238E27FC236}">
                <a16:creationId xmlns:a16="http://schemas.microsoft.com/office/drawing/2014/main" id="{1B4530B9-C277-4FB5-9DAF-F29C239C6379}"/>
              </a:ext>
            </a:extLst>
          </p:cNvPr>
          <p:cNvSpPr txBox="1"/>
          <p:nvPr/>
        </p:nvSpPr>
        <p:spPr>
          <a:xfrm>
            <a:off x="774443" y="1524025"/>
            <a:ext cx="1856133" cy="623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Century Gothic" panose="020F0302020204030204"/>
                <a:cs typeface="Arial"/>
                <a:sym typeface="Arial"/>
              </a:rPr>
              <a:t>EXECUTIVE STEERING COMMITTEE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Century Gothic" panose="020F0302020204030204"/>
                <a:cs typeface="Arial"/>
                <a:sym typeface="Arial"/>
              </a:rPr>
              <a:t>(public-private mix)</a:t>
            </a:r>
          </a:p>
        </p:txBody>
      </p:sp>
      <p:sp>
        <p:nvSpPr>
          <p:cNvPr id="96" name="TextBox 95">
            <a:extLst>
              <a:ext uri="{FF2B5EF4-FFF2-40B4-BE49-F238E27FC236}">
                <a16:creationId xmlns:a16="http://schemas.microsoft.com/office/drawing/2014/main" id="{D5EA2B89-9488-48D7-9A6A-837A9CE4D2A0}"/>
              </a:ext>
            </a:extLst>
          </p:cNvPr>
          <p:cNvSpPr txBox="1"/>
          <p:nvPr/>
        </p:nvSpPr>
        <p:spPr>
          <a:xfrm>
            <a:off x="169147" y="3037752"/>
            <a:ext cx="1856133"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Century Gothic" panose="020F0302020204030204"/>
                <a:cs typeface="Arial"/>
                <a:sym typeface="Arial"/>
              </a:rPr>
              <a:t>COORDINATING COMMITTEE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Century Gothic" panose="020F0302020204030204"/>
                <a:cs typeface="Arial"/>
                <a:sym typeface="Arial"/>
              </a:rPr>
              <a:t>(public-private mix)</a:t>
            </a:r>
          </a:p>
        </p:txBody>
      </p:sp>
      <p:sp>
        <p:nvSpPr>
          <p:cNvPr id="97" name="TextBox 96">
            <a:extLst>
              <a:ext uri="{FF2B5EF4-FFF2-40B4-BE49-F238E27FC236}">
                <a16:creationId xmlns:a16="http://schemas.microsoft.com/office/drawing/2014/main" id="{E1DFA577-4A22-4ABD-8D56-318256C8BFBA}"/>
              </a:ext>
            </a:extLst>
          </p:cNvPr>
          <p:cNvSpPr txBox="1"/>
          <p:nvPr/>
        </p:nvSpPr>
        <p:spPr>
          <a:xfrm>
            <a:off x="314257" y="4179356"/>
            <a:ext cx="2406943" cy="176971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Century Gothic" panose="020F0302020204030204"/>
                <a:cs typeface="Arial"/>
                <a:sym typeface="Arial"/>
              </a:rPr>
              <a:t>SEVEN TIGER TEAMS</a:t>
            </a: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entury Gothic" panose="020F0302020204030204"/>
                <a:cs typeface="Arial"/>
                <a:sym typeface="Arial"/>
              </a:rPr>
              <a:t>Ecosystem Use Cases </a:t>
            </a:r>
          </a:p>
          <a:p>
            <a:pPr marL="0" marR="0" lvl="0" indent="0" algn="l" defTabSz="914400" rtl="0" eaLnBrk="1" fontAlgn="auto" latinLnBrk="0" hangingPunct="1">
              <a:lnSpc>
                <a:spcPct val="100000"/>
              </a:lnSpc>
              <a:spcBef>
                <a:spcPts val="30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entury Gothic" panose="020F0302020204030204"/>
                <a:cs typeface="Arial"/>
                <a:sym typeface="Arial"/>
              </a:rPr>
              <a:t>Identity</a:t>
            </a:r>
          </a:p>
          <a:p>
            <a:pPr marL="0" marR="0" lvl="0" indent="0" algn="l" defTabSz="914400" rtl="0" eaLnBrk="1" fontAlgn="auto" latinLnBrk="0" hangingPunct="1">
              <a:lnSpc>
                <a:spcPct val="100000"/>
              </a:lnSpc>
              <a:spcBef>
                <a:spcPts val="30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entury Gothic" panose="020F0302020204030204"/>
                <a:cs typeface="Arial"/>
                <a:sym typeface="Arial"/>
              </a:rPr>
              <a:t>Security</a:t>
            </a:r>
          </a:p>
          <a:p>
            <a:pPr marL="0" marR="0" lvl="0" indent="0" algn="l" defTabSz="914400" rtl="0" eaLnBrk="1" fontAlgn="auto" latinLnBrk="0" hangingPunct="1">
              <a:lnSpc>
                <a:spcPct val="100000"/>
              </a:lnSpc>
              <a:spcBef>
                <a:spcPts val="30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entury Gothic" panose="020F0302020204030204"/>
                <a:cs typeface="Arial"/>
                <a:sym typeface="Arial"/>
              </a:rPr>
              <a:t>Directory, Versioning and Scale</a:t>
            </a:r>
          </a:p>
          <a:p>
            <a:pPr marL="0" marR="0" lvl="0" indent="0" algn="l" defTabSz="914400" rtl="0" eaLnBrk="1" fontAlgn="auto" latinLnBrk="0" hangingPunct="1">
              <a:lnSpc>
                <a:spcPct val="100000"/>
              </a:lnSpc>
              <a:spcBef>
                <a:spcPts val="30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entury Gothic" panose="020F0302020204030204"/>
                <a:cs typeface="Calibri"/>
                <a:sym typeface="Arial"/>
              </a:rPr>
              <a:t>Exchange</a:t>
            </a:r>
          </a:p>
          <a:p>
            <a:pPr marL="0" marR="0" lvl="0" indent="0" algn="l" defTabSz="914400" rtl="0" eaLnBrk="1" fontAlgn="auto" latinLnBrk="0" hangingPunct="1">
              <a:lnSpc>
                <a:spcPct val="100000"/>
              </a:lnSpc>
              <a:spcBef>
                <a:spcPts val="30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entury Gothic" panose="020F0302020204030204"/>
                <a:ea typeface="Verdana" panose="020B0604030504040204" pitchFamily="34" charset="0"/>
                <a:cs typeface="+mn-lt"/>
                <a:sym typeface="Arial"/>
              </a:rPr>
              <a:t>Certification and Testing</a:t>
            </a:r>
            <a:endParaRPr kumimoji="0" lang="en-US" sz="1100" b="0" i="0" u="none" strike="noStrike" kern="0" cap="none" spc="0" normalizeH="0" baseline="0" noProof="0">
              <a:ln>
                <a:noFill/>
              </a:ln>
              <a:solidFill>
                <a:srgbClr val="000000"/>
              </a:solidFill>
              <a:effectLst/>
              <a:uLnTx/>
              <a:uFillTx/>
              <a:latin typeface="Century Gothic" panose="020F0302020204030204"/>
              <a:cs typeface="Calibri"/>
              <a:sym typeface="Arial"/>
            </a:endParaRPr>
          </a:p>
          <a:p>
            <a:pPr marL="0" marR="0" lvl="0" indent="0" algn="l" defTabSz="914400" rtl="0" eaLnBrk="1" fontAlgn="auto" latinLnBrk="0" hangingPunct="1">
              <a:lnSpc>
                <a:spcPct val="100000"/>
              </a:lnSpc>
              <a:spcBef>
                <a:spcPts val="30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entury Gothic" panose="020F0302020204030204"/>
                <a:cs typeface="Arial"/>
                <a:sym typeface="Arial"/>
              </a:rPr>
              <a:t>Pilots</a:t>
            </a:r>
            <a:endParaRPr kumimoji="0" lang="en-US" sz="1050" b="0" i="0" u="none" strike="noStrike" kern="0" cap="none" spc="0" normalizeH="0" baseline="0" noProof="0">
              <a:ln>
                <a:noFill/>
              </a:ln>
              <a:solidFill>
                <a:srgbClr val="000000"/>
              </a:solidFill>
              <a:effectLst/>
              <a:uLnTx/>
              <a:uFillTx/>
              <a:latin typeface="Century Gothic" panose="020F0302020204030204"/>
              <a:cs typeface="Calibri" panose="020F0502020204030204"/>
              <a:sym typeface="Arial"/>
            </a:endParaRPr>
          </a:p>
        </p:txBody>
      </p:sp>
      <p:cxnSp>
        <p:nvCxnSpPr>
          <p:cNvPr id="99" name="Straight Connector 98">
            <a:extLst>
              <a:ext uri="{FF2B5EF4-FFF2-40B4-BE49-F238E27FC236}">
                <a16:creationId xmlns:a16="http://schemas.microsoft.com/office/drawing/2014/main" id="{AF076BB0-5A0B-4B23-982E-3DAA5A3826D2}"/>
              </a:ext>
            </a:extLst>
          </p:cNvPr>
          <p:cNvCxnSpPr>
            <a:cxnSpLocks/>
          </p:cNvCxnSpPr>
          <p:nvPr/>
        </p:nvCxnSpPr>
        <p:spPr>
          <a:xfrm>
            <a:off x="2469114" y="1855055"/>
            <a:ext cx="308545" cy="194388"/>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595E54F0-11FF-4967-AA1B-49DC86D43D5C}"/>
              </a:ext>
            </a:extLst>
          </p:cNvPr>
          <p:cNvSpPr/>
          <p:nvPr/>
        </p:nvSpPr>
        <p:spPr>
          <a:xfrm rot="796526">
            <a:off x="2751999" y="2015633"/>
            <a:ext cx="146122" cy="14612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Century Gothic" panose="020F0302020204030204"/>
              <a:ea typeface="+mn-ea"/>
              <a:cs typeface="+mn-cs"/>
              <a:sym typeface="Arial"/>
            </a:endParaRPr>
          </a:p>
        </p:txBody>
      </p:sp>
      <p:cxnSp>
        <p:nvCxnSpPr>
          <p:cNvPr id="102" name="Straight Connector 101">
            <a:extLst>
              <a:ext uri="{FF2B5EF4-FFF2-40B4-BE49-F238E27FC236}">
                <a16:creationId xmlns:a16="http://schemas.microsoft.com/office/drawing/2014/main" id="{93CFA71E-1BFC-49F3-88D2-437E1365727F}"/>
              </a:ext>
            </a:extLst>
          </p:cNvPr>
          <p:cNvCxnSpPr>
            <a:cxnSpLocks/>
          </p:cNvCxnSpPr>
          <p:nvPr/>
        </p:nvCxnSpPr>
        <p:spPr>
          <a:xfrm>
            <a:off x="1735585" y="3356157"/>
            <a:ext cx="714198" cy="1212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F3BB1B7D-05FE-4002-86FC-1227BDE71496}"/>
              </a:ext>
            </a:extLst>
          </p:cNvPr>
          <p:cNvSpPr/>
          <p:nvPr/>
        </p:nvSpPr>
        <p:spPr>
          <a:xfrm rot="20923564">
            <a:off x="2377260" y="3296870"/>
            <a:ext cx="146122" cy="14612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Century Gothic" panose="020F0302020204030204"/>
              <a:ea typeface="+mn-ea"/>
              <a:cs typeface="+mn-cs"/>
              <a:sym typeface="Arial"/>
            </a:endParaRPr>
          </a:p>
        </p:txBody>
      </p:sp>
      <p:cxnSp>
        <p:nvCxnSpPr>
          <p:cNvPr id="105" name="Straight Connector 104">
            <a:extLst>
              <a:ext uri="{FF2B5EF4-FFF2-40B4-BE49-F238E27FC236}">
                <a16:creationId xmlns:a16="http://schemas.microsoft.com/office/drawing/2014/main" id="{29D8A4D1-C82F-4E14-9302-49D822477967}"/>
              </a:ext>
            </a:extLst>
          </p:cNvPr>
          <p:cNvCxnSpPr>
            <a:cxnSpLocks/>
          </p:cNvCxnSpPr>
          <p:nvPr/>
        </p:nvCxnSpPr>
        <p:spPr>
          <a:xfrm flipV="1">
            <a:off x="2162117" y="4076790"/>
            <a:ext cx="729117" cy="27389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CCBC03AD-6A72-4296-8435-F62F8DDD4B82}"/>
              </a:ext>
            </a:extLst>
          </p:cNvPr>
          <p:cNvSpPr/>
          <p:nvPr/>
        </p:nvSpPr>
        <p:spPr>
          <a:xfrm rot="19591013">
            <a:off x="2819293" y="4005051"/>
            <a:ext cx="146122" cy="14612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Century Gothic" panose="020F0302020204030204"/>
              <a:ea typeface="+mn-ea"/>
              <a:cs typeface="+mn-cs"/>
              <a:sym typeface="Arial"/>
            </a:endParaRPr>
          </a:p>
        </p:txBody>
      </p:sp>
      <p:sp>
        <p:nvSpPr>
          <p:cNvPr id="107" name="TextBox 106">
            <a:extLst>
              <a:ext uri="{FF2B5EF4-FFF2-40B4-BE49-F238E27FC236}">
                <a16:creationId xmlns:a16="http://schemas.microsoft.com/office/drawing/2014/main" id="{11FA9150-AA84-40EE-B81C-C8664116C07D}"/>
              </a:ext>
            </a:extLst>
          </p:cNvPr>
          <p:cNvSpPr txBox="1"/>
          <p:nvPr/>
        </p:nvSpPr>
        <p:spPr>
          <a:xfrm>
            <a:off x="9776161" y="3072589"/>
            <a:ext cx="2202479" cy="1600438"/>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entury Gothic" panose="020F0302020204030204"/>
                <a:cs typeface="Arial"/>
                <a:sym typeface="Arial"/>
              </a:rPr>
              <a:t>Information Sharing with TLC through: </a:t>
            </a:r>
            <a:endParaRPr kumimoji="0" lang="en-US" sz="1400" b="0" i="0" u="none" strike="noStrike" kern="0" cap="none" spc="0" normalizeH="0" baseline="0" noProof="0">
              <a:ln>
                <a:noFill/>
              </a:ln>
              <a:solidFill>
                <a:srgbClr val="000000"/>
              </a:solidFill>
              <a:effectLst/>
              <a:uLnTx/>
              <a:uFillTx/>
              <a:latin typeface="Century Gothic" panose="020F0302020204030204"/>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entury Gothic" panose="020F0302020204030204"/>
                <a:cs typeface="Arial"/>
                <a:sym typeface="Arial"/>
              </a:rPr>
              <a:t>Website</a:t>
            </a:r>
            <a:endParaRPr kumimoji="0" lang="en-US" sz="1400" b="0" i="0" u="none" strike="noStrike" kern="0" cap="none" spc="0" normalizeH="0" baseline="0" noProof="0">
              <a:ln>
                <a:noFill/>
              </a:ln>
              <a:solidFill>
                <a:srgbClr val="000000"/>
              </a:solidFill>
              <a:effectLst/>
              <a:uLnTx/>
              <a:uFillTx/>
              <a:latin typeface="Century Gothic" panose="020F0302020204030204"/>
              <a:cs typeface="Calibri"/>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entury Gothic" panose="020F0302020204030204"/>
                <a:cs typeface="Arial"/>
                <a:sym typeface="Arial"/>
              </a:rPr>
              <a:t>Periodic Webinars</a:t>
            </a:r>
            <a:endParaRPr kumimoji="0" lang="en-US" sz="1400" b="0" i="0" u="none" strike="noStrike" kern="0" cap="none" spc="0" normalizeH="0" baseline="0" noProof="0">
              <a:ln>
                <a:noFill/>
              </a:ln>
              <a:solidFill>
                <a:srgbClr val="000000"/>
              </a:solidFill>
              <a:effectLst/>
              <a:uLnTx/>
              <a:uFillTx/>
              <a:latin typeface="Century Gothic" panose="020F0302020204030204"/>
              <a:cs typeface="Calibri"/>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entury Gothic" panose="020F0302020204030204"/>
                <a:cs typeface="Arial"/>
                <a:sym typeface="Arial"/>
              </a:rPr>
              <a:t>Newsletters</a:t>
            </a:r>
            <a:endParaRPr kumimoji="0" lang="en-US" sz="1400" b="0" i="0" u="none" strike="noStrike" kern="0" cap="none" spc="0" normalizeH="0" baseline="0" noProof="0">
              <a:ln>
                <a:noFill/>
              </a:ln>
              <a:solidFill>
                <a:srgbClr val="000000"/>
              </a:solidFill>
              <a:effectLst/>
              <a:uLnTx/>
              <a:uFillTx/>
              <a:latin typeface="Century Gothic" panose="020F0302020204030204"/>
              <a:cs typeface="Calibri"/>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entury Gothic" panose="020F0302020204030204"/>
                <a:cs typeface="Arial"/>
                <a:sym typeface="Arial"/>
              </a:rPr>
              <a:t>TLC Meetings</a:t>
            </a:r>
            <a:endParaRPr kumimoji="0" lang="en-US" sz="1400" b="0" i="0" u="none" strike="noStrike" kern="0" cap="none" spc="0" normalizeH="0" baseline="0" noProof="0">
              <a:ln>
                <a:noFill/>
              </a:ln>
              <a:solidFill>
                <a:srgbClr val="000000"/>
              </a:solidFill>
              <a:effectLst/>
              <a:uLnTx/>
              <a:uFillTx/>
              <a:latin typeface="Century Gothic" panose="020F0302020204030204"/>
              <a:cs typeface="Calibri"/>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entury Gothic" panose="020F0302020204030204"/>
                <a:cs typeface="Calibri"/>
                <a:sym typeface="Arial"/>
              </a:rPr>
              <a:t>LinkedIn Group</a:t>
            </a:r>
          </a:p>
        </p:txBody>
      </p:sp>
      <p:pic>
        <p:nvPicPr>
          <p:cNvPr id="108" name="Graphic 107">
            <a:extLst>
              <a:ext uri="{FF2B5EF4-FFF2-40B4-BE49-F238E27FC236}">
                <a16:creationId xmlns:a16="http://schemas.microsoft.com/office/drawing/2014/main" id="{ED52E3E9-2C60-450B-A9FD-A1435D3A4EF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597929">
            <a:off x="5207468" y="1487329"/>
            <a:ext cx="3405326" cy="940315"/>
          </a:xfrm>
          <a:prstGeom prst="rect">
            <a:avLst/>
          </a:prstGeom>
        </p:spPr>
      </p:pic>
      <p:sp>
        <p:nvSpPr>
          <p:cNvPr id="109" name="Rounded Rectangle 43">
            <a:extLst>
              <a:ext uri="{FF2B5EF4-FFF2-40B4-BE49-F238E27FC236}">
                <a16:creationId xmlns:a16="http://schemas.microsoft.com/office/drawing/2014/main" id="{42C1F3D6-DEDA-4387-A5A1-CA982B04F0E0}"/>
              </a:ext>
            </a:extLst>
          </p:cNvPr>
          <p:cNvSpPr/>
          <p:nvPr/>
        </p:nvSpPr>
        <p:spPr>
          <a:xfrm>
            <a:off x="6321317" y="5190204"/>
            <a:ext cx="1854015" cy="1259201"/>
          </a:xfrm>
          <a:prstGeom prst="roundRect">
            <a:avLst/>
          </a:prstGeom>
          <a:solidFill>
            <a:schemeClr val="bg1">
              <a:lumMod val="95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lumMod val="50000"/>
                  <a:lumOff val="50000"/>
                </a:srgbClr>
              </a:solidFill>
              <a:effectLst/>
              <a:uLnTx/>
              <a:uFillTx/>
              <a:latin typeface="Century Gothic" panose="020F0302020204030204"/>
              <a:ea typeface="+mn-ea"/>
              <a:cs typeface="+mn-cs"/>
              <a:sym typeface="Arial"/>
            </a:endParaRPr>
          </a:p>
        </p:txBody>
      </p:sp>
      <p:pic>
        <p:nvPicPr>
          <p:cNvPr id="110" name="Graphic 21">
            <a:extLst>
              <a:ext uri="{FF2B5EF4-FFF2-40B4-BE49-F238E27FC236}">
                <a16:creationId xmlns:a16="http://schemas.microsoft.com/office/drawing/2014/main" id="{82EF652F-5BC3-43F3-92C2-2FB4253CB89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834228" flipV="1">
            <a:off x="4579713" y="5312993"/>
            <a:ext cx="1870066" cy="366555"/>
          </a:xfrm>
          <a:prstGeom prst="rect">
            <a:avLst/>
          </a:prstGeom>
        </p:spPr>
      </p:pic>
      <p:sp>
        <p:nvSpPr>
          <p:cNvPr id="111" name="TextBox 110">
            <a:extLst>
              <a:ext uri="{FF2B5EF4-FFF2-40B4-BE49-F238E27FC236}">
                <a16:creationId xmlns:a16="http://schemas.microsoft.com/office/drawing/2014/main" id="{856797AA-37AC-4E41-BCC7-BD8241EA8561}"/>
              </a:ext>
            </a:extLst>
          </p:cNvPr>
          <p:cNvSpPr txBox="1"/>
          <p:nvPr/>
        </p:nvSpPr>
        <p:spPr>
          <a:xfrm>
            <a:off x="5506572" y="6453965"/>
            <a:ext cx="3480440" cy="372603"/>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ts val="25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entury Gothic" panose="020F0302020204030204"/>
                <a:cs typeface="Arial"/>
                <a:sym typeface="Arial"/>
              </a:rPr>
              <a:t>SUBJECT MATTER EXPERTS (SME) Panels</a:t>
            </a:r>
          </a:p>
        </p:txBody>
      </p:sp>
      <p:pic>
        <p:nvPicPr>
          <p:cNvPr id="112" name="Graphic 111">
            <a:extLst>
              <a:ext uri="{FF2B5EF4-FFF2-40B4-BE49-F238E27FC236}">
                <a16:creationId xmlns:a16="http://schemas.microsoft.com/office/drawing/2014/main" id="{FB77F574-8E96-44D1-A059-79A0946BF429}"/>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553350" y="5246689"/>
            <a:ext cx="1397770" cy="1154122"/>
          </a:xfrm>
          <a:prstGeom prst="rect">
            <a:avLst/>
          </a:prstGeom>
        </p:spPr>
      </p:pic>
      <p:grpSp>
        <p:nvGrpSpPr>
          <p:cNvPr id="113" name="Group 112">
            <a:extLst>
              <a:ext uri="{FF2B5EF4-FFF2-40B4-BE49-F238E27FC236}">
                <a16:creationId xmlns:a16="http://schemas.microsoft.com/office/drawing/2014/main" id="{E3AD97D8-8868-46F3-9D94-8F93B335C5FC}"/>
              </a:ext>
            </a:extLst>
          </p:cNvPr>
          <p:cNvGrpSpPr/>
          <p:nvPr/>
        </p:nvGrpSpPr>
        <p:grpSpPr>
          <a:xfrm>
            <a:off x="4500925" y="2482663"/>
            <a:ext cx="595877" cy="791848"/>
            <a:chOff x="4500925" y="2482663"/>
            <a:chExt cx="595877" cy="791848"/>
          </a:xfrm>
        </p:grpSpPr>
        <p:pic>
          <p:nvPicPr>
            <p:cNvPr id="114" name="Graphic 113">
              <a:extLst>
                <a:ext uri="{FF2B5EF4-FFF2-40B4-BE49-F238E27FC236}">
                  <a16:creationId xmlns:a16="http://schemas.microsoft.com/office/drawing/2014/main" id="{96634EAD-C761-4735-A318-CF54200A8929}"/>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500925" y="2482663"/>
              <a:ext cx="595877" cy="791848"/>
            </a:xfrm>
            <a:prstGeom prst="rect">
              <a:avLst/>
            </a:prstGeom>
          </p:spPr>
        </p:pic>
        <p:pic>
          <p:nvPicPr>
            <p:cNvPr id="115" name="Graphic 114">
              <a:extLst>
                <a:ext uri="{FF2B5EF4-FFF2-40B4-BE49-F238E27FC236}">
                  <a16:creationId xmlns:a16="http://schemas.microsoft.com/office/drawing/2014/main" id="{8D9E4DFA-559A-4C78-8160-36BE0FF618CF}"/>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4741713" y="2817860"/>
              <a:ext cx="114300" cy="47625"/>
            </a:xfrm>
            <a:prstGeom prst="rect">
              <a:avLst/>
            </a:prstGeom>
          </p:spPr>
        </p:pic>
      </p:grpSp>
      <p:grpSp>
        <p:nvGrpSpPr>
          <p:cNvPr id="116" name="Group 115">
            <a:extLst>
              <a:ext uri="{FF2B5EF4-FFF2-40B4-BE49-F238E27FC236}">
                <a16:creationId xmlns:a16="http://schemas.microsoft.com/office/drawing/2014/main" id="{78E1AC92-2E5A-496D-903A-F9892EE66436}"/>
              </a:ext>
            </a:extLst>
          </p:cNvPr>
          <p:cNvGrpSpPr/>
          <p:nvPr/>
        </p:nvGrpSpPr>
        <p:grpSpPr>
          <a:xfrm>
            <a:off x="3063508" y="2482663"/>
            <a:ext cx="595877" cy="791848"/>
            <a:chOff x="3063508" y="2482663"/>
            <a:chExt cx="595877" cy="791848"/>
          </a:xfrm>
        </p:grpSpPr>
        <p:pic>
          <p:nvPicPr>
            <p:cNvPr id="117" name="Graphic 116">
              <a:extLst>
                <a:ext uri="{FF2B5EF4-FFF2-40B4-BE49-F238E27FC236}">
                  <a16:creationId xmlns:a16="http://schemas.microsoft.com/office/drawing/2014/main" id="{D5733DC8-93C2-4014-93EA-6720B4006118}"/>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3063508" y="2482663"/>
              <a:ext cx="595877" cy="791848"/>
            </a:xfrm>
            <a:prstGeom prst="rect">
              <a:avLst/>
            </a:prstGeom>
          </p:spPr>
        </p:pic>
        <p:pic>
          <p:nvPicPr>
            <p:cNvPr id="118" name="Graphic 117">
              <a:extLst>
                <a:ext uri="{FF2B5EF4-FFF2-40B4-BE49-F238E27FC236}">
                  <a16:creationId xmlns:a16="http://schemas.microsoft.com/office/drawing/2014/main" id="{79685EAA-5BDB-4370-B9E5-F7F2E29E58C1}"/>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3305223" y="2827909"/>
              <a:ext cx="114300" cy="47625"/>
            </a:xfrm>
            <a:prstGeom prst="rect">
              <a:avLst/>
            </a:prstGeom>
          </p:spPr>
        </p:pic>
      </p:grpSp>
      <p:grpSp>
        <p:nvGrpSpPr>
          <p:cNvPr id="119" name="Group 118">
            <a:extLst>
              <a:ext uri="{FF2B5EF4-FFF2-40B4-BE49-F238E27FC236}">
                <a16:creationId xmlns:a16="http://schemas.microsoft.com/office/drawing/2014/main" id="{62FFEED4-2009-4936-B6EC-91A8E3A75091}"/>
              </a:ext>
            </a:extLst>
          </p:cNvPr>
          <p:cNvGrpSpPr/>
          <p:nvPr/>
        </p:nvGrpSpPr>
        <p:grpSpPr>
          <a:xfrm>
            <a:off x="3817636" y="2037953"/>
            <a:ext cx="595877" cy="813769"/>
            <a:chOff x="3817636" y="2037953"/>
            <a:chExt cx="595877" cy="813769"/>
          </a:xfrm>
        </p:grpSpPr>
        <p:pic>
          <p:nvPicPr>
            <p:cNvPr id="120" name="Graphic 119">
              <a:extLst>
                <a:ext uri="{FF2B5EF4-FFF2-40B4-BE49-F238E27FC236}">
                  <a16:creationId xmlns:a16="http://schemas.microsoft.com/office/drawing/2014/main" id="{F42343F7-172C-4DED-892E-AD10205A5CD0}"/>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3817636" y="2037953"/>
              <a:ext cx="595877" cy="813769"/>
            </a:xfrm>
            <a:prstGeom prst="rect">
              <a:avLst/>
            </a:prstGeom>
          </p:spPr>
        </p:pic>
        <p:pic>
          <p:nvPicPr>
            <p:cNvPr id="121" name="Graphic 120">
              <a:extLst>
                <a:ext uri="{FF2B5EF4-FFF2-40B4-BE49-F238E27FC236}">
                  <a16:creationId xmlns:a16="http://schemas.microsoft.com/office/drawing/2014/main" id="{80ACCF76-F7E9-474B-8F41-74900AF82B5A}"/>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a:off x="4058424" y="2413767"/>
              <a:ext cx="114300" cy="47625"/>
            </a:xfrm>
            <a:prstGeom prst="rect">
              <a:avLst/>
            </a:prstGeom>
          </p:spPr>
        </p:pic>
      </p:grpSp>
      <p:grpSp>
        <p:nvGrpSpPr>
          <p:cNvPr id="122" name="Group 121">
            <a:extLst>
              <a:ext uri="{FF2B5EF4-FFF2-40B4-BE49-F238E27FC236}">
                <a16:creationId xmlns:a16="http://schemas.microsoft.com/office/drawing/2014/main" id="{3F4145D5-F6BB-49D6-BA83-FCAA598ECCC1}"/>
              </a:ext>
            </a:extLst>
          </p:cNvPr>
          <p:cNvGrpSpPr/>
          <p:nvPr/>
        </p:nvGrpSpPr>
        <p:grpSpPr>
          <a:xfrm>
            <a:off x="3782216" y="3064692"/>
            <a:ext cx="595877" cy="791848"/>
            <a:chOff x="3782216" y="3064692"/>
            <a:chExt cx="595877" cy="791848"/>
          </a:xfrm>
        </p:grpSpPr>
        <p:pic>
          <p:nvPicPr>
            <p:cNvPr id="123" name="Graphic 122">
              <a:extLst>
                <a:ext uri="{FF2B5EF4-FFF2-40B4-BE49-F238E27FC236}">
                  <a16:creationId xmlns:a16="http://schemas.microsoft.com/office/drawing/2014/main" id="{76EC78E3-2E79-4A6D-9C7C-2FA09B272F9E}"/>
                </a:ext>
              </a:extLst>
            </p:cNvPr>
            <p:cNvPicPr>
              <a:picLocks noChangeAspect="1"/>
            </p:cNvPicPr>
            <p:nvPr/>
          </p:nvPicPr>
          <p:blipFill>
            <a:blip r:embed="rId25">
              <a:extLst>
                <a:ext uri="{96DAC541-7B7A-43D3-8B79-37D633B846F1}">
                  <asvg:svgBlip xmlns="" xmlns:asvg="http://schemas.microsoft.com/office/drawing/2016/SVG/main" r:embed="rId26"/>
                </a:ext>
              </a:extLst>
            </a:blip>
            <a:stretch>
              <a:fillRect/>
            </a:stretch>
          </p:blipFill>
          <p:spPr>
            <a:xfrm>
              <a:off x="3782216" y="3064692"/>
              <a:ext cx="595877" cy="791848"/>
            </a:xfrm>
            <a:prstGeom prst="rect">
              <a:avLst/>
            </a:prstGeom>
          </p:spPr>
        </p:pic>
        <p:pic>
          <p:nvPicPr>
            <p:cNvPr id="124" name="Graphic 123">
              <a:extLst>
                <a:ext uri="{FF2B5EF4-FFF2-40B4-BE49-F238E27FC236}">
                  <a16:creationId xmlns:a16="http://schemas.microsoft.com/office/drawing/2014/main" id="{55C2B5FB-58B0-46F1-A8AA-42E8415EDDFA}"/>
                </a:ext>
              </a:extLst>
            </p:cNvPr>
            <p:cNvPicPr>
              <a:picLocks noChangeAspect="1"/>
            </p:cNvPicPr>
            <p:nvPr/>
          </p:nvPicPr>
          <p:blipFill>
            <a:blip r:embed="rId27">
              <a:extLst>
                <a:ext uri="{96DAC541-7B7A-43D3-8B79-37D633B846F1}">
                  <asvg:svgBlip xmlns="" xmlns:asvg="http://schemas.microsoft.com/office/drawing/2016/SVG/main" r:embed="rId28"/>
                </a:ext>
              </a:extLst>
            </a:blip>
            <a:stretch>
              <a:fillRect/>
            </a:stretch>
          </p:blipFill>
          <p:spPr>
            <a:xfrm>
              <a:off x="4026174" y="3408241"/>
              <a:ext cx="114300" cy="47625"/>
            </a:xfrm>
            <a:prstGeom prst="rect">
              <a:avLst/>
            </a:prstGeom>
          </p:spPr>
        </p:pic>
      </p:grpSp>
      <p:grpSp>
        <p:nvGrpSpPr>
          <p:cNvPr id="125" name="Group 124">
            <a:extLst>
              <a:ext uri="{FF2B5EF4-FFF2-40B4-BE49-F238E27FC236}">
                <a16:creationId xmlns:a16="http://schemas.microsoft.com/office/drawing/2014/main" id="{A3C88728-5153-485C-AA64-CBFD356E628E}"/>
              </a:ext>
            </a:extLst>
          </p:cNvPr>
          <p:cNvGrpSpPr/>
          <p:nvPr/>
        </p:nvGrpSpPr>
        <p:grpSpPr>
          <a:xfrm>
            <a:off x="3799936" y="3972429"/>
            <a:ext cx="595877" cy="813769"/>
            <a:chOff x="3799936" y="3972429"/>
            <a:chExt cx="595877" cy="813769"/>
          </a:xfrm>
        </p:grpSpPr>
        <p:pic>
          <p:nvPicPr>
            <p:cNvPr id="126" name="Graphic 125">
              <a:extLst>
                <a:ext uri="{FF2B5EF4-FFF2-40B4-BE49-F238E27FC236}">
                  <a16:creationId xmlns:a16="http://schemas.microsoft.com/office/drawing/2014/main" id="{D92422F7-42FD-47AB-A247-2DC49255EC09}"/>
                </a:ext>
              </a:extLst>
            </p:cNvPr>
            <p:cNvPicPr>
              <a:picLocks noChangeAspect="1"/>
            </p:cNvPicPr>
            <p:nvPr/>
          </p:nvPicPr>
          <p:blipFill>
            <a:blip r:embed="rId29">
              <a:extLst>
                <a:ext uri="{96DAC541-7B7A-43D3-8B79-37D633B846F1}">
                  <asvg:svgBlip xmlns="" xmlns:asvg="http://schemas.microsoft.com/office/drawing/2016/SVG/main" r:embed="rId30"/>
                </a:ext>
              </a:extLst>
            </a:blip>
            <a:stretch>
              <a:fillRect/>
            </a:stretch>
          </p:blipFill>
          <p:spPr>
            <a:xfrm>
              <a:off x="3799936" y="3972429"/>
              <a:ext cx="595877" cy="813769"/>
            </a:xfrm>
            <a:prstGeom prst="rect">
              <a:avLst/>
            </a:prstGeom>
          </p:spPr>
        </p:pic>
        <p:pic>
          <p:nvPicPr>
            <p:cNvPr id="127" name="Graphic 126">
              <a:extLst>
                <a:ext uri="{FF2B5EF4-FFF2-40B4-BE49-F238E27FC236}">
                  <a16:creationId xmlns:a16="http://schemas.microsoft.com/office/drawing/2014/main" id="{B6099D77-5CCD-4A61-B09A-03BB73D1B1C9}"/>
                </a:ext>
              </a:extLst>
            </p:cNvPr>
            <p:cNvPicPr>
              <a:picLocks noChangeAspect="1"/>
            </p:cNvPicPr>
            <p:nvPr/>
          </p:nvPicPr>
          <p:blipFill>
            <a:blip r:embed="rId31">
              <a:extLst>
                <a:ext uri="{96DAC541-7B7A-43D3-8B79-37D633B846F1}">
                  <asvg:svgBlip xmlns="" xmlns:asvg="http://schemas.microsoft.com/office/drawing/2016/SVG/main" r:embed="rId32"/>
                </a:ext>
              </a:extLst>
            </a:blip>
            <a:stretch>
              <a:fillRect/>
            </a:stretch>
          </p:blipFill>
          <p:spPr>
            <a:xfrm>
              <a:off x="4040724" y="4338682"/>
              <a:ext cx="114300" cy="47625"/>
            </a:xfrm>
            <a:prstGeom prst="rect">
              <a:avLst/>
            </a:prstGeom>
          </p:spPr>
        </p:pic>
      </p:grpSp>
      <p:grpSp>
        <p:nvGrpSpPr>
          <p:cNvPr id="128" name="Group 127">
            <a:extLst>
              <a:ext uri="{FF2B5EF4-FFF2-40B4-BE49-F238E27FC236}">
                <a16:creationId xmlns:a16="http://schemas.microsoft.com/office/drawing/2014/main" id="{1B4537AB-74F1-4F5C-A382-EC4F631949A5}"/>
              </a:ext>
            </a:extLst>
          </p:cNvPr>
          <p:cNvGrpSpPr/>
          <p:nvPr/>
        </p:nvGrpSpPr>
        <p:grpSpPr>
          <a:xfrm>
            <a:off x="3063508" y="3457314"/>
            <a:ext cx="595877" cy="813769"/>
            <a:chOff x="3063508" y="3457314"/>
            <a:chExt cx="595877" cy="813769"/>
          </a:xfrm>
        </p:grpSpPr>
        <p:pic>
          <p:nvPicPr>
            <p:cNvPr id="129" name="Graphic 128">
              <a:extLst>
                <a:ext uri="{FF2B5EF4-FFF2-40B4-BE49-F238E27FC236}">
                  <a16:creationId xmlns:a16="http://schemas.microsoft.com/office/drawing/2014/main" id="{D8D773B3-57FC-4696-9C49-8923817F4BB3}"/>
                </a:ext>
              </a:extLst>
            </p:cNvPr>
            <p:cNvPicPr>
              <a:picLocks noChangeAspect="1"/>
            </p:cNvPicPr>
            <p:nvPr/>
          </p:nvPicPr>
          <p:blipFill>
            <a:blip r:embed="rId33">
              <a:extLst>
                <a:ext uri="{96DAC541-7B7A-43D3-8B79-37D633B846F1}">
                  <asvg:svgBlip xmlns="" xmlns:asvg="http://schemas.microsoft.com/office/drawing/2016/SVG/main" r:embed="rId34"/>
                </a:ext>
              </a:extLst>
            </a:blip>
            <a:stretch>
              <a:fillRect/>
            </a:stretch>
          </p:blipFill>
          <p:spPr>
            <a:xfrm>
              <a:off x="3063508" y="3457314"/>
              <a:ext cx="595877" cy="813769"/>
            </a:xfrm>
            <a:prstGeom prst="rect">
              <a:avLst/>
            </a:prstGeom>
          </p:spPr>
        </p:pic>
        <p:pic>
          <p:nvPicPr>
            <p:cNvPr id="130" name="Graphic 129">
              <a:extLst>
                <a:ext uri="{FF2B5EF4-FFF2-40B4-BE49-F238E27FC236}">
                  <a16:creationId xmlns:a16="http://schemas.microsoft.com/office/drawing/2014/main" id="{554F5D41-8FDD-4433-9719-F467DB7EE66D}"/>
                </a:ext>
              </a:extLst>
            </p:cNvPr>
            <p:cNvPicPr>
              <a:picLocks noChangeAspect="1"/>
            </p:cNvPicPr>
            <p:nvPr/>
          </p:nvPicPr>
          <p:blipFill>
            <a:blip r:embed="rId35">
              <a:extLst>
                <a:ext uri="{96DAC541-7B7A-43D3-8B79-37D633B846F1}">
                  <asvg:svgBlip xmlns="" xmlns:asvg="http://schemas.microsoft.com/office/drawing/2016/SVG/main" r:embed="rId36"/>
                </a:ext>
              </a:extLst>
            </a:blip>
            <a:stretch>
              <a:fillRect/>
            </a:stretch>
          </p:blipFill>
          <p:spPr>
            <a:xfrm>
              <a:off x="3305781" y="3826742"/>
              <a:ext cx="114300" cy="47625"/>
            </a:xfrm>
            <a:prstGeom prst="rect">
              <a:avLst/>
            </a:prstGeom>
          </p:spPr>
        </p:pic>
      </p:grpSp>
      <p:grpSp>
        <p:nvGrpSpPr>
          <p:cNvPr id="131" name="Group 130">
            <a:extLst>
              <a:ext uri="{FF2B5EF4-FFF2-40B4-BE49-F238E27FC236}">
                <a16:creationId xmlns:a16="http://schemas.microsoft.com/office/drawing/2014/main" id="{2201A389-ED93-4CD4-AA91-FB6D34811F2D}"/>
              </a:ext>
            </a:extLst>
          </p:cNvPr>
          <p:cNvGrpSpPr/>
          <p:nvPr/>
        </p:nvGrpSpPr>
        <p:grpSpPr>
          <a:xfrm>
            <a:off x="4500925" y="3457314"/>
            <a:ext cx="595877" cy="813769"/>
            <a:chOff x="4500925" y="3457314"/>
            <a:chExt cx="595877" cy="813769"/>
          </a:xfrm>
        </p:grpSpPr>
        <p:pic>
          <p:nvPicPr>
            <p:cNvPr id="132" name="Graphic 131">
              <a:extLst>
                <a:ext uri="{FF2B5EF4-FFF2-40B4-BE49-F238E27FC236}">
                  <a16:creationId xmlns:a16="http://schemas.microsoft.com/office/drawing/2014/main" id="{72382978-CF53-4BD7-9E07-46D08FDAEC25}"/>
                </a:ext>
              </a:extLst>
            </p:cNvPr>
            <p:cNvPicPr>
              <a:picLocks noChangeAspect="1"/>
            </p:cNvPicPr>
            <p:nvPr/>
          </p:nvPicPr>
          <p:blipFill>
            <a:blip r:embed="rId37">
              <a:extLst>
                <a:ext uri="{96DAC541-7B7A-43D3-8B79-37D633B846F1}">
                  <asvg:svgBlip xmlns="" xmlns:asvg="http://schemas.microsoft.com/office/drawing/2016/SVG/main" r:embed="rId38"/>
                </a:ext>
              </a:extLst>
            </a:blip>
            <a:stretch>
              <a:fillRect/>
            </a:stretch>
          </p:blipFill>
          <p:spPr>
            <a:xfrm>
              <a:off x="4500925" y="3457314"/>
              <a:ext cx="595877" cy="813769"/>
            </a:xfrm>
            <a:prstGeom prst="rect">
              <a:avLst/>
            </a:prstGeom>
          </p:spPr>
        </p:pic>
        <p:pic>
          <p:nvPicPr>
            <p:cNvPr id="133" name="Graphic 132">
              <a:extLst>
                <a:ext uri="{FF2B5EF4-FFF2-40B4-BE49-F238E27FC236}">
                  <a16:creationId xmlns:a16="http://schemas.microsoft.com/office/drawing/2014/main" id="{8162C953-E900-49F7-A4F4-5D30FC66FF33}"/>
                </a:ext>
              </a:extLst>
            </p:cNvPr>
            <p:cNvPicPr>
              <a:picLocks noChangeAspect="1"/>
            </p:cNvPicPr>
            <p:nvPr/>
          </p:nvPicPr>
          <p:blipFill>
            <a:blip r:embed="rId39">
              <a:extLst>
                <a:ext uri="{96DAC541-7B7A-43D3-8B79-37D633B846F1}">
                  <asvg:svgBlip xmlns="" xmlns:asvg="http://schemas.microsoft.com/office/drawing/2016/SVG/main" r:embed="rId40"/>
                </a:ext>
              </a:extLst>
            </a:blip>
            <a:stretch>
              <a:fillRect/>
            </a:stretch>
          </p:blipFill>
          <p:spPr>
            <a:xfrm>
              <a:off x="4741713" y="3823566"/>
              <a:ext cx="114300" cy="47625"/>
            </a:xfrm>
            <a:prstGeom prst="rect">
              <a:avLst/>
            </a:prstGeom>
          </p:spPr>
        </p:pic>
      </p:grpSp>
      <p:grpSp>
        <p:nvGrpSpPr>
          <p:cNvPr id="134" name="Group 133">
            <a:extLst>
              <a:ext uri="{FF2B5EF4-FFF2-40B4-BE49-F238E27FC236}">
                <a16:creationId xmlns:a16="http://schemas.microsoft.com/office/drawing/2014/main" id="{7AF81F5F-19FD-4D3B-BEE9-17C3A488FC35}"/>
              </a:ext>
            </a:extLst>
          </p:cNvPr>
          <p:cNvGrpSpPr/>
          <p:nvPr/>
        </p:nvGrpSpPr>
        <p:grpSpPr>
          <a:xfrm>
            <a:off x="7419788" y="2782016"/>
            <a:ext cx="595877" cy="791848"/>
            <a:chOff x="7419788" y="2782016"/>
            <a:chExt cx="595877" cy="791848"/>
          </a:xfrm>
        </p:grpSpPr>
        <p:pic>
          <p:nvPicPr>
            <p:cNvPr id="135" name="Graphic 134">
              <a:extLst>
                <a:ext uri="{FF2B5EF4-FFF2-40B4-BE49-F238E27FC236}">
                  <a16:creationId xmlns:a16="http://schemas.microsoft.com/office/drawing/2014/main" id="{EDD57F3E-FA2F-4BC0-A043-7488B6801D50}"/>
                </a:ext>
              </a:extLst>
            </p:cNvPr>
            <p:cNvPicPr>
              <a:picLocks noChangeAspect="1"/>
            </p:cNvPicPr>
            <p:nvPr/>
          </p:nvPicPr>
          <p:blipFill>
            <a:blip r:embed="rId41">
              <a:extLst>
                <a:ext uri="{96DAC541-7B7A-43D3-8B79-37D633B846F1}">
                  <asvg:svgBlip xmlns="" xmlns:asvg="http://schemas.microsoft.com/office/drawing/2016/SVG/main" r:embed="rId42"/>
                </a:ext>
              </a:extLst>
            </a:blip>
            <a:stretch>
              <a:fillRect/>
            </a:stretch>
          </p:blipFill>
          <p:spPr>
            <a:xfrm>
              <a:off x="7419788" y="2782016"/>
              <a:ext cx="595877" cy="791848"/>
            </a:xfrm>
            <a:prstGeom prst="rect">
              <a:avLst/>
            </a:prstGeom>
          </p:spPr>
        </p:pic>
        <p:pic>
          <p:nvPicPr>
            <p:cNvPr id="136" name="Graphic 135">
              <a:extLst>
                <a:ext uri="{FF2B5EF4-FFF2-40B4-BE49-F238E27FC236}">
                  <a16:creationId xmlns:a16="http://schemas.microsoft.com/office/drawing/2014/main" id="{5E83626C-83B1-4BA0-9959-7BEDD7FC2E41}"/>
                </a:ext>
              </a:extLst>
            </p:cNvPr>
            <p:cNvPicPr>
              <a:picLocks noChangeAspect="1"/>
            </p:cNvPicPr>
            <p:nvPr/>
          </p:nvPicPr>
          <p:blipFill>
            <a:blip r:embed="rId43">
              <a:extLst>
                <a:ext uri="{96DAC541-7B7A-43D3-8B79-37D633B846F1}">
                  <asvg:svgBlip xmlns="" xmlns:asvg="http://schemas.microsoft.com/office/drawing/2016/SVG/main" r:embed="rId44"/>
                </a:ext>
              </a:extLst>
            </a:blip>
            <a:stretch>
              <a:fillRect/>
            </a:stretch>
          </p:blipFill>
          <p:spPr>
            <a:xfrm>
              <a:off x="7660576" y="3130315"/>
              <a:ext cx="114300" cy="47625"/>
            </a:xfrm>
            <a:prstGeom prst="rect">
              <a:avLst/>
            </a:prstGeom>
          </p:spPr>
        </p:pic>
      </p:grpSp>
      <p:grpSp>
        <p:nvGrpSpPr>
          <p:cNvPr id="137" name="Group 136">
            <a:extLst>
              <a:ext uri="{FF2B5EF4-FFF2-40B4-BE49-F238E27FC236}">
                <a16:creationId xmlns:a16="http://schemas.microsoft.com/office/drawing/2014/main" id="{6543138D-DE5D-457A-8884-112F886479F9}"/>
              </a:ext>
            </a:extLst>
          </p:cNvPr>
          <p:cNvGrpSpPr/>
          <p:nvPr/>
        </p:nvGrpSpPr>
        <p:grpSpPr>
          <a:xfrm>
            <a:off x="8173916" y="2760094"/>
            <a:ext cx="595877" cy="813769"/>
            <a:chOff x="8173916" y="2760094"/>
            <a:chExt cx="595877" cy="813769"/>
          </a:xfrm>
        </p:grpSpPr>
        <p:pic>
          <p:nvPicPr>
            <p:cNvPr id="138" name="Graphic 137">
              <a:extLst>
                <a:ext uri="{FF2B5EF4-FFF2-40B4-BE49-F238E27FC236}">
                  <a16:creationId xmlns:a16="http://schemas.microsoft.com/office/drawing/2014/main" id="{3F84AE84-C868-4A13-9E85-4FE11C144BEB}"/>
                </a:ext>
              </a:extLst>
            </p:cNvPr>
            <p:cNvPicPr>
              <a:picLocks noChangeAspect="1"/>
            </p:cNvPicPr>
            <p:nvPr/>
          </p:nvPicPr>
          <p:blipFill>
            <a:blip r:embed="rId45">
              <a:extLst>
                <a:ext uri="{96DAC541-7B7A-43D3-8B79-37D633B846F1}">
                  <asvg:svgBlip xmlns="" xmlns:asvg="http://schemas.microsoft.com/office/drawing/2016/SVG/main" r:embed="rId46"/>
                </a:ext>
              </a:extLst>
            </a:blip>
            <a:stretch>
              <a:fillRect/>
            </a:stretch>
          </p:blipFill>
          <p:spPr>
            <a:xfrm>
              <a:off x="8173916" y="2760094"/>
              <a:ext cx="595877" cy="813769"/>
            </a:xfrm>
            <a:prstGeom prst="rect">
              <a:avLst/>
            </a:prstGeom>
          </p:spPr>
        </p:pic>
        <p:pic>
          <p:nvPicPr>
            <p:cNvPr id="139" name="Graphic 138">
              <a:extLst>
                <a:ext uri="{FF2B5EF4-FFF2-40B4-BE49-F238E27FC236}">
                  <a16:creationId xmlns:a16="http://schemas.microsoft.com/office/drawing/2014/main" id="{F708837E-D755-4918-909A-160C9C26716A}"/>
                </a:ext>
              </a:extLst>
            </p:cNvPr>
            <p:cNvPicPr>
              <a:picLocks noChangeAspect="1"/>
            </p:cNvPicPr>
            <p:nvPr/>
          </p:nvPicPr>
          <p:blipFill>
            <a:blip r:embed="rId47">
              <a:extLst>
                <a:ext uri="{96DAC541-7B7A-43D3-8B79-37D633B846F1}">
                  <asvg:svgBlip xmlns="" xmlns:asvg="http://schemas.microsoft.com/office/drawing/2016/SVG/main" r:embed="rId48"/>
                </a:ext>
              </a:extLst>
            </a:blip>
            <a:stretch>
              <a:fillRect/>
            </a:stretch>
          </p:blipFill>
          <p:spPr>
            <a:xfrm>
              <a:off x="8414703" y="3130315"/>
              <a:ext cx="114300" cy="47625"/>
            </a:xfrm>
            <a:prstGeom prst="rect">
              <a:avLst/>
            </a:prstGeom>
          </p:spPr>
        </p:pic>
      </p:grpSp>
      <p:grpSp>
        <p:nvGrpSpPr>
          <p:cNvPr id="140" name="Group 139">
            <a:extLst>
              <a:ext uri="{FF2B5EF4-FFF2-40B4-BE49-F238E27FC236}">
                <a16:creationId xmlns:a16="http://schemas.microsoft.com/office/drawing/2014/main" id="{5C527C4F-1487-4008-A5C7-57D309975129}"/>
              </a:ext>
            </a:extLst>
          </p:cNvPr>
          <p:cNvGrpSpPr/>
          <p:nvPr/>
        </p:nvGrpSpPr>
        <p:grpSpPr>
          <a:xfrm>
            <a:off x="8857204" y="2782016"/>
            <a:ext cx="595877" cy="791848"/>
            <a:chOff x="8857204" y="2782016"/>
            <a:chExt cx="595877" cy="791848"/>
          </a:xfrm>
        </p:grpSpPr>
        <p:pic>
          <p:nvPicPr>
            <p:cNvPr id="141" name="Graphic 140">
              <a:extLst>
                <a:ext uri="{FF2B5EF4-FFF2-40B4-BE49-F238E27FC236}">
                  <a16:creationId xmlns:a16="http://schemas.microsoft.com/office/drawing/2014/main" id="{8E31A170-0063-48DE-805C-6531051739BF}"/>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8857204" y="2782016"/>
              <a:ext cx="595877" cy="791848"/>
            </a:xfrm>
            <a:prstGeom prst="rect">
              <a:avLst/>
            </a:prstGeom>
          </p:spPr>
        </p:pic>
        <p:pic>
          <p:nvPicPr>
            <p:cNvPr id="142" name="Graphic 141">
              <a:extLst>
                <a:ext uri="{FF2B5EF4-FFF2-40B4-BE49-F238E27FC236}">
                  <a16:creationId xmlns:a16="http://schemas.microsoft.com/office/drawing/2014/main" id="{C5CD2538-73EF-404F-A8B1-58B3187BEA78}"/>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9101527" y="3130315"/>
              <a:ext cx="114300" cy="47625"/>
            </a:xfrm>
            <a:prstGeom prst="rect">
              <a:avLst/>
            </a:prstGeom>
          </p:spPr>
        </p:pic>
      </p:grpSp>
      <p:grpSp>
        <p:nvGrpSpPr>
          <p:cNvPr id="143" name="Group 142">
            <a:extLst>
              <a:ext uri="{FF2B5EF4-FFF2-40B4-BE49-F238E27FC236}">
                <a16:creationId xmlns:a16="http://schemas.microsoft.com/office/drawing/2014/main" id="{9D561D39-4B70-4465-9B18-FB429AF498B3}"/>
              </a:ext>
            </a:extLst>
          </p:cNvPr>
          <p:cNvGrpSpPr/>
          <p:nvPr/>
        </p:nvGrpSpPr>
        <p:grpSpPr>
          <a:xfrm>
            <a:off x="7419788" y="3756669"/>
            <a:ext cx="595877" cy="813769"/>
            <a:chOff x="7419788" y="3756669"/>
            <a:chExt cx="595877" cy="813769"/>
          </a:xfrm>
        </p:grpSpPr>
        <p:pic>
          <p:nvPicPr>
            <p:cNvPr id="144" name="Graphic 143">
              <a:extLst>
                <a:ext uri="{FF2B5EF4-FFF2-40B4-BE49-F238E27FC236}">
                  <a16:creationId xmlns:a16="http://schemas.microsoft.com/office/drawing/2014/main" id="{DBFE3E7F-2F52-43FC-ADC0-68249B8F947E}"/>
                </a:ext>
              </a:extLst>
            </p:cNvPr>
            <p:cNvPicPr>
              <a:picLocks noChangeAspect="1"/>
            </p:cNvPicPr>
            <p:nvPr/>
          </p:nvPicPr>
          <p:blipFill>
            <a:blip r:embed="rId49">
              <a:extLst>
                <a:ext uri="{96DAC541-7B7A-43D3-8B79-37D633B846F1}">
                  <asvg:svgBlip xmlns="" xmlns:asvg="http://schemas.microsoft.com/office/drawing/2016/SVG/main" r:embed="rId50"/>
                </a:ext>
              </a:extLst>
            </a:blip>
            <a:stretch>
              <a:fillRect/>
            </a:stretch>
          </p:blipFill>
          <p:spPr>
            <a:xfrm>
              <a:off x="7419788" y="3756669"/>
              <a:ext cx="595877" cy="813769"/>
            </a:xfrm>
            <a:prstGeom prst="rect">
              <a:avLst/>
            </a:prstGeom>
          </p:spPr>
        </p:pic>
        <p:pic>
          <p:nvPicPr>
            <p:cNvPr id="145" name="Graphic 144">
              <a:extLst>
                <a:ext uri="{FF2B5EF4-FFF2-40B4-BE49-F238E27FC236}">
                  <a16:creationId xmlns:a16="http://schemas.microsoft.com/office/drawing/2014/main" id="{A9FA6EB9-A3F8-4390-8491-F00203F1F05B}"/>
                </a:ext>
              </a:extLst>
            </p:cNvPr>
            <p:cNvPicPr>
              <a:picLocks noChangeAspect="1"/>
            </p:cNvPicPr>
            <p:nvPr/>
          </p:nvPicPr>
          <p:blipFill>
            <a:blip r:embed="rId51">
              <a:extLst>
                <a:ext uri="{96DAC541-7B7A-43D3-8B79-37D633B846F1}">
                  <asvg:svgBlip xmlns="" xmlns:asvg="http://schemas.microsoft.com/office/drawing/2016/SVG/main" r:embed="rId52"/>
                </a:ext>
              </a:extLst>
            </a:blip>
            <a:stretch>
              <a:fillRect/>
            </a:stretch>
          </p:blipFill>
          <p:spPr>
            <a:xfrm>
              <a:off x="7655290" y="4123016"/>
              <a:ext cx="114300" cy="47625"/>
            </a:xfrm>
            <a:prstGeom prst="rect">
              <a:avLst/>
            </a:prstGeom>
          </p:spPr>
        </p:pic>
      </p:grpSp>
      <p:grpSp>
        <p:nvGrpSpPr>
          <p:cNvPr id="146" name="Group 145">
            <a:extLst>
              <a:ext uri="{FF2B5EF4-FFF2-40B4-BE49-F238E27FC236}">
                <a16:creationId xmlns:a16="http://schemas.microsoft.com/office/drawing/2014/main" id="{B5B6019C-CB68-4FFA-ABF4-58C1E9FDE042}"/>
              </a:ext>
            </a:extLst>
          </p:cNvPr>
          <p:cNvGrpSpPr/>
          <p:nvPr/>
        </p:nvGrpSpPr>
        <p:grpSpPr>
          <a:xfrm>
            <a:off x="8138495" y="3786833"/>
            <a:ext cx="595877" cy="791848"/>
            <a:chOff x="8138495" y="3786833"/>
            <a:chExt cx="595877" cy="791848"/>
          </a:xfrm>
        </p:grpSpPr>
        <p:pic>
          <p:nvPicPr>
            <p:cNvPr id="147" name="Graphic 146">
              <a:extLst>
                <a:ext uri="{FF2B5EF4-FFF2-40B4-BE49-F238E27FC236}">
                  <a16:creationId xmlns:a16="http://schemas.microsoft.com/office/drawing/2014/main" id="{AE48EA3A-9EBC-49B9-B26D-7BB55D03C3A0}"/>
                </a:ext>
              </a:extLst>
            </p:cNvPr>
            <p:cNvPicPr>
              <a:picLocks noChangeAspect="1"/>
            </p:cNvPicPr>
            <p:nvPr/>
          </p:nvPicPr>
          <p:blipFill>
            <a:blip r:embed="rId53">
              <a:extLst>
                <a:ext uri="{96DAC541-7B7A-43D3-8B79-37D633B846F1}">
                  <asvg:svgBlip xmlns="" xmlns:asvg="http://schemas.microsoft.com/office/drawing/2016/SVG/main" r:embed="rId54"/>
                </a:ext>
              </a:extLst>
            </a:blip>
            <a:stretch>
              <a:fillRect/>
            </a:stretch>
          </p:blipFill>
          <p:spPr>
            <a:xfrm>
              <a:off x="8138495" y="3786833"/>
              <a:ext cx="595877" cy="791848"/>
            </a:xfrm>
            <a:prstGeom prst="rect">
              <a:avLst/>
            </a:prstGeom>
          </p:spPr>
        </p:pic>
        <p:pic>
          <p:nvPicPr>
            <p:cNvPr id="148" name="Graphic 147">
              <a:extLst>
                <a:ext uri="{FF2B5EF4-FFF2-40B4-BE49-F238E27FC236}">
                  <a16:creationId xmlns:a16="http://schemas.microsoft.com/office/drawing/2014/main" id="{AF8B46DC-EBF6-47EB-AA9C-0D9734C9ADE6}"/>
                </a:ext>
              </a:extLst>
            </p:cNvPr>
            <p:cNvPicPr>
              <a:picLocks noChangeAspect="1"/>
            </p:cNvPicPr>
            <p:nvPr/>
          </p:nvPicPr>
          <p:blipFill>
            <a:blip r:embed="rId55">
              <a:extLst>
                <a:ext uri="{96DAC541-7B7A-43D3-8B79-37D633B846F1}">
                  <asvg:svgBlip xmlns="" xmlns:asvg="http://schemas.microsoft.com/office/drawing/2016/SVG/main" r:embed="rId56"/>
                </a:ext>
              </a:extLst>
            </a:blip>
            <a:stretch>
              <a:fillRect/>
            </a:stretch>
          </p:blipFill>
          <p:spPr>
            <a:xfrm>
              <a:off x="8376513" y="4129366"/>
              <a:ext cx="114300" cy="47625"/>
            </a:xfrm>
            <a:prstGeom prst="rect">
              <a:avLst/>
            </a:prstGeom>
          </p:spPr>
        </p:pic>
      </p:grpSp>
      <p:grpSp>
        <p:nvGrpSpPr>
          <p:cNvPr id="149" name="Group 148">
            <a:extLst>
              <a:ext uri="{FF2B5EF4-FFF2-40B4-BE49-F238E27FC236}">
                <a16:creationId xmlns:a16="http://schemas.microsoft.com/office/drawing/2014/main" id="{54B406BB-7F6E-40C5-A1D2-8029AD431DD2}"/>
              </a:ext>
            </a:extLst>
          </p:cNvPr>
          <p:cNvGrpSpPr/>
          <p:nvPr/>
        </p:nvGrpSpPr>
        <p:grpSpPr>
          <a:xfrm>
            <a:off x="8857204" y="3756669"/>
            <a:ext cx="595877" cy="813769"/>
            <a:chOff x="8857204" y="3756669"/>
            <a:chExt cx="595877" cy="813769"/>
          </a:xfrm>
        </p:grpSpPr>
        <p:pic>
          <p:nvPicPr>
            <p:cNvPr id="150" name="Graphic 149">
              <a:extLst>
                <a:ext uri="{FF2B5EF4-FFF2-40B4-BE49-F238E27FC236}">
                  <a16:creationId xmlns:a16="http://schemas.microsoft.com/office/drawing/2014/main" id="{69EBD89B-E504-4BDF-975E-22956841B354}"/>
                </a:ext>
              </a:extLst>
            </p:cNvPr>
            <p:cNvPicPr>
              <a:picLocks noChangeAspect="1"/>
            </p:cNvPicPr>
            <p:nvPr/>
          </p:nvPicPr>
          <p:blipFill>
            <a:blip r:embed="rId57">
              <a:extLst>
                <a:ext uri="{96DAC541-7B7A-43D3-8B79-37D633B846F1}">
                  <asvg:svgBlip xmlns="" xmlns:asvg="http://schemas.microsoft.com/office/drawing/2016/SVG/main" r:embed="rId58"/>
                </a:ext>
              </a:extLst>
            </a:blip>
            <a:stretch>
              <a:fillRect/>
            </a:stretch>
          </p:blipFill>
          <p:spPr>
            <a:xfrm>
              <a:off x="8857204" y="3756669"/>
              <a:ext cx="595877" cy="813769"/>
            </a:xfrm>
            <a:prstGeom prst="rect">
              <a:avLst/>
            </a:prstGeom>
          </p:spPr>
        </p:pic>
        <p:pic>
          <p:nvPicPr>
            <p:cNvPr id="151" name="Graphic 150">
              <a:extLst>
                <a:ext uri="{FF2B5EF4-FFF2-40B4-BE49-F238E27FC236}">
                  <a16:creationId xmlns:a16="http://schemas.microsoft.com/office/drawing/2014/main" id="{5EF4022B-3C54-423D-9B6F-8A23B44B9B1D}"/>
                </a:ext>
              </a:extLst>
            </p:cNvPr>
            <p:cNvPicPr>
              <a:picLocks noChangeAspect="1"/>
            </p:cNvPicPr>
            <p:nvPr/>
          </p:nvPicPr>
          <p:blipFill>
            <a:blip r:embed="rId59">
              <a:extLst>
                <a:ext uri="{96DAC541-7B7A-43D3-8B79-37D633B846F1}">
                  <asvg:svgBlip xmlns="" xmlns:asvg="http://schemas.microsoft.com/office/drawing/2016/SVG/main" r:embed="rId60"/>
                </a:ext>
              </a:extLst>
            </a:blip>
            <a:stretch>
              <a:fillRect/>
            </a:stretch>
          </p:blipFill>
          <p:spPr>
            <a:xfrm>
              <a:off x="9096241" y="4123016"/>
              <a:ext cx="114300" cy="47625"/>
            </a:xfrm>
            <a:prstGeom prst="rect">
              <a:avLst/>
            </a:prstGeom>
          </p:spPr>
        </p:pic>
      </p:grpSp>
      <p:sp>
        <p:nvSpPr>
          <p:cNvPr id="93" name="Content Placeholder 2">
            <a:extLst>
              <a:ext uri="{FF2B5EF4-FFF2-40B4-BE49-F238E27FC236}">
                <a16:creationId xmlns:a16="http://schemas.microsoft.com/office/drawing/2014/main" id="{2F59F4EA-343A-494E-826A-F0D2B18539D3}"/>
              </a:ext>
            </a:extLst>
          </p:cNvPr>
          <p:cNvSpPr txBox="1">
            <a:spLocks/>
          </p:cNvSpPr>
          <p:nvPr/>
        </p:nvSpPr>
        <p:spPr>
          <a:xfrm>
            <a:off x="5826652" y="1934497"/>
            <a:ext cx="1473678" cy="5917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Century Gothic" panose="020F0302020204030204"/>
                <a:ea typeface="+mn-ea"/>
                <a:cs typeface="+mn-cs"/>
                <a:sym typeface="Arial"/>
              </a:rPr>
              <a:t>FEEDBACK</a:t>
            </a:r>
          </a:p>
        </p:txBody>
      </p:sp>
    </p:spTree>
    <p:extLst>
      <p:ext uri="{BB962C8B-B14F-4D97-AF65-F5344CB8AC3E}">
        <p14:creationId xmlns:p14="http://schemas.microsoft.com/office/powerpoint/2010/main" val="12976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504944-1379-4471-9300-51DFF5F16982}"/>
              </a:ext>
            </a:extLst>
          </p:cNvPr>
          <p:cNvSpPr>
            <a:spLocks noGrp="1"/>
          </p:cNvSpPr>
          <p:nvPr>
            <p:ph type="title"/>
          </p:nvPr>
        </p:nvSpPr>
        <p:spPr>
          <a:xfrm>
            <a:off x="800879" y="795970"/>
            <a:ext cx="10429600" cy="855150"/>
          </a:xfrm>
        </p:spPr>
        <p:txBody>
          <a:bodyPr/>
          <a:lstStyle/>
          <a:p>
            <a:r>
              <a:rPr lang="en-US" dirty="0"/>
              <a:t>Lack of Consistent Infrastructure Impacts Flow</a:t>
            </a:r>
          </a:p>
        </p:txBody>
      </p:sp>
      <p:sp>
        <p:nvSpPr>
          <p:cNvPr id="9" name="Slide Number Placeholder 8">
            <a:extLst>
              <a:ext uri="{FF2B5EF4-FFF2-40B4-BE49-F238E27FC236}">
                <a16:creationId xmlns:a16="http://schemas.microsoft.com/office/drawing/2014/main" id="{ED76E60D-6871-4F35-8172-860315B0F62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2F8AF2E6-64A8-0F46-AF27-0A96D82A033B}" type="slidenum">
              <a:rPr kumimoji="0" lang="en-US" sz="803" b="0" i="0" u="none" strike="noStrike" kern="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803" b="0" i="0" u="none" strike="noStrike" kern="0" cap="none" spc="0" normalizeH="0" baseline="0" noProof="0">
              <a:ln>
                <a:noFill/>
              </a:ln>
              <a:solidFill>
                <a:srgbClr val="FFFFFF"/>
              </a:solidFill>
              <a:effectLst/>
              <a:uLnTx/>
              <a:uFillTx/>
              <a:latin typeface="Century Gothic" panose="020B0502020202020204" pitchFamily="34" charset="0"/>
              <a:cs typeface="Arial" panose="020B0604020202020204" pitchFamily="34" charset="0"/>
              <a:sym typeface="Arial"/>
            </a:endParaRPr>
          </a:p>
        </p:txBody>
      </p:sp>
      <p:grpSp>
        <p:nvGrpSpPr>
          <p:cNvPr id="4" name="Group 3">
            <a:extLst>
              <a:ext uri="{FF2B5EF4-FFF2-40B4-BE49-F238E27FC236}">
                <a16:creationId xmlns:a16="http://schemas.microsoft.com/office/drawing/2014/main" id="{85B88DF3-9B47-4B75-B927-86F4115A9CB3}"/>
              </a:ext>
            </a:extLst>
          </p:cNvPr>
          <p:cNvGrpSpPr/>
          <p:nvPr/>
        </p:nvGrpSpPr>
        <p:grpSpPr>
          <a:xfrm>
            <a:off x="1009040" y="1404097"/>
            <a:ext cx="10502861" cy="5099663"/>
            <a:chOff x="725576" y="1347283"/>
            <a:chExt cx="10870995" cy="5278408"/>
          </a:xfrm>
        </p:grpSpPr>
        <p:pic>
          <p:nvPicPr>
            <p:cNvPr id="3" name="Graphic 2">
              <a:extLst>
                <a:ext uri="{FF2B5EF4-FFF2-40B4-BE49-F238E27FC236}">
                  <a16:creationId xmlns:a16="http://schemas.microsoft.com/office/drawing/2014/main" id="{3356B068-9E0A-4002-AD02-81884A55510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207150" y="1347283"/>
              <a:ext cx="1685100" cy="1080192"/>
            </a:xfrm>
            <a:prstGeom prst="rect">
              <a:avLst/>
            </a:prstGeom>
          </p:spPr>
        </p:pic>
        <p:grpSp>
          <p:nvGrpSpPr>
            <p:cNvPr id="2" name="Group 1">
              <a:extLst>
                <a:ext uri="{FF2B5EF4-FFF2-40B4-BE49-F238E27FC236}">
                  <a16:creationId xmlns:a16="http://schemas.microsoft.com/office/drawing/2014/main" id="{FD59E55E-1940-428D-AC3F-F9277A497272}"/>
                </a:ext>
              </a:extLst>
            </p:cNvPr>
            <p:cNvGrpSpPr/>
            <p:nvPr/>
          </p:nvGrpSpPr>
          <p:grpSpPr>
            <a:xfrm>
              <a:off x="725576" y="2171057"/>
              <a:ext cx="10870995" cy="4454634"/>
              <a:chOff x="725576" y="2171057"/>
              <a:chExt cx="10870995" cy="4454634"/>
            </a:xfrm>
          </p:grpSpPr>
          <p:pic>
            <p:nvPicPr>
              <p:cNvPr id="17" name="Graphic 16">
                <a:extLst>
                  <a:ext uri="{FF2B5EF4-FFF2-40B4-BE49-F238E27FC236}">
                    <a16:creationId xmlns:a16="http://schemas.microsoft.com/office/drawing/2014/main" id="{FA66548A-E728-4F08-B85A-68DE485A669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975631" y="2171057"/>
                <a:ext cx="7864143" cy="4454634"/>
              </a:xfrm>
              <a:prstGeom prst="rect">
                <a:avLst/>
              </a:prstGeom>
            </p:spPr>
          </p:pic>
          <p:pic>
            <p:nvPicPr>
              <p:cNvPr id="31" name="Graphic 30">
                <a:extLst>
                  <a:ext uri="{FF2B5EF4-FFF2-40B4-BE49-F238E27FC236}">
                    <a16:creationId xmlns:a16="http://schemas.microsoft.com/office/drawing/2014/main" id="{11508F63-47C2-4DBD-8A8A-FBBE19113EC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25576" y="3219760"/>
                <a:ext cx="1200150" cy="952500"/>
              </a:xfrm>
              <a:prstGeom prst="rect">
                <a:avLst/>
              </a:prstGeom>
            </p:spPr>
          </p:pic>
          <p:pic>
            <p:nvPicPr>
              <p:cNvPr id="32" name="Graphic 31">
                <a:extLst>
                  <a:ext uri="{FF2B5EF4-FFF2-40B4-BE49-F238E27FC236}">
                    <a16:creationId xmlns:a16="http://schemas.microsoft.com/office/drawing/2014/main" id="{10D86785-8F73-4ABA-BEC7-24E14F120B7C}"/>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901121" y="2962585"/>
                <a:ext cx="1695450" cy="1466850"/>
              </a:xfrm>
              <a:prstGeom prst="rect">
                <a:avLst/>
              </a:prstGeom>
            </p:spPr>
          </p:pic>
        </p:grpSp>
        <p:pic>
          <p:nvPicPr>
            <p:cNvPr id="6" name="Graphic 5">
              <a:extLst>
                <a:ext uri="{FF2B5EF4-FFF2-40B4-BE49-F238E27FC236}">
                  <a16:creationId xmlns:a16="http://schemas.microsoft.com/office/drawing/2014/main" id="{26911224-22D1-4DD4-B2BF-77AD900F1E7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3013416" y="3409773"/>
              <a:ext cx="918163" cy="820946"/>
            </a:xfrm>
            <a:prstGeom prst="rect">
              <a:avLst/>
            </a:prstGeom>
          </p:spPr>
        </p:pic>
        <p:pic>
          <p:nvPicPr>
            <p:cNvPr id="7" name="Graphic 6">
              <a:extLst>
                <a:ext uri="{FF2B5EF4-FFF2-40B4-BE49-F238E27FC236}">
                  <a16:creationId xmlns:a16="http://schemas.microsoft.com/office/drawing/2014/main" id="{889BA6C4-3EAC-48D6-82E9-52711EC09999}"/>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flipH="1">
              <a:off x="7269628" y="3154711"/>
              <a:ext cx="1188210" cy="669719"/>
            </a:xfrm>
            <a:prstGeom prst="rect">
              <a:avLst/>
            </a:prstGeom>
          </p:spPr>
        </p:pic>
        <p:pic>
          <p:nvPicPr>
            <p:cNvPr id="8" name="Graphic 7">
              <a:extLst>
                <a:ext uri="{FF2B5EF4-FFF2-40B4-BE49-F238E27FC236}">
                  <a16:creationId xmlns:a16="http://schemas.microsoft.com/office/drawing/2014/main" id="{2ACC7B7F-E587-41BF-A5B5-D4B4B455CCF3}"/>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flipH="1">
              <a:off x="2629948" y="5155969"/>
              <a:ext cx="1998355" cy="1188211"/>
            </a:xfrm>
            <a:prstGeom prst="rect">
              <a:avLst/>
            </a:prstGeom>
          </p:spPr>
        </p:pic>
      </p:grpSp>
    </p:spTree>
    <p:extLst>
      <p:ext uri="{BB962C8B-B14F-4D97-AF65-F5344CB8AC3E}">
        <p14:creationId xmlns:p14="http://schemas.microsoft.com/office/powerpoint/2010/main" val="224460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26A56B8-2839-4074-A302-365B6676FB8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02360" y="1593233"/>
            <a:ext cx="10454550" cy="4571990"/>
          </a:xfrm>
          <a:prstGeom prst="rect">
            <a:avLst/>
          </a:prstGeom>
        </p:spPr>
      </p:pic>
      <p:sp>
        <p:nvSpPr>
          <p:cNvPr id="3" name="Title 2">
            <a:extLst>
              <a:ext uri="{FF2B5EF4-FFF2-40B4-BE49-F238E27FC236}">
                <a16:creationId xmlns:a16="http://schemas.microsoft.com/office/drawing/2014/main" id="{94D0C5C5-49A9-40B9-9203-2B29A35DC46F}"/>
              </a:ext>
            </a:extLst>
          </p:cNvPr>
          <p:cNvSpPr>
            <a:spLocks noGrp="1"/>
          </p:cNvSpPr>
          <p:nvPr>
            <p:ph type="title"/>
          </p:nvPr>
        </p:nvSpPr>
        <p:spPr>
          <a:xfrm>
            <a:off x="702360" y="940427"/>
            <a:ext cx="10911921" cy="855150"/>
          </a:xfrm>
        </p:spPr>
        <p:txBody>
          <a:bodyPr/>
          <a:lstStyle/>
          <a:p>
            <a:r>
              <a:rPr lang="en-US" dirty="0"/>
              <a:t>Well-Planned Infrastructure Creates Efficiency</a:t>
            </a:r>
          </a:p>
        </p:txBody>
      </p:sp>
      <p:sp>
        <p:nvSpPr>
          <p:cNvPr id="2" name="Slide Number Placeholder 1">
            <a:extLst>
              <a:ext uri="{FF2B5EF4-FFF2-40B4-BE49-F238E27FC236}">
                <a16:creationId xmlns:a16="http://schemas.microsoft.com/office/drawing/2014/main" id="{E5C6AA2F-28EE-4CAF-AD08-295D75F266A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2F8AF2E6-64A8-0F46-AF27-0A96D82A033B}" type="slidenum">
              <a:rPr kumimoji="0" lang="en-US" sz="803" b="0" i="0" u="none" strike="noStrike" kern="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803" b="0" i="0" u="none" strike="noStrike" kern="0" cap="none" spc="0" normalizeH="0" baseline="0" noProof="0">
              <a:ln>
                <a:noFill/>
              </a:ln>
              <a:solidFill>
                <a:srgbClr val="FFFFFF"/>
              </a:solidFill>
              <a:effectLst/>
              <a:uLnTx/>
              <a:uFillTx/>
              <a:latin typeface="Century Gothic" panose="020B0502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02555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2425" y="450342"/>
            <a:ext cx="2965363" cy="369332"/>
          </a:xfrm>
          <a:prstGeom prst="rect">
            <a:avLst/>
          </a:prstGeom>
          <a:solidFill>
            <a:schemeClr val="bg1"/>
          </a:solidFill>
        </p:spPr>
        <p:txBody>
          <a:bodyPr wrap="square" rtlCol="0">
            <a:spAutoFit/>
          </a:bodyPr>
          <a:lstStyle/>
          <a:p>
            <a:endParaRPr lang="en-US" dirty="0"/>
          </a:p>
        </p:txBody>
      </p:sp>
      <p:grpSp>
        <p:nvGrpSpPr>
          <p:cNvPr id="50" name="Group 49">
            <a:extLst>
              <a:ext uri="{FF2B5EF4-FFF2-40B4-BE49-F238E27FC236}">
                <a16:creationId xmlns:a16="http://schemas.microsoft.com/office/drawing/2014/main" id="{20068F66-67A4-4CBC-96E7-EA40A6FE0515}"/>
              </a:ext>
            </a:extLst>
          </p:cNvPr>
          <p:cNvGrpSpPr/>
          <p:nvPr/>
        </p:nvGrpSpPr>
        <p:grpSpPr>
          <a:xfrm>
            <a:off x="2981294" y="1750575"/>
            <a:ext cx="8728241" cy="3692401"/>
            <a:chOff x="2696162" y="1331989"/>
            <a:chExt cx="8728241" cy="3692401"/>
          </a:xfrm>
        </p:grpSpPr>
        <p:sp>
          <p:nvSpPr>
            <p:cNvPr id="65" name="Rectangle: Rounded Corners 64">
              <a:extLst>
                <a:ext uri="{FF2B5EF4-FFF2-40B4-BE49-F238E27FC236}">
                  <a16:creationId xmlns:a16="http://schemas.microsoft.com/office/drawing/2014/main" id="{2763D08B-796C-4B70-A0B0-44D59942303A}"/>
                </a:ext>
              </a:extLst>
            </p:cNvPr>
            <p:cNvSpPr/>
            <p:nvPr/>
          </p:nvSpPr>
          <p:spPr>
            <a:xfrm>
              <a:off x="2696162" y="1331989"/>
              <a:ext cx="3158893" cy="3692401"/>
            </a:xfrm>
            <a:prstGeom prst="roundRect">
              <a:avLst>
                <a:gd name="adj" fmla="val 0"/>
              </a:avLst>
            </a:prstGeom>
            <a:solidFill>
              <a:schemeClr val="accent2">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pic>
          <p:nvPicPr>
            <p:cNvPr id="36" name="Graphic 35">
              <a:extLst>
                <a:ext uri="{FF2B5EF4-FFF2-40B4-BE49-F238E27FC236}">
                  <a16:creationId xmlns:a16="http://schemas.microsoft.com/office/drawing/2014/main" id="{FAFDD838-70C5-497B-81E5-F28BC2EE429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806717" y="2173832"/>
              <a:ext cx="816326" cy="583090"/>
            </a:xfrm>
            <a:prstGeom prst="rect">
              <a:avLst/>
            </a:prstGeom>
          </p:spPr>
        </p:pic>
        <p:pic>
          <p:nvPicPr>
            <p:cNvPr id="97" name="Graphic 96">
              <a:extLst>
                <a:ext uri="{FF2B5EF4-FFF2-40B4-BE49-F238E27FC236}">
                  <a16:creationId xmlns:a16="http://schemas.microsoft.com/office/drawing/2014/main" id="{01228FA0-87CC-447B-AC77-6DE6684239E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874716" y="2190409"/>
              <a:ext cx="1045984" cy="642713"/>
            </a:xfrm>
            <a:prstGeom prst="rect">
              <a:avLst/>
            </a:prstGeom>
          </p:spPr>
        </p:pic>
        <p:sp>
          <p:nvSpPr>
            <p:cNvPr id="122" name="Rectangle: Rounded Corners 121">
              <a:extLst>
                <a:ext uri="{FF2B5EF4-FFF2-40B4-BE49-F238E27FC236}">
                  <a16:creationId xmlns:a16="http://schemas.microsoft.com/office/drawing/2014/main" id="{55F29ED3-1032-4BEF-B747-23F123B8E447}"/>
                </a:ext>
              </a:extLst>
            </p:cNvPr>
            <p:cNvSpPr/>
            <p:nvPr/>
          </p:nvSpPr>
          <p:spPr>
            <a:xfrm>
              <a:off x="4106026" y="1804926"/>
              <a:ext cx="435553" cy="284329"/>
            </a:xfrm>
            <a:prstGeom prst="roundRect">
              <a:avLst>
                <a:gd name="adj" fmla="val 274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1</a:t>
              </a:r>
            </a:p>
          </p:txBody>
        </p:sp>
        <p:sp>
          <p:nvSpPr>
            <p:cNvPr id="123" name="Rectangle: Rounded Corners 122">
              <a:extLst>
                <a:ext uri="{FF2B5EF4-FFF2-40B4-BE49-F238E27FC236}">
                  <a16:creationId xmlns:a16="http://schemas.microsoft.com/office/drawing/2014/main" id="{5445FD3A-DD86-4FA2-A3E5-B7EE5F6721AC}"/>
                </a:ext>
              </a:extLst>
            </p:cNvPr>
            <p:cNvSpPr/>
            <p:nvPr/>
          </p:nvSpPr>
          <p:spPr>
            <a:xfrm>
              <a:off x="5132307" y="1804926"/>
              <a:ext cx="435553" cy="284329"/>
            </a:xfrm>
            <a:prstGeom prst="roundRect">
              <a:avLst>
                <a:gd name="adj" fmla="val 274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2</a:t>
              </a:r>
            </a:p>
          </p:txBody>
        </p:sp>
        <p:cxnSp>
          <p:nvCxnSpPr>
            <p:cNvPr id="48" name="Straight Arrow Connector 47">
              <a:extLst>
                <a:ext uri="{FF2B5EF4-FFF2-40B4-BE49-F238E27FC236}">
                  <a16:creationId xmlns:a16="http://schemas.microsoft.com/office/drawing/2014/main" id="{6DBE7099-3E2D-404F-8609-C8A1E75297C4}"/>
                </a:ext>
              </a:extLst>
            </p:cNvPr>
            <p:cNvCxnSpPr>
              <a:cxnSpLocks/>
            </p:cNvCxnSpPr>
            <p:nvPr/>
          </p:nvCxnSpPr>
          <p:spPr>
            <a:xfrm>
              <a:off x="4500903" y="1948560"/>
              <a:ext cx="561142" cy="0"/>
            </a:xfrm>
            <a:prstGeom prst="straightConnector1">
              <a:avLst/>
            </a:prstGeom>
            <a:ln w="3810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6EDB5839-6B08-4AFB-BF48-C79CB4B4A6CD}"/>
                </a:ext>
              </a:extLst>
            </p:cNvPr>
            <p:cNvSpPr txBox="1"/>
            <p:nvPr/>
          </p:nvSpPr>
          <p:spPr>
            <a:xfrm>
              <a:off x="2713090" y="1409798"/>
              <a:ext cx="3141965" cy="256224"/>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REQUESTING SYSTEM</a:t>
              </a:r>
              <a:endParaRPr kumimoji="0" lang="en-US" sz="1000" b="1" i="0" u="none" strike="noStrike" kern="0" cap="none" spc="0" normalizeH="0" baseline="0" noProof="0">
                <a:ln>
                  <a:noFill/>
                </a:ln>
                <a:solidFill>
                  <a:srgbClr val="000000"/>
                </a:solidFill>
                <a:effectLst/>
                <a:uLnTx/>
                <a:uFillTx/>
                <a:latin typeface="Verdana" panose="020B0604030504040204" pitchFamily="34" charset="0"/>
                <a:cs typeface="Arial"/>
                <a:sym typeface="Arial"/>
              </a:endParaRPr>
            </a:p>
          </p:txBody>
        </p:sp>
        <p:sp>
          <p:nvSpPr>
            <p:cNvPr id="66" name="Arrow: Right 65">
              <a:extLst>
                <a:ext uri="{FF2B5EF4-FFF2-40B4-BE49-F238E27FC236}">
                  <a16:creationId xmlns:a16="http://schemas.microsoft.com/office/drawing/2014/main" id="{D70BB9A5-1A52-4190-B025-F101D909F562}"/>
                </a:ext>
              </a:extLst>
            </p:cNvPr>
            <p:cNvSpPr/>
            <p:nvPr/>
          </p:nvSpPr>
          <p:spPr>
            <a:xfrm>
              <a:off x="3643297" y="2408204"/>
              <a:ext cx="252450" cy="29501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pic>
          <p:nvPicPr>
            <p:cNvPr id="179" name="Picture 178">
              <a:extLst>
                <a:ext uri="{FF2B5EF4-FFF2-40B4-BE49-F238E27FC236}">
                  <a16:creationId xmlns:a16="http://schemas.microsoft.com/office/drawing/2014/main" id="{3AE7C51D-AB0C-7644-9F4D-7829AAEEEC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2020" y="2248875"/>
              <a:ext cx="799730" cy="446908"/>
            </a:xfrm>
            <a:prstGeom prst="rect">
              <a:avLst/>
            </a:prstGeom>
          </p:spPr>
        </p:pic>
        <p:sp>
          <p:nvSpPr>
            <p:cNvPr id="108" name="TextBox 107">
              <a:extLst>
                <a:ext uri="{FF2B5EF4-FFF2-40B4-BE49-F238E27FC236}">
                  <a16:creationId xmlns:a16="http://schemas.microsoft.com/office/drawing/2014/main" id="{6F8F3F4C-754D-4254-AA3A-A8C95626C459}"/>
                </a:ext>
              </a:extLst>
            </p:cNvPr>
            <p:cNvSpPr txBox="1"/>
            <p:nvPr/>
          </p:nvSpPr>
          <p:spPr>
            <a:xfrm>
              <a:off x="3596992" y="4140316"/>
              <a:ext cx="109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Requesting System Receives Data</a:t>
              </a:r>
              <a:endParaRPr kumimoji="0" lang="en-US" sz="800" b="0" i="0" u="none" strike="noStrike" kern="0" cap="none" spc="0" normalizeH="0" baseline="0" noProof="0">
                <a:ln>
                  <a:noFill/>
                </a:ln>
                <a:solidFill>
                  <a:srgbClr val="000000"/>
                </a:solidFill>
                <a:effectLst/>
                <a:uLnTx/>
                <a:uFillTx/>
                <a:latin typeface="Verdana" panose="020B0604030504040204" pitchFamily="34" charset="0"/>
                <a:cs typeface="Arial"/>
                <a:sym typeface="Arial"/>
              </a:endParaRPr>
            </a:p>
          </p:txBody>
        </p:sp>
        <p:pic>
          <p:nvPicPr>
            <p:cNvPr id="44" name="Graphic 43">
              <a:extLst>
                <a:ext uri="{FF2B5EF4-FFF2-40B4-BE49-F238E27FC236}">
                  <a16:creationId xmlns:a16="http://schemas.microsoft.com/office/drawing/2014/main" id="{3859ADA1-B249-4E9A-8D1F-D662463F0784}"/>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983395" y="4124349"/>
              <a:ext cx="614801" cy="600163"/>
            </a:xfrm>
            <a:prstGeom prst="rect">
              <a:avLst/>
            </a:prstGeom>
          </p:spPr>
        </p:pic>
        <p:sp>
          <p:nvSpPr>
            <p:cNvPr id="131" name="Rectangle: Rounded Corners 130">
              <a:extLst>
                <a:ext uri="{FF2B5EF4-FFF2-40B4-BE49-F238E27FC236}">
                  <a16:creationId xmlns:a16="http://schemas.microsoft.com/office/drawing/2014/main" id="{C679DFB4-FCAB-4D9C-A826-D26216BF2D54}"/>
                </a:ext>
              </a:extLst>
            </p:cNvPr>
            <p:cNvSpPr/>
            <p:nvPr/>
          </p:nvSpPr>
          <p:spPr>
            <a:xfrm>
              <a:off x="2997103" y="3727113"/>
              <a:ext cx="435553" cy="284329"/>
            </a:xfrm>
            <a:prstGeom prst="roundRect">
              <a:avLst>
                <a:gd name="adj" fmla="val 274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7</a:t>
              </a:r>
            </a:p>
          </p:txBody>
        </p:sp>
        <p:sp>
          <p:nvSpPr>
            <p:cNvPr id="150" name="Rectangle: Rounded Corners 149">
              <a:extLst>
                <a:ext uri="{FF2B5EF4-FFF2-40B4-BE49-F238E27FC236}">
                  <a16:creationId xmlns:a16="http://schemas.microsoft.com/office/drawing/2014/main" id="{44D2F856-82ED-4683-B0C9-E081F74AB9F3}"/>
                </a:ext>
              </a:extLst>
            </p:cNvPr>
            <p:cNvSpPr/>
            <p:nvPr/>
          </p:nvSpPr>
          <p:spPr>
            <a:xfrm>
              <a:off x="5848602" y="1339331"/>
              <a:ext cx="5561186" cy="2619409"/>
            </a:xfrm>
            <a:prstGeom prst="roundRect">
              <a:avLst>
                <a:gd name="adj" fmla="val 0"/>
              </a:avLst>
            </a:prstGeom>
            <a:solidFill>
              <a:schemeClr val="accent5">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107" name="TextBox 106">
              <a:extLst>
                <a:ext uri="{FF2B5EF4-FFF2-40B4-BE49-F238E27FC236}">
                  <a16:creationId xmlns:a16="http://schemas.microsoft.com/office/drawing/2014/main" id="{29CB38AD-16FE-4B7D-905A-A011C467D6E0}"/>
                </a:ext>
              </a:extLst>
            </p:cNvPr>
            <p:cNvSpPr txBox="1"/>
            <p:nvPr/>
          </p:nvSpPr>
          <p:spPr>
            <a:xfrm>
              <a:off x="10312508" y="3006713"/>
              <a:ext cx="1097280" cy="515526"/>
            </a:xfrm>
            <a:prstGeom prst="rect">
              <a:avLst/>
            </a:prstGeom>
            <a:noFill/>
          </p:spPr>
          <p:txBody>
            <a:bodyPr wrap="square" rtlCol="0" anchor="t">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Generates &amp; Returns FHIR Response</a:t>
              </a:r>
            </a:p>
          </p:txBody>
        </p:sp>
        <p:pic>
          <p:nvPicPr>
            <p:cNvPr id="112" name="Graphic 111">
              <a:extLst>
                <a:ext uri="{FF2B5EF4-FFF2-40B4-BE49-F238E27FC236}">
                  <a16:creationId xmlns:a16="http://schemas.microsoft.com/office/drawing/2014/main" id="{DA28BE7C-FD29-48CD-958A-CA75DE422A96}"/>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7219506" y="2238893"/>
              <a:ext cx="789339" cy="629338"/>
            </a:xfrm>
            <a:prstGeom prst="rect">
              <a:avLst/>
            </a:prstGeom>
          </p:spPr>
        </p:pic>
        <p:pic>
          <p:nvPicPr>
            <p:cNvPr id="37" name="Graphic 36">
              <a:extLst>
                <a:ext uri="{FF2B5EF4-FFF2-40B4-BE49-F238E27FC236}">
                  <a16:creationId xmlns:a16="http://schemas.microsoft.com/office/drawing/2014/main" id="{2EF02D0A-D398-475C-A182-30B3380A521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007845" y="2207745"/>
              <a:ext cx="704850" cy="676275"/>
            </a:xfrm>
            <a:prstGeom prst="rect">
              <a:avLst/>
            </a:prstGeom>
          </p:spPr>
        </p:pic>
        <p:pic>
          <p:nvPicPr>
            <p:cNvPr id="39" name="Graphic 38">
              <a:extLst>
                <a:ext uri="{FF2B5EF4-FFF2-40B4-BE49-F238E27FC236}">
                  <a16:creationId xmlns:a16="http://schemas.microsoft.com/office/drawing/2014/main" id="{3DB8516E-E1C7-46F4-8C63-00FD1374ADD2}"/>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9541955" y="2205148"/>
              <a:ext cx="382126" cy="726789"/>
            </a:xfrm>
            <a:prstGeom prst="rect">
              <a:avLst/>
            </a:prstGeom>
          </p:spPr>
        </p:pic>
        <p:pic>
          <p:nvPicPr>
            <p:cNvPr id="42" name="Graphic 41">
              <a:extLst>
                <a:ext uri="{FF2B5EF4-FFF2-40B4-BE49-F238E27FC236}">
                  <a16:creationId xmlns:a16="http://schemas.microsoft.com/office/drawing/2014/main" id="{8EBD0CE9-5A16-418B-8221-D2DB3C205FDF}"/>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8429983" y="2250794"/>
              <a:ext cx="452304" cy="633226"/>
            </a:xfrm>
            <a:prstGeom prst="rect">
              <a:avLst/>
            </a:prstGeom>
          </p:spPr>
        </p:pic>
        <p:pic>
          <p:nvPicPr>
            <p:cNvPr id="43" name="Graphic 42">
              <a:extLst>
                <a:ext uri="{FF2B5EF4-FFF2-40B4-BE49-F238E27FC236}">
                  <a16:creationId xmlns:a16="http://schemas.microsoft.com/office/drawing/2014/main" id="{5771E594-D43D-456E-B271-301FB7BE9118}"/>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0626667" y="2251275"/>
              <a:ext cx="452304" cy="633226"/>
            </a:xfrm>
            <a:prstGeom prst="rect">
              <a:avLst/>
            </a:prstGeom>
          </p:spPr>
        </p:pic>
        <p:sp>
          <p:nvSpPr>
            <p:cNvPr id="124" name="Rectangle: Rounded Corners 123">
              <a:extLst>
                <a:ext uri="{FF2B5EF4-FFF2-40B4-BE49-F238E27FC236}">
                  <a16:creationId xmlns:a16="http://schemas.microsoft.com/office/drawing/2014/main" id="{B2265E89-FBBB-49FA-9B66-61F101B0E95F}"/>
                </a:ext>
              </a:extLst>
            </p:cNvPr>
            <p:cNvSpPr/>
            <p:nvPr/>
          </p:nvSpPr>
          <p:spPr>
            <a:xfrm>
              <a:off x="6198892" y="1781752"/>
              <a:ext cx="435553" cy="284329"/>
            </a:xfrm>
            <a:prstGeom prst="roundRect">
              <a:avLst>
                <a:gd name="adj" fmla="val 274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3</a:t>
              </a:r>
            </a:p>
          </p:txBody>
        </p:sp>
        <p:sp>
          <p:nvSpPr>
            <p:cNvPr id="128" name="Rectangle: Rounded Corners 127">
              <a:extLst>
                <a:ext uri="{FF2B5EF4-FFF2-40B4-BE49-F238E27FC236}">
                  <a16:creationId xmlns:a16="http://schemas.microsoft.com/office/drawing/2014/main" id="{CE878ED0-828B-487C-A70F-A97E8ED4420C}"/>
                </a:ext>
              </a:extLst>
            </p:cNvPr>
            <p:cNvSpPr/>
            <p:nvPr/>
          </p:nvSpPr>
          <p:spPr>
            <a:xfrm>
              <a:off x="8438358" y="1781752"/>
              <a:ext cx="435553" cy="284329"/>
            </a:xfrm>
            <a:prstGeom prst="roundRect">
              <a:avLst>
                <a:gd name="adj" fmla="val 274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5a</a:t>
              </a:r>
            </a:p>
          </p:txBody>
        </p:sp>
        <p:sp>
          <p:nvSpPr>
            <p:cNvPr id="129" name="Rectangle: Rounded Corners 128">
              <a:extLst>
                <a:ext uri="{FF2B5EF4-FFF2-40B4-BE49-F238E27FC236}">
                  <a16:creationId xmlns:a16="http://schemas.microsoft.com/office/drawing/2014/main" id="{54004173-22EC-458D-AF39-6D3AB42603FA}"/>
                </a:ext>
              </a:extLst>
            </p:cNvPr>
            <p:cNvSpPr/>
            <p:nvPr/>
          </p:nvSpPr>
          <p:spPr>
            <a:xfrm>
              <a:off x="9488528" y="1781752"/>
              <a:ext cx="485775" cy="284325"/>
            </a:xfrm>
            <a:prstGeom prst="roundRect">
              <a:avLst>
                <a:gd name="adj" fmla="val 274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5b</a:t>
              </a:r>
            </a:p>
          </p:txBody>
        </p:sp>
        <p:sp>
          <p:nvSpPr>
            <p:cNvPr id="130" name="Rectangle: Rounded Corners 129">
              <a:extLst>
                <a:ext uri="{FF2B5EF4-FFF2-40B4-BE49-F238E27FC236}">
                  <a16:creationId xmlns:a16="http://schemas.microsoft.com/office/drawing/2014/main" id="{E2F9A5E6-362C-42A9-B2EC-B027DEDAA507}"/>
                </a:ext>
              </a:extLst>
            </p:cNvPr>
            <p:cNvSpPr/>
            <p:nvPr/>
          </p:nvSpPr>
          <p:spPr>
            <a:xfrm>
              <a:off x="10607746" y="1781752"/>
              <a:ext cx="485775" cy="284329"/>
            </a:xfrm>
            <a:prstGeom prst="roundRect">
              <a:avLst>
                <a:gd name="adj" fmla="val 274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6</a:t>
              </a:r>
            </a:p>
          </p:txBody>
        </p:sp>
        <p:cxnSp>
          <p:nvCxnSpPr>
            <p:cNvPr id="140" name="Straight Arrow Connector 139">
              <a:extLst>
                <a:ext uri="{FF2B5EF4-FFF2-40B4-BE49-F238E27FC236}">
                  <a16:creationId xmlns:a16="http://schemas.microsoft.com/office/drawing/2014/main" id="{64E6ADDC-C65A-44CF-9E3E-DE19A9FD6C1D}"/>
                </a:ext>
              </a:extLst>
            </p:cNvPr>
            <p:cNvCxnSpPr>
              <a:cxnSpLocks/>
            </p:cNvCxnSpPr>
            <p:nvPr/>
          </p:nvCxnSpPr>
          <p:spPr>
            <a:xfrm>
              <a:off x="5624722" y="1923916"/>
              <a:ext cx="510343" cy="0"/>
            </a:xfrm>
            <a:prstGeom prst="straightConnector1">
              <a:avLst/>
            </a:prstGeom>
            <a:ln w="3810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BFC8F55C-0D0C-4231-8EDF-F14C133B3B1E}"/>
                </a:ext>
              </a:extLst>
            </p:cNvPr>
            <p:cNvSpPr txBox="1"/>
            <p:nvPr/>
          </p:nvSpPr>
          <p:spPr>
            <a:xfrm>
              <a:off x="5912996" y="1409798"/>
              <a:ext cx="5511407" cy="256224"/>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RECEIVING SYSTEM</a:t>
              </a:r>
              <a:endParaRPr kumimoji="0" lang="en-US" sz="1000" b="1" i="0" u="none" strike="noStrike" kern="0" cap="none" spc="0" normalizeH="0" baseline="0" noProof="0">
                <a:ln>
                  <a:noFill/>
                </a:ln>
                <a:solidFill>
                  <a:srgbClr val="000000"/>
                </a:solidFill>
                <a:effectLst/>
                <a:uLnTx/>
                <a:uFillTx/>
                <a:latin typeface="Verdana" panose="020B0604030504040204" pitchFamily="34" charset="0"/>
                <a:cs typeface="Arial"/>
                <a:sym typeface="Arial"/>
              </a:endParaRPr>
            </a:p>
          </p:txBody>
        </p:sp>
        <p:cxnSp>
          <p:nvCxnSpPr>
            <p:cNvPr id="203" name="Straight Arrow Connector 202">
              <a:extLst>
                <a:ext uri="{FF2B5EF4-FFF2-40B4-BE49-F238E27FC236}">
                  <a16:creationId xmlns:a16="http://schemas.microsoft.com/office/drawing/2014/main" id="{67143463-4FF3-4C78-B8DC-A5F4B1D29BCD}"/>
                </a:ext>
              </a:extLst>
            </p:cNvPr>
            <p:cNvCxnSpPr>
              <a:cxnSpLocks/>
            </p:cNvCxnSpPr>
            <p:nvPr/>
          </p:nvCxnSpPr>
          <p:spPr>
            <a:xfrm>
              <a:off x="6762676" y="1919225"/>
              <a:ext cx="510343" cy="0"/>
            </a:xfrm>
            <a:prstGeom prst="straightConnector1">
              <a:avLst/>
            </a:prstGeom>
            <a:ln w="3810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C318F961-D285-47A5-8A16-A146FB9BCDEC}"/>
                </a:ext>
              </a:extLst>
            </p:cNvPr>
            <p:cNvCxnSpPr>
              <a:cxnSpLocks/>
            </p:cNvCxnSpPr>
            <p:nvPr/>
          </p:nvCxnSpPr>
          <p:spPr>
            <a:xfrm>
              <a:off x="7862530" y="1914534"/>
              <a:ext cx="510343" cy="0"/>
            </a:xfrm>
            <a:prstGeom prst="straightConnector1">
              <a:avLst/>
            </a:prstGeom>
            <a:ln w="3810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821CD467-4129-4447-8E50-0CBFBC915D62}"/>
                </a:ext>
              </a:extLst>
            </p:cNvPr>
            <p:cNvCxnSpPr>
              <a:cxnSpLocks/>
            </p:cNvCxnSpPr>
            <p:nvPr/>
          </p:nvCxnSpPr>
          <p:spPr>
            <a:xfrm>
              <a:off x="8914759" y="1909843"/>
              <a:ext cx="510343" cy="0"/>
            </a:xfrm>
            <a:prstGeom prst="straightConnector1">
              <a:avLst/>
            </a:prstGeom>
            <a:ln w="3810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D15A25E5-6CAB-4A9E-9581-04403C3407C6}"/>
                </a:ext>
              </a:extLst>
            </p:cNvPr>
            <p:cNvCxnSpPr>
              <a:cxnSpLocks/>
            </p:cNvCxnSpPr>
            <p:nvPr/>
          </p:nvCxnSpPr>
          <p:spPr>
            <a:xfrm>
              <a:off x="10014613" y="1905152"/>
              <a:ext cx="510343" cy="0"/>
            </a:xfrm>
            <a:prstGeom prst="straightConnector1">
              <a:avLst/>
            </a:prstGeom>
            <a:ln w="3810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539F6D0E-4712-48AF-AC97-6F87DF6486B2}"/>
                </a:ext>
              </a:extLst>
            </p:cNvPr>
            <p:cNvCxnSpPr/>
            <p:nvPr/>
          </p:nvCxnSpPr>
          <p:spPr>
            <a:xfrm rot="10800000">
              <a:off x="3516277" y="3868488"/>
              <a:ext cx="1275107" cy="1043339"/>
            </a:xfrm>
            <a:prstGeom prst="bentConnector3">
              <a:avLst>
                <a:gd name="adj1" fmla="val 8168"/>
              </a:avLst>
            </a:prstGeom>
            <a:ln w="3810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216" name="Rectangle: Rounded Corners 215">
            <a:extLst>
              <a:ext uri="{FF2B5EF4-FFF2-40B4-BE49-F238E27FC236}">
                <a16:creationId xmlns:a16="http://schemas.microsoft.com/office/drawing/2014/main" id="{7DA2EE0D-4379-4393-94BD-5CDE8AAF4022}"/>
              </a:ext>
            </a:extLst>
          </p:cNvPr>
          <p:cNvSpPr/>
          <p:nvPr/>
        </p:nvSpPr>
        <p:spPr>
          <a:xfrm>
            <a:off x="7018840" y="4376068"/>
            <a:ext cx="1593606" cy="283525"/>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IDENTITY</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217" name="Rectangle: Rounded Corners 216">
            <a:extLst>
              <a:ext uri="{FF2B5EF4-FFF2-40B4-BE49-F238E27FC236}">
                <a16:creationId xmlns:a16="http://schemas.microsoft.com/office/drawing/2014/main" id="{481AC137-EA22-4C33-A6C0-8D048402EFEA}"/>
              </a:ext>
            </a:extLst>
          </p:cNvPr>
          <p:cNvSpPr/>
          <p:nvPr/>
        </p:nvSpPr>
        <p:spPr>
          <a:xfrm>
            <a:off x="2978100" y="5442978"/>
            <a:ext cx="8731435" cy="283339"/>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CONFORMANCE &amp; CERTIFICATION</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218" name="Rectangle: Rounded Corners 217">
            <a:extLst>
              <a:ext uri="{FF2B5EF4-FFF2-40B4-BE49-F238E27FC236}">
                <a16:creationId xmlns:a16="http://schemas.microsoft.com/office/drawing/2014/main" id="{1EF513FB-8CED-4679-8CF7-6745A15CF168}"/>
              </a:ext>
            </a:extLst>
          </p:cNvPr>
          <p:cNvSpPr/>
          <p:nvPr/>
        </p:nvSpPr>
        <p:spPr>
          <a:xfrm>
            <a:off x="2978100" y="5718528"/>
            <a:ext cx="8731435" cy="283339"/>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SECURITY</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222" name="Rectangle: Rounded Corners 221">
            <a:extLst>
              <a:ext uri="{FF2B5EF4-FFF2-40B4-BE49-F238E27FC236}">
                <a16:creationId xmlns:a16="http://schemas.microsoft.com/office/drawing/2014/main" id="{4EC78291-288E-48D8-A61D-E6C7057C991E}"/>
              </a:ext>
            </a:extLst>
          </p:cNvPr>
          <p:cNvSpPr/>
          <p:nvPr/>
        </p:nvSpPr>
        <p:spPr>
          <a:xfrm>
            <a:off x="2978100" y="5986001"/>
            <a:ext cx="8739438" cy="283339"/>
          </a:xfrm>
          <a:prstGeom prst="roundRect">
            <a:avLst>
              <a:gd name="adj" fmla="val 0"/>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PILOTS</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83" name="Rectangle: Rounded Corners 82">
            <a:extLst>
              <a:ext uri="{FF2B5EF4-FFF2-40B4-BE49-F238E27FC236}">
                <a16:creationId xmlns:a16="http://schemas.microsoft.com/office/drawing/2014/main" id="{B2ECCBA1-CD59-4C8A-862F-DB1124AF847F}"/>
              </a:ext>
            </a:extLst>
          </p:cNvPr>
          <p:cNvSpPr/>
          <p:nvPr/>
        </p:nvSpPr>
        <p:spPr>
          <a:xfrm>
            <a:off x="7635401" y="2200338"/>
            <a:ext cx="435553" cy="284329"/>
          </a:xfrm>
          <a:prstGeom prst="roundRect">
            <a:avLst>
              <a:gd name="adj" fmla="val 274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4</a:t>
            </a:r>
          </a:p>
        </p:txBody>
      </p:sp>
      <p:cxnSp>
        <p:nvCxnSpPr>
          <p:cNvPr id="85" name="Connector: Elbow 84">
            <a:extLst>
              <a:ext uri="{FF2B5EF4-FFF2-40B4-BE49-F238E27FC236}">
                <a16:creationId xmlns:a16="http://schemas.microsoft.com/office/drawing/2014/main" id="{F1638ED7-536D-4C69-80F1-A5E905E5C575}"/>
              </a:ext>
            </a:extLst>
          </p:cNvPr>
          <p:cNvCxnSpPr>
            <a:cxnSpLocks/>
          </p:cNvCxnSpPr>
          <p:nvPr/>
        </p:nvCxnSpPr>
        <p:spPr>
          <a:xfrm flipH="1">
            <a:off x="5111942" y="2346864"/>
            <a:ext cx="6302138" cy="2983549"/>
          </a:xfrm>
          <a:prstGeom prst="bentConnector3">
            <a:avLst>
              <a:gd name="adj1" fmla="val -6952"/>
            </a:avLst>
          </a:prstGeom>
          <a:ln w="38100">
            <a:solidFill>
              <a:schemeClr val="tx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9" name="Rectangle: Rounded Corners 218">
            <a:extLst>
              <a:ext uri="{FF2B5EF4-FFF2-40B4-BE49-F238E27FC236}">
                <a16:creationId xmlns:a16="http://schemas.microsoft.com/office/drawing/2014/main" id="{8BB2E867-8255-4064-A06D-6480820BCA13}"/>
              </a:ext>
            </a:extLst>
          </p:cNvPr>
          <p:cNvSpPr/>
          <p:nvPr/>
        </p:nvSpPr>
        <p:spPr>
          <a:xfrm>
            <a:off x="7691047" y="5112169"/>
            <a:ext cx="1280160" cy="283339"/>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DIRECTORY</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220" name="Rectangle: Rounded Corners 219">
            <a:extLst>
              <a:ext uri="{FF2B5EF4-FFF2-40B4-BE49-F238E27FC236}">
                <a16:creationId xmlns:a16="http://schemas.microsoft.com/office/drawing/2014/main" id="{6F9DDA96-DF8D-46D6-834A-1F2483B651E7}"/>
              </a:ext>
            </a:extLst>
          </p:cNvPr>
          <p:cNvSpPr/>
          <p:nvPr/>
        </p:nvSpPr>
        <p:spPr>
          <a:xfrm>
            <a:off x="10267424" y="5109856"/>
            <a:ext cx="1280160" cy="283464"/>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VERSIONING</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221" name="Rectangle: Rounded Corners 220">
            <a:extLst>
              <a:ext uri="{FF2B5EF4-FFF2-40B4-BE49-F238E27FC236}">
                <a16:creationId xmlns:a16="http://schemas.microsoft.com/office/drawing/2014/main" id="{4FDE4EFE-DBBE-434B-B107-74B0CF553F4F}"/>
              </a:ext>
            </a:extLst>
          </p:cNvPr>
          <p:cNvSpPr/>
          <p:nvPr/>
        </p:nvSpPr>
        <p:spPr>
          <a:xfrm>
            <a:off x="8982094" y="5109856"/>
            <a:ext cx="1280160" cy="283464"/>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EXCHANGE</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86" name="Rectangle: Rounded Corners 85">
            <a:extLst>
              <a:ext uri="{FF2B5EF4-FFF2-40B4-BE49-F238E27FC236}">
                <a16:creationId xmlns:a16="http://schemas.microsoft.com/office/drawing/2014/main" id="{F8E1689C-A673-4DF8-A503-C957A50FAD9E}"/>
              </a:ext>
            </a:extLst>
          </p:cNvPr>
          <p:cNvSpPr/>
          <p:nvPr/>
        </p:nvSpPr>
        <p:spPr>
          <a:xfrm>
            <a:off x="3980442" y="3897927"/>
            <a:ext cx="1238335" cy="283339"/>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DIRECTORY</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135" name="Rectangle: Rounded Corners 134">
            <a:extLst>
              <a:ext uri="{FF2B5EF4-FFF2-40B4-BE49-F238E27FC236}">
                <a16:creationId xmlns:a16="http://schemas.microsoft.com/office/drawing/2014/main" id="{7EE36945-411D-43F3-8F76-D6F45CCE0164}"/>
              </a:ext>
            </a:extLst>
          </p:cNvPr>
          <p:cNvSpPr/>
          <p:nvPr/>
        </p:nvSpPr>
        <p:spPr>
          <a:xfrm>
            <a:off x="5272872" y="4374211"/>
            <a:ext cx="1723057" cy="283339"/>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EXCHANGE</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136" name="Rectangle: Rounded Corners 135">
            <a:extLst>
              <a:ext uri="{FF2B5EF4-FFF2-40B4-BE49-F238E27FC236}">
                <a16:creationId xmlns:a16="http://schemas.microsoft.com/office/drawing/2014/main" id="{F9864DEC-F5C1-4FFB-822C-835238E5CC82}"/>
              </a:ext>
            </a:extLst>
          </p:cNvPr>
          <p:cNvSpPr/>
          <p:nvPr/>
        </p:nvSpPr>
        <p:spPr>
          <a:xfrm>
            <a:off x="5272872" y="4652505"/>
            <a:ext cx="1723057" cy="283339"/>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VERSIONING</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grpSp>
        <p:nvGrpSpPr>
          <p:cNvPr id="76" name="Group 75">
            <a:extLst>
              <a:ext uri="{FF2B5EF4-FFF2-40B4-BE49-F238E27FC236}">
                <a16:creationId xmlns:a16="http://schemas.microsoft.com/office/drawing/2014/main" id="{A7325BBC-A413-41CB-B2B5-0D21089F2F14}"/>
              </a:ext>
            </a:extLst>
          </p:cNvPr>
          <p:cNvGrpSpPr/>
          <p:nvPr/>
        </p:nvGrpSpPr>
        <p:grpSpPr>
          <a:xfrm>
            <a:off x="412409" y="997510"/>
            <a:ext cx="11282511" cy="4445466"/>
            <a:chOff x="127277" y="578924"/>
            <a:chExt cx="11282511" cy="4445466"/>
          </a:xfrm>
        </p:grpSpPr>
        <p:sp>
          <p:nvSpPr>
            <p:cNvPr id="77" name="Rectangle: Rounded Corners 76">
              <a:extLst>
                <a:ext uri="{FF2B5EF4-FFF2-40B4-BE49-F238E27FC236}">
                  <a16:creationId xmlns:a16="http://schemas.microsoft.com/office/drawing/2014/main" id="{6D87A54E-CE1B-4E40-A96A-DB7562A96AF8}"/>
                </a:ext>
              </a:extLst>
            </p:cNvPr>
            <p:cNvSpPr/>
            <p:nvPr/>
          </p:nvSpPr>
          <p:spPr>
            <a:xfrm>
              <a:off x="129220" y="578924"/>
              <a:ext cx="2565693" cy="746633"/>
            </a:xfrm>
            <a:prstGeom prst="roundRect">
              <a:avLst>
                <a:gd name="adj" fmla="val 0"/>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pic>
          <p:nvPicPr>
            <p:cNvPr id="78" name="Graphic 77">
              <a:extLst>
                <a:ext uri="{FF2B5EF4-FFF2-40B4-BE49-F238E27FC236}">
                  <a16:creationId xmlns:a16="http://schemas.microsoft.com/office/drawing/2014/main" id="{928F7E1D-772C-4CF4-926E-9E8125506A18}"/>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630869" y="711325"/>
              <a:ext cx="234980" cy="328973"/>
            </a:xfrm>
            <a:prstGeom prst="rect">
              <a:avLst/>
            </a:prstGeom>
          </p:spPr>
        </p:pic>
        <p:sp>
          <p:nvSpPr>
            <p:cNvPr id="79" name="Rectangle: Rounded Corners 78">
              <a:extLst>
                <a:ext uri="{FF2B5EF4-FFF2-40B4-BE49-F238E27FC236}">
                  <a16:creationId xmlns:a16="http://schemas.microsoft.com/office/drawing/2014/main" id="{727621B8-908C-43B5-B0D5-A621CD25D196}"/>
                </a:ext>
              </a:extLst>
            </p:cNvPr>
            <p:cNvSpPr/>
            <p:nvPr/>
          </p:nvSpPr>
          <p:spPr>
            <a:xfrm>
              <a:off x="2698107" y="578924"/>
              <a:ext cx="3156948" cy="753975"/>
            </a:xfrm>
            <a:prstGeom prst="roundRect">
              <a:avLst>
                <a:gd name="adj" fmla="val 0"/>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80" name="TextBox 79">
              <a:extLst>
                <a:ext uri="{FF2B5EF4-FFF2-40B4-BE49-F238E27FC236}">
                  <a16:creationId xmlns:a16="http://schemas.microsoft.com/office/drawing/2014/main" id="{B8255AE5-A1C1-4779-BB95-7BD3C8A870F5}"/>
                </a:ext>
              </a:extLst>
            </p:cNvPr>
            <p:cNvSpPr txBox="1"/>
            <p:nvPr/>
          </p:nvSpPr>
          <p:spPr>
            <a:xfrm>
              <a:off x="3836214" y="639336"/>
              <a:ext cx="2012388" cy="433132"/>
            </a:xfrm>
            <a:prstGeom prst="rect">
              <a:avLst/>
            </a:prstGeom>
            <a:noFill/>
          </p:spPr>
          <p:txBody>
            <a:bodyPr wrap="square" rtlCol="0">
              <a:spAutoFit/>
            </a:bodyPr>
            <a:lstStyle/>
            <a:p>
              <a:pPr marL="0" marR="0" lvl="0" indent="0" algn="l" defTabSz="914400" rtl="0" eaLnBrk="1" fontAlgn="auto" latinLnBrk="0" hangingPunct="1">
                <a:lnSpc>
                  <a:spcPts val="14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Verdana" panose="020B0604030504040204" pitchFamily="34" charset="0"/>
                  <a:cs typeface="Calibri"/>
                  <a:sym typeface="Arial"/>
                </a:rPr>
                <a:t>PCP needs information from Payer</a:t>
              </a:r>
            </a:p>
          </p:txBody>
        </p:sp>
        <p:grpSp>
          <p:nvGrpSpPr>
            <p:cNvPr id="81" name="Group 80">
              <a:extLst>
                <a:ext uri="{FF2B5EF4-FFF2-40B4-BE49-F238E27FC236}">
                  <a16:creationId xmlns:a16="http://schemas.microsoft.com/office/drawing/2014/main" id="{1D653B0E-C33B-4C7A-8623-5D56AC2017FA}"/>
                </a:ext>
              </a:extLst>
            </p:cNvPr>
            <p:cNvGrpSpPr/>
            <p:nvPr/>
          </p:nvGrpSpPr>
          <p:grpSpPr>
            <a:xfrm>
              <a:off x="5855055" y="578924"/>
              <a:ext cx="5554733" cy="753975"/>
              <a:chOff x="5855055" y="578924"/>
              <a:chExt cx="5554733" cy="753975"/>
            </a:xfrm>
          </p:grpSpPr>
          <p:sp>
            <p:nvSpPr>
              <p:cNvPr id="114" name="Rectangle: Rounded Corners 113">
                <a:extLst>
                  <a:ext uri="{FF2B5EF4-FFF2-40B4-BE49-F238E27FC236}">
                    <a16:creationId xmlns:a16="http://schemas.microsoft.com/office/drawing/2014/main" id="{ED5548AA-936E-4403-83EE-9A1C58F658E2}"/>
                  </a:ext>
                </a:extLst>
              </p:cNvPr>
              <p:cNvSpPr/>
              <p:nvPr/>
            </p:nvSpPr>
            <p:spPr>
              <a:xfrm>
                <a:off x="5855055" y="578924"/>
                <a:ext cx="5554733" cy="753975"/>
              </a:xfrm>
              <a:prstGeom prst="roundRect">
                <a:avLst>
                  <a:gd name="adj" fmla="val 0"/>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115" name="TextBox 114">
                <a:extLst>
                  <a:ext uri="{FF2B5EF4-FFF2-40B4-BE49-F238E27FC236}">
                    <a16:creationId xmlns:a16="http://schemas.microsoft.com/office/drawing/2014/main" id="{D0DB9EDC-3D71-44BE-B4D5-8785A969CA38}"/>
                  </a:ext>
                </a:extLst>
              </p:cNvPr>
              <p:cNvSpPr txBox="1"/>
              <p:nvPr/>
            </p:nvSpPr>
            <p:spPr>
              <a:xfrm>
                <a:off x="8087145" y="654350"/>
                <a:ext cx="2297258" cy="256224"/>
              </a:xfrm>
              <a:prstGeom prst="rect">
                <a:avLst/>
              </a:prstGeom>
              <a:noFill/>
            </p:spPr>
            <p:txBody>
              <a:bodyPr wrap="square" rtlCol="0">
                <a:spAutoFit/>
              </a:bodyPr>
              <a:lstStyle/>
              <a:p>
                <a:pPr marL="0" marR="0" lvl="0" indent="0" algn="l" defTabSz="914400" rtl="0" eaLnBrk="1" fontAlgn="auto" latinLnBrk="0" hangingPunct="1">
                  <a:lnSpc>
                    <a:spcPts val="14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Verdana" panose="020B0604030504040204" pitchFamily="34" charset="0"/>
                    <a:cs typeface="Calibri"/>
                    <a:sym typeface="Arial"/>
                  </a:rPr>
                  <a:t>Payer receives PCP request</a:t>
                </a:r>
              </a:p>
            </p:txBody>
          </p:sp>
          <p:pic>
            <p:nvPicPr>
              <p:cNvPr id="116" name="Graphic 115">
                <a:extLst>
                  <a:ext uri="{FF2B5EF4-FFF2-40B4-BE49-F238E27FC236}">
                    <a16:creationId xmlns:a16="http://schemas.microsoft.com/office/drawing/2014/main" id="{796713EC-2F19-42F5-935A-B71D67971B88}"/>
                  </a:ext>
                </a:extLst>
              </p:cNvPr>
              <p:cNvPicPr>
                <a:picLocks noChangeAspect="1"/>
              </p:cNvPicPr>
              <p:nvPr/>
            </p:nvPicPr>
            <p:blipFill>
              <a:blip r:embed="rId22">
                <a:extLst>
                  <a:ext uri="{96DAC541-7B7A-43D3-8B79-37D633B846F1}">
                    <asvg:svgBlip xmlns="" xmlns:asvg="http://schemas.microsoft.com/office/drawing/2016/SVG/main" r:embed="rId23"/>
                  </a:ext>
                </a:extLst>
              </a:blip>
              <a:stretch>
                <a:fillRect/>
              </a:stretch>
            </p:blipFill>
            <p:spPr>
              <a:xfrm>
                <a:off x="7587721" y="665969"/>
                <a:ext cx="413442" cy="530284"/>
              </a:xfrm>
              <a:prstGeom prst="rect">
                <a:avLst/>
              </a:prstGeom>
            </p:spPr>
          </p:pic>
          <p:pic>
            <p:nvPicPr>
              <p:cNvPr id="117" name="Graphic 116">
                <a:extLst>
                  <a:ext uri="{FF2B5EF4-FFF2-40B4-BE49-F238E27FC236}">
                    <a16:creationId xmlns:a16="http://schemas.microsoft.com/office/drawing/2014/main" id="{BF4A85CF-307E-4FB3-9233-F31B1AC0EB9F}"/>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7251818" y="748093"/>
                <a:ext cx="278277" cy="389588"/>
              </a:xfrm>
              <a:prstGeom prst="rect">
                <a:avLst/>
              </a:prstGeom>
            </p:spPr>
          </p:pic>
        </p:grpSp>
        <p:sp>
          <p:nvSpPr>
            <p:cNvPr id="82" name="Rectangle: Rounded Corners 81">
              <a:extLst>
                <a:ext uri="{FF2B5EF4-FFF2-40B4-BE49-F238E27FC236}">
                  <a16:creationId xmlns:a16="http://schemas.microsoft.com/office/drawing/2014/main" id="{9418745E-BBE0-496E-8AC6-7673CE32041B}"/>
                </a:ext>
              </a:extLst>
            </p:cNvPr>
            <p:cNvSpPr/>
            <p:nvPr/>
          </p:nvSpPr>
          <p:spPr>
            <a:xfrm>
              <a:off x="127277" y="4179073"/>
              <a:ext cx="2565692" cy="845317"/>
            </a:xfrm>
            <a:prstGeom prst="roundRect">
              <a:avLst>
                <a:gd name="adj" fmla="val 0"/>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87" name="TextBox 86">
              <a:extLst>
                <a:ext uri="{FF2B5EF4-FFF2-40B4-BE49-F238E27FC236}">
                  <a16:creationId xmlns:a16="http://schemas.microsoft.com/office/drawing/2014/main" id="{78B4F6D3-4B8E-44C7-89AF-D279CD796E92}"/>
                </a:ext>
              </a:extLst>
            </p:cNvPr>
            <p:cNvSpPr txBox="1"/>
            <p:nvPr/>
          </p:nvSpPr>
          <p:spPr>
            <a:xfrm>
              <a:off x="1289952" y="4179074"/>
              <a:ext cx="1387116" cy="845316"/>
            </a:xfrm>
            <a:prstGeom prst="rect">
              <a:avLst/>
            </a:prstGeom>
            <a:noFill/>
          </p:spPr>
          <p:txBody>
            <a:bodyPr wrap="square" rtlCol="0" anchor="ctr">
              <a:noAutofit/>
            </a:bodyPr>
            <a:lstStyle/>
            <a:p>
              <a:pPr marL="0" marR="0" lvl="0" indent="0" algn="l" defTabSz="914400" rtl="0" eaLnBrk="1" fontAlgn="auto" latinLnBrk="0" hangingPunct="1">
                <a:lnSpc>
                  <a:spcPts val="14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Verdana" panose="020B0604030504040204" pitchFamily="34" charset="0"/>
                  <a:cs typeface="Calibri"/>
                  <a:sym typeface="Arial"/>
                </a:rPr>
                <a:t>PCP views patient information</a:t>
              </a:r>
            </a:p>
          </p:txBody>
        </p:sp>
        <p:pic>
          <p:nvPicPr>
            <p:cNvPr id="88" name="Graphic 87">
              <a:extLst>
                <a:ext uri="{FF2B5EF4-FFF2-40B4-BE49-F238E27FC236}">
                  <a16:creationId xmlns:a16="http://schemas.microsoft.com/office/drawing/2014/main" id="{436D500E-70F4-4A26-B996-36657B011F32}"/>
                </a:ext>
              </a:extLst>
            </p:cNvPr>
            <p:cNvPicPr>
              <a:picLocks noChangeAspect="1"/>
            </p:cNvPicPr>
            <p:nvPr/>
          </p:nvPicPr>
          <p:blipFill>
            <a:blip r:embed="rId24">
              <a:extLst>
                <a:ext uri="{96DAC541-7B7A-43D3-8B79-37D633B846F1}">
                  <asvg:svgBlip xmlns="" xmlns:asvg="http://schemas.microsoft.com/office/drawing/2016/SVG/main" r:embed="rId25"/>
                </a:ext>
              </a:extLst>
            </a:blip>
            <a:stretch>
              <a:fillRect/>
            </a:stretch>
          </p:blipFill>
          <p:spPr>
            <a:xfrm>
              <a:off x="224829" y="4422019"/>
              <a:ext cx="545109" cy="400815"/>
            </a:xfrm>
            <a:prstGeom prst="rect">
              <a:avLst/>
            </a:prstGeom>
          </p:spPr>
        </p:pic>
        <p:pic>
          <p:nvPicPr>
            <p:cNvPr id="89" name="Graphic 88">
              <a:extLst>
                <a:ext uri="{FF2B5EF4-FFF2-40B4-BE49-F238E27FC236}">
                  <a16:creationId xmlns:a16="http://schemas.microsoft.com/office/drawing/2014/main" id="{8288395C-A424-4B31-9D4A-FCDB42670FE6}"/>
                </a:ext>
              </a:extLst>
            </p:cNvPr>
            <p:cNvPicPr>
              <a:picLocks noChangeAspect="1"/>
            </p:cNvPicPr>
            <p:nvPr/>
          </p:nvPicPr>
          <p:blipFill>
            <a:blip r:embed="rId26">
              <a:extLst>
                <a:ext uri="{96DAC541-7B7A-43D3-8B79-37D633B846F1}">
                  <asvg:svgBlip xmlns="" xmlns:asvg="http://schemas.microsoft.com/office/drawing/2016/SVG/main" r:embed="rId27"/>
                </a:ext>
              </a:extLst>
            </a:blip>
            <a:stretch>
              <a:fillRect/>
            </a:stretch>
          </p:blipFill>
          <p:spPr>
            <a:xfrm>
              <a:off x="823293" y="4337606"/>
              <a:ext cx="435085" cy="548586"/>
            </a:xfrm>
            <a:prstGeom prst="rect">
              <a:avLst/>
            </a:prstGeom>
          </p:spPr>
        </p:pic>
        <p:pic>
          <p:nvPicPr>
            <p:cNvPr id="90" name="Graphic 89">
              <a:extLst>
                <a:ext uri="{FF2B5EF4-FFF2-40B4-BE49-F238E27FC236}">
                  <a16:creationId xmlns:a16="http://schemas.microsoft.com/office/drawing/2014/main" id="{950F4739-084F-49FD-86E1-1FB5320A0194}"/>
                </a:ext>
              </a:extLst>
            </p:cNvPr>
            <p:cNvPicPr>
              <a:picLocks noChangeAspect="1"/>
            </p:cNvPicPr>
            <p:nvPr/>
          </p:nvPicPr>
          <p:blipFill>
            <a:blip r:embed="rId28">
              <a:extLst>
                <a:ext uri="{96DAC541-7B7A-43D3-8B79-37D633B846F1}">
                  <asvg:svgBlip xmlns="" xmlns:asvg="http://schemas.microsoft.com/office/drawing/2016/SVG/main" r:embed="rId29"/>
                </a:ext>
              </a:extLst>
            </a:blip>
            <a:stretch>
              <a:fillRect/>
            </a:stretch>
          </p:blipFill>
          <p:spPr>
            <a:xfrm flipV="1">
              <a:off x="7765579" y="914647"/>
              <a:ext cx="50292" cy="9144"/>
            </a:xfrm>
            <a:prstGeom prst="rect">
              <a:avLst/>
            </a:prstGeom>
          </p:spPr>
        </p:pic>
        <p:grpSp>
          <p:nvGrpSpPr>
            <p:cNvPr id="91" name="Group 90">
              <a:extLst>
                <a:ext uri="{FF2B5EF4-FFF2-40B4-BE49-F238E27FC236}">
                  <a16:creationId xmlns:a16="http://schemas.microsoft.com/office/drawing/2014/main" id="{954936FC-0CAB-4A63-B0D8-E313539010F1}"/>
                </a:ext>
              </a:extLst>
            </p:cNvPr>
            <p:cNvGrpSpPr/>
            <p:nvPr/>
          </p:nvGrpSpPr>
          <p:grpSpPr>
            <a:xfrm>
              <a:off x="2863255" y="684586"/>
              <a:ext cx="955021" cy="544395"/>
              <a:chOff x="3324430" y="684586"/>
              <a:chExt cx="955021" cy="544395"/>
            </a:xfrm>
          </p:grpSpPr>
          <p:pic>
            <p:nvPicPr>
              <p:cNvPr id="110" name="Graphic 109">
                <a:extLst>
                  <a:ext uri="{FF2B5EF4-FFF2-40B4-BE49-F238E27FC236}">
                    <a16:creationId xmlns:a16="http://schemas.microsoft.com/office/drawing/2014/main" id="{E7F3EBA7-6686-40CE-B389-D2CB8C290E36}"/>
                  </a:ext>
                </a:extLst>
              </p:cNvPr>
              <p:cNvPicPr>
                <a:picLocks noChangeAspect="1"/>
              </p:cNvPicPr>
              <p:nvPr/>
            </p:nvPicPr>
            <p:blipFill>
              <a:blip r:embed="rId30">
                <a:extLst>
                  <a:ext uri="{96DAC541-7B7A-43D3-8B79-37D633B846F1}">
                    <asvg:svgBlip xmlns="" xmlns:asvg="http://schemas.microsoft.com/office/drawing/2016/SVG/main" r:embed="rId31"/>
                  </a:ext>
                </a:extLst>
              </a:blip>
              <a:stretch>
                <a:fillRect/>
              </a:stretch>
            </p:blipFill>
            <p:spPr>
              <a:xfrm>
                <a:off x="3324430" y="711327"/>
                <a:ext cx="510303" cy="371792"/>
              </a:xfrm>
              <a:prstGeom prst="rect">
                <a:avLst/>
              </a:prstGeom>
            </p:spPr>
          </p:pic>
          <p:pic>
            <p:nvPicPr>
              <p:cNvPr id="111" name="Graphic 110">
                <a:extLst>
                  <a:ext uri="{FF2B5EF4-FFF2-40B4-BE49-F238E27FC236}">
                    <a16:creationId xmlns:a16="http://schemas.microsoft.com/office/drawing/2014/main" id="{79717393-9E3B-4F68-89B1-30A6406B12E8}"/>
                  </a:ext>
                </a:extLst>
              </p:cNvPr>
              <p:cNvPicPr>
                <a:picLocks noChangeAspect="1"/>
              </p:cNvPicPr>
              <p:nvPr/>
            </p:nvPicPr>
            <p:blipFill>
              <a:blip r:embed="rId26">
                <a:extLst>
                  <a:ext uri="{96DAC541-7B7A-43D3-8B79-37D633B846F1}">
                    <asvg:svgBlip xmlns="" xmlns:asvg="http://schemas.microsoft.com/office/drawing/2016/SVG/main" r:embed="rId27"/>
                  </a:ext>
                </a:extLst>
              </a:blip>
              <a:stretch>
                <a:fillRect/>
              </a:stretch>
            </p:blipFill>
            <p:spPr>
              <a:xfrm>
                <a:off x="3847689" y="684586"/>
                <a:ext cx="431762" cy="544395"/>
              </a:xfrm>
              <a:prstGeom prst="rect">
                <a:avLst/>
              </a:prstGeom>
            </p:spPr>
          </p:pic>
          <p:pic>
            <p:nvPicPr>
              <p:cNvPr id="113" name="Graphic 112">
                <a:extLst>
                  <a:ext uri="{FF2B5EF4-FFF2-40B4-BE49-F238E27FC236}">
                    <a16:creationId xmlns:a16="http://schemas.microsoft.com/office/drawing/2014/main" id="{531F5C16-5131-4F47-9A5B-4A17F5C32A19}"/>
                  </a:ext>
                </a:extLst>
              </p:cNvPr>
              <p:cNvPicPr>
                <a:picLocks noChangeAspect="1"/>
              </p:cNvPicPr>
              <p:nvPr/>
            </p:nvPicPr>
            <p:blipFill>
              <a:blip r:embed="rId28">
                <a:extLst>
                  <a:ext uri="{96DAC541-7B7A-43D3-8B79-37D633B846F1}">
                    <asvg:svgBlip xmlns="" xmlns:asvg="http://schemas.microsoft.com/office/drawing/2016/SVG/main" r:embed="rId29"/>
                  </a:ext>
                </a:extLst>
              </a:blip>
              <a:stretch>
                <a:fillRect/>
              </a:stretch>
            </p:blipFill>
            <p:spPr>
              <a:xfrm flipV="1">
                <a:off x="4012233" y="930022"/>
                <a:ext cx="100584" cy="18288"/>
              </a:xfrm>
              <a:prstGeom prst="rect">
                <a:avLst/>
              </a:prstGeom>
            </p:spPr>
          </p:pic>
        </p:grpSp>
        <p:grpSp>
          <p:nvGrpSpPr>
            <p:cNvPr id="92" name="Group 91">
              <a:extLst>
                <a:ext uri="{FF2B5EF4-FFF2-40B4-BE49-F238E27FC236}">
                  <a16:creationId xmlns:a16="http://schemas.microsoft.com/office/drawing/2014/main" id="{3C989A5A-0BA6-4090-B7BC-D027A9ADFD68}"/>
                </a:ext>
              </a:extLst>
            </p:cNvPr>
            <p:cNvGrpSpPr/>
            <p:nvPr/>
          </p:nvGrpSpPr>
          <p:grpSpPr>
            <a:xfrm>
              <a:off x="255328" y="713446"/>
              <a:ext cx="423930" cy="525305"/>
              <a:chOff x="255328" y="713446"/>
              <a:chExt cx="423930" cy="525305"/>
            </a:xfrm>
          </p:grpSpPr>
          <p:pic>
            <p:nvPicPr>
              <p:cNvPr id="106" name="Graphic 105">
                <a:extLst>
                  <a:ext uri="{FF2B5EF4-FFF2-40B4-BE49-F238E27FC236}">
                    <a16:creationId xmlns:a16="http://schemas.microsoft.com/office/drawing/2014/main" id="{9BD77F58-E0FF-42D9-9AFC-9EE01738E299}"/>
                  </a:ext>
                </a:extLst>
              </p:cNvPr>
              <p:cNvPicPr>
                <a:picLocks noChangeAspect="1"/>
              </p:cNvPicPr>
              <p:nvPr/>
            </p:nvPicPr>
            <p:blipFill>
              <a:blip r:embed="rId32">
                <a:extLst>
                  <a:ext uri="{96DAC541-7B7A-43D3-8B79-37D633B846F1}">
                    <asvg:svgBlip xmlns="" xmlns:asvg="http://schemas.microsoft.com/office/drawing/2016/SVG/main" r:embed="rId33"/>
                  </a:ext>
                </a:extLst>
              </a:blip>
              <a:stretch>
                <a:fillRect/>
              </a:stretch>
            </p:blipFill>
            <p:spPr>
              <a:xfrm>
                <a:off x="255328" y="713446"/>
                <a:ext cx="423930" cy="525305"/>
              </a:xfrm>
              <a:prstGeom prst="rect">
                <a:avLst/>
              </a:prstGeom>
            </p:spPr>
          </p:pic>
          <p:pic>
            <p:nvPicPr>
              <p:cNvPr id="109" name="Graphic 108">
                <a:extLst>
                  <a:ext uri="{FF2B5EF4-FFF2-40B4-BE49-F238E27FC236}">
                    <a16:creationId xmlns:a16="http://schemas.microsoft.com/office/drawing/2014/main" id="{1EC6593A-1E08-4C49-9F36-5BBDD5224518}"/>
                  </a:ext>
                </a:extLst>
              </p:cNvPr>
              <p:cNvPicPr>
                <a:picLocks noChangeAspect="1"/>
              </p:cNvPicPr>
              <p:nvPr/>
            </p:nvPicPr>
            <p:blipFill>
              <a:blip r:embed="rId28">
                <a:extLst>
                  <a:ext uri="{96DAC541-7B7A-43D3-8B79-37D633B846F1}">
                    <asvg:svgBlip xmlns="" xmlns:asvg="http://schemas.microsoft.com/office/drawing/2016/SVG/main" r:embed="rId29"/>
                  </a:ext>
                </a:extLst>
              </a:blip>
              <a:stretch>
                <a:fillRect/>
              </a:stretch>
            </p:blipFill>
            <p:spPr>
              <a:xfrm flipV="1">
                <a:off x="442460" y="949148"/>
                <a:ext cx="50292" cy="9144"/>
              </a:xfrm>
              <a:prstGeom prst="rect">
                <a:avLst/>
              </a:prstGeom>
            </p:spPr>
          </p:pic>
        </p:grpSp>
        <p:grpSp>
          <p:nvGrpSpPr>
            <p:cNvPr id="93" name="Group 92">
              <a:extLst>
                <a:ext uri="{FF2B5EF4-FFF2-40B4-BE49-F238E27FC236}">
                  <a16:creationId xmlns:a16="http://schemas.microsoft.com/office/drawing/2014/main" id="{4963BC9E-D9E6-4AC3-8A26-B01A03BB7903}"/>
                </a:ext>
              </a:extLst>
            </p:cNvPr>
            <p:cNvGrpSpPr/>
            <p:nvPr/>
          </p:nvGrpSpPr>
          <p:grpSpPr>
            <a:xfrm>
              <a:off x="839415" y="693827"/>
              <a:ext cx="435085" cy="548586"/>
              <a:chOff x="871219" y="693827"/>
              <a:chExt cx="435085" cy="548586"/>
            </a:xfrm>
          </p:grpSpPr>
          <p:pic>
            <p:nvPicPr>
              <p:cNvPr id="98" name="Graphic 97">
                <a:extLst>
                  <a:ext uri="{FF2B5EF4-FFF2-40B4-BE49-F238E27FC236}">
                    <a16:creationId xmlns:a16="http://schemas.microsoft.com/office/drawing/2014/main" id="{14A9C7F6-5231-4044-910D-A772588AC8FE}"/>
                  </a:ext>
                </a:extLst>
              </p:cNvPr>
              <p:cNvPicPr>
                <a:picLocks noChangeAspect="1"/>
              </p:cNvPicPr>
              <p:nvPr/>
            </p:nvPicPr>
            <p:blipFill>
              <a:blip r:embed="rId26">
                <a:extLst>
                  <a:ext uri="{96DAC541-7B7A-43D3-8B79-37D633B846F1}">
                    <asvg:svgBlip xmlns="" xmlns:asvg="http://schemas.microsoft.com/office/drawing/2016/SVG/main" r:embed="rId27"/>
                  </a:ext>
                </a:extLst>
              </a:blip>
              <a:stretch>
                <a:fillRect/>
              </a:stretch>
            </p:blipFill>
            <p:spPr>
              <a:xfrm>
                <a:off x="871219" y="693827"/>
                <a:ext cx="435085" cy="548586"/>
              </a:xfrm>
              <a:prstGeom prst="rect">
                <a:avLst/>
              </a:prstGeom>
            </p:spPr>
          </p:pic>
          <p:pic>
            <p:nvPicPr>
              <p:cNvPr id="104" name="Graphic 103">
                <a:extLst>
                  <a:ext uri="{FF2B5EF4-FFF2-40B4-BE49-F238E27FC236}">
                    <a16:creationId xmlns:a16="http://schemas.microsoft.com/office/drawing/2014/main" id="{A0A48012-41AC-400A-907B-5C4F646E6C38}"/>
                  </a:ext>
                </a:extLst>
              </p:cNvPr>
              <p:cNvPicPr>
                <a:picLocks noChangeAspect="1"/>
              </p:cNvPicPr>
              <p:nvPr/>
            </p:nvPicPr>
            <p:blipFill>
              <a:blip r:embed="rId28">
                <a:extLst>
                  <a:ext uri="{96DAC541-7B7A-43D3-8B79-37D633B846F1}">
                    <asvg:svgBlip xmlns="" xmlns:asvg="http://schemas.microsoft.com/office/drawing/2016/SVG/main" r:embed="rId29"/>
                  </a:ext>
                </a:extLst>
              </a:blip>
              <a:stretch>
                <a:fillRect/>
              </a:stretch>
            </p:blipFill>
            <p:spPr>
              <a:xfrm flipV="1">
                <a:off x="1063615" y="948768"/>
                <a:ext cx="50292" cy="9144"/>
              </a:xfrm>
              <a:prstGeom prst="rect">
                <a:avLst/>
              </a:prstGeom>
            </p:spPr>
          </p:pic>
        </p:grpSp>
        <p:sp>
          <p:nvSpPr>
            <p:cNvPr id="94" name="TextBox 93">
              <a:extLst>
                <a:ext uri="{FF2B5EF4-FFF2-40B4-BE49-F238E27FC236}">
                  <a16:creationId xmlns:a16="http://schemas.microsoft.com/office/drawing/2014/main" id="{ABAAD545-526B-43F4-BBDC-61B14A57F5B6}"/>
                </a:ext>
              </a:extLst>
            </p:cNvPr>
            <p:cNvSpPr txBox="1"/>
            <p:nvPr/>
          </p:nvSpPr>
          <p:spPr>
            <a:xfrm>
              <a:off x="1253258" y="648582"/>
              <a:ext cx="1454611" cy="630942"/>
            </a:xfrm>
            <a:prstGeom prst="rect">
              <a:avLst/>
            </a:prstGeom>
            <a:noFill/>
          </p:spPr>
          <p:txBody>
            <a:bodyPr wrap="square" rtlCol="0" anchor="ctr">
              <a:spAutoFit/>
            </a:bodyPr>
            <a:lstStyle/>
            <a:p>
              <a:pPr marL="0" marR="0" lvl="0" indent="0" algn="l" defTabSz="914400" rtl="0" eaLnBrk="1" fontAlgn="auto" latinLnBrk="0" hangingPunct="1">
                <a:lnSpc>
                  <a:spcPts val="14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Verdana" panose="020B0604030504040204" pitchFamily="34" charset="0"/>
                  <a:cs typeface="Calibri"/>
                  <a:sym typeface="Arial"/>
                </a:rPr>
                <a:t>Patient visits Primary Care Physician (PCP)</a:t>
              </a:r>
            </a:p>
          </p:txBody>
        </p:sp>
        <p:pic>
          <p:nvPicPr>
            <p:cNvPr id="95" name="Graphic 94">
              <a:extLst>
                <a:ext uri="{FF2B5EF4-FFF2-40B4-BE49-F238E27FC236}">
                  <a16:creationId xmlns:a16="http://schemas.microsoft.com/office/drawing/2014/main" id="{13B44B86-73AB-4AC7-9D93-DC4CBF19AC99}"/>
                </a:ext>
              </a:extLst>
            </p:cNvPr>
            <p:cNvPicPr>
              <a:picLocks noChangeAspect="1"/>
            </p:cNvPicPr>
            <p:nvPr/>
          </p:nvPicPr>
          <p:blipFill>
            <a:blip r:embed="rId28">
              <a:extLst>
                <a:ext uri="{96DAC541-7B7A-43D3-8B79-37D633B846F1}">
                  <asvg:svgBlip xmlns="" xmlns:asvg="http://schemas.microsoft.com/office/drawing/2016/SVG/main" r:embed="rId29"/>
                </a:ext>
              </a:extLst>
            </a:blip>
            <a:stretch>
              <a:fillRect/>
            </a:stretch>
          </p:blipFill>
          <p:spPr>
            <a:xfrm flipV="1">
              <a:off x="992064" y="4588948"/>
              <a:ext cx="100584" cy="18288"/>
            </a:xfrm>
            <a:prstGeom prst="rect">
              <a:avLst/>
            </a:prstGeom>
          </p:spPr>
        </p:pic>
      </p:grpSp>
      <p:sp>
        <p:nvSpPr>
          <p:cNvPr id="118" name="TextBox 117">
            <a:extLst>
              <a:ext uri="{FF2B5EF4-FFF2-40B4-BE49-F238E27FC236}">
                <a16:creationId xmlns:a16="http://schemas.microsoft.com/office/drawing/2014/main" id="{84024E05-B2E4-425B-A247-3AA1263FB952}"/>
              </a:ext>
            </a:extLst>
          </p:cNvPr>
          <p:cNvSpPr txBox="1"/>
          <p:nvPr/>
        </p:nvSpPr>
        <p:spPr>
          <a:xfrm>
            <a:off x="3018020" y="3331405"/>
            <a:ext cx="925883" cy="515526"/>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Formulates FHIR Request</a:t>
            </a:r>
          </a:p>
        </p:txBody>
      </p:sp>
      <p:sp>
        <p:nvSpPr>
          <p:cNvPr id="119" name="TextBox 118">
            <a:extLst>
              <a:ext uri="{FF2B5EF4-FFF2-40B4-BE49-F238E27FC236}">
                <a16:creationId xmlns:a16="http://schemas.microsoft.com/office/drawing/2014/main" id="{3865F85B-4A58-4278-8BCD-7690C737984D}"/>
              </a:ext>
            </a:extLst>
          </p:cNvPr>
          <p:cNvSpPr txBox="1"/>
          <p:nvPr/>
        </p:nvSpPr>
        <p:spPr>
          <a:xfrm>
            <a:off x="4017586" y="3335500"/>
            <a:ext cx="1097279" cy="504177"/>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Looks Up the FHIR Endpoint for Recipient</a:t>
            </a:r>
          </a:p>
        </p:txBody>
      </p:sp>
      <p:sp>
        <p:nvSpPr>
          <p:cNvPr id="120" name="TextBox 119">
            <a:extLst>
              <a:ext uri="{FF2B5EF4-FFF2-40B4-BE49-F238E27FC236}">
                <a16:creationId xmlns:a16="http://schemas.microsoft.com/office/drawing/2014/main" id="{A0A99ADC-6BC2-4DF1-91DC-3FC22F3CBFF3}"/>
              </a:ext>
            </a:extLst>
          </p:cNvPr>
          <p:cNvSpPr txBox="1"/>
          <p:nvPr/>
        </p:nvSpPr>
        <p:spPr>
          <a:xfrm>
            <a:off x="5076515" y="3232702"/>
            <a:ext cx="1097280" cy="797654"/>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Transaction Information </a:t>
            </a:r>
            <a:b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b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a:t>
            </a:r>
            <a:r>
              <a:rPr kumimoji="0" lang="en-US" sz="900" b="0" i="0" u="none" strike="noStrike" kern="0" cap="none" spc="0" normalizeH="0" baseline="0" noProof="0" err="1">
                <a:ln>
                  <a:noFill/>
                </a:ln>
                <a:solidFill>
                  <a:srgbClr val="000000"/>
                </a:solidFill>
                <a:effectLst/>
                <a:uLnTx/>
                <a:uFillTx/>
                <a:latin typeface="Verdana" panose="020B0604030504040204" pitchFamily="34" charset="0"/>
                <a:ea typeface="Verdana" panose="020B0604030504040204" pitchFamily="34" charset="0"/>
                <a:cs typeface="+mn-lt"/>
                <a:sym typeface="Arial"/>
              </a:rPr>
              <a:t>eg</a:t>
            </a: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 Header) Appropriately Configured</a:t>
            </a:r>
            <a:endParaRPr kumimoji="0" lang="en-US" sz="900" b="0" i="0" u="none" strike="noStrike" kern="0" cap="none" spc="0" normalizeH="0" baseline="0" noProof="0">
              <a:ln>
                <a:noFill/>
              </a:ln>
              <a:solidFill>
                <a:srgbClr val="000000"/>
              </a:solidFill>
              <a:effectLst/>
              <a:uLnTx/>
              <a:uFillTx/>
              <a:latin typeface="Verdana" panose="020B0604030504040204" pitchFamily="34" charset="0"/>
              <a:cs typeface="Arial"/>
              <a:sym typeface="Arial"/>
            </a:endParaRPr>
          </a:p>
        </p:txBody>
      </p:sp>
      <p:sp>
        <p:nvSpPr>
          <p:cNvPr id="126" name="TextBox 125">
            <a:extLst>
              <a:ext uri="{FF2B5EF4-FFF2-40B4-BE49-F238E27FC236}">
                <a16:creationId xmlns:a16="http://schemas.microsoft.com/office/drawing/2014/main" id="{39D9BCA0-AEF4-4B53-A9C2-B33A04B2681C}"/>
              </a:ext>
            </a:extLst>
          </p:cNvPr>
          <p:cNvSpPr txBox="1"/>
          <p:nvPr/>
        </p:nvSpPr>
        <p:spPr>
          <a:xfrm>
            <a:off x="6144839" y="3382767"/>
            <a:ext cx="1172883" cy="938719"/>
          </a:xfrm>
          <a:prstGeom prst="rect">
            <a:avLst/>
          </a:prstGeom>
          <a:noFill/>
        </p:spPr>
        <p:txBody>
          <a:bodyPr wrap="square" rtlCol="0" anchor="t">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Receives Transaction, Validates Requestor, Validates Version</a:t>
            </a:r>
          </a:p>
        </p:txBody>
      </p:sp>
      <p:sp>
        <p:nvSpPr>
          <p:cNvPr id="127" name="TextBox 126">
            <a:extLst>
              <a:ext uri="{FF2B5EF4-FFF2-40B4-BE49-F238E27FC236}">
                <a16:creationId xmlns:a16="http://schemas.microsoft.com/office/drawing/2014/main" id="{B4E08154-8435-494B-9CE4-54136794E75D}"/>
              </a:ext>
            </a:extLst>
          </p:cNvPr>
          <p:cNvSpPr txBox="1"/>
          <p:nvPr/>
        </p:nvSpPr>
        <p:spPr>
          <a:xfrm>
            <a:off x="7137292" y="3393400"/>
            <a:ext cx="1444105" cy="645241"/>
          </a:xfrm>
          <a:prstGeom prst="rect">
            <a:avLst/>
          </a:prstGeom>
          <a:noFill/>
        </p:spPr>
        <p:txBody>
          <a:bodyPr wrap="square" rtlCol="0" anchor="t">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n-US" sz="6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 </a:t>
            </a: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Performs Patient Matching and Sends Back Not Found If Unable To Do So</a:t>
            </a:r>
          </a:p>
        </p:txBody>
      </p:sp>
      <p:sp>
        <p:nvSpPr>
          <p:cNvPr id="133" name="TextBox 132">
            <a:extLst>
              <a:ext uri="{FF2B5EF4-FFF2-40B4-BE49-F238E27FC236}">
                <a16:creationId xmlns:a16="http://schemas.microsoft.com/office/drawing/2014/main" id="{DDD2CBAD-89E9-40D5-A256-81513E7BD30C}"/>
              </a:ext>
            </a:extLst>
          </p:cNvPr>
          <p:cNvSpPr txBox="1"/>
          <p:nvPr/>
        </p:nvSpPr>
        <p:spPr>
          <a:xfrm>
            <a:off x="8405218" y="3393400"/>
            <a:ext cx="1097280" cy="515526"/>
          </a:xfrm>
          <a:prstGeom prst="rect">
            <a:avLst/>
          </a:prstGeom>
          <a:noFill/>
        </p:spPr>
        <p:txBody>
          <a:bodyPr wrap="square" rtlCol="0" anchor="t">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n-US" sz="6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 </a:t>
            </a: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Authenticates FHIR User’s Role</a:t>
            </a:r>
          </a:p>
        </p:txBody>
      </p:sp>
      <p:sp>
        <p:nvSpPr>
          <p:cNvPr id="134" name="TextBox 133">
            <a:extLst>
              <a:ext uri="{FF2B5EF4-FFF2-40B4-BE49-F238E27FC236}">
                <a16:creationId xmlns:a16="http://schemas.microsoft.com/office/drawing/2014/main" id="{84331D3F-9CFA-48B8-89D5-C8A3811FD852}"/>
              </a:ext>
            </a:extLst>
          </p:cNvPr>
          <p:cNvSpPr txBox="1"/>
          <p:nvPr/>
        </p:nvSpPr>
        <p:spPr>
          <a:xfrm>
            <a:off x="9485959" y="3425299"/>
            <a:ext cx="1097280" cy="656590"/>
          </a:xfrm>
          <a:prstGeom prst="rect">
            <a:avLst/>
          </a:prstGeom>
          <a:noFill/>
        </p:spPr>
        <p:txBody>
          <a:bodyPr wrap="square" rtlCol="0" anchor="t">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n-US" sz="6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 </a:t>
            </a: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Filters Out Data That Does Not Have Consent</a:t>
            </a:r>
          </a:p>
        </p:txBody>
      </p:sp>
      <p:sp>
        <p:nvSpPr>
          <p:cNvPr id="2" name="Title 1">
            <a:extLst>
              <a:ext uri="{FF2B5EF4-FFF2-40B4-BE49-F238E27FC236}">
                <a16:creationId xmlns:a16="http://schemas.microsoft.com/office/drawing/2014/main" id="{635DBC2C-D44A-4ABB-9C8F-1B8D8363D31B}"/>
              </a:ext>
            </a:extLst>
          </p:cNvPr>
          <p:cNvSpPr>
            <a:spLocks noGrp="1"/>
          </p:cNvSpPr>
          <p:nvPr>
            <p:ph type="title"/>
          </p:nvPr>
        </p:nvSpPr>
        <p:spPr>
          <a:xfrm>
            <a:off x="509961" y="330561"/>
            <a:ext cx="10611681" cy="509752"/>
          </a:xfrm>
        </p:spPr>
        <p:txBody>
          <a:bodyPr>
            <a:noAutofit/>
          </a:bodyPr>
          <a:lstStyle/>
          <a:p>
            <a:r>
              <a:rPr lang="en-US" sz="3200" dirty="0"/>
              <a:t>Example FHIR Transaction Journey</a:t>
            </a:r>
          </a:p>
        </p:txBody>
      </p:sp>
      <p:sp>
        <p:nvSpPr>
          <p:cNvPr id="3" name="Slide Number Placeholder 2">
            <a:extLst>
              <a:ext uri="{FF2B5EF4-FFF2-40B4-BE49-F238E27FC236}">
                <a16:creationId xmlns:a16="http://schemas.microsoft.com/office/drawing/2014/main" id="{E82A4B1D-69AC-4A84-B7C2-C74A7998EAEA}"/>
              </a:ext>
            </a:extLst>
          </p:cNvPr>
          <p:cNvSpPr>
            <a:spLocks noGrp="1"/>
          </p:cNvSpPr>
          <p:nvPr>
            <p:ph type="sldNum" sz="quarter" idx="12"/>
          </p:nvPr>
        </p:nvSpPr>
        <p:spPr>
          <a:xfrm>
            <a:off x="11360517" y="6390178"/>
            <a:ext cx="513735" cy="22716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sym typeface="Arial"/>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19676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B010B137-D9CD-45C8-AB4D-804FC7076EB9}"/>
              </a:ext>
            </a:extLst>
          </p:cNvPr>
          <p:cNvSpPr>
            <a:spLocks noGrp="1"/>
          </p:cNvSpPr>
          <p:nvPr>
            <p:ph type="title"/>
          </p:nvPr>
        </p:nvSpPr>
        <p:spPr>
          <a:xfrm>
            <a:off x="653670" y="868534"/>
            <a:ext cx="9833429" cy="1028700"/>
          </a:xfrm>
        </p:spPr>
        <p:txBody>
          <a:bodyPr/>
          <a:lstStyle/>
          <a:p>
            <a:r>
              <a:rPr lang="en-US" dirty="0"/>
              <a:t>FAST Proposed Solutions (currently v2)</a:t>
            </a:r>
          </a:p>
        </p:txBody>
      </p:sp>
      <p:sp>
        <p:nvSpPr>
          <p:cNvPr id="2" name="Slide Number Placeholder 1">
            <a:extLst>
              <a:ext uri="{FF2B5EF4-FFF2-40B4-BE49-F238E27FC236}">
                <a16:creationId xmlns:a16="http://schemas.microsoft.com/office/drawing/2014/main" id="{A8F5F69F-20F0-4C58-9683-917E5C2AD82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2F8AF2E6-64A8-0F46-AF27-0A96D82A033B}" type="slidenum">
              <a:rPr kumimoji="0" lang="en-US" sz="803" b="0" i="0" u="none" strike="noStrike" kern="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803" b="0" i="0" u="none" strike="noStrike" kern="0" cap="none" spc="0" normalizeH="0" baseline="0" noProof="0">
              <a:ln>
                <a:noFill/>
              </a:ln>
              <a:solidFill>
                <a:srgbClr val="FFFFFF"/>
              </a:solidFill>
              <a:effectLst/>
              <a:uLnTx/>
              <a:uFillTx/>
              <a:latin typeface="Century Gothic" panose="020B0502020202020204" pitchFamily="34" charset="0"/>
              <a:cs typeface="Arial" panose="020B0604020202020204" pitchFamily="34" charset="0"/>
              <a:sym typeface="Arial"/>
            </a:endParaRPr>
          </a:p>
        </p:txBody>
      </p:sp>
      <p:grpSp>
        <p:nvGrpSpPr>
          <p:cNvPr id="163" name="Group 162">
            <a:extLst>
              <a:ext uri="{FF2B5EF4-FFF2-40B4-BE49-F238E27FC236}">
                <a16:creationId xmlns:a16="http://schemas.microsoft.com/office/drawing/2014/main" id="{57C2D0E3-D06B-445D-ABDB-3C4971899F89}"/>
              </a:ext>
            </a:extLst>
          </p:cNvPr>
          <p:cNvGrpSpPr/>
          <p:nvPr/>
        </p:nvGrpSpPr>
        <p:grpSpPr>
          <a:xfrm>
            <a:off x="4298238" y="2587771"/>
            <a:ext cx="2700249" cy="2079401"/>
            <a:chOff x="4323490" y="3615671"/>
            <a:chExt cx="2525997" cy="1924848"/>
          </a:xfrm>
        </p:grpSpPr>
        <p:sp>
          <p:nvSpPr>
            <p:cNvPr id="164" name="Rectangle: Rounded Corners 163">
              <a:extLst>
                <a:ext uri="{FF2B5EF4-FFF2-40B4-BE49-F238E27FC236}">
                  <a16:creationId xmlns:a16="http://schemas.microsoft.com/office/drawing/2014/main" id="{15170B1C-997A-464D-A44F-128B45886784}"/>
                </a:ext>
              </a:extLst>
            </p:cNvPr>
            <p:cNvSpPr/>
            <p:nvPr/>
          </p:nvSpPr>
          <p:spPr>
            <a:xfrm>
              <a:off x="4323491" y="3615671"/>
              <a:ext cx="2525996" cy="1924848"/>
            </a:xfrm>
            <a:prstGeom prst="roundRect">
              <a:avLst>
                <a:gd name="adj" fmla="val 9713"/>
              </a:avLst>
            </a:prstGeom>
            <a:solidFill>
              <a:sysClr val="window" lastClr="FFFFFF"/>
            </a:solidFill>
            <a:ln w="28575" cap="flat" cmpd="sng" algn="ctr">
              <a:solidFill>
                <a:sysClr val="window" lastClr="FFFFFF">
                  <a:lumMod val="6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Verdana" panose="020B0604030504040204" pitchFamily="34" charset="0"/>
                <a:ea typeface="+mn-ea"/>
                <a:cs typeface="Arial"/>
                <a:sym typeface="Arial"/>
              </a:endParaRPr>
            </a:p>
          </p:txBody>
        </p:sp>
        <p:sp>
          <p:nvSpPr>
            <p:cNvPr id="165" name="TextBox 164">
              <a:extLst>
                <a:ext uri="{FF2B5EF4-FFF2-40B4-BE49-F238E27FC236}">
                  <a16:creationId xmlns:a16="http://schemas.microsoft.com/office/drawing/2014/main" id="{0D603DEE-71B2-40C0-9F4B-102A67F38119}"/>
                </a:ext>
              </a:extLst>
            </p:cNvPr>
            <p:cNvSpPr txBox="1"/>
            <p:nvPr/>
          </p:nvSpPr>
          <p:spPr>
            <a:xfrm>
              <a:off x="4323490" y="3685869"/>
              <a:ext cx="2525995" cy="552805"/>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200" b="0" i="0" u="none" strike="noStrike" kern="0" cap="none" spc="0" normalizeH="0" baseline="0" noProof="0">
                  <a:ln>
                    <a:noFill/>
                  </a:ln>
                  <a:solidFill>
                    <a:srgbClr val="04538F"/>
                  </a:solidFill>
                  <a:effectLst/>
                  <a:uLnTx/>
                  <a:uFillTx/>
                  <a:latin typeface="Verdana" panose="020B0604030504040204" pitchFamily="34" charset="0"/>
                  <a:cs typeface="Arial"/>
                  <a:sym typeface="Arial"/>
                </a:rPr>
                <a:t>Proposed</a:t>
              </a:r>
              <a:br>
                <a:rPr kumimoji="0" lang="en-US" sz="1200" b="0" i="0" u="none" strike="noStrike" kern="0" cap="none" spc="0" normalizeH="0" baseline="0" noProof="0">
                  <a:ln>
                    <a:noFill/>
                  </a:ln>
                  <a:solidFill>
                    <a:srgbClr val="04538F"/>
                  </a:solidFill>
                  <a:effectLst/>
                  <a:uLnTx/>
                  <a:uFillTx/>
                  <a:latin typeface="Verdana" panose="020B0604030504040204" pitchFamily="34" charset="0"/>
                  <a:cs typeface="Arial"/>
                  <a:sym typeface="Arial"/>
                </a:rPr>
              </a:br>
              <a:r>
                <a:rPr kumimoji="0" lang="en-US" sz="1200" b="0" i="0" u="none" strike="noStrike" kern="0" cap="none" spc="0" normalizeH="0" baseline="0" noProof="0">
                  <a:ln>
                    <a:noFill/>
                  </a:ln>
                  <a:solidFill>
                    <a:srgbClr val="04538F"/>
                  </a:solidFill>
                  <a:effectLst/>
                  <a:uLnTx/>
                  <a:uFillTx/>
                  <a:latin typeface="Verdana" panose="020B0604030504040204" pitchFamily="34" charset="0"/>
                  <a:cs typeface="Arial"/>
                  <a:sym typeface="Arial"/>
                </a:rPr>
                <a:t>Infrastructure Solutions</a:t>
              </a:r>
            </a:p>
          </p:txBody>
        </p:sp>
        <p:pic>
          <p:nvPicPr>
            <p:cNvPr id="166" name="Graphic 165">
              <a:extLst>
                <a:ext uri="{FF2B5EF4-FFF2-40B4-BE49-F238E27FC236}">
                  <a16:creationId xmlns:a16="http://schemas.microsoft.com/office/drawing/2014/main" id="{155B61ED-272F-490C-9094-A9FAB2C2733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469975" y="4324428"/>
              <a:ext cx="482079" cy="482079"/>
            </a:xfrm>
            <a:prstGeom prst="rect">
              <a:avLst/>
            </a:prstGeom>
          </p:spPr>
        </p:pic>
        <p:pic>
          <p:nvPicPr>
            <p:cNvPr id="167" name="Graphic 166">
              <a:extLst>
                <a:ext uri="{FF2B5EF4-FFF2-40B4-BE49-F238E27FC236}">
                  <a16:creationId xmlns:a16="http://schemas.microsoft.com/office/drawing/2014/main" id="{8903B4C1-17FB-4050-92B0-06FDE7A970A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760127" y="4910861"/>
              <a:ext cx="480283" cy="480283"/>
            </a:xfrm>
            <a:prstGeom prst="rect">
              <a:avLst/>
            </a:prstGeom>
          </p:spPr>
        </p:pic>
        <p:pic>
          <p:nvPicPr>
            <p:cNvPr id="168" name="Graphic 167">
              <a:extLst>
                <a:ext uri="{FF2B5EF4-FFF2-40B4-BE49-F238E27FC236}">
                  <a16:creationId xmlns:a16="http://schemas.microsoft.com/office/drawing/2014/main" id="{A395B61A-343E-49C7-BE94-087D5AB3BB6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912640" y="4914741"/>
              <a:ext cx="482079" cy="482079"/>
            </a:xfrm>
            <a:prstGeom prst="rect">
              <a:avLst/>
            </a:prstGeom>
          </p:spPr>
        </p:pic>
        <p:pic>
          <p:nvPicPr>
            <p:cNvPr id="169" name="Graphic 168">
              <a:extLst>
                <a:ext uri="{FF2B5EF4-FFF2-40B4-BE49-F238E27FC236}">
                  <a16:creationId xmlns:a16="http://schemas.microsoft.com/office/drawing/2014/main" id="{3D06B3F9-1611-4C17-97B4-70EE0C3F994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352073" y="4910860"/>
              <a:ext cx="480283" cy="480282"/>
            </a:xfrm>
            <a:prstGeom prst="rect">
              <a:avLst/>
            </a:prstGeom>
          </p:spPr>
        </p:pic>
        <p:pic>
          <p:nvPicPr>
            <p:cNvPr id="170" name="Graphic 169">
              <a:extLst>
                <a:ext uri="{FF2B5EF4-FFF2-40B4-BE49-F238E27FC236}">
                  <a16:creationId xmlns:a16="http://schemas.microsoft.com/office/drawing/2014/main" id="{65EBB81A-9ECF-42CD-8475-35892D6B36AD}"/>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rot="1404880">
              <a:off x="6205502" y="4332253"/>
              <a:ext cx="480283" cy="480283"/>
            </a:xfrm>
            <a:prstGeom prst="rect">
              <a:avLst/>
            </a:prstGeom>
          </p:spPr>
        </p:pic>
        <p:pic>
          <p:nvPicPr>
            <p:cNvPr id="171" name="Graphic 170">
              <a:extLst>
                <a:ext uri="{FF2B5EF4-FFF2-40B4-BE49-F238E27FC236}">
                  <a16:creationId xmlns:a16="http://schemas.microsoft.com/office/drawing/2014/main" id="{66F1C5A3-760D-4705-9B3F-2D858D351D1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233948">
              <a:off x="5041815" y="4324428"/>
              <a:ext cx="482079" cy="482079"/>
            </a:xfrm>
            <a:prstGeom prst="rect">
              <a:avLst/>
            </a:prstGeom>
          </p:spPr>
        </p:pic>
        <p:pic>
          <p:nvPicPr>
            <p:cNvPr id="172" name="Graphic 171">
              <a:extLst>
                <a:ext uri="{FF2B5EF4-FFF2-40B4-BE49-F238E27FC236}">
                  <a16:creationId xmlns:a16="http://schemas.microsoft.com/office/drawing/2014/main" id="{382C3F15-065A-4331-9BC5-F73278C8DA6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233948">
              <a:off x="5630307" y="4338199"/>
              <a:ext cx="482079" cy="482079"/>
            </a:xfrm>
            <a:prstGeom prst="rect">
              <a:avLst/>
            </a:prstGeom>
          </p:spPr>
        </p:pic>
      </p:grpSp>
      <p:sp>
        <p:nvSpPr>
          <p:cNvPr id="174" name="TextBox 173">
            <a:extLst>
              <a:ext uri="{FF2B5EF4-FFF2-40B4-BE49-F238E27FC236}">
                <a16:creationId xmlns:a16="http://schemas.microsoft.com/office/drawing/2014/main" id="{2F8E6E17-72CC-4EA1-AF52-87C17BC5EA4E}"/>
              </a:ext>
            </a:extLst>
          </p:cNvPr>
          <p:cNvSpPr txBox="1"/>
          <p:nvPr/>
        </p:nvSpPr>
        <p:spPr>
          <a:xfrm>
            <a:off x="866994" y="4645403"/>
            <a:ext cx="2728863" cy="83099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3FAE49"/>
                </a:solidFill>
                <a:effectLst/>
                <a:uLnTx/>
                <a:uFillTx/>
                <a:latin typeface="Calibri" panose="020F0502020204030204" pitchFamily="34" charset="0"/>
                <a:cs typeface="Calibri" panose="020F0502020204030204" pitchFamily="34" charset="0"/>
                <a:sym typeface="Arial"/>
              </a:rPr>
              <a:t>Standards Based Approaches for Individual Identity Management (Version 2)</a:t>
            </a:r>
          </a:p>
        </p:txBody>
      </p:sp>
      <p:cxnSp>
        <p:nvCxnSpPr>
          <p:cNvPr id="175" name="Connector: Elbow 174">
            <a:extLst>
              <a:ext uri="{FF2B5EF4-FFF2-40B4-BE49-F238E27FC236}">
                <a16:creationId xmlns:a16="http://schemas.microsoft.com/office/drawing/2014/main" id="{60A54DE2-A727-4DFB-A8B5-BE4F73D3D807}"/>
              </a:ext>
            </a:extLst>
          </p:cNvPr>
          <p:cNvCxnSpPr>
            <a:cxnSpLocks/>
          </p:cNvCxnSpPr>
          <p:nvPr/>
        </p:nvCxnSpPr>
        <p:spPr>
          <a:xfrm>
            <a:off x="3587064" y="2283677"/>
            <a:ext cx="811423" cy="1335512"/>
          </a:xfrm>
          <a:prstGeom prst="bentConnector3">
            <a:avLst>
              <a:gd name="adj1" fmla="val 50000"/>
            </a:avLst>
          </a:prstGeom>
          <a:ln w="19050">
            <a:solidFill>
              <a:srgbClr val="2BA0F9"/>
            </a:solidFill>
          </a:ln>
        </p:spPr>
        <p:style>
          <a:lnRef idx="1">
            <a:schemeClr val="accent1"/>
          </a:lnRef>
          <a:fillRef idx="0">
            <a:schemeClr val="accent1"/>
          </a:fillRef>
          <a:effectRef idx="0">
            <a:schemeClr val="accent1"/>
          </a:effectRef>
          <a:fontRef idx="minor">
            <a:schemeClr val="tx1"/>
          </a:fontRef>
        </p:style>
      </p:cxnSp>
      <p:cxnSp>
        <p:nvCxnSpPr>
          <p:cNvPr id="176" name="Connector: Elbow 175">
            <a:extLst>
              <a:ext uri="{FF2B5EF4-FFF2-40B4-BE49-F238E27FC236}">
                <a16:creationId xmlns:a16="http://schemas.microsoft.com/office/drawing/2014/main" id="{6EFADBC1-204B-4F3F-BBBD-754956DC1BE1}"/>
              </a:ext>
            </a:extLst>
          </p:cNvPr>
          <p:cNvCxnSpPr>
            <a:cxnSpLocks/>
          </p:cNvCxnSpPr>
          <p:nvPr/>
        </p:nvCxnSpPr>
        <p:spPr>
          <a:xfrm rot="10800000" flipV="1">
            <a:off x="6910000" y="2306432"/>
            <a:ext cx="827183" cy="1321040"/>
          </a:xfrm>
          <a:prstGeom prst="bentConnector3">
            <a:avLst>
              <a:gd name="adj1" fmla="val 50000"/>
            </a:avLst>
          </a:prstGeom>
          <a:ln w="19050">
            <a:solidFill>
              <a:srgbClr val="BC6CB5"/>
            </a:solidFill>
          </a:ln>
        </p:spPr>
        <p:style>
          <a:lnRef idx="1">
            <a:schemeClr val="accent1"/>
          </a:lnRef>
          <a:fillRef idx="0">
            <a:schemeClr val="accent1"/>
          </a:fillRef>
          <a:effectRef idx="0">
            <a:schemeClr val="accent1"/>
          </a:effectRef>
          <a:fontRef idx="minor">
            <a:schemeClr val="tx1"/>
          </a:fontRef>
        </p:style>
      </p:cxnSp>
      <p:cxnSp>
        <p:nvCxnSpPr>
          <p:cNvPr id="177" name="Connector: Elbow 176">
            <a:extLst>
              <a:ext uri="{FF2B5EF4-FFF2-40B4-BE49-F238E27FC236}">
                <a16:creationId xmlns:a16="http://schemas.microsoft.com/office/drawing/2014/main" id="{85CA1BBE-7BE7-488F-BECF-2EE2AE20DC9E}"/>
              </a:ext>
            </a:extLst>
          </p:cNvPr>
          <p:cNvCxnSpPr>
            <a:cxnSpLocks/>
          </p:cNvCxnSpPr>
          <p:nvPr/>
        </p:nvCxnSpPr>
        <p:spPr>
          <a:xfrm>
            <a:off x="5648361" y="4601741"/>
            <a:ext cx="2099506" cy="861191"/>
          </a:xfrm>
          <a:prstGeom prst="bentConnector3">
            <a:avLst>
              <a:gd name="adj1" fmla="val -110"/>
            </a:avLst>
          </a:prstGeom>
          <a:ln w="19050">
            <a:solidFill>
              <a:srgbClr val="828181"/>
            </a:solidFill>
          </a:ln>
        </p:spPr>
        <p:style>
          <a:lnRef idx="1">
            <a:schemeClr val="accent1"/>
          </a:lnRef>
          <a:fillRef idx="0">
            <a:schemeClr val="accent1"/>
          </a:fillRef>
          <a:effectRef idx="0">
            <a:schemeClr val="accent1"/>
          </a:effectRef>
          <a:fontRef idx="minor">
            <a:schemeClr val="tx1"/>
          </a:fontRef>
        </p:style>
      </p:cxnSp>
      <p:cxnSp>
        <p:nvCxnSpPr>
          <p:cNvPr id="178" name="Connector: Elbow 177">
            <a:extLst>
              <a:ext uri="{FF2B5EF4-FFF2-40B4-BE49-F238E27FC236}">
                <a16:creationId xmlns:a16="http://schemas.microsoft.com/office/drawing/2014/main" id="{46441574-A10F-4F4D-9781-A731E01DF167}"/>
              </a:ext>
            </a:extLst>
          </p:cNvPr>
          <p:cNvCxnSpPr>
            <a:cxnSpLocks/>
            <a:stCxn id="191" idx="2"/>
          </p:cNvCxnSpPr>
          <p:nvPr/>
        </p:nvCxnSpPr>
        <p:spPr>
          <a:xfrm rot="5400000">
            <a:off x="7202225" y="3452519"/>
            <a:ext cx="142766" cy="1350877"/>
          </a:xfrm>
          <a:prstGeom prst="bentConnector2">
            <a:avLst/>
          </a:prstGeom>
          <a:ln w="19050">
            <a:solidFill>
              <a:srgbClr val="EA9D22"/>
            </a:solidFill>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722A3D26-8BB1-426B-86D6-5C0485774D08}"/>
              </a:ext>
            </a:extLst>
          </p:cNvPr>
          <p:cNvSpPr txBox="1"/>
          <p:nvPr/>
        </p:nvSpPr>
        <p:spPr>
          <a:xfrm>
            <a:off x="909803" y="2005249"/>
            <a:ext cx="28015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2BA0F9"/>
                </a:solidFill>
                <a:effectLst/>
                <a:uLnTx/>
                <a:uFillTx/>
                <a:latin typeface="Calibri" panose="020F0502020204030204" pitchFamily="34" charset="0"/>
                <a:cs typeface="Calibri" panose="020F0502020204030204" pitchFamily="34" charset="0"/>
                <a:sym typeface="Arial"/>
              </a:rPr>
              <a:t>A US Wide Solution for FHIR Endpoint Discovery (Version 2)</a:t>
            </a:r>
          </a:p>
        </p:txBody>
      </p:sp>
      <p:sp>
        <p:nvSpPr>
          <p:cNvPr id="180" name="TextBox 179">
            <a:extLst>
              <a:ext uri="{FF2B5EF4-FFF2-40B4-BE49-F238E27FC236}">
                <a16:creationId xmlns:a16="http://schemas.microsoft.com/office/drawing/2014/main" id="{37DC12AF-DB3E-4142-B777-ECC0B08E6CF8}"/>
              </a:ext>
            </a:extLst>
          </p:cNvPr>
          <p:cNvSpPr txBox="1"/>
          <p:nvPr/>
        </p:nvSpPr>
        <p:spPr>
          <a:xfrm>
            <a:off x="8118669" y="2090824"/>
            <a:ext cx="369811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BC6CB5"/>
                </a:solidFill>
                <a:effectLst/>
                <a:uLnTx/>
                <a:uFillTx/>
                <a:latin typeface="Calibri" panose="020F0502020204030204" pitchFamily="34" charset="0"/>
                <a:cs typeface="Calibri" panose="020F0502020204030204" pitchFamily="34" charset="0"/>
                <a:sym typeface="Arial"/>
              </a:rPr>
              <a:t>An HL7 FHIR Standard Based Solution for Intermediary-to-Intermediary Exchange and Reliable Routing with Metadata  (Version 3 Draft)</a:t>
            </a:r>
          </a:p>
        </p:txBody>
      </p:sp>
      <p:cxnSp>
        <p:nvCxnSpPr>
          <p:cNvPr id="181" name="Connector: Elbow 180">
            <a:extLst>
              <a:ext uri="{FF2B5EF4-FFF2-40B4-BE49-F238E27FC236}">
                <a16:creationId xmlns:a16="http://schemas.microsoft.com/office/drawing/2014/main" id="{E9CA6697-A67D-416E-B105-D5367DBA18F5}"/>
              </a:ext>
            </a:extLst>
          </p:cNvPr>
          <p:cNvCxnSpPr>
            <a:cxnSpLocks/>
          </p:cNvCxnSpPr>
          <p:nvPr/>
        </p:nvCxnSpPr>
        <p:spPr>
          <a:xfrm flipV="1">
            <a:off x="3273754" y="4562206"/>
            <a:ext cx="1790080" cy="914194"/>
          </a:xfrm>
          <a:prstGeom prst="bentConnector3">
            <a:avLst>
              <a:gd name="adj1" fmla="val 99460"/>
            </a:avLst>
          </a:prstGeom>
          <a:ln w="19050">
            <a:solidFill>
              <a:srgbClr val="3FAE49"/>
            </a:solidFill>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EF084BD4-3FFD-46BA-A34B-676F5B93D805}"/>
              </a:ext>
            </a:extLst>
          </p:cNvPr>
          <p:cNvSpPr txBox="1"/>
          <p:nvPr/>
        </p:nvSpPr>
        <p:spPr>
          <a:xfrm>
            <a:off x="8080209" y="3737111"/>
            <a:ext cx="25003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
                <a:srgbClr val="000000"/>
              </a:buClr>
              <a:buSzTx/>
              <a:buFont typeface="Arial"/>
              <a:buNone/>
              <a:tabLst/>
              <a:defRPr/>
            </a:pPr>
            <a:r>
              <a:rPr kumimoji="0" lang="en-US" sz="1600" b="1" i="0" u="none" strike="noStrike" kern="0" cap="none" spc="0" normalizeH="0" baseline="0" noProof="0">
                <a:ln>
                  <a:noFill/>
                </a:ln>
                <a:solidFill>
                  <a:srgbClr val="EA9D22"/>
                </a:solidFill>
                <a:effectLst/>
                <a:uLnTx/>
                <a:uFillTx/>
                <a:latin typeface="Calibri" panose="020F0502020204030204" pitchFamily="34" charset="0"/>
                <a:cs typeface="Calibri" panose="020F0502020204030204" pitchFamily="34" charset="0"/>
                <a:sym typeface="Arial"/>
              </a:rPr>
              <a:t>A Scalable FHIR Testing &amp; Certification Platform (Version 2)</a:t>
            </a:r>
          </a:p>
        </p:txBody>
      </p:sp>
      <p:sp>
        <p:nvSpPr>
          <p:cNvPr id="183" name="TextBox 182">
            <a:extLst>
              <a:ext uri="{FF2B5EF4-FFF2-40B4-BE49-F238E27FC236}">
                <a16:creationId xmlns:a16="http://schemas.microsoft.com/office/drawing/2014/main" id="{CB54EF88-2CC2-4911-A9FE-A7AF0269E048}"/>
              </a:ext>
            </a:extLst>
          </p:cNvPr>
          <p:cNvSpPr txBox="1"/>
          <p:nvPr/>
        </p:nvSpPr>
        <p:spPr>
          <a:xfrm>
            <a:off x="8007489" y="4708952"/>
            <a:ext cx="33724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828181"/>
                </a:solidFill>
                <a:effectLst/>
                <a:uLnTx/>
                <a:uFillTx/>
                <a:latin typeface="Calibri" panose="020F0502020204030204" pitchFamily="34" charset="0"/>
                <a:cs typeface="Calibri" panose="020F0502020204030204" pitchFamily="34" charset="0"/>
                <a:sym typeface="Arial"/>
              </a:rPr>
              <a:t>US Wide Model(s) for Scalable Security Solutions (Version 3 Draft)</a:t>
            </a:r>
          </a:p>
        </p:txBody>
      </p:sp>
      <p:pic>
        <p:nvPicPr>
          <p:cNvPr id="184" name="Graphic 183">
            <a:extLst>
              <a:ext uri="{FF2B5EF4-FFF2-40B4-BE49-F238E27FC236}">
                <a16:creationId xmlns:a16="http://schemas.microsoft.com/office/drawing/2014/main" id="{28ACBC67-5129-46CF-99EA-4706402FA249}"/>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638247" y="2067051"/>
            <a:ext cx="254539" cy="254539"/>
          </a:xfrm>
          <a:prstGeom prst="rect">
            <a:avLst/>
          </a:prstGeom>
        </p:spPr>
      </p:pic>
      <p:sp>
        <p:nvSpPr>
          <p:cNvPr id="185" name="TextBox 184">
            <a:extLst>
              <a:ext uri="{FF2B5EF4-FFF2-40B4-BE49-F238E27FC236}">
                <a16:creationId xmlns:a16="http://schemas.microsoft.com/office/drawing/2014/main" id="{A0A1295D-8348-4853-A93E-214DB3D7A9AF}"/>
              </a:ext>
            </a:extLst>
          </p:cNvPr>
          <p:cNvSpPr txBox="1"/>
          <p:nvPr/>
        </p:nvSpPr>
        <p:spPr>
          <a:xfrm>
            <a:off x="875502" y="2674754"/>
            <a:ext cx="2720355" cy="1077218"/>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2BA0F9"/>
                </a:solidFill>
                <a:effectLst/>
                <a:uLnTx/>
                <a:uFillTx/>
                <a:latin typeface="Calibri" panose="020F0502020204030204" pitchFamily="34" charset="0"/>
                <a:cs typeface="Calibri" panose="020F0502020204030204" pitchFamily="34" charset="0"/>
                <a:sym typeface="Arial"/>
              </a:rPr>
              <a:t>A US Wide Methodology for Supporting Multiple Production Versions of FHIR (Version 2</a:t>
            </a:r>
          </a:p>
        </p:txBody>
      </p:sp>
      <p:sp>
        <p:nvSpPr>
          <p:cNvPr id="186" name="TextBox 185">
            <a:extLst>
              <a:ext uri="{FF2B5EF4-FFF2-40B4-BE49-F238E27FC236}">
                <a16:creationId xmlns:a16="http://schemas.microsoft.com/office/drawing/2014/main" id="{4CD77FF9-09E0-4F4E-A7FE-3A628FFD14CF}"/>
              </a:ext>
            </a:extLst>
          </p:cNvPr>
          <p:cNvSpPr txBox="1"/>
          <p:nvPr/>
        </p:nvSpPr>
        <p:spPr>
          <a:xfrm>
            <a:off x="879231" y="3599991"/>
            <a:ext cx="2919529" cy="83099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2BA0F9"/>
                </a:solidFill>
                <a:effectLst/>
                <a:uLnTx/>
                <a:uFillTx/>
                <a:latin typeface="Calibri" panose="020F0502020204030204" pitchFamily="34" charset="0"/>
                <a:cs typeface="Calibri" panose="020F0502020204030204" pitchFamily="34" charset="0"/>
                <a:sym typeface="Arial"/>
              </a:rPr>
              <a:t>US Wide Scaling Requirements for FHIR RESTful Exchange Intermediaries (Version 2)</a:t>
            </a:r>
          </a:p>
        </p:txBody>
      </p:sp>
      <p:pic>
        <p:nvPicPr>
          <p:cNvPr id="187" name="Graphic 186">
            <a:extLst>
              <a:ext uri="{FF2B5EF4-FFF2-40B4-BE49-F238E27FC236}">
                <a16:creationId xmlns:a16="http://schemas.microsoft.com/office/drawing/2014/main" id="{02066158-D27C-4AD0-BDDA-B558DBF88DAA}"/>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638246" y="2749314"/>
            <a:ext cx="254539" cy="254539"/>
          </a:xfrm>
          <a:prstGeom prst="rect">
            <a:avLst/>
          </a:prstGeom>
        </p:spPr>
      </p:pic>
      <p:pic>
        <p:nvPicPr>
          <p:cNvPr id="188" name="Graphic 187">
            <a:extLst>
              <a:ext uri="{FF2B5EF4-FFF2-40B4-BE49-F238E27FC236}">
                <a16:creationId xmlns:a16="http://schemas.microsoft.com/office/drawing/2014/main" id="{DD1BD53F-7972-4477-B776-47EA253131E0}"/>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653670" y="3656736"/>
            <a:ext cx="254539" cy="254539"/>
          </a:xfrm>
          <a:prstGeom prst="rect">
            <a:avLst/>
          </a:prstGeom>
        </p:spPr>
      </p:pic>
      <p:pic>
        <p:nvPicPr>
          <p:cNvPr id="189" name="Graphic 188">
            <a:extLst>
              <a:ext uri="{FF2B5EF4-FFF2-40B4-BE49-F238E27FC236}">
                <a16:creationId xmlns:a16="http://schemas.microsoft.com/office/drawing/2014/main" id="{5A075FDA-4FA6-42F0-B8B9-272095ABCD5F}"/>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612455" y="4696214"/>
            <a:ext cx="254539" cy="254539"/>
          </a:xfrm>
          <a:prstGeom prst="rect">
            <a:avLst/>
          </a:prstGeom>
        </p:spPr>
      </p:pic>
      <p:pic>
        <p:nvPicPr>
          <p:cNvPr id="190" name="Graphic 189">
            <a:extLst>
              <a:ext uri="{FF2B5EF4-FFF2-40B4-BE49-F238E27FC236}">
                <a16:creationId xmlns:a16="http://schemas.microsoft.com/office/drawing/2014/main" id="{75C29940-ABBA-435B-B652-69E98D3E49EA}"/>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7825670" y="2179162"/>
            <a:ext cx="254539" cy="254539"/>
          </a:xfrm>
          <a:prstGeom prst="rect">
            <a:avLst/>
          </a:prstGeom>
        </p:spPr>
      </p:pic>
      <p:pic>
        <p:nvPicPr>
          <p:cNvPr id="191" name="Graphic 190">
            <a:extLst>
              <a:ext uri="{FF2B5EF4-FFF2-40B4-BE49-F238E27FC236}">
                <a16:creationId xmlns:a16="http://schemas.microsoft.com/office/drawing/2014/main" id="{DC3461C4-400F-4CE8-BF2D-4A1BC777F706}"/>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7821776" y="3802035"/>
            <a:ext cx="254539" cy="254539"/>
          </a:xfrm>
          <a:prstGeom prst="rect">
            <a:avLst/>
          </a:prstGeom>
        </p:spPr>
      </p:pic>
      <p:pic>
        <p:nvPicPr>
          <p:cNvPr id="192" name="Graphic 191">
            <a:extLst>
              <a:ext uri="{FF2B5EF4-FFF2-40B4-BE49-F238E27FC236}">
                <a16:creationId xmlns:a16="http://schemas.microsoft.com/office/drawing/2014/main" id="{814FB9ED-1627-4492-B84E-2E7270E4F36F}"/>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7805427" y="4750164"/>
            <a:ext cx="254539" cy="254539"/>
          </a:xfrm>
          <a:prstGeom prst="rect">
            <a:avLst/>
          </a:prstGeom>
        </p:spPr>
      </p:pic>
      <p:grpSp>
        <p:nvGrpSpPr>
          <p:cNvPr id="194" name="Group 193">
            <a:extLst>
              <a:ext uri="{FF2B5EF4-FFF2-40B4-BE49-F238E27FC236}">
                <a16:creationId xmlns:a16="http://schemas.microsoft.com/office/drawing/2014/main" id="{61DD1B70-7973-4632-8541-9E76AC5F362E}"/>
              </a:ext>
            </a:extLst>
          </p:cNvPr>
          <p:cNvGrpSpPr/>
          <p:nvPr/>
        </p:nvGrpSpPr>
        <p:grpSpPr>
          <a:xfrm>
            <a:off x="3693468" y="1419733"/>
            <a:ext cx="1143475" cy="276999"/>
            <a:chOff x="599197" y="6375188"/>
            <a:chExt cx="1081172" cy="280713"/>
          </a:xfrm>
        </p:grpSpPr>
        <p:sp>
          <p:nvSpPr>
            <p:cNvPr id="202" name="Rectangle: Rounded Corners 104">
              <a:extLst>
                <a:ext uri="{FF2B5EF4-FFF2-40B4-BE49-F238E27FC236}">
                  <a16:creationId xmlns:a16="http://schemas.microsoft.com/office/drawing/2014/main" id="{EC2FAF99-7650-4742-BF99-C4E0D6892E69}"/>
                </a:ext>
              </a:extLst>
            </p:cNvPr>
            <p:cNvSpPr/>
            <p:nvPr/>
          </p:nvSpPr>
          <p:spPr>
            <a:xfrm>
              <a:off x="599197" y="6416219"/>
              <a:ext cx="163125" cy="163125"/>
            </a:xfrm>
            <a:prstGeom prst="roundRect">
              <a:avLst/>
            </a:prstGeom>
            <a:solidFill>
              <a:srgbClr val="3F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03" name="TextBox 202">
              <a:extLst>
                <a:ext uri="{FF2B5EF4-FFF2-40B4-BE49-F238E27FC236}">
                  <a16:creationId xmlns:a16="http://schemas.microsoft.com/office/drawing/2014/main" id="{8CC8A868-99CF-4E0C-BF12-BD8CF078E62A}"/>
                </a:ext>
              </a:extLst>
            </p:cNvPr>
            <p:cNvSpPr txBox="1"/>
            <p:nvPr/>
          </p:nvSpPr>
          <p:spPr>
            <a:xfrm>
              <a:off x="762233" y="6375188"/>
              <a:ext cx="918136" cy="2807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t>Identity (4)</a:t>
              </a:r>
            </a:p>
          </p:txBody>
        </p:sp>
      </p:grpSp>
      <p:sp>
        <p:nvSpPr>
          <p:cNvPr id="195" name="Rectangle: Rounded Corners 106">
            <a:extLst>
              <a:ext uri="{FF2B5EF4-FFF2-40B4-BE49-F238E27FC236}">
                <a16:creationId xmlns:a16="http://schemas.microsoft.com/office/drawing/2014/main" id="{25102C4D-2FB5-4290-BB23-5124A5734DA8}"/>
              </a:ext>
            </a:extLst>
          </p:cNvPr>
          <p:cNvSpPr/>
          <p:nvPr/>
        </p:nvSpPr>
        <p:spPr>
          <a:xfrm>
            <a:off x="1207574" y="1471809"/>
            <a:ext cx="174077" cy="160967"/>
          </a:xfrm>
          <a:prstGeom prst="roundRect">
            <a:avLst/>
          </a:prstGeom>
          <a:solidFill>
            <a:srgbClr val="2BA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6" name="TextBox 195">
            <a:extLst>
              <a:ext uri="{FF2B5EF4-FFF2-40B4-BE49-F238E27FC236}">
                <a16:creationId xmlns:a16="http://schemas.microsoft.com/office/drawing/2014/main" id="{75103B8B-892B-44DB-AD5F-D8F1EB9695D7}"/>
              </a:ext>
            </a:extLst>
          </p:cNvPr>
          <p:cNvSpPr txBox="1"/>
          <p:nvPr/>
        </p:nvSpPr>
        <p:spPr>
          <a:xfrm>
            <a:off x="1384279" y="1419733"/>
            <a:ext cx="21196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t>Directory, Version &amp; Scale (3)</a:t>
            </a:r>
          </a:p>
        </p:txBody>
      </p:sp>
      <p:sp>
        <p:nvSpPr>
          <p:cNvPr id="197" name="Rectangle: Rounded Corners 108">
            <a:extLst>
              <a:ext uri="{FF2B5EF4-FFF2-40B4-BE49-F238E27FC236}">
                <a16:creationId xmlns:a16="http://schemas.microsoft.com/office/drawing/2014/main" id="{00917AB8-392D-4D54-90B2-4B1503CA32B4}"/>
              </a:ext>
            </a:extLst>
          </p:cNvPr>
          <p:cNvSpPr/>
          <p:nvPr/>
        </p:nvSpPr>
        <p:spPr>
          <a:xfrm>
            <a:off x="7000034" y="1468144"/>
            <a:ext cx="174077" cy="160967"/>
          </a:xfrm>
          <a:prstGeom prst="roundRect">
            <a:avLst/>
          </a:prstGeom>
          <a:solidFill>
            <a:srgbClr val="EA9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8" name="TextBox 197">
            <a:extLst>
              <a:ext uri="{FF2B5EF4-FFF2-40B4-BE49-F238E27FC236}">
                <a16:creationId xmlns:a16="http://schemas.microsoft.com/office/drawing/2014/main" id="{AEEB789D-7B34-4C9F-9591-FD8E88BBD955}"/>
              </a:ext>
            </a:extLst>
          </p:cNvPr>
          <p:cNvSpPr txBox="1"/>
          <p:nvPr/>
        </p:nvSpPr>
        <p:spPr>
          <a:xfrm>
            <a:off x="7154646" y="1419733"/>
            <a:ext cx="1843339" cy="276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t>Testing &amp; Certification (1)</a:t>
            </a:r>
          </a:p>
        </p:txBody>
      </p:sp>
      <p:sp>
        <p:nvSpPr>
          <p:cNvPr id="199" name="TextBox 198">
            <a:extLst>
              <a:ext uri="{FF2B5EF4-FFF2-40B4-BE49-F238E27FC236}">
                <a16:creationId xmlns:a16="http://schemas.microsoft.com/office/drawing/2014/main" id="{288FC5D5-8EF4-496D-A9DC-1726D262D08A}"/>
              </a:ext>
            </a:extLst>
          </p:cNvPr>
          <p:cNvSpPr txBox="1"/>
          <p:nvPr/>
        </p:nvSpPr>
        <p:spPr>
          <a:xfrm>
            <a:off x="5274836" y="1419733"/>
            <a:ext cx="1545363" cy="276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t>Exchange Process (1)</a:t>
            </a:r>
          </a:p>
        </p:txBody>
      </p:sp>
      <p:sp>
        <p:nvSpPr>
          <p:cNvPr id="200" name="Rectangle: Rounded Corners 112">
            <a:extLst>
              <a:ext uri="{FF2B5EF4-FFF2-40B4-BE49-F238E27FC236}">
                <a16:creationId xmlns:a16="http://schemas.microsoft.com/office/drawing/2014/main" id="{59DF3C08-24FC-4578-89E4-2F83E171310C}"/>
              </a:ext>
            </a:extLst>
          </p:cNvPr>
          <p:cNvSpPr/>
          <p:nvPr/>
        </p:nvSpPr>
        <p:spPr>
          <a:xfrm>
            <a:off x="9132396" y="1478090"/>
            <a:ext cx="172525" cy="160967"/>
          </a:xfrm>
          <a:prstGeom prst="roundRect">
            <a:avLst/>
          </a:prstGeom>
          <a:solidFill>
            <a:srgbClr val="82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01" name="TextBox 200">
            <a:extLst>
              <a:ext uri="{FF2B5EF4-FFF2-40B4-BE49-F238E27FC236}">
                <a16:creationId xmlns:a16="http://schemas.microsoft.com/office/drawing/2014/main" id="{D57B4AF5-F059-4E86-84E7-1BB176235644}"/>
              </a:ext>
            </a:extLst>
          </p:cNvPr>
          <p:cNvSpPr txBox="1"/>
          <p:nvPr/>
        </p:nvSpPr>
        <p:spPr>
          <a:xfrm>
            <a:off x="9304921" y="1419733"/>
            <a:ext cx="10104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t>Security (4)</a:t>
            </a:r>
          </a:p>
        </p:txBody>
      </p:sp>
      <p:sp>
        <p:nvSpPr>
          <p:cNvPr id="204" name="Rectangle: Rounded Corners 112">
            <a:extLst>
              <a:ext uri="{FF2B5EF4-FFF2-40B4-BE49-F238E27FC236}">
                <a16:creationId xmlns:a16="http://schemas.microsoft.com/office/drawing/2014/main" id="{1BABE312-4B94-4EC8-9E1F-D3524690C52A}"/>
              </a:ext>
            </a:extLst>
          </p:cNvPr>
          <p:cNvSpPr/>
          <p:nvPr/>
        </p:nvSpPr>
        <p:spPr>
          <a:xfrm>
            <a:off x="5111268" y="1482613"/>
            <a:ext cx="172525" cy="160967"/>
          </a:xfrm>
          <a:prstGeom prst="roundRect">
            <a:avLst/>
          </a:prstGeom>
          <a:solidFill>
            <a:srgbClr val="BC6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05" name="TextBox 204">
            <a:extLst>
              <a:ext uri="{FF2B5EF4-FFF2-40B4-BE49-F238E27FC236}">
                <a16:creationId xmlns:a16="http://schemas.microsoft.com/office/drawing/2014/main" id="{38213ECE-3EFA-49E4-9196-7C440AC3432E}"/>
              </a:ext>
            </a:extLst>
          </p:cNvPr>
          <p:cNvSpPr txBox="1"/>
          <p:nvPr/>
        </p:nvSpPr>
        <p:spPr>
          <a:xfrm>
            <a:off x="812015" y="5374004"/>
            <a:ext cx="305397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3FAE49"/>
                </a:solidFill>
                <a:effectLst/>
                <a:uLnTx/>
                <a:uFillTx/>
                <a:latin typeface="Calibri" panose="020F0502020204030204"/>
                <a:cs typeface="Arial"/>
                <a:sym typeface="Arial"/>
              </a:rPr>
              <a:t>- Mediated Patient Matching</a:t>
            </a:r>
            <a:endParaRPr kumimoji="0" lang="en-US" sz="1200" b="0" i="0" u="none" strike="noStrike" kern="0" cap="none" spc="0" normalizeH="0" baseline="0" noProof="0">
              <a:ln>
                <a:noFill/>
              </a:ln>
              <a:solidFill>
                <a:prstClr val="black"/>
              </a:solidFill>
              <a:effectLst/>
              <a:uLnTx/>
              <a:uFillTx/>
              <a:latin typeface="Calibri" panose="020F0502020204030204"/>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3FAE49"/>
                </a:solidFill>
                <a:effectLst/>
                <a:uLnTx/>
                <a:uFillTx/>
                <a:latin typeface="Calibri" panose="020F0502020204030204"/>
                <a:cs typeface="Arial"/>
                <a:sym typeface="Arial"/>
              </a:rPr>
              <a:t>- Collaborative Patient Matching</a:t>
            </a:r>
            <a:endParaRPr kumimoji="0" lang="en-US" sz="1200" b="0" i="0" u="none" strike="noStrike" kern="0" cap="none" spc="0" normalizeH="0" baseline="0" noProof="0">
              <a:ln>
                <a:noFill/>
              </a:ln>
              <a:solidFill>
                <a:prstClr val="black"/>
              </a:solidFill>
              <a:effectLst/>
              <a:uLnTx/>
              <a:uFillTx/>
              <a:latin typeface="Calibri" panose="020F0502020204030204"/>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3FAE49"/>
                </a:solidFill>
                <a:effectLst/>
                <a:uLnTx/>
                <a:uFillTx/>
                <a:latin typeface="Calibri" panose="020F0502020204030204"/>
                <a:cs typeface="Arial"/>
                <a:sym typeface="Arial"/>
              </a:rPr>
              <a:t>- Networked Identity Management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3FAE49"/>
                </a:solidFill>
                <a:effectLst/>
                <a:uLnTx/>
                <a:uFillTx/>
                <a:latin typeface="Calibri" panose="020F0502020204030204"/>
                <a:cs typeface="Arial"/>
                <a:sym typeface="Arial"/>
              </a:rPr>
              <a:t>- Distributed Identity Management</a:t>
            </a:r>
            <a:endParaRPr kumimoji="0" lang="en-US" sz="1200" b="0" i="0" u="none" strike="noStrike" kern="0" cap="none" spc="0" normalizeH="0" baseline="0" noProof="0">
              <a:ln>
                <a:noFill/>
              </a:ln>
              <a:solidFill>
                <a:srgbClr val="3FAE49"/>
              </a:solidFill>
              <a:effectLst/>
              <a:uLnTx/>
              <a:uFillTx/>
              <a:latin typeface="Calibri" panose="020F0502020204030204"/>
              <a:cs typeface="Calibri"/>
              <a:sym typeface="Arial"/>
            </a:endParaRPr>
          </a:p>
        </p:txBody>
      </p:sp>
      <p:sp>
        <p:nvSpPr>
          <p:cNvPr id="206" name="TextBox 205">
            <a:extLst>
              <a:ext uri="{FF2B5EF4-FFF2-40B4-BE49-F238E27FC236}">
                <a16:creationId xmlns:a16="http://schemas.microsoft.com/office/drawing/2014/main" id="{4D1E2B6D-5A7E-41D3-B6B1-36BE0B1E738F}"/>
              </a:ext>
            </a:extLst>
          </p:cNvPr>
          <p:cNvSpPr txBox="1"/>
          <p:nvPr/>
        </p:nvSpPr>
        <p:spPr>
          <a:xfrm>
            <a:off x="7949046" y="5255443"/>
            <a:ext cx="30688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A6A6A6"/>
                </a:solidFill>
                <a:effectLst/>
                <a:uLnTx/>
                <a:uFillTx/>
                <a:latin typeface="Calibri" panose="020F0502020204030204"/>
                <a:ea typeface="+mn-lt"/>
                <a:cs typeface="Calibri" panose="020F0502020204030204"/>
                <a:sym typeface="Arial"/>
              </a:rPr>
              <a:t>- UDAP Trusted Dynamic Client Registration</a:t>
            </a:r>
            <a:endParaRPr kumimoji="0" lang="en-US" sz="1200" b="0" i="0" u="none" strike="noStrike" kern="0" cap="none" spc="0" normalizeH="0" baseline="0" noProof="0">
              <a:ln>
                <a:noFill/>
              </a:ln>
              <a:solidFill>
                <a:prstClr val="black"/>
              </a:solidFill>
              <a:effectLst/>
              <a:uLnTx/>
              <a:uFillTx/>
              <a:latin typeface="Calibri" panose="020F0502020204030204"/>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A6A6A6"/>
                </a:solidFill>
                <a:effectLst/>
                <a:uLnTx/>
                <a:uFillTx/>
                <a:latin typeface="Calibri" panose="020F0502020204030204"/>
                <a:ea typeface="+mn-lt"/>
                <a:cs typeface="Calibri" panose="020F0502020204030204"/>
                <a:sym typeface="Arial"/>
              </a:rPr>
              <a:t>- UDAP Tiered OAuth for User Authentication</a:t>
            </a:r>
            <a:endParaRPr kumimoji="0" lang="en-US" sz="1200" b="0" i="0" u="none" strike="noStrike" kern="0" cap="none" spc="0" normalizeH="0" baseline="0" noProof="0">
              <a:ln>
                <a:noFill/>
              </a:ln>
              <a:solidFill>
                <a:srgbClr val="A6A6A6"/>
              </a:solidFill>
              <a:effectLst/>
              <a:uLnTx/>
              <a:uFillTx/>
              <a:latin typeface="Calibri" panose="020F0502020204030204"/>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A6A6A6"/>
                </a:solidFill>
                <a:effectLst/>
                <a:uLnTx/>
                <a:uFillTx/>
                <a:latin typeface="Calibri" panose="020F0502020204030204"/>
                <a:ea typeface="+mn-lt"/>
                <a:cs typeface="Calibri" panose="020F0502020204030204"/>
                <a:sym typeface="Arial"/>
              </a:rPr>
              <a:t>- UDAP JWT-Based Client Authentication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A6A6A6"/>
                </a:solidFill>
                <a:effectLst/>
                <a:uLnTx/>
                <a:uFillTx/>
                <a:latin typeface="Calibri" panose="020F0502020204030204"/>
                <a:ea typeface="+mn-lt"/>
                <a:cs typeface="Calibri" panose="020F0502020204030204"/>
                <a:sym typeface="Arial"/>
              </a:rPr>
              <a:t>- UDAP JWT-Based Authorization Assertions</a:t>
            </a:r>
            <a:endParaRPr kumimoji="0" lang="en-US" sz="1200" b="1" i="1"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207" name="TextBox 206">
            <a:extLst>
              <a:ext uri="{FF2B5EF4-FFF2-40B4-BE49-F238E27FC236}">
                <a16:creationId xmlns:a16="http://schemas.microsoft.com/office/drawing/2014/main" id="{C5B7723C-BDAE-4EEE-9611-C6C8465599CD}"/>
              </a:ext>
            </a:extLst>
          </p:cNvPr>
          <p:cNvSpPr txBox="1"/>
          <p:nvPr/>
        </p:nvSpPr>
        <p:spPr>
          <a:xfrm>
            <a:off x="8099205" y="3093682"/>
            <a:ext cx="37175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693064">
                    <a:lumMod val="60000"/>
                    <a:lumOff val="40000"/>
                  </a:srgbClr>
                </a:solidFill>
                <a:effectLst/>
                <a:uLnTx/>
                <a:uFillTx/>
                <a:latin typeface="Calibri" panose="020F0502020204030204"/>
                <a:cs typeface="Arial"/>
                <a:sym typeface="Arial"/>
              </a:rPr>
              <a:t>- Reliable Routing with Metadata Across Intermediaries</a:t>
            </a:r>
            <a:endParaRPr kumimoji="0" lang="en-US" sz="1200" b="0" i="0" u="none" strike="noStrike" kern="0" cap="none" spc="0" normalizeH="0" baseline="0" noProof="0">
              <a:ln>
                <a:noFill/>
              </a:ln>
              <a:solidFill>
                <a:srgbClr val="693064">
                  <a:lumMod val="60000"/>
                  <a:lumOff val="40000"/>
                </a:srgbClr>
              </a:solidFill>
              <a:effectLst/>
              <a:uLnTx/>
              <a:uFillTx/>
              <a:latin typeface="Calibri" panose="020F0502020204030204"/>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60928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65C35C-ED75-0A45-8E8A-A67019E78B20}"/>
              </a:ext>
            </a:extLst>
          </p:cNvPr>
          <p:cNvSpPr>
            <a:spLocks noGrp="1"/>
          </p:cNvSpPr>
          <p:nvPr>
            <p:ph type="sldNum" sz="quarter" idx="4"/>
          </p:nvPr>
        </p:nvSpPr>
        <p:spPr/>
        <p:txBody>
          <a:bodyPr/>
          <a:lstStyle/>
          <a:p>
            <a:fld id="{D8D877B3-D348-4611-9BDB-C5374591D951}" type="slidenum">
              <a:rPr lang="en-US" smtClean="0"/>
              <a:pPr/>
              <a:t>4</a:t>
            </a:fld>
            <a:endParaRPr lang="en-US"/>
          </a:p>
        </p:txBody>
      </p:sp>
      <p:sp>
        <p:nvSpPr>
          <p:cNvPr id="3" name="Rectangle 2">
            <a:extLst>
              <a:ext uri="{FF2B5EF4-FFF2-40B4-BE49-F238E27FC236}">
                <a16:creationId xmlns:a16="http://schemas.microsoft.com/office/drawing/2014/main" id="{AF4CD587-5FA3-644B-BF6B-A572DF659585}"/>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C9621BB-7D10-6E4A-B11B-D7518FBA424A}"/>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01E0AB0-2991-1647-BF1E-86E18AE05051}"/>
              </a:ext>
            </a:extLst>
          </p:cNvPr>
          <p:cNvGrpSpPr/>
          <p:nvPr/>
        </p:nvGrpSpPr>
        <p:grpSpPr>
          <a:xfrm>
            <a:off x="10752013" y="10633"/>
            <a:ext cx="1439987" cy="6858000"/>
            <a:chOff x="1650797" y="10633"/>
            <a:chExt cx="1439987" cy="6858000"/>
          </a:xfrm>
        </p:grpSpPr>
        <p:pic>
          <p:nvPicPr>
            <p:cNvPr id="6" name="Picture Placeholder 4">
              <a:extLst>
                <a:ext uri="{FF2B5EF4-FFF2-40B4-BE49-F238E27FC236}">
                  <a16:creationId xmlns:a16="http://schemas.microsoft.com/office/drawing/2014/main" id="{AC591D9D-41E2-4941-B0AD-2B592F94F8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7" name="Picture Placeholder 4">
              <a:extLst>
                <a:ext uri="{FF2B5EF4-FFF2-40B4-BE49-F238E27FC236}">
                  <a16:creationId xmlns:a16="http://schemas.microsoft.com/office/drawing/2014/main" id="{A5CE0850-8FA4-604A-8D71-2D667EE709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8" name="Picture Placeholder 4">
              <a:extLst>
                <a:ext uri="{FF2B5EF4-FFF2-40B4-BE49-F238E27FC236}">
                  <a16:creationId xmlns:a16="http://schemas.microsoft.com/office/drawing/2014/main" id="{67295BAE-3B77-AA41-B2B6-8614E0671D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9" name="Group 8">
            <a:extLst>
              <a:ext uri="{FF2B5EF4-FFF2-40B4-BE49-F238E27FC236}">
                <a16:creationId xmlns:a16="http://schemas.microsoft.com/office/drawing/2014/main" id="{323020C1-B7D7-2940-97E5-7110620C9B15}"/>
              </a:ext>
            </a:extLst>
          </p:cNvPr>
          <p:cNvGrpSpPr/>
          <p:nvPr/>
        </p:nvGrpSpPr>
        <p:grpSpPr>
          <a:xfrm>
            <a:off x="8391839" y="10633"/>
            <a:ext cx="2331719" cy="6858000"/>
            <a:chOff x="1650797" y="10633"/>
            <a:chExt cx="2331719" cy="6858000"/>
          </a:xfrm>
        </p:grpSpPr>
        <p:pic>
          <p:nvPicPr>
            <p:cNvPr id="10" name="Picture Placeholder 4">
              <a:extLst>
                <a:ext uri="{FF2B5EF4-FFF2-40B4-BE49-F238E27FC236}">
                  <a16:creationId xmlns:a16="http://schemas.microsoft.com/office/drawing/2014/main" id="{9A7AA60D-E7ED-5E44-8A5D-0A3F1197CD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1" name="Picture Placeholder 4">
              <a:extLst>
                <a:ext uri="{FF2B5EF4-FFF2-40B4-BE49-F238E27FC236}">
                  <a16:creationId xmlns:a16="http://schemas.microsoft.com/office/drawing/2014/main" id="{6AC3BC95-7172-BB49-8B8B-19DCB81C9E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2" name="Picture Placeholder 4">
              <a:extLst>
                <a:ext uri="{FF2B5EF4-FFF2-40B4-BE49-F238E27FC236}">
                  <a16:creationId xmlns:a16="http://schemas.microsoft.com/office/drawing/2014/main" id="{FC2CEF78-D740-C14D-BCB6-85C9C2C695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13" name="Group 12">
            <a:extLst>
              <a:ext uri="{FF2B5EF4-FFF2-40B4-BE49-F238E27FC236}">
                <a16:creationId xmlns:a16="http://schemas.microsoft.com/office/drawing/2014/main" id="{37792893-AFBE-984B-B732-C0F8219A6FC8}"/>
              </a:ext>
            </a:extLst>
          </p:cNvPr>
          <p:cNvGrpSpPr/>
          <p:nvPr/>
        </p:nvGrpSpPr>
        <p:grpSpPr>
          <a:xfrm>
            <a:off x="1650797" y="10633"/>
            <a:ext cx="2331719" cy="6858000"/>
            <a:chOff x="1650797" y="10633"/>
            <a:chExt cx="2331719" cy="6858000"/>
          </a:xfrm>
        </p:grpSpPr>
        <p:pic>
          <p:nvPicPr>
            <p:cNvPr id="14" name="Picture Placeholder 4">
              <a:extLst>
                <a:ext uri="{FF2B5EF4-FFF2-40B4-BE49-F238E27FC236}">
                  <a16:creationId xmlns:a16="http://schemas.microsoft.com/office/drawing/2014/main" id="{A45FB4A2-9525-D54C-8208-BCF7EA49D6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5" name="Picture Placeholder 4">
              <a:extLst>
                <a:ext uri="{FF2B5EF4-FFF2-40B4-BE49-F238E27FC236}">
                  <a16:creationId xmlns:a16="http://schemas.microsoft.com/office/drawing/2014/main" id="{9D8E9ACF-F38C-B54A-8B30-33115DC6CA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6" name="Picture Placeholder 4">
              <a:extLst>
                <a:ext uri="{FF2B5EF4-FFF2-40B4-BE49-F238E27FC236}">
                  <a16:creationId xmlns:a16="http://schemas.microsoft.com/office/drawing/2014/main" id="{43DE9A9B-DCE9-A143-8748-E15E810907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17" name="Oval 16">
            <a:extLst>
              <a:ext uri="{FF2B5EF4-FFF2-40B4-BE49-F238E27FC236}">
                <a16:creationId xmlns:a16="http://schemas.microsoft.com/office/drawing/2014/main" id="{208EFF29-B617-1A48-9664-3D8E905859FD}"/>
              </a:ext>
            </a:extLst>
          </p:cNvPr>
          <p:cNvSpPr/>
          <p:nvPr/>
        </p:nvSpPr>
        <p:spPr>
          <a:xfrm>
            <a:off x="1873016" y="-663864"/>
            <a:ext cx="8578788" cy="857878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6">
            <a:extLst>
              <a:ext uri="{FF2B5EF4-FFF2-40B4-BE49-F238E27FC236}">
                <a16:creationId xmlns:a16="http://schemas.microsoft.com/office/drawing/2014/main" id="{7110F8B2-F0A6-5641-8FAB-5CEE18D58B72}"/>
              </a:ext>
            </a:extLst>
          </p:cNvPr>
          <p:cNvSpPr txBox="1">
            <a:spLocks/>
          </p:cNvSpPr>
          <p:nvPr/>
        </p:nvSpPr>
        <p:spPr>
          <a:xfrm>
            <a:off x="1873016" y="2733809"/>
            <a:ext cx="8578788" cy="1783443"/>
          </a:xfrm>
          <a:prstGeom prst="rect">
            <a:avLst/>
          </a:prstGeom>
        </p:spPr>
        <p:txBody>
          <a:bodyPr lIns="457200" tIns="0" rIns="457200" anchor="ct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gn="ctr"/>
            <a:r>
              <a:rPr lang="en-US" sz="7200"/>
              <a:t>Concepts</a:t>
            </a:r>
            <a:endParaRPr lang="en-US" sz="7200">
              <a:solidFill>
                <a:srgbClr val="FFFFFF"/>
              </a:solidFill>
            </a:endParaRPr>
          </a:p>
        </p:txBody>
      </p:sp>
      <p:grpSp>
        <p:nvGrpSpPr>
          <p:cNvPr id="19" name="Group 18">
            <a:extLst>
              <a:ext uri="{FF2B5EF4-FFF2-40B4-BE49-F238E27FC236}">
                <a16:creationId xmlns:a16="http://schemas.microsoft.com/office/drawing/2014/main" id="{5374F290-047B-864A-88AB-18D669ABD883}"/>
              </a:ext>
            </a:extLst>
          </p:cNvPr>
          <p:cNvGrpSpPr/>
          <p:nvPr/>
        </p:nvGrpSpPr>
        <p:grpSpPr>
          <a:xfrm>
            <a:off x="0" y="10633"/>
            <a:ext cx="1611456" cy="6858000"/>
            <a:chOff x="2371060" y="10633"/>
            <a:chExt cx="1611456" cy="6858000"/>
          </a:xfrm>
        </p:grpSpPr>
        <p:pic>
          <p:nvPicPr>
            <p:cNvPr id="20" name="Picture Placeholder 4">
              <a:extLst>
                <a:ext uri="{FF2B5EF4-FFF2-40B4-BE49-F238E27FC236}">
                  <a16:creationId xmlns:a16="http://schemas.microsoft.com/office/drawing/2014/main" id="{C6A8B3FB-4ED3-C04D-8B02-B88E5B439B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21" name="Picture Placeholder 4">
              <a:extLst>
                <a:ext uri="{FF2B5EF4-FFF2-40B4-BE49-F238E27FC236}">
                  <a16:creationId xmlns:a16="http://schemas.microsoft.com/office/drawing/2014/main" id="{1574D03D-70C3-A44F-82A5-C746623AD1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22" name="Picture Placeholder 4">
              <a:extLst>
                <a:ext uri="{FF2B5EF4-FFF2-40B4-BE49-F238E27FC236}">
                  <a16:creationId xmlns:a16="http://schemas.microsoft.com/office/drawing/2014/main" id="{BC6C44CB-F3D5-5D41-B36F-59483E00F5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sp>
        <p:nvSpPr>
          <p:cNvPr id="49" name="Title 6">
            <a:extLst>
              <a:ext uri="{FF2B5EF4-FFF2-40B4-BE49-F238E27FC236}">
                <a16:creationId xmlns:a16="http://schemas.microsoft.com/office/drawing/2014/main" id="{1AC8E2FB-B47D-554E-B35C-F07AFE631F97}"/>
              </a:ext>
            </a:extLst>
          </p:cNvPr>
          <p:cNvSpPr txBox="1">
            <a:spLocks/>
          </p:cNvSpPr>
          <p:nvPr/>
        </p:nvSpPr>
        <p:spPr>
          <a:xfrm>
            <a:off x="1883555" y="3258107"/>
            <a:ext cx="8578788" cy="1062407"/>
          </a:xfrm>
          <a:prstGeom prst="rect">
            <a:avLst/>
          </a:prstGeom>
        </p:spPr>
        <p:txBody>
          <a:bodyPr lIns="457200" tIns="0" rIns="457200" anchor="ct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gn="ctr"/>
            <a:r>
              <a:rPr lang="en-US" sz="4800" dirty="0">
                <a:solidFill>
                  <a:schemeClr val="bg1"/>
                </a:solidFill>
                <a:latin typeface="Prometo Medium" panose="020B0604030203060203" pitchFamily="34" charset="77"/>
              </a:rPr>
              <a:t>We’re prioritizing </a:t>
            </a:r>
            <a:br>
              <a:rPr lang="en-US" sz="4800" dirty="0">
                <a:solidFill>
                  <a:schemeClr val="bg1"/>
                </a:solidFill>
                <a:latin typeface="Prometo Medium" panose="020B0604030203060203" pitchFamily="34" charset="77"/>
              </a:rPr>
            </a:br>
            <a:r>
              <a:rPr lang="en-US" sz="4800" dirty="0">
                <a:solidFill>
                  <a:schemeClr val="bg1"/>
                </a:solidFill>
                <a:latin typeface="Prometo Medium" panose="020B0604030203060203" pitchFamily="34" charset="77"/>
              </a:rPr>
              <a:t>health and safety. </a:t>
            </a:r>
          </a:p>
          <a:p>
            <a:pPr algn="ctr"/>
            <a:endParaRPr lang="en-US" sz="7200" dirty="0">
              <a:solidFill>
                <a:schemeClr val="bg1"/>
              </a:solidFill>
            </a:endParaRPr>
          </a:p>
        </p:txBody>
      </p:sp>
      <p:sp>
        <p:nvSpPr>
          <p:cNvPr id="50" name="TextBox 49">
            <a:extLst>
              <a:ext uri="{FF2B5EF4-FFF2-40B4-BE49-F238E27FC236}">
                <a16:creationId xmlns:a16="http://schemas.microsoft.com/office/drawing/2014/main" id="{ABE2BD06-1213-B446-B37E-743F2A0D5EB1}"/>
              </a:ext>
            </a:extLst>
          </p:cNvPr>
          <p:cNvSpPr txBox="1"/>
          <p:nvPr/>
        </p:nvSpPr>
        <p:spPr>
          <a:xfrm>
            <a:off x="1883556" y="6041843"/>
            <a:ext cx="8578787" cy="338554"/>
          </a:xfrm>
          <a:prstGeom prst="rect">
            <a:avLst/>
          </a:prstGeom>
          <a:noFill/>
        </p:spPr>
        <p:txBody>
          <a:bodyPr wrap="square" lIns="0" rIns="0" rtlCol="0">
            <a:spAutoFit/>
          </a:bodyPr>
          <a:lstStyle/>
          <a:p>
            <a:pPr algn="ctr"/>
            <a:r>
              <a:rPr lang="en-US" sz="1600" dirty="0" err="1">
                <a:solidFill>
                  <a:schemeClr val="bg1"/>
                </a:solidFill>
                <a:latin typeface="Prometo Medium" panose="020B0604030203060203" pitchFamily="34" charset="77"/>
                <a:ea typeface="Open Sans" charset="0"/>
                <a:cs typeface="Open Sans" charset="0"/>
              </a:rPr>
              <a:t>himssconference.org</a:t>
            </a:r>
            <a:endParaRPr lang="en-US" sz="1600" dirty="0">
              <a:solidFill>
                <a:schemeClr val="bg1"/>
              </a:solidFill>
              <a:latin typeface="Prometo Medium" panose="020B0604030203060203" pitchFamily="34" charset="77"/>
              <a:ea typeface="Open Sans" charset="0"/>
              <a:cs typeface="Open Sans" charset="0"/>
            </a:endParaRPr>
          </a:p>
        </p:txBody>
      </p:sp>
      <p:sp>
        <p:nvSpPr>
          <p:cNvPr id="51" name="TextBox 50">
            <a:extLst>
              <a:ext uri="{FF2B5EF4-FFF2-40B4-BE49-F238E27FC236}">
                <a16:creationId xmlns:a16="http://schemas.microsoft.com/office/drawing/2014/main" id="{E9CB7061-65BB-5A44-8EE4-4C9B90E36ACD}"/>
              </a:ext>
            </a:extLst>
          </p:cNvPr>
          <p:cNvSpPr txBox="1"/>
          <p:nvPr/>
        </p:nvSpPr>
        <p:spPr>
          <a:xfrm>
            <a:off x="2168795" y="4235540"/>
            <a:ext cx="7987229" cy="646331"/>
          </a:xfrm>
          <a:prstGeom prst="rect">
            <a:avLst/>
          </a:prstGeom>
          <a:noFill/>
        </p:spPr>
        <p:txBody>
          <a:bodyPr wrap="square" rtlCol="0">
            <a:spAutoFit/>
          </a:bodyPr>
          <a:lstStyle/>
          <a:p>
            <a:pPr algn="ctr"/>
            <a:r>
              <a:rPr lang="en-US" dirty="0">
                <a:solidFill>
                  <a:schemeClr val="bg1"/>
                </a:solidFill>
                <a:latin typeface="Century Gothic" panose="020B0502020202020204" pitchFamily="34" charset="0"/>
              </a:rPr>
              <a:t>The </a:t>
            </a:r>
            <a:r>
              <a:rPr lang="en-US" dirty="0" smtClean="0">
                <a:solidFill>
                  <a:schemeClr val="bg1"/>
                </a:solidFill>
                <a:latin typeface="Century Gothic" panose="020B0502020202020204" pitchFamily="34" charset="0"/>
              </a:rPr>
              <a:t>HIMSS </a:t>
            </a:r>
            <a:r>
              <a:rPr lang="en-US" dirty="0">
                <a:solidFill>
                  <a:schemeClr val="bg1"/>
                </a:solidFill>
                <a:latin typeface="Century Gothic" panose="020B0502020202020204" pitchFamily="34" charset="0"/>
              </a:rPr>
              <a:t>Global Conference &amp; Exhibition </a:t>
            </a:r>
            <a:br>
              <a:rPr lang="en-US" dirty="0">
                <a:solidFill>
                  <a:schemeClr val="bg1"/>
                </a:solidFill>
                <a:latin typeface="Century Gothic" panose="020B0502020202020204" pitchFamily="34" charset="0"/>
              </a:rPr>
            </a:br>
            <a:r>
              <a:rPr lang="en-US" dirty="0" smtClean="0">
                <a:solidFill>
                  <a:schemeClr val="bg1"/>
                </a:solidFill>
                <a:latin typeface="Century Gothic" panose="020B0502020202020204" pitchFamily="34" charset="0"/>
              </a:rPr>
              <a:t>will be held August </a:t>
            </a:r>
            <a:r>
              <a:rPr lang="en-US" dirty="0">
                <a:solidFill>
                  <a:schemeClr val="bg1"/>
                </a:solidFill>
                <a:latin typeface="Century Gothic" panose="020B0502020202020204" pitchFamily="34" charset="0"/>
              </a:rPr>
              <a:t>9-13, </a:t>
            </a:r>
            <a:r>
              <a:rPr lang="en-US" dirty="0" smtClean="0">
                <a:solidFill>
                  <a:schemeClr val="bg1"/>
                </a:solidFill>
                <a:latin typeface="Century Gothic" panose="020B0502020202020204" pitchFamily="34" charset="0"/>
              </a:rPr>
              <a:t>2021 </a:t>
            </a:r>
            <a:endParaRPr lang="en-US" dirty="0">
              <a:solidFill>
                <a:schemeClr val="bg1"/>
              </a:solidFill>
              <a:latin typeface="Century Gothic" panose="020B0502020202020204" pitchFamily="34" charset="0"/>
            </a:endParaRPr>
          </a:p>
        </p:txBody>
      </p:sp>
      <p:pic>
        <p:nvPicPr>
          <p:cNvPr id="53" name="Picture 52" descr="A picture containing drawing&#10;&#10;Description automatically generated">
            <a:extLst>
              <a:ext uri="{FF2B5EF4-FFF2-40B4-BE49-F238E27FC236}">
                <a16:creationId xmlns:a16="http://schemas.microsoft.com/office/drawing/2014/main" id="{24651C40-CBA3-D142-A92B-C3876F572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781" y="322625"/>
            <a:ext cx="2657255" cy="1186997"/>
          </a:xfrm>
          <a:prstGeom prst="rect">
            <a:avLst/>
          </a:prstGeom>
        </p:spPr>
      </p:pic>
    </p:spTree>
    <p:extLst>
      <p:ext uri="{BB962C8B-B14F-4D97-AF65-F5344CB8AC3E}">
        <p14:creationId xmlns:p14="http://schemas.microsoft.com/office/powerpoint/2010/main" val="3549353470"/>
      </p:ext>
    </p:extLst>
  </p:cSld>
  <p:clrMapOvr>
    <a:masterClrMapping/>
  </p:clrMapOvr>
  <mc:AlternateContent xmlns:mc="http://schemas.openxmlformats.org/markup-compatibility/2006" xmlns:p14="http://schemas.microsoft.com/office/powerpoint/2010/main">
    <mc:Choice Requires="p14">
      <p:transition spd="slow" p14:dur="2000"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117167" y="1501979"/>
            <a:ext cx="5917105" cy="4466270"/>
          </a:xfrm>
          <a:prstGeom prst="roundRect">
            <a:avLst>
              <a:gd name="adj" fmla="val 6447"/>
            </a:avLst>
          </a:prstGeom>
          <a:solidFill>
            <a:srgbClr val="F5F5F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217" name="Rectangle: Rounded Corners 216">
            <a:extLst>
              <a:ext uri="{FF2B5EF4-FFF2-40B4-BE49-F238E27FC236}">
                <a16:creationId xmlns:a16="http://schemas.microsoft.com/office/drawing/2014/main" id="{481AC137-EA22-4C33-A6C0-8D048402EFEA}"/>
              </a:ext>
            </a:extLst>
          </p:cNvPr>
          <p:cNvSpPr/>
          <p:nvPr/>
        </p:nvSpPr>
        <p:spPr>
          <a:xfrm>
            <a:off x="3117167" y="6030822"/>
            <a:ext cx="5917105" cy="283339"/>
          </a:xfrm>
          <a:prstGeom prst="roundRect">
            <a:avLst>
              <a:gd name="adj" fmla="val 0"/>
            </a:avLst>
          </a:prstGeom>
          <a:solidFill>
            <a:schemeClr val="bg2">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sym typeface="Arial"/>
              </a:rPr>
              <a:t>CONFORMANCE &amp; CERTIFICATION (Testing &amp; Certification Program)</a:t>
            </a:r>
            <a:endParaRPr kumimoji="0" lang="en-US" sz="1400" b="1"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sym typeface="Arial"/>
            </a:endParaRPr>
          </a:p>
        </p:txBody>
      </p:sp>
      <p:sp>
        <p:nvSpPr>
          <p:cNvPr id="222" name="Rectangle: Rounded Corners 221">
            <a:extLst>
              <a:ext uri="{FF2B5EF4-FFF2-40B4-BE49-F238E27FC236}">
                <a16:creationId xmlns:a16="http://schemas.microsoft.com/office/drawing/2014/main" id="{4EC78291-288E-48D8-A61D-E6C7057C991E}"/>
              </a:ext>
            </a:extLst>
          </p:cNvPr>
          <p:cNvSpPr/>
          <p:nvPr/>
        </p:nvSpPr>
        <p:spPr>
          <a:xfrm>
            <a:off x="3117167" y="6341699"/>
            <a:ext cx="5917105" cy="283339"/>
          </a:xfrm>
          <a:prstGeom prst="roundRect">
            <a:avLst>
              <a:gd name="adj" fmla="val 0"/>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entury Gothic" panose="020F0302020204030204"/>
                <a:ea typeface="+mn-ea"/>
                <a:cs typeface="+mn-cs"/>
                <a:sym typeface="Arial"/>
              </a:rPr>
              <a:t>PILOTS (</a:t>
            </a:r>
            <a:r>
              <a:rPr kumimoji="0" lang="en-US" sz="1200" b="1" i="1" u="none" strike="noStrike" kern="1200" cap="none" spc="0" normalizeH="0" baseline="0" noProof="0">
                <a:ln>
                  <a:noFill/>
                </a:ln>
                <a:solidFill>
                  <a:prstClr val="white"/>
                </a:solidFill>
                <a:effectLst/>
                <a:uLnTx/>
                <a:uFillTx/>
                <a:latin typeface="Century Gothic" panose="020F0302020204030204"/>
                <a:ea typeface="+mn-ea"/>
                <a:cs typeface="+mn-cs"/>
                <a:sym typeface="Arial"/>
              </a:rPr>
              <a:t>FAST</a:t>
            </a:r>
            <a:r>
              <a:rPr kumimoji="0" lang="en-US" sz="1200" b="1" i="0" u="none" strike="noStrike" kern="1200" cap="none" spc="0" normalizeH="0" baseline="0" noProof="0">
                <a:ln>
                  <a:noFill/>
                </a:ln>
                <a:solidFill>
                  <a:prstClr val="white"/>
                </a:solidFill>
                <a:effectLst/>
                <a:uLnTx/>
                <a:uFillTx/>
                <a:latin typeface="Century Gothic" panose="020F0302020204030204"/>
                <a:ea typeface="+mn-ea"/>
                <a:cs typeface="+mn-cs"/>
                <a:sym typeface="Arial"/>
              </a:rPr>
              <a:t> Capability Vetting with Existing HL7 Accelerators)</a:t>
            </a:r>
            <a:endParaRPr kumimoji="0" lang="en-US" sz="1400" b="1"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pic>
        <p:nvPicPr>
          <p:cNvPr id="5" name="Picture 4"/>
          <p:cNvPicPr>
            <a:picLocks noChangeAspect="1"/>
          </p:cNvPicPr>
          <p:nvPr/>
        </p:nvPicPr>
        <p:blipFill>
          <a:blip r:embed="rId3"/>
          <a:stretch>
            <a:fillRect/>
          </a:stretch>
        </p:blipFill>
        <p:spPr>
          <a:xfrm>
            <a:off x="3353985" y="2532477"/>
            <a:ext cx="1026757" cy="1001866"/>
          </a:xfrm>
          <a:prstGeom prst="rect">
            <a:avLst/>
          </a:prstGeom>
          <a:solidFill>
            <a:schemeClr val="accent2"/>
          </a:solidFill>
        </p:spPr>
      </p:pic>
      <p:pic>
        <p:nvPicPr>
          <p:cNvPr id="8" name="Picture 7"/>
          <p:cNvPicPr>
            <a:picLocks noChangeAspect="1"/>
          </p:cNvPicPr>
          <p:nvPr/>
        </p:nvPicPr>
        <p:blipFill>
          <a:blip r:embed="rId4"/>
          <a:stretch>
            <a:fillRect/>
          </a:stretch>
        </p:blipFill>
        <p:spPr>
          <a:xfrm>
            <a:off x="7792502" y="2535219"/>
            <a:ext cx="1024929" cy="928213"/>
          </a:xfrm>
          <a:prstGeom prst="rect">
            <a:avLst/>
          </a:prstGeom>
        </p:spPr>
      </p:pic>
      <p:sp>
        <p:nvSpPr>
          <p:cNvPr id="11" name="TextBox 10"/>
          <p:cNvSpPr txBox="1"/>
          <p:nvPr/>
        </p:nvSpPr>
        <p:spPr>
          <a:xfrm>
            <a:off x="502264" y="962614"/>
            <a:ext cx="110885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entury Gothic" panose="020F0302020204030204"/>
                <a:cs typeface="Arial"/>
                <a:sym typeface="Arial"/>
              </a:rPr>
              <a:t>Security (Authenticate/Authorize)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Century Gothic" panose="020F0302020204030204"/>
                <a:cs typeface="Arial"/>
                <a:sym typeface="Arial"/>
              </a:rPr>
              <a:t>UDAP Trusted Dynamic Client Registration - UDAP Tiered OAuth User Authentication - UDAP JWT-Based Client Authentication - UDAP JWT-Based Authorization Assertions</a:t>
            </a:r>
          </a:p>
        </p:txBody>
      </p:sp>
      <p:pic>
        <p:nvPicPr>
          <p:cNvPr id="149" name="Graphic 43">
            <a:extLst>
              <a:ext uri="{FF2B5EF4-FFF2-40B4-BE49-F238E27FC236}">
                <a16:creationId xmlns:a16="http://schemas.microsoft.com/office/drawing/2014/main" id="{3859ADA1-B249-4E9A-8D1F-D662463F078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39125" y="4899653"/>
            <a:ext cx="614801" cy="600163"/>
          </a:xfrm>
          <a:prstGeom prst="rect">
            <a:avLst/>
          </a:prstGeom>
        </p:spPr>
      </p:pic>
      <p:sp>
        <p:nvSpPr>
          <p:cNvPr id="153" name="TextBox 152"/>
          <p:cNvSpPr txBox="1"/>
          <p:nvPr/>
        </p:nvSpPr>
        <p:spPr>
          <a:xfrm>
            <a:off x="3730080" y="5473169"/>
            <a:ext cx="46328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Verdana" panose="020B0604030504040204" pitchFamily="34" charset="0"/>
                <a:cs typeface="Arial"/>
                <a:sym typeface="Arial"/>
              </a:rPr>
              <a:t>National Directory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Verdana" panose="020B0604030504040204" pitchFamily="34" charset="0"/>
                <a:cs typeface="Arial"/>
                <a:sym typeface="Arial"/>
              </a:rPr>
              <a:t>Endpoints – Profiles – Versioning – Trust - Conformance </a:t>
            </a:r>
          </a:p>
        </p:txBody>
      </p:sp>
      <p:cxnSp>
        <p:nvCxnSpPr>
          <p:cNvPr id="24" name="Elbow Connector 23"/>
          <p:cNvCxnSpPr>
            <a:cxnSpLocks/>
          </p:cNvCxnSpPr>
          <p:nvPr/>
        </p:nvCxnSpPr>
        <p:spPr>
          <a:xfrm rot="5400000">
            <a:off x="6437718" y="3451357"/>
            <a:ext cx="1701161" cy="1777306"/>
          </a:xfrm>
          <a:prstGeom prst="bentConnector2">
            <a:avLst/>
          </a:prstGeom>
          <a:ln w="285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4" name="Graphic 111">
            <a:extLst>
              <a:ext uri="{FF2B5EF4-FFF2-40B4-BE49-F238E27FC236}">
                <a16:creationId xmlns:a16="http://schemas.microsoft.com/office/drawing/2014/main" id="{DA28BE7C-FD29-48CD-958A-CA75DE422A9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707921" y="3645877"/>
            <a:ext cx="677209" cy="539937"/>
          </a:xfrm>
          <a:prstGeom prst="rect">
            <a:avLst/>
          </a:prstGeom>
        </p:spPr>
      </p:pic>
      <p:sp>
        <p:nvSpPr>
          <p:cNvPr id="155" name="TextBox 154"/>
          <p:cNvSpPr txBox="1"/>
          <p:nvPr/>
        </p:nvSpPr>
        <p:spPr>
          <a:xfrm>
            <a:off x="3998269" y="4229914"/>
            <a:ext cx="4096512"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entury Gothic" panose="020F0302020204030204"/>
                <a:cs typeface="Arial"/>
                <a:sym typeface="Arial"/>
              </a:rPr>
              <a:t>Identity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Century Gothic" panose="020F0302020204030204"/>
                <a:cs typeface="Arial"/>
                <a:sym typeface="Arial"/>
              </a:rPr>
              <a:t>Collaborative/Mediated Patient Matching – Collaborative/Mediated Identity Management</a:t>
            </a:r>
          </a:p>
        </p:txBody>
      </p:sp>
      <p:cxnSp>
        <p:nvCxnSpPr>
          <p:cNvPr id="46" name="Straight Arrow Connector 45"/>
          <p:cNvCxnSpPr>
            <a:cxnSpLocks/>
          </p:cNvCxnSpPr>
          <p:nvPr/>
        </p:nvCxnSpPr>
        <p:spPr>
          <a:xfrm flipV="1">
            <a:off x="4403563" y="2929666"/>
            <a:ext cx="3285924" cy="12304"/>
          </a:xfrm>
          <a:prstGeom prst="straightConnector1">
            <a:avLst/>
          </a:prstGeom>
          <a:ln w="381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rotWithShape="1">
          <a:blip r:embed="rId4"/>
          <a:srcRect r="55575"/>
          <a:stretch/>
        </p:blipFill>
        <p:spPr>
          <a:xfrm>
            <a:off x="6661381" y="3024447"/>
            <a:ext cx="313923" cy="689400"/>
          </a:xfrm>
          <a:prstGeom prst="rect">
            <a:avLst/>
          </a:prstGeom>
        </p:spPr>
      </p:pic>
      <p:pic>
        <p:nvPicPr>
          <p:cNvPr id="158" name="Picture 157"/>
          <p:cNvPicPr>
            <a:picLocks noChangeAspect="1"/>
          </p:cNvPicPr>
          <p:nvPr/>
        </p:nvPicPr>
        <p:blipFill rotWithShape="1">
          <a:blip r:embed="rId4"/>
          <a:srcRect r="55575"/>
          <a:stretch/>
        </p:blipFill>
        <p:spPr>
          <a:xfrm>
            <a:off x="5889564" y="2177395"/>
            <a:ext cx="313923" cy="689400"/>
          </a:xfrm>
          <a:prstGeom prst="rect">
            <a:avLst/>
          </a:prstGeom>
        </p:spPr>
      </p:pic>
      <p:pic>
        <p:nvPicPr>
          <p:cNvPr id="159" name="Picture 158"/>
          <p:cNvPicPr>
            <a:picLocks noChangeAspect="1"/>
          </p:cNvPicPr>
          <p:nvPr/>
        </p:nvPicPr>
        <p:blipFill rotWithShape="1">
          <a:blip r:embed="rId4"/>
          <a:srcRect r="55575"/>
          <a:stretch/>
        </p:blipFill>
        <p:spPr>
          <a:xfrm>
            <a:off x="5031206" y="3009153"/>
            <a:ext cx="313923" cy="689400"/>
          </a:xfrm>
          <a:prstGeom prst="rect">
            <a:avLst/>
          </a:prstGeom>
        </p:spPr>
      </p:pic>
      <p:sp>
        <p:nvSpPr>
          <p:cNvPr id="61" name="TextBox 60"/>
          <p:cNvSpPr txBox="1"/>
          <p:nvPr/>
        </p:nvSpPr>
        <p:spPr>
          <a:xfrm>
            <a:off x="4805287" y="3136523"/>
            <a:ext cx="248247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Century Gothic" panose="020F0302020204030204"/>
                <a:cs typeface="Arial"/>
                <a:sym typeface="Arial"/>
              </a:rPr>
              <a:t>Intermediaries</a:t>
            </a:r>
          </a:p>
        </p:txBody>
      </p:sp>
      <p:pic>
        <p:nvPicPr>
          <p:cNvPr id="62" name="Graphic 15">
            <a:extLst>
              <a:ext uri="{FF2B5EF4-FFF2-40B4-BE49-F238E27FC236}">
                <a16:creationId xmlns:a16="http://schemas.microsoft.com/office/drawing/2014/main" id="{2927EFF3-9B23-44F2-8DF5-49F9ED6A9178}"/>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438305" y="538191"/>
            <a:ext cx="1216441" cy="376876"/>
          </a:xfrm>
          <a:prstGeom prst="rect">
            <a:avLst/>
          </a:prstGeom>
        </p:spPr>
      </p:pic>
      <p:sp>
        <p:nvSpPr>
          <p:cNvPr id="2" name="Title 1">
            <a:extLst>
              <a:ext uri="{FF2B5EF4-FFF2-40B4-BE49-F238E27FC236}">
                <a16:creationId xmlns:a16="http://schemas.microsoft.com/office/drawing/2014/main" id="{F0ACB134-A5C4-4913-A2A5-65B7AB7A508E}"/>
              </a:ext>
            </a:extLst>
          </p:cNvPr>
          <p:cNvSpPr>
            <a:spLocks noGrp="1"/>
          </p:cNvSpPr>
          <p:nvPr>
            <p:ph type="title"/>
          </p:nvPr>
        </p:nvSpPr>
        <p:spPr>
          <a:xfrm>
            <a:off x="929805" y="841805"/>
            <a:ext cx="4682024" cy="465366"/>
          </a:xfrm>
        </p:spPr>
        <p:txBody>
          <a:bodyPr>
            <a:normAutofit/>
          </a:bodyPr>
          <a:lstStyle/>
          <a:p>
            <a:r>
              <a:rPr lang="en-US" sz="1800" dirty="0"/>
              <a:t>Conceptual Integrated Architecture</a:t>
            </a:r>
          </a:p>
        </p:txBody>
      </p:sp>
      <p:sp>
        <p:nvSpPr>
          <p:cNvPr id="3" name="Slide Number Placeholder 2">
            <a:extLst>
              <a:ext uri="{FF2B5EF4-FFF2-40B4-BE49-F238E27FC236}">
                <a16:creationId xmlns:a16="http://schemas.microsoft.com/office/drawing/2014/main" id="{2B160621-1F66-4BB2-B288-C812555D3D87}"/>
              </a:ext>
            </a:extLst>
          </p:cNvPr>
          <p:cNvSpPr>
            <a:spLocks noGrp="1"/>
          </p:cNvSpPr>
          <p:nvPr>
            <p:ph type="sldNum" sz="quarter" idx="12"/>
          </p:nvPr>
        </p:nvSpPr>
        <p:spPr>
          <a:xfrm>
            <a:off x="11360517" y="6390178"/>
            <a:ext cx="513735" cy="22716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sym typeface="Arial"/>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sym typeface="Arial"/>
            </a:endParaRPr>
          </a:p>
        </p:txBody>
      </p:sp>
      <p:grpSp>
        <p:nvGrpSpPr>
          <p:cNvPr id="4" name="Group 3">
            <a:extLst>
              <a:ext uri="{FF2B5EF4-FFF2-40B4-BE49-F238E27FC236}">
                <a16:creationId xmlns:a16="http://schemas.microsoft.com/office/drawing/2014/main" id="{D5758E49-CBCC-4E5B-900E-942E7209015D}"/>
              </a:ext>
            </a:extLst>
          </p:cNvPr>
          <p:cNvGrpSpPr/>
          <p:nvPr/>
        </p:nvGrpSpPr>
        <p:grpSpPr>
          <a:xfrm>
            <a:off x="9171906" y="2012845"/>
            <a:ext cx="1677177" cy="1921975"/>
            <a:chOff x="10347344" y="1746152"/>
            <a:chExt cx="2011995" cy="2305663"/>
          </a:xfrm>
        </p:grpSpPr>
        <p:pic>
          <p:nvPicPr>
            <p:cNvPr id="44" name="Graphic 28">
              <a:extLst>
                <a:ext uri="{FF2B5EF4-FFF2-40B4-BE49-F238E27FC236}">
                  <a16:creationId xmlns:a16="http://schemas.microsoft.com/office/drawing/2014/main" id="{EA25A811-4D60-4167-AB41-CCA2BF0B1C5B}"/>
                </a:ext>
              </a:extLst>
            </p:cNvPr>
            <p:cNvPicPr>
              <a:picLocks noChangeAspect="1"/>
            </p:cNvPicPr>
            <p:nvPr/>
          </p:nvPicPr>
          <p:blipFill rotWithShape="1">
            <a:blip r:embed="rId11">
              <a:extLst>
                <a:ext uri="{96DAC541-7B7A-43D3-8B79-37D633B846F1}">
                  <asvg:svgBlip xmlns="" xmlns:asvg="http://schemas.microsoft.com/office/drawing/2016/SVG/main" r:embed="rId12"/>
                </a:ext>
              </a:extLst>
            </a:blip>
            <a:srcRect l="35020" t="26673" r="34547" b="24212"/>
            <a:stretch/>
          </p:blipFill>
          <p:spPr>
            <a:xfrm>
              <a:off x="11655331" y="2674478"/>
              <a:ext cx="704008" cy="547369"/>
            </a:xfrm>
            <a:prstGeom prst="rect">
              <a:avLst/>
            </a:prstGeom>
          </p:spPr>
        </p:pic>
        <p:pic>
          <p:nvPicPr>
            <p:cNvPr id="47" name="Graphic 24">
              <a:extLst>
                <a:ext uri="{FF2B5EF4-FFF2-40B4-BE49-F238E27FC236}">
                  <a16:creationId xmlns:a16="http://schemas.microsoft.com/office/drawing/2014/main" id="{1012CC9A-C894-4303-A77F-D4BE6BD815B7}"/>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0347344" y="2553984"/>
              <a:ext cx="623460" cy="772549"/>
            </a:xfrm>
            <a:prstGeom prst="rect">
              <a:avLst/>
            </a:prstGeom>
          </p:spPr>
        </p:pic>
        <p:grpSp>
          <p:nvGrpSpPr>
            <p:cNvPr id="48" name="Group 47">
              <a:extLst>
                <a:ext uri="{FF2B5EF4-FFF2-40B4-BE49-F238E27FC236}">
                  <a16:creationId xmlns:a16="http://schemas.microsoft.com/office/drawing/2014/main" id="{034390BE-4928-488F-8C86-97D38795AFF7}"/>
                </a:ext>
              </a:extLst>
            </p:cNvPr>
            <p:cNvGrpSpPr/>
            <p:nvPr/>
          </p:nvGrpSpPr>
          <p:grpSpPr>
            <a:xfrm>
              <a:off x="11040606" y="1746152"/>
              <a:ext cx="671534" cy="830095"/>
              <a:chOff x="2869425" y="3054358"/>
              <a:chExt cx="1466839" cy="1849493"/>
            </a:xfrm>
            <a:solidFill>
              <a:schemeClr val="accent2"/>
            </a:solidFill>
          </p:grpSpPr>
          <p:pic>
            <p:nvPicPr>
              <p:cNvPr id="50" name="Graphic 25">
                <a:extLst>
                  <a:ext uri="{FF2B5EF4-FFF2-40B4-BE49-F238E27FC236}">
                    <a16:creationId xmlns:a16="http://schemas.microsoft.com/office/drawing/2014/main" id="{2D2676BC-50F8-4BB4-938E-5E7F9AB4CF6E}"/>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2869425" y="3054358"/>
                <a:ext cx="1466839" cy="1849493"/>
              </a:xfrm>
              <a:prstGeom prst="rect">
                <a:avLst/>
              </a:prstGeom>
            </p:spPr>
          </p:pic>
          <p:pic>
            <p:nvPicPr>
              <p:cNvPr id="51" name="Graphic 23">
                <a:extLst>
                  <a:ext uri="{FF2B5EF4-FFF2-40B4-BE49-F238E27FC236}">
                    <a16:creationId xmlns:a16="http://schemas.microsoft.com/office/drawing/2014/main" id="{ADEF8978-DA13-4491-9B33-F1F1072C0247}"/>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3465774" y="3903019"/>
                <a:ext cx="251455" cy="45719"/>
              </a:xfrm>
              <a:prstGeom prst="rect">
                <a:avLst/>
              </a:prstGeom>
            </p:spPr>
          </p:pic>
        </p:grpSp>
        <p:pic>
          <p:nvPicPr>
            <p:cNvPr id="54" name="Graphic 103">
              <a:extLst>
                <a:ext uri="{FF2B5EF4-FFF2-40B4-BE49-F238E27FC236}">
                  <a16:creationId xmlns:a16="http://schemas.microsoft.com/office/drawing/2014/main" id="{6E5E0FC7-AF58-4E58-B434-2BE65E96D887}"/>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flipV="1">
              <a:off x="10510646" y="2757379"/>
              <a:ext cx="50292" cy="9144"/>
            </a:xfrm>
            <a:prstGeom prst="rect">
              <a:avLst/>
            </a:prstGeom>
          </p:spPr>
        </p:pic>
        <p:pic>
          <p:nvPicPr>
            <p:cNvPr id="55" name="Graphic 31">
              <a:extLst>
                <a:ext uri="{FF2B5EF4-FFF2-40B4-BE49-F238E27FC236}">
                  <a16:creationId xmlns:a16="http://schemas.microsoft.com/office/drawing/2014/main" id="{E7B8CE8A-7E6C-41D1-80D1-1AFFB33F8C64}"/>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0931769" y="3314063"/>
              <a:ext cx="852726" cy="737752"/>
            </a:xfrm>
            <a:prstGeom prst="rect">
              <a:avLst/>
            </a:prstGeom>
          </p:spPr>
        </p:pic>
        <p:pic>
          <p:nvPicPr>
            <p:cNvPr id="56" name="Graphic 23">
              <a:extLst>
                <a:ext uri="{FF2B5EF4-FFF2-40B4-BE49-F238E27FC236}">
                  <a16:creationId xmlns:a16="http://schemas.microsoft.com/office/drawing/2014/main" id="{22922836-4BA9-41D7-A1F0-F0254BF875CB}"/>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0596171" y="2885946"/>
              <a:ext cx="102250" cy="20520"/>
            </a:xfrm>
            <a:prstGeom prst="rect">
              <a:avLst/>
            </a:prstGeom>
          </p:spPr>
        </p:pic>
      </p:grpSp>
      <p:grpSp>
        <p:nvGrpSpPr>
          <p:cNvPr id="57" name="Group 56">
            <a:extLst>
              <a:ext uri="{FF2B5EF4-FFF2-40B4-BE49-F238E27FC236}">
                <a16:creationId xmlns:a16="http://schemas.microsoft.com/office/drawing/2014/main" id="{B7F3406E-9C66-4F2B-961C-CE74B2DCBC84}"/>
              </a:ext>
            </a:extLst>
          </p:cNvPr>
          <p:cNvGrpSpPr/>
          <p:nvPr/>
        </p:nvGrpSpPr>
        <p:grpSpPr>
          <a:xfrm>
            <a:off x="1300436" y="2010356"/>
            <a:ext cx="1677177" cy="1921975"/>
            <a:chOff x="10347344" y="1746152"/>
            <a:chExt cx="2011995" cy="2305663"/>
          </a:xfrm>
        </p:grpSpPr>
        <p:pic>
          <p:nvPicPr>
            <p:cNvPr id="58" name="Graphic 28">
              <a:extLst>
                <a:ext uri="{FF2B5EF4-FFF2-40B4-BE49-F238E27FC236}">
                  <a16:creationId xmlns:a16="http://schemas.microsoft.com/office/drawing/2014/main" id="{DD43A080-EB39-476D-95D0-5912609534B4}"/>
                </a:ext>
              </a:extLst>
            </p:cNvPr>
            <p:cNvPicPr>
              <a:picLocks noChangeAspect="1"/>
            </p:cNvPicPr>
            <p:nvPr/>
          </p:nvPicPr>
          <p:blipFill rotWithShape="1">
            <a:blip r:embed="rId11">
              <a:extLst>
                <a:ext uri="{96DAC541-7B7A-43D3-8B79-37D633B846F1}">
                  <asvg:svgBlip xmlns="" xmlns:asvg="http://schemas.microsoft.com/office/drawing/2016/SVG/main" r:embed="rId12"/>
                </a:ext>
              </a:extLst>
            </a:blip>
            <a:srcRect l="35020" t="26673" r="34547" b="24212"/>
            <a:stretch/>
          </p:blipFill>
          <p:spPr>
            <a:xfrm>
              <a:off x="11655331" y="2674478"/>
              <a:ext cx="704008" cy="547369"/>
            </a:xfrm>
            <a:prstGeom prst="rect">
              <a:avLst/>
            </a:prstGeom>
          </p:spPr>
        </p:pic>
        <p:pic>
          <p:nvPicPr>
            <p:cNvPr id="59" name="Graphic 24">
              <a:extLst>
                <a:ext uri="{FF2B5EF4-FFF2-40B4-BE49-F238E27FC236}">
                  <a16:creationId xmlns:a16="http://schemas.microsoft.com/office/drawing/2014/main" id="{A1FBAD91-CF0B-44E6-9F93-FE72B20F9C44}"/>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0347344" y="2553984"/>
              <a:ext cx="623460" cy="772549"/>
            </a:xfrm>
            <a:prstGeom prst="rect">
              <a:avLst/>
            </a:prstGeom>
          </p:spPr>
        </p:pic>
        <p:grpSp>
          <p:nvGrpSpPr>
            <p:cNvPr id="60" name="Group 59">
              <a:extLst>
                <a:ext uri="{FF2B5EF4-FFF2-40B4-BE49-F238E27FC236}">
                  <a16:creationId xmlns:a16="http://schemas.microsoft.com/office/drawing/2014/main" id="{6AEC617D-6471-4167-B8FF-7A9BE1CDFCF5}"/>
                </a:ext>
              </a:extLst>
            </p:cNvPr>
            <p:cNvGrpSpPr/>
            <p:nvPr/>
          </p:nvGrpSpPr>
          <p:grpSpPr>
            <a:xfrm>
              <a:off x="11040606" y="1746152"/>
              <a:ext cx="671534" cy="830095"/>
              <a:chOff x="2869425" y="3054358"/>
              <a:chExt cx="1466839" cy="1849493"/>
            </a:xfrm>
            <a:solidFill>
              <a:schemeClr val="accent2"/>
            </a:solidFill>
          </p:grpSpPr>
          <p:pic>
            <p:nvPicPr>
              <p:cNvPr id="67" name="Graphic 25">
                <a:extLst>
                  <a:ext uri="{FF2B5EF4-FFF2-40B4-BE49-F238E27FC236}">
                    <a16:creationId xmlns:a16="http://schemas.microsoft.com/office/drawing/2014/main" id="{8420B37A-1D43-4E1A-BEFC-E1DA62D12795}"/>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2869425" y="3054358"/>
                <a:ext cx="1466839" cy="1849493"/>
              </a:xfrm>
              <a:prstGeom prst="rect">
                <a:avLst/>
              </a:prstGeom>
            </p:spPr>
          </p:pic>
          <p:pic>
            <p:nvPicPr>
              <p:cNvPr id="68" name="Graphic 23">
                <a:extLst>
                  <a:ext uri="{FF2B5EF4-FFF2-40B4-BE49-F238E27FC236}">
                    <a16:creationId xmlns:a16="http://schemas.microsoft.com/office/drawing/2014/main" id="{F71C4F79-2B2D-4F04-B866-EC4903ADF126}"/>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3465774" y="3903019"/>
                <a:ext cx="251455" cy="45719"/>
              </a:xfrm>
              <a:prstGeom prst="rect">
                <a:avLst/>
              </a:prstGeom>
            </p:spPr>
          </p:pic>
        </p:grpSp>
        <p:pic>
          <p:nvPicPr>
            <p:cNvPr id="64" name="Graphic 103">
              <a:extLst>
                <a:ext uri="{FF2B5EF4-FFF2-40B4-BE49-F238E27FC236}">
                  <a16:creationId xmlns:a16="http://schemas.microsoft.com/office/drawing/2014/main" id="{4B78AE40-18E5-40BE-BFF1-7E5CB0C54BCB}"/>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flipV="1">
              <a:off x="10510646" y="2757379"/>
              <a:ext cx="50292" cy="9144"/>
            </a:xfrm>
            <a:prstGeom prst="rect">
              <a:avLst/>
            </a:prstGeom>
          </p:spPr>
        </p:pic>
        <p:pic>
          <p:nvPicPr>
            <p:cNvPr id="65" name="Graphic 31">
              <a:extLst>
                <a:ext uri="{FF2B5EF4-FFF2-40B4-BE49-F238E27FC236}">
                  <a16:creationId xmlns:a16="http://schemas.microsoft.com/office/drawing/2014/main" id="{FC62BDFE-37AB-4216-BABF-A54540ECEB34}"/>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0931769" y="3314063"/>
              <a:ext cx="852726" cy="737752"/>
            </a:xfrm>
            <a:prstGeom prst="rect">
              <a:avLst/>
            </a:prstGeom>
          </p:spPr>
        </p:pic>
        <p:pic>
          <p:nvPicPr>
            <p:cNvPr id="66" name="Graphic 23">
              <a:extLst>
                <a:ext uri="{FF2B5EF4-FFF2-40B4-BE49-F238E27FC236}">
                  <a16:creationId xmlns:a16="http://schemas.microsoft.com/office/drawing/2014/main" id="{8604CF54-E91E-4A3A-A111-1915D7539B54}"/>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0596171" y="2885946"/>
              <a:ext cx="102250" cy="20520"/>
            </a:xfrm>
            <a:prstGeom prst="rect">
              <a:avLst/>
            </a:prstGeom>
          </p:spPr>
        </p:pic>
      </p:grpSp>
      <p:cxnSp>
        <p:nvCxnSpPr>
          <p:cNvPr id="69" name="Connector: Elbow 68">
            <a:extLst>
              <a:ext uri="{FF2B5EF4-FFF2-40B4-BE49-F238E27FC236}">
                <a16:creationId xmlns:a16="http://schemas.microsoft.com/office/drawing/2014/main" id="{71B0CD35-F308-49C7-9005-1DD55D4FDD92}"/>
              </a:ext>
            </a:extLst>
          </p:cNvPr>
          <p:cNvCxnSpPr>
            <a:cxnSpLocks/>
          </p:cNvCxnSpPr>
          <p:nvPr/>
        </p:nvCxnSpPr>
        <p:spPr>
          <a:xfrm rot="10800000" flipH="1" flipV="1">
            <a:off x="7123886" y="1889160"/>
            <a:ext cx="925050" cy="630014"/>
          </a:xfrm>
          <a:prstGeom prst="bentConnector2">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6" name="Elbow Connector 155"/>
          <p:cNvCxnSpPr>
            <a:cxnSpLocks/>
          </p:cNvCxnSpPr>
          <p:nvPr/>
        </p:nvCxnSpPr>
        <p:spPr>
          <a:xfrm flipV="1">
            <a:off x="6385686" y="3560141"/>
            <a:ext cx="1400573" cy="548959"/>
          </a:xfrm>
          <a:prstGeom prst="bentConnector3">
            <a:avLst>
              <a:gd name="adj1" fmla="val 100091"/>
            </a:avLst>
          </a:prstGeom>
          <a:ln w="285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Elbow Connector 155">
            <a:extLst>
              <a:ext uri="{FF2B5EF4-FFF2-40B4-BE49-F238E27FC236}">
                <a16:creationId xmlns:a16="http://schemas.microsoft.com/office/drawing/2014/main" id="{12F6AFC4-4790-4FA1-94BC-5695B22B0639}"/>
              </a:ext>
            </a:extLst>
          </p:cNvPr>
          <p:cNvCxnSpPr>
            <a:cxnSpLocks/>
          </p:cNvCxnSpPr>
          <p:nvPr/>
        </p:nvCxnSpPr>
        <p:spPr>
          <a:xfrm flipH="1" flipV="1">
            <a:off x="4120407" y="3557260"/>
            <a:ext cx="1400573" cy="548959"/>
          </a:xfrm>
          <a:prstGeom prst="bentConnector3">
            <a:avLst>
              <a:gd name="adj1" fmla="val 100091"/>
            </a:avLst>
          </a:prstGeom>
          <a:ln w="285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Elbow Connector 23">
            <a:extLst>
              <a:ext uri="{FF2B5EF4-FFF2-40B4-BE49-F238E27FC236}">
                <a16:creationId xmlns:a16="http://schemas.microsoft.com/office/drawing/2014/main" id="{83D10157-0EE6-4611-8DC4-D7641E851B1E}"/>
              </a:ext>
            </a:extLst>
          </p:cNvPr>
          <p:cNvCxnSpPr>
            <a:cxnSpLocks/>
          </p:cNvCxnSpPr>
          <p:nvPr/>
        </p:nvCxnSpPr>
        <p:spPr>
          <a:xfrm rot="16200000" flipH="1">
            <a:off x="3731638" y="3457454"/>
            <a:ext cx="1701161" cy="1777306"/>
          </a:xfrm>
          <a:prstGeom prst="bentConnector2">
            <a:avLst/>
          </a:prstGeom>
          <a:ln w="285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D1540522-9985-42B6-A0C7-040E87CE43F2}"/>
              </a:ext>
            </a:extLst>
          </p:cNvPr>
          <p:cNvCxnSpPr>
            <a:cxnSpLocks/>
          </p:cNvCxnSpPr>
          <p:nvPr/>
        </p:nvCxnSpPr>
        <p:spPr>
          <a:xfrm rot="10800000" flipV="1">
            <a:off x="4093390" y="1895256"/>
            <a:ext cx="925050" cy="630014"/>
          </a:xfrm>
          <a:prstGeom prst="bentConnector2">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4490303" y="1654956"/>
            <a:ext cx="3112445" cy="476726"/>
          </a:xfrm>
          <a:prstGeom prst="roundRect">
            <a:avLst/>
          </a:prstGeom>
          <a:solidFill>
            <a:schemeClr val="bg1"/>
          </a:solidFill>
          <a:ln w="19050">
            <a:solidFill>
              <a:schemeClr val="bg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entury Gothic" panose="020F0302020204030204"/>
                <a:cs typeface="Arial"/>
                <a:sym typeface="Arial"/>
              </a:rPr>
              <a:t>Exchange Routing Meta Data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solidFill>
                  <a:srgbClr val="000000"/>
                </a:solidFill>
                <a:effectLst/>
                <a:uLnTx/>
                <a:uFillTx/>
                <a:latin typeface="Century Gothic" panose="020F0302020204030204"/>
                <a:cs typeface="Arial"/>
                <a:sym typeface="Arial"/>
              </a:rPr>
              <a:t>RESTful Headers – FHIR Meta Tags</a:t>
            </a:r>
          </a:p>
        </p:txBody>
      </p:sp>
    </p:spTree>
    <p:extLst>
      <p:ext uri="{BB962C8B-B14F-4D97-AF65-F5344CB8AC3E}">
        <p14:creationId xmlns:p14="http://schemas.microsoft.com/office/powerpoint/2010/main" val="80900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2425" y="473123"/>
            <a:ext cx="3083765" cy="393584"/>
          </a:xfrm>
          <a:prstGeom prst="rect">
            <a:avLst/>
          </a:prstGeom>
          <a:solidFill>
            <a:schemeClr val="bg1"/>
          </a:solidFill>
        </p:spPr>
        <p:txBody>
          <a:bodyPr wrap="square" rtlCol="0">
            <a:spAutoFit/>
          </a:bodyPr>
          <a:lstStyle/>
          <a:p>
            <a:endParaRPr lang="en-US" dirty="0"/>
          </a:p>
        </p:txBody>
      </p:sp>
      <p:sp>
        <p:nvSpPr>
          <p:cNvPr id="6" name="Title 5">
            <a:extLst>
              <a:ext uri="{FF2B5EF4-FFF2-40B4-BE49-F238E27FC236}">
                <a16:creationId xmlns:a16="http://schemas.microsoft.com/office/drawing/2014/main" id="{184BF8B8-9A93-4A68-87AC-F086A9338597}"/>
              </a:ext>
            </a:extLst>
          </p:cNvPr>
          <p:cNvSpPr>
            <a:spLocks noGrp="1"/>
          </p:cNvSpPr>
          <p:nvPr>
            <p:ph type="title"/>
          </p:nvPr>
        </p:nvSpPr>
        <p:spPr>
          <a:xfrm>
            <a:off x="509961" y="487790"/>
            <a:ext cx="10729461" cy="285631"/>
          </a:xfrm>
        </p:spPr>
        <p:txBody>
          <a:bodyPr/>
          <a:lstStyle/>
          <a:p>
            <a:r>
              <a:rPr lang="en-US" sz="2000" dirty="0"/>
              <a:t>Example CDS/FHIR Transaction Journey – </a:t>
            </a:r>
            <a:r>
              <a:rPr lang="en-US" sz="2000" dirty="0" err="1"/>
              <a:t>PDex</a:t>
            </a:r>
            <a:r>
              <a:rPr lang="en-US" sz="2000" dirty="0"/>
              <a:t> (Da Vinci Payer Data Exchange)</a:t>
            </a:r>
          </a:p>
        </p:txBody>
      </p:sp>
      <p:sp>
        <p:nvSpPr>
          <p:cNvPr id="3" name="Slide Number Placeholder 2">
            <a:extLst>
              <a:ext uri="{FF2B5EF4-FFF2-40B4-BE49-F238E27FC236}">
                <a16:creationId xmlns:a16="http://schemas.microsoft.com/office/drawing/2014/main" id="{C14E9999-7A1C-4386-A6E9-6FEA498E79A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D5BDC2C9-365C-4DDE-A0D3-299CE8BAF998}" type="slidenum">
              <a:rPr kumimoji="0" lang="en-US" sz="803" b="0" i="0" u="none" strike="noStrike" kern="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803" b="0" i="0" u="none" strike="noStrike" kern="0" cap="none" spc="0" normalizeH="0" baseline="0" noProof="0">
              <a:ln>
                <a:noFill/>
              </a:ln>
              <a:solidFill>
                <a:srgbClr val="FFFFFF"/>
              </a:solidFill>
              <a:effectLst/>
              <a:uLnTx/>
              <a:uFillTx/>
              <a:latin typeface="Century Gothic" panose="020B0502020202020204" pitchFamily="34" charset="0"/>
              <a:cs typeface="Arial" panose="020B0604020202020204" pitchFamily="34" charset="0"/>
              <a:sym typeface="Arial"/>
            </a:endParaRPr>
          </a:p>
        </p:txBody>
      </p:sp>
      <p:grpSp>
        <p:nvGrpSpPr>
          <p:cNvPr id="101" name="Group 100">
            <a:extLst>
              <a:ext uri="{FF2B5EF4-FFF2-40B4-BE49-F238E27FC236}">
                <a16:creationId xmlns:a16="http://schemas.microsoft.com/office/drawing/2014/main" id="{06F444A9-DFE1-4BF2-B465-A048A50C4F24}"/>
              </a:ext>
            </a:extLst>
          </p:cNvPr>
          <p:cNvGrpSpPr/>
          <p:nvPr/>
        </p:nvGrpSpPr>
        <p:grpSpPr>
          <a:xfrm>
            <a:off x="2981294" y="1750575"/>
            <a:ext cx="8728241" cy="3692401"/>
            <a:chOff x="2696162" y="1331989"/>
            <a:chExt cx="8728241" cy="3692401"/>
          </a:xfrm>
        </p:grpSpPr>
        <p:sp>
          <p:nvSpPr>
            <p:cNvPr id="102" name="Rectangle: Rounded Corners 101">
              <a:extLst>
                <a:ext uri="{FF2B5EF4-FFF2-40B4-BE49-F238E27FC236}">
                  <a16:creationId xmlns:a16="http://schemas.microsoft.com/office/drawing/2014/main" id="{15BEB155-0D0C-42E4-B099-970E50BEA6FD}"/>
                </a:ext>
              </a:extLst>
            </p:cNvPr>
            <p:cNvSpPr/>
            <p:nvPr/>
          </p:nvSpPr>
          <p:spPr>
            <a:xfrm>
              <a:off x="2696162" y="1331989"/>
              <a:ext cx="3158893" cy="3692401"/>
            </a:xfrm>
            <a:prstGeom prst="roundRect">
              <a:avLst>
                <a:gd name="adj" fmla="val 0"/>
              </a:avLst>
            </a:prstGeom>
            <a:solidFill>
              <a:schemeClr val="accent2">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pic>
          <p:nvPicPr>
            <p:cNvPr id="103" name="Graphic 102">
              <a:extLst>
                <a:ext uri="{FF2B5EF4-FFF2-40B4-BE49-F238E27FC236}">
                  <a16:creationId xmlns:a16="http://schemas.microsoft.com/office/drawing/2014/main" id="{AD699EBC-F4BA-4A2E-B2E3-837DB0835CE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806717" y="2173832"/>
              <a:ext cx="816326" cy="583090"/>
            </a:xfrm>
            <a:prstGeom prst="rect">
              <a:avLst/>
            </a:prstGeom>
          </p:spPr>
        </p:pic>
        <p:pic>
          <p:nvPicPr>
            <p:cNvPr id="105" name="Graphic 104">
              <a:extLst>
                <a:ext uri="{FF2B5EF4-FFF2-40B4-BE49-F238E27FC236}">
                  <a16:creationId xmlns:a16="http://schemas.microsoft.com/office/drawing/2014/main" id="{D83F5802-4D3E-43F7-A505-5E9D1C56C08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874716" y="2190409"/>
              <a:ext cx="1045984" cy="642713"/>
            </a:xfrm>
            <a:prstGeom prst="rect">
              <a:avLst/>
            </a:prstGeom>
          </p:spPr>
        </p:pic>
        <p:sp>
          <p:nvSpPr>
            <p:cNvPr id="121" name="Rectangle: Rounded Corners 120">
              <a:extLst>
                <a:ext uri="{FF2B5EF4-FFF2-40B4-BE49-F238E27FC236}">
                  <a16:creationId xmlns:a16="http://schemas.microsoft.com/office/drawing/2014/main" id="{BCB303FC-64FC-4A68-ACEE-63951440AC72}"/>
                </a:ext>
              </a:extLst>
            </p:cNvPr>
            <p:cNvSpPr/>
            <p:nvPr/>
          </p:nvSpPr>
          <p:spPr>
            <a:xfrm>
              <a:off x="4106026" y="1804926"/>
              <a:ext cx="435553" cy="284329"/>
            </a:xfrm>
            <a:prstGeom prst="roundRect">
              <a:avLst>
                <a:gd name="adj" fmla="val 274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1</a:t>
              </a:r>
            </a:p>
          </p:txBody>
        </p:sp>
        <p:sp>
          <p:nvSpPr>
            <p:cNvPr id="125" name="Rectangle: Rounded Corners 124">
              <a:extLst>
                <a:ext uri="{FF2B5EF4-FFF2-40B4-BE49-F238E27FC236}">
                  <a16:creationId xmlns:a16="http://schemas.microsoft.com/office/drawing/2014/main" id="{021A5CD2-7915-4FDA-88A2-A510F7C0DABA}"/>
                </a:ext>
              </a:extLst>
            </p:cNvPr>
            <p:cNvSpPr/>
            <p:nvPr/>
          </p:nvSpPr>
          <p:spPr>
            <a:xfrm>
              <a:off x="5132307" y="1804926"/>
              <a:ext cx="435553" cy="284329"/>
            </a:xfrm>
            <a:prstGeom prst="roundRect">
              <a:avLst>
                <a:gd name="adj" fmla="val 274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2</a:t>
              </a:r>
            </a:p>
          </p:txBody>
        </p:sp>
        <p:cxnSp>
          <p:nvCxnSpPr>
            <p:cNvPr id="132" name="Straight Arrow Connector 131">
              <a:extLst>
                <a:ext uri="{FF2B5EF4-FFF2-40B4-BE49-F238E27FC236}">
                  <a16:creationId xmlns:a16="http://schemas.microsoft.com/office/drawing/2014/main" id="{C97CB484-794D-4EF8-A439-4470B7E18AEE}"/>
                </a:ext>
              </a:extLst>
            </p:cNvPr>
            <p:cNvCxnSpPr>
              <a:cxnSpLocks/>
            </p:cNvCxnSpPr>
            <p:nvPr/>
          </p:nvCxnSpPr>
          <p:spPr>
            <a:xfrm>
              <a:off x="4500903" y="1948560"/>
              <a:ext cx="561142" cy="0"/>
            </a:xfrm>
            <a:prstGeom prst="straightConnector1">
              <a:avLst/>
            </a:prstGeom>
            <a:ln w="3810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5BD19314-6ADF-455D-9115-FED3FC655793}"/>
                </a:ext>
              </a:extLst>
            </p:cNvPr>
            <p:cNvSpPr txBox="1"/>
            <p:nvPr/>
          </p:nvSpPr>
          <p:spPr>
            <a:xfrm>
              <a:off x="2713090" y="1409798"/>
              <a:ext cx="3141965" cy="256224"/>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REQUESTING SYSTEM</a:t>
              </a:r>
              <a:endParaRPr kumimoji="0" lang="en-US" sz="1000" b="1" i="0" u="none" strike="noStrike" kern="0" cap="none" spc="0" normalizeH="0" baseline="0" noProof="0">
                <a:ln>
                  <a:noFill/>
                </a:ln>
                <a:solidFill>
                  <a:srgbClr val="000000"/>
                </a:solidFill>
                <a:effectLst/>
                <a:uLnTx/>
                <a:uFillTx/>
                <a:latin typeface="Verdana" panose="020B0604030504040204" pitchFamily="34" charset="0"/>
                <a:cs typeface="Arial"/>
                <a:sym typeface="Arial"/>
              </a:endParaRPr>
            </a:p>
          </p:txBody>
        </p:sp>
        <p:sp>
          <p:nvSpPr>
            <p:cNvPr id="138" name="Arrow: Right 137">
              <a:extLst>
                <a:ext uri="{FF2B5EF4-FFF2-40B4-BE49-F238E27FC236}">
                  <a16:creationId xmlns:a16="http://schemas.microsoft.com/office/drawing/2014/main" id="{9C38C78D-82D1-4D83-B493-11F0A354B361}"/>
                </a:ext>
              </a:extLst>
            </p:cNvPr>
            <p:cNvSpPr/>
            <p:nvPr/>
          </p:nvSpPr>
          <p:spPr>
            <a:xfrm>
              <a:off x="3643297" y="2408204"/>
              <a:ext cx="252450" cy="29501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pic>
          <p:nvPicPr>
            <p:cNvPr id="139" name="Picture 138">
              <a:extLst>
                <a:ext uri="{FF2B5EF4-FFF2-40B4-BE49-F238E27FC236}">
                  <a16:creationId xmlns:a16="http://schemas.microsoft.com/office/drawing/2014/main" id="{C4CCC885-D970-4393-A050-B374CD13A8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2020" y="2248875"/>
              <a:ext cx="799730" cy="446908"/>
            </a:xfrm>
            <a:prstGeom prst="rect">
              <a:avLst/>
            </a:prstGeom>
          </p:spPr>
        </p:pic>
        <p:sp>
          <p:nvSpPr>
            <p:cNvPr id="141" name="TextBox 140">
              <a:extLst>
                <a:ext uri="{FF2B5EF4-FFF2-40B4-BE49-F238E27FC236}">
                  <a16:creationId xmlns:a16="http://schemas.microsoft.com/office/drawing/2014/main" id="{001B1D02-2F9A-4953-9677-6E0518667621}"/>
                </a:ext>
              </a:extLst>
            </p:cNvPr>
            <p:cNvSpPr txBox="1"/>
            <p:nvPr/>
          </p:nvSpPr>
          <p:spPr>
            <a:xfrm>
              <a:off x="3596992" y="4140316"/>
              <a:ext cx="109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Requesting System Receives Data</a:t>
              </a:r>
              <a:endParaRPr kumimoji="0" lang="en-US" sz="800" b="0" i="0" u="none" strike="noStrike" kern="0" cap="none" spc="0" normalizeH="0" baseline="0" noProof="0">
                <a:ln>
                  <a:noFill/>
                </a:ln>
                <a:solidFill>
                  <a:srgbClr val="000000"/>
                </a:solidFill>
                <a:effectLst/>
                <a:uLnTx/>
                <a:uFillTx/>
                <a:latin typeface="Verdana" panose="020B0604030504040204" pitchFamily="34" charset="0"/>
                <a:cs typeface="Arial"/>
                <a:sym typeface="Arial"/>
              </a:endParaRPr>
            </a:p>
          </p:txBody>
        </p:sp>
        <p:pic>
          <p:nvPicPr>
            <p:cNvPr id="142" name="Graphic 141">
              <a:extLst>
                <a:ext uri="{FF2B5EF4-FFF2-40B4-BE49-F238E27FC236}">
                  <a16:creationId xmlns:a16="http://schemas.microsoft.com/office/drawing/2014/main" id="{A3B73C7E-B6AB-4F0B-B2FF-C81B6EF6581D}"/>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983395" y="4124349"/>
              <a:ext cx="614801" cy="600163"/>
            </a:xfrm>
            <a:prstGeom prst="rect">
              <a:avLst/>
            </a:prstGeom>
          </p:spPr>
        </p:pic>
        <p:sp>
          <p:nvSpPr>
            <p:cNvPr id="143" name="Rectangle: Rounded Corners 142">
              <a:extLst>
                <a:ext uri="{FF2B5EF4-FFF2-40B4-BE49-F238E27FC236}">
                  <a16:creationId xmlns:a16="http://schemas.microsoft.com/office/drawing/2014/main" id="{1B9CEC8F-0105-4C22-B80C-2E86CBF1C94E}"/>
                </a:ext>
              </a:extLst>
            </p:cNvPr>
            <p:cNvSpPr/>
            <p:nvPr/>
          </p:nvSpPr>
          <p:spPr>
            <a:xfrm>
              <a:off x="2997103" y="3727113"/>
              <a:ext cx="435553" cy="284329"/>
            </a:xfrm>
            <a:prstGeom prst="roundRect">
              <a:avLst>
                <a:gd name="adj" fmla="val 274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7</a:t>
              </a:r>
            </a:p>
          </p:txBody>
        </p:sp>
        <p:sp>
          <p:nvSpPr>
            <p:cNvPr id="144" name="Rectangle: Rounded Corners 143">
              <a:extLst>
                <a:ext uri="{FF2B5EF4-FFF2-40B4-BE49-F238E27FC236}">
                  <a16:creationId xmlns:a16="http://schemas.microsoft.com/office/drawing/2014/main" id="{458B05DC-E9DF-4685-B3C5-D4DD1024CA9F}"/>
                </a:ext>
              </a:extLst>
            </p:cNvPr>
            <p:cNvSpPr/>
            <p:nvPr/>
          </p:nvSpPr>
          <p:spPr>
            <a:xfrm>
              <a:off x="5848602" y="1339331"/>
              <a:ext cx="5561186" cy="2619409"/>
            </a:xfrm>
            <a:prstGeom prst="roundRect">
              <a:avLst>
                <a:gd name="adj" fmla="val 0"/>
              </a:avLst>
            </a:prstGeom>
            <a:solidFill>
              <a:schemeClr val="accent5">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145" name="TextBox 144">
              <a:extLst>
                <a:ext uri="{FF2B5EF4-FFF2-40B4-BE49-F238E27FC236}">
                  <a16:creationId xmlns:a16="http://schemas.microsoft.com/office/drawing/2014/main" id="{B1B80124-E4EE-428D-88C4-9771A3E644A1}"/>
                </a:ext>
              </a:extLst>
            </p:cNvPr>
            <p:cNvSpPr txBox="1"/>
            <p:nvPr/>
          </p:nvSpPr>
          <p:spPr>
            <a:xfrm>
              <a:off x="10312508" y="3006713"/>
              <a:ext cx="1097280" cy="515526"/>
            </a:xfrm>
            <a:prstGeom prst="rect">
              <a:avLst/>
            </a:prstGeom>
            <a:noFill/>
          </p:spPr>
          <p:txBody>
            <a:bodyPr wrap="square" rtlCol="0" anchor="t">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Generates &amp; Returns FHIR Response</a:t>
              </a:r>
            </a:p>
          </p:txBody>
        </p:sp>
        <p:pic>
          <p:nvPicPr>
            <p:cNvPr id="146" name="Graphic 145">
              <a:extLst>
                <a:ext uri="{FF2B5EF4-FFF2-40B4-BE49-F238E27FC236}">
                  <a16:creationId xmlns:a16="http://schemas.microsoft.com/office/drawing/2014/main" id="{3E50D1A2-C796-4163-ACA4-8D7AD058DD91}"/>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7219506" y="2238893"/>
              <a:ext cx="789339" cy="629338"/>
            </a:xfrm>
            <a:prstGeom prst="rect">
              <a:avLst/>
            </a:prstGeom>
          </p:spPr>
        </p:pic>
        <p:pic>
          <p:nvPicPr>
            <p:cNvPr id="147" name="Graphic 146">
              <a:extLst>
                <a:ext uri="{FF2B5EF4-FFF2-40B4-BE49-F238E27FC236}">
                  <a16:creationId xmlns:a16="http://schemas.microsoft.com/office/drawing/2014/main" id="{91A83F4F-9A93-4767-9EBB-A57F56E9F7FD}"/>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007845" y="2207745"/>
              <a:ext cx="704850" cy="676275"/>
            </a:xfrm>
            <a:prstGeom prst="rect">
              <a:avLst/>
            </a:prstGeom>
          </p:spPr>
        </p:pic>
        <p:pic>
          <p:nvPicPr>
            <p:cNvPr id="148" name="Graphic 147">
              <a:extLst>
                <a:ext uri="{FF2B5EF4-FFF2-40B4-BE49-F238E27FC236}">
                  <a16:creationId xmlns:a16="http://schemas.microsoft.com/office/drawing/2014/main" id="{D55DD76D-BDCA-42FE-A30A-D74FA6920F29}"/>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9541955" y="2205148"/>
              <a:ext cx="382126" cy="726789"/>
            </a:xfrm>
            <a:prstGeom prst="rect">
              <a:avLst/>
            </a:prstGeom>
          </p:spPr>
        </p:pic>
        <p:pic>
          <p:nvPicPr>
            <p:cNvPr id="149" name="Graphic 148">
              <a:extLst>
                <a:ext uri="{FF2B5EF4-FFF2-40B4-BE49-F238E27FC236}">
                  <a16:creationId xmlns:a16="http://schemas.microsoft.com/office/drawing/2014/main" id="{20A48763-6350-4DA7-8D34-13DF7AD94B41}"/>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8429983" y="2250794"/>
              <a:ext cx="452304" cy="633226"/>
            </a:xfrm>
            <a:prstGeom prst="rect">
              <a:avLst/>
            </a:prstGeom>
          </p:spPr>
        </p:pic>
        <p:pic>
          <p:nvPicPr>
            <p:cNvPr id="153" name="Graphic 152">
              <a:extLst>
                <a:ext uri="{FF2B5EF4-FFF2-40B4-BE49-F238E27FC236}">
                  <a16:creationId xmlns:a16="http://schemas.microsoft.com/office/drawing/2014/main" id="{0443E5B5-F9F2-4BEB-BBE7-79F2332B26A1}"/>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0626667" y="2251275"/>
              <a:ext cx="452304" cy="633226"/>
            </a:xfrm>
            <a:prstGeom prst="rect">
              <a:avLst/>
            </a:prstGeom>
          </p:spPr>
        </p:pic>
        <p:sp>
          <p:nvSpPr>
            <p:cNvPr id="154" name="Rectangle: Rounded Corners 153">
              <a:extLst>
                <a:ext uri="{FF2B5EF4-FFF2-40B4-BE49-F238E27FC236}">
                  <a16:creationId xmlns:a16="http://schemas.microsoft.com/office/drawing/2014/main" id="{F4B046A4-F415-4615-88A5-5C3B4B87099A}"/>
                </a:ext>
              </a:extLst>
            </p:cNvPr>
            <p:cNvSpPr/>
            <p:nvPr/>
          </p:nvSpPr>
          <p:spPr>
            <a:xfrm>
              <a:off x="6198892" y="1781752"/>
              <a:ext cx="435553" cy="284329"/>
            </a:xfrm>
            <a:prstGeom prst="roundRect">
              <a:avLst>
                <a:gd name="adj" fmla="val 274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3</a:t>
              </a:r>
            </a:p>
          </p:txBody>
        </p:sp>
        <p:sp>
          <p:nvSpPr>
            <p:cNvPr id="155" name="Rectangle: Rounded Corners 154">
              <a:extLst>
                <a:ext uri="{FF2B5EF4-FFF2-40B4-BE49-F238E27FC236}">
                  <a16:creationId xmlns:a16="http://schemas.microsoft.com/office/drawing/2014/main" id="{0FBD1E1A-4285-442C-8B6A-A04B1ED27DA8}"/>
                </a:ext>
              </a:extLst>
            </p:cNvPr>
            <p:cNvSpPr/>
            <p:nvPr/>
          </p:nvSpPr>
          <p:spPr>
            <a:xfrm>
              <a:off x="8438358" y="1781752"/>
              <a:ext cx="435553" cy="284329"/>
            </a:xfrm>
            <a:prstGeom prst="roundRect">
              <a:avLst>
                <a:gd name="adj" fmla="val 274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5a</a:t>
              </a:r>
            </a:p>
          </p:txBody>
        </p:sp>
        <p:sp>
          <p:nvSpPr>
            <p:cNvPr id="156" name="Rectangle: Rounded Corners 155">
              <a:extLst>
                <a:ext uri="{FF2B5EF4-FFF2-40B4-BE49-F238E27FC236}">
                  <a16:creationId xmlns:a16="http://schemas.microsoft.com/office/drawing/2014/main" id="{BE83C1E2-6EFD-4295-9CA4-5187EC93ED80}"/>
                </a:ext>
              </a:extLst>
            </p:cNvPr>
            <p:cNvSpPr/>
            <p:nvPr/>
          </p:nvSpPr>
          <p:spPr>
            <a:xfrm>
              <a:off x="9488528" y="1781752"/>
              <a:ext cx="485775" cy="284325"/>
            </a:xfrm>
            <a:prstGeom prst="roundRect">
              <a:avLst>
                <a:gd name="adj" fmla="val 274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5b</a:t>
              </a:r>
            </a:p>
          </p:txBody>
        </p:sp>
        <p:sp>
          <p:nvSpPr>
            <p:cNvPr id="157" name="Rectangle: Rounded Corners 156">
              <a:extLst>
                <a:ext uri="{FF2B5EF4-FFF2-40B4-BE49-F238E27FC236}">
                  <a16:creationId xmlns:a16="http://schemas.microsoft.com/office/drawing/2014/main" id="{69FA8714-3C5A-417B-A1BD-30EE3DDA53CA}"/>
                </a:ext>
              </a:extLst>
            </p:cNvPr>
            <p:cNvSpPr/>
            <p:nvPr/>
          </p:nvSpPr>
          <p:spPr>
            <a:xfrm>
              <a:off x="10607746" y="1781752"/>
              <a:ext cx="485775" cy="284329"/>
            </a:xfrm>
            <a:prstGeom prst="roundRect">
              <a:avLst>
                <a:gd name="adj" fmla="val 274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6</a:t>
              </a:r>
            </a:p>
          </p:txBody>
        </p:sp>
        <p:cxnSp>
          <p:nvCxnSpPr>
            <p:cNvPr id="158" name="Straight Arrow Connector 157">
              <a:extLst>
                <a:ext uri="{FF2B5EF4-FFF2-40B4-BE49-F238E27FC236}">
                  <a16:creationId xmlns:a16="http://schemas.microsoft.com/office/drawing/2014/main" id="{18D4FEC7-0DC3-4211-815C-E7FE210DB211}"/>
                </a:ext>
              </a:extLst>
            </p:cNvPr>
            <p:cNvCxnSpPr>
              <a:cxnSpLocks/>
            </p:cNvCxnSpPr>
            <p:nvPr/>
          </p:nvCxnSpPr>
          <p:spPr>
            <a:xfrm>
              <a:off x="5624722" y="1923916"/>
              <a:ext cx="510343" cy="0"/>
            </a:xfrm>
            <a:prstGeom prst="straightConnector1">
              <a:avLst/>
            </a:prstGeom>
            <a:ln w="3810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F05631EE-7671-484F-A7A6-33F5F454A591}"/>
                </a:ext>
              </a:extLst>
            </p:cNvPr>
            <p:cNvSpPr txBox="1"/>
            <p:nvPr/>
          </p:nvSpPr>
          <p:spPr>
            <a:xfrm>
              <a:off x="5912996" y="1409798"/>
              <a:ext cx="5511407" cy="256224"/>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RECEIVING SYSTEM</a:t>
              </a:r>
              <a:endParaRPr kumimoji="0" lang="en-US" sz="1000" b="1" i="0" u="none" strike="noStrike" kern="0" cap="none" spc="0" normalizeH="0" baseline="0" noProof="0">
                <a:ln>
                  <a:noFill/>
                </a:ln>
                <a:solidFill>
                  <a:srgbClr val="000000"/>
                </a:solidFill>
                <a:effectLst/>
                <a:uLnTx/>
                <a:uFillTx/>
                <a:latin typeface="Verdana" panose="020B0604030504040204" pitchFamily="34" charset="0"/>
                <a:cs typeface="Arial"/>
                <a:sym typeface="Arial"/>
              </a:endParaRPr>
            </a:p>
          </p:txBody>
        </p:sp>
        <p:cxnSp>
          <p:nvCxnSpPr>
            <p:cNvPr id="160" name="Straight Arrow Connector 159">
              <a:extLst>
                <a:ext uri="{FF2B5EF4-FFF2-40B4-BE49-F238E27FC236}">
                  <a16:creationId xmlns:a16="http://schemas.microsoft.com/office/drawing/2014/main" id="{96CDB994-0029-470A-A372-F4A96988AE4E}"/>
                </a:ext>
              </a:extLst>
            </p:cNvPr>
            <p:cNvCxnSpPr>
              <a:cxnSpLocks/>
            </p:cNvCxnSpPr>
            <p:nvPr/>
          </p:nvCxnSpPr>
          <p:spPr>
            <a:xfrm>
              <a:off x="6762676" y="1919225"/>
              <a:ext cx="510343" cy="0"/>
            </a:xfrm>
            <a:prstGeom prst="straightConnector1">
              <a:avLst/>
            </a:prstGeom>
            <a:ln w="3810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EEF3614C-F383-4E9F-98D8-BD549F2FDF20}"/>
                </a:ext>
              </a:extLst>
            </p:cNvPr>
            <p:cNvCxnSpPr>
              <a:cxnSpLocks/>
            </p:cNvCxnSpPr>
            <p:nvPr/>
          </p:nvCxnSpPr>
          <p:spPr>
            <a:xfrm>
              <a:off x="7862530" y="1914534"/>
              <a:ext cx="510343" cy="0"/>
            </a:xfrm>
            <a:prstGeom prst="straightConnector1">
              <a:avLst/>
            </a:prstGeom>
            <a:ln w="3810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4B08DA23-3FDE-43ED-9972-674326237EC7}"/>
                </a:ext>
              </a:extLst>
            </p:cNvPr>
            <p:cNvCxnSpPr>
              <a:cxnSpLocks/>
            </p:cNvCxnSpPr>
            <p:nvPr/>
          </p:nvCxnSpPr>
          <p:spPr>
            <a:xfrm>
              <a:off x="8914759" y="1909843"/>
              <a:ext cx="510343" cy="0"/>
            </a:xfrm>
            <a:prstGeom prst="straightConnector1">
              <a:avLst/>
            </a:prstGeom>
            <a:ln w="3810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EB96C717-A940-4A50-9130-CA1491B8052D}"/>
                </a:ext>
              </a:extLst>
            </p:cNvPr>
            <p:cNvCxnSpPr>
              <a:cxnSpLocks/>
            </p:cNvCxnSpPr>
            <p:nvPr/>
          </p:nvCxnSpPr>
          <p:spPr>
            <a:xfrm>
              <a:off x="10014613" y="1905152"/>
              <a:ext cx="510343" cy="0"/>
            </a:xfrm>
            <a:prstGeom prst="straightConnector1">
              <a:avLst/>
            </a:prstGeom>
            <a:ln w="3810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4" name="Connector: Elbow 163">
              <a:extLst>
                <a:ext uri="{FF2B5EF4-FFF2-40B4-BE49-F238E27FC236}">
                  <a16:creationId xmlns:a16="http://schemas.microsoft.com/office/drawing/2014/main" id="{DD07914A-0239-4338-BCBA-1C2F95609F6C}"/>
                </a:ext>
              </a:extLst>
            </p:cNvPr>
            <p:cNvCxnSpPr/>
            <p:nvPr/>
          </p:nvCxnSpPr>
          <p:spPr>
            <a:xfrm rot="10800000">
              <a:off x="3516277" y="3868488"/>
              <a:ext cx="1275107" cy="1043339"/>
            </a:xfrm>
            <a:prstGeom prst="bentConnector3">
              <a:avLst>
                <a:gd name="adj1" fmla="val 8168"/>
              </a:avLst>
            </a:prstGeom>
            <a:ln w="3810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65" name="Rectangle: Rounded Corners 164">
            <a:extLst>
              <a:ext uri="{FF2B5EF4-FFF2-40B4-BE49-F238E27FC236}">
                <a16:creationId xmlns:a16="http://schemas.microsoft.com/office/drawing/2014/main" id="{8608B803-F9EA-461B-9DDB-40C3B4090778}"/>
              </a:ext>
            </a:extLst>
          </p:cNvPr>
          <p:cNvSpPr/>
          <p:nvPr/>
        </p:nvSpPr>
        <p:spPr>
          <a:xfrm>
            <a:off x="7018840" y="4376068"/>
            <a:ext cx="1593606" cy="283525"/>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IDENTITY</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166" name="Rectangle: Rounded Corners 165">
            <a:extLst>
              <a:ext uri="{FF2B5EF4-FFF2-40B4-BE49-F238E27FC236}">
                <a16:creationId xmlns:a16="http://schemas.microsoft.com/office/drawing/2014/main" id="{321BF617-8775-4E59-A5B6-D55CB9725A62}"/>
              </a:ext>
            </a:extLst>
          </p:cNvPr>
          <p:cNvSpPr/>
          <p:nvPr/>
        </p:nvSpPr>
        <p:spPr>
          <a:xfrm>
            <a:off x="2978100" y="5442978"/>
            <a:ext cx="8731435" cy="283339"/>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CONFORMANCE &amp; CERTIFICATION</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167" name="Rectangle: Rounded Corners 166">
            <a:extLst>
              <a:ext uri="{FF2B5EF4-FFF2-40B4-BE49-F238E27FC236}">
                <a16:creationId xmlns:a16="http://schemas.microsoft.com/office/drawing/2014/main" id="{169D314D-FC53-42CE-BFC4-AD4FF4C3B323}"/>
              </a:ext>
            </a:extLst>
          </p:cNvPr>
          <p:cNvSpPr/>
          <p:nvPr/>
        </p:nvSpPr>
        <p:spPr>
          <a:xfrm>
            <a:off x="2978100" y="5718528"/>
            <a:ext cx="8731435" cy="283339"/>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SECURITY</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168" name="Rectangle: Rounded Corners 167">
            <a:extLst>
              <a:ext uri="{FF2B5EF4-FFF2-40B4-BE49-F238E27FC236}">
                <a16:creationId xmlns:a16="http://schemas.microsoft.com/office/drawing/2014/main" id="{B4230203-426D-48F2-B4B2-D477303DF400}"/>
              </a:ext>
            </a:extLst>
          </p:cNvPr>
          <p:cNvSpPr/>
          <p:nvPr/>
        </p:nvSpPr>
        <p:spPr>
          <a:xfrm>
            <a:off x="2978100" y="5986001"/>
            <a:ext cx="8739438" cy="283339"/>
          </a:xfrm>
          <a:prstGeom prst="roundRect">
            <a:avLst>
              <a:gd name="adj" fmla="val 0"/>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PILOTS</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169" name="Rectangle: Rounded Corners 168">
            <a:extLst>
              <a:ext uri="{FF2B5EF4-FFF2-40B4-BE49-F238E27FC236}">
                <a16:creationId xmlns:a16="http://schemas.microsoft.com/office/drawing/2014/main" id="{00E0BA21-9DCE-46BB-831B-343D7990F225}"/>
              </a:ext>
            </a:extLst>
          </p:cNvPr>
          <p:cNvSpPr/>
          <p:nvPr/>
        </p:nvSpPr>
        <p:spPr>
          <a:xfrm>
            <a:off x="7635401" y="2200338"/>
            <a:ext cx="435553" cy="284329"/>
          </a:xfrm>
          <a:prstGeom prst="roundRect">
            <a:avLst>
              <a:gd name="adj" fmla="val 274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4</a:t>
            </a:r>
          </a:p>
        </p:txBody>
      </p:sp>
      <p:cxnSp>
        <p:nvCxnSpPr>
          <p:cNvPr id="170" name="Connector: Elbow 169">
            <a:extLst>
              <a:ext uri="{FF2B5EF4-FFF2-40B4-BE49-F238E27FC236}">
                <a16:creationId xmlns:a16="http://schemas.microsoft.com/office/drawing/2014/main" id="{A309447F-6887-4C1A-83DF-9F49432BAFCC}"/>
              </a:ext>
            </a:extLst>
          </p:cNvPr>
          <p:cNvCxnSpPr>
            <a:cxnSpLocks/>
          </p:cNvCxnSpPr>
          <p:nvPr/>
        </p:nvCxnSpPr>
        <p:spPr>
          <a:xfrm flipH="1">
            <a:off x="5111942" y="2346864"/>
            <a:ext cx="6302138" cy="2983549"/>
          </a:xfrm>
          <a:prstGeom prst="bentConnector3">
            <a:avLst>
              <a:gd name="adj1" fmla="val -6952"/>
            </a:avLst>
          </a:prstGeom>
          <a:ln w="38100">
            <a:solidFill>
              <a:schemeClr val="tx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1" name="Rectangle: Rounded Corners 170">
            <a:extLst>
              <a:ext uri="{FF2B5EF4-FFF2-40B4-BE49-F238E27FC236}">
                <a16:creationId xmlns:a16="http://schemas.microsoft.com/office/drawing/2014/main" id="{B4270C62-AD7C-4124-B1CC-95792937963A}"/>
              </a:ext>
            </a:extLst>
          </p:cNvPr>
          <p:cNvSpPr/>
          <p:nvPr/>
        </p:nvSpPr>
        <p:spPr>
          <a:xfrm>
            <a:off x="7691047" y="5112169"/>
            <a:ext cx="1280160" cy="283339"/>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DIRECTORY</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172" name="Rectangle: Rounded Corners 171">
            <a:extLst>
              <a:ext uri="{FF2B5EF4-FFF2-40B4-BE49-F238E27FC236}">
                <a16:creationId xmlns:a16="http://schemas.microsoft.com/office/drawing/2014/main" id="{CA6A8CD3-CFF3-486D-819F-5B8B90AE33D1}"/>
              </a:ext>
            </a:extLst>
          </p:cNvPr>
          <p:cNvSpPr/>
          <p:nvPr/>
        </p:nvSpPr>
        <p:spPr>
          <a:xfrm>
            <a:off x="10267424" y="5109856"/>
            <a:ext cx="1280160" cy="283464"/>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VERSIONING</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173" name="Rectangle: Rounded Corners 172">
            <a:extLst>
              <a:ext uri="{FF2B5EF4-FFF2-40B4-BE49-F238E27FC236}">
                <a16:creationId xmlns:a16="http://schemas.microsoft.com/office/drawing/2014/main" id="{A5616221-380F-4FD6-9F5C-74C921022FC3}"/>
              </a:ext>
            </a:extLst>
          </p:cNvPr>
          <p:cNvSpPr/>
          <p:nvPr/>
        </p:nvSpPr>
        <p:spPr>
          <a:xfrm>
            <a:off x="8982094" y="5109856"/>
            <a:ext cx="1280160" cy="283464"/>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EXCHANGE</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174" name="Rectangle: Rounded Corners 173">
            <a:extLst>
              <a:ext uri="{FF2B5EF4-FFF2-40B4-BE49-F238E27FC236}">
                <a16:creationId xmlns:a16="http://schemas.microsoft.com/office/drawing/2014/main" id="{C3A4F6C7-A79E-4C4D-B4F2-0B63BE5C764F}"/>
              </a:ext>
            </a:extLst>
          </p:cNvPr>
          <p:cNvSpPr/>
          <p:nvPr/>
        </p:nvSpPr>
        <p:spPr>
          <a:xfrm>
            <a:off x="3980442" y="3897927"/>
            <a:ext cx="1238335" cy="283339"/>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DIRECTORY</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175" name="Rectangle: Rounded Corners 174">
            <a:extLst>
              <a:ext uri="{FF2B5EF4-FFF2-40B4-BE49-F238E27FC236}">
                <a16:creationId xmlns:a16="http://schemas.microsoft.com/office/drawing/2014/main" id="{E064BBD3-5D4F-4965-93F3-4C67ADFEA224}"/>
              </a:ext>
            </a:extLst>
          </p:cNvPr>
          <p:cNvSpPr/>
          <p:nvPr/>
        </p:nvSpPr>
        <p:spPr>
          <a:xfrm>
            <a:off x="5272872" y="4374211"/>
            <a:ext cx="1723057" cy="283339"/>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EXCHANGE</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176" name="Rectangle: Rounded Corners 175">
            <a:extLst>
              <a:ext uri="{FF2B5EF4-FFF2-40B4-BE49-F238E27FC236}">
                <a16:creationId xmlns:a16="http://schemas.microsoft.com/office/drawing/2014/main" id="{AEA6ADD2-CEB9-4977-B72A-588B87F2E0C9}"/>
              </a:ext>
            </a:extLst>
          </p:cNvPr>
          <p:cNvSpPr/>
          <p:nvPr/>
        </p:nvSpPr>
        <p:spPr>
          <a:xfrm>
            <a:off x="5272872" y="4652505"/>
            <a:ext cx="1723057" cy="283339"/>
          </a:xfrm>
          <a:prstGeom prst="roundRect">
            <a:avLst>
              <a:gd name="adj"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rPr>
              <a:t>VERSIONING</a:t>
            </a:r>
            <a:endParaRPr kumimoji="0" lang="en-US" sz="1200" b="1"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178" name="Rectangle: Rounded Corners 177">
            <a:extLst>
              <a:ext uri="{FF2B5EF4-FFF2-40B4-BE49-F238E27FC236}">
                <a16:creationId xmlns:a16="http://schemas.microsoft.com/office/drawing/2014/main" id="{52A3AC09-3E34-48BA-AE1F-9FB1AE3F6E35}"/>
              </a:ext>
            </a:extLst>
          </p:cNvPr>
          <p:cNvSpPr/>
          <p:nvPr/>
        </p:nvSpPr>
        <p:spPr>
          <a:xfrm>
            <a:off x="414352" y="997510"/>
            <a:ext cx="2565693" cy="746633"/>
          </a:xfrm>
          <a:prstGeom prst="roundRect">
            <a:avLst>
              <a:gd name="adj" fmla="val 0"/>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pic>
        <p:nvPicPr>
          <p:cNvPr id="180" name="Graphic 179">
            <a:extLst>
              <a:ext uri="{FF2B5EF4-FFF2-40B4-BE49-F238E27FC236}">
                <a16:creationId xmlns:a16="http://schemas.microsoft.com/office/drawing/2014/main" id="{5BDA455B-B1F7-48DD-9346-7F6FC8B73BF4}"/>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916001" y="1129911"/>
            <a:ext cx="234980" cy="328973"/>
          </a:xfrm>
          <a:prstGeom prst="rect">
            <a:avLst/>
          </a:prstGeom>
        </p:spPr>
      </p:pic>
      <p:sp>
        <p:nvSpPr>
          <p:cNvPr id="181" name="Rectangle: Rounded Corners 180">
            <a:extLst>
              <a:ext uri="{FF2B5EF4-FFF2-40B4-BE49-F238E27FC236}">
                <a16:creationId xmlns:a16="http://schemas.microsoft.com/office/drawing/2014/main" id="{0F31C40C-7FF3-42B9-B16D-4AB7E6D4DD56}"/>
              </a:ext>
            </a:extLst>
          </p:cNvPr>
          <p:cNvSpPr/>
          <p:nvPr/>
        </p:nvSpPr>
        <p:spPr>
          <a:xfrm>
            <a:off x="2983239" y="997510"/>
            <a:ext cx="3156948" cy="753975"/>
          </a:xfrm>
          <a:prstGeom prst="roundRect">
            <a:avLst>
              <a:gd name="adj" fmla="val 0"/>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182" name="TextBox 181">
            <a:extLst>
              <a:ext uri="{FF2B5EF4-FFF2-40B4-BE49-F238E27FC236}">
                <a16:creationId xmlns:a16="http://schemas.microsoft.com/office/drawing/2014/main" id="{5EA5C7F9-2685-420A-80F1-53922B3886E8}"/>
              </a:ext>
            </a:extLst>
          </p:cNvPr>
          <p:cNvSpPr txBox="1"/>
          <p:nvPr/>
        </p:nvSpPr>
        <p:spPr>
          <a:xfrm>
            <a:off x="4121346" y="1057922"/>
            <a:ext cx="2012388" cy="612668"/>
          </a:xfrm>
          <a:prstGeom prst="rect">
            <a:avLst/>
          </a:prstGeom>
          <a:noFill/>
        </p:spPr>
        <p:txBody>
          <a:bodyPr wrap="square" rtlCol="0">
            <a:spAutoFit/>
          </a:bodyPr>
          <a:lstStyle/>
          <a:p>
            <a:pPr marL="0" marR="0" lvl="0" indent="0" algn="l" defTabSz="914400" rtl="0" eaLnBrk="1" fontAlgn="auto" latinLnBrk="0" hangingPunct="1">
              <a:lnSpc>
                <a:spcPts val="14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Verdana" panose="020B0604030504040204" pitchFamily="34" charset="0"/>
                <a:cs typeface="Calibri"/>
                <a:sym typeface="Arial"/>
              </a:rPr>
              <a:t>PCP needs prior auth requirements information from Payer</a:t>
            </a:r>
          </a:p>
        </p:txBody>
      </p:sp>
      <p:sp>
        <p:nvSpPr>
          <p:cNvPr id="201" name="Rectangle: Rounded Corners 200">
            <a:extLst>
              <a:ext uri="{FF2B5EF4-FFF2-40B4-BE49-F238E27FC236}">
                <a16:creationId xmlns:a16="http://schemas.microsoft.com/office/drawing/2014/main" id="{15A0F8D6-782E-4412-99F8-F66F2BCC9D0E}"/>
              </a:ext>
            </a:extLst>
          </p:cNvPr>
          <p:cNvSpPr/>
          <p:nvPr/>
        </p:nvSpPr>
        <p:spPr>
          <a:xfrm>
            <a:off x="6140187" y="997510"/>
            <a:ext cx="5554733" cy="753975"/>
          </a:xfrm>
          <a:prstGeom prst="roundRect">
            <a:avLst>
              <a:gd name="adj" fmla="val 0"/>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202" name="TextBox 201">
            <a:extLst>
              <a:ext uri="{FF2B5EF4-FFF2-40B4-BE49-F238E27FC236}">
                <a16:creationId xmlns:a16="http://schemas.microsoft.com/office/drawing/2014/main" id="{52868CCC-8BA1-4967-B4E7-006A90BD7A2C}"/>
              </a:ext>
            </a:extLst>
          </p:cNvPr>
          <p:cNvSpPr txBox="1"/>
          <p:nvPr/>
        </p:nvSpPr>
        <p:spPr>
          <a:xfrm>
            <a:off x="7616061" y="1054648"/>
            <a:ext cx="3724444" cy="656590"/>
          </a:xfrm>
          <a:prstGeom prst="rect">
            <a:avLst/>
          </a:prstGeom>
          <a:noFill/>
        </p:spPr>
        <p:txBody>
          <a:bodyPr wrap="square" rtlCol="0">
            <a:spAutoFit/>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Calibri"/>
                <a:sym typeface="Arial"/>
              </a:rPr>
              <a:t>Payer receives PCP requests</a:t>
            </a:r>
          </a:p>
          <a:p>
            <a:pPr marL="0" marR="0" lvl="0" indent="0" algn="l" defTabSz="914400" rtl="0" eaLnBrk="1" fontAlgn="auto" latinLnBrk="0" hangingPunct="1">
              <a:lnSpc>
                <a:spcPts val="1100"/>
              </a:lnSpc>
              <a:spcBef>
                <a:spcPts val="0"/>
              </a:spcBef>
              <a:spcAft>
                <a:spcPts val="0"/>
              </a:spcAft>
              <a:buClrTx/>
              <a:buSzTx/>
              <a:buFont typeface="Arial"/>
              <a:buNone/>
              <a:tabLst/>
              <a:defRPr/>
            </a:pPr>
            <a:r>
              <a:rPr kumimoji="0" lang="en-US" sz="1000" b="0" i="0" u="none" strike="noStrike" kern="1200" cap="none" spc="0" normalizeH="0" baseline="0" noProof="0">
                <a:ln>
                  <a:noFill/>
                </a:ln>
                <a:solidFill>
                  <a:srgbClr val="B22029"/>
                </a:solidFill>
                <a:effectLst/>
                <a:uLnTx/>
                <a:uFillTx/>
                <a:latin typeface="Calibri" panose="020F0502020204030204"/>
                <a:cs typeface="Calibri"/>
                <a:sym typeface="Arial"/>
              </a:rPr>
              <a:t>Payer </a:t>
            </a:r>
            <a:r>
              <a:rPr kumimoji="0" lang="en-US" sz="1000" b="0" i="0" u="none" strike="noStrike" kern="1200" cap="none" spc="0" normalizeH="0" baseline="0" noProof="0" err="1">
                <a:ln>
                  <a:noFill/>
                </a:ln>
                <a:solidFill>
                  <a:srgbClr val="B22029"/>
                </a:solidFill>
                <a:effectLst/>
                <a:uLnTx/>
                <a:uFillTx/>
                <a:latin typeface="Calibri" panose="020F0502020204030204"/>
                <a:cs typeface="Calibri"/>
                <a:sym typeface="Arial"/>
              </a:rPr>
              <a:t>PDex</a:t>
            </a:r>
            <a:r>
              <a:rPr kumimoji="0" lang="en-US" sz="1000" b="0" i="0" u="none" strike="noStrike" kern="1200" cap="none" spc="0" normalizeH="0" baseline="0" noProof="0">
                <a:ln>
                  <a:noFill/>
                </a:ln>
                <a:solidFill>
                  <a:srgbClr val="B22029"/>
                </a:solidFill>
                <a:effectLst/>
                <a:uLnTx/>
                <a:uFillTx/>
                <a:latin typeface="Calibri" panose="020F0502020204030204"/>
                <a:cs typeface="Calibri"/>
                <a:sym typeface="Arial"/>
              </a:rPr>
              <a:t> Interactions</a:t>
            </a:r>
          </a:p>
          <a:p>
            <a:pPr marL="342900" marR="0" lvl="0" indent="-342900" algn="l" defTabSz="914400" rtl="0" eaLnBrk="1" fontAlgn="auto" latinLnBrk="0" hangingPunct="1">
              <a:lnSpc>
                <a:spcPts val="1100"/>
              </a:lnSpc>
              <a:spcBef>
                <a:spcPts val="0"/>
              </a:spcBef>
              <a:spcAft>
                <a:spcPts val="0"/>
              </a:spcAft>
              <a:buClrTx/>
              <a:buSzTx/>
              <a:buFont typeface="+mj-lt"/>
              <a:buAutoNum type="arabicParenR"/>
              <a:tabLst/>
              <a:defRPr/>
            </a:pPr>
            <a:r>
              <a:rPr kumimoji="0" lang="en-US" sz="1000" b="0" i="0" u="none" strike="noStrike" kern="0" cap="none" spc="0" normalizeH="0" baseline="0" noProof="0">
                <a:ln>
                  <a:noFill/>
                </a:ln>
                <a:solidFill>
                  <a:srgbClr val="B22029"/>
                </a:solidFill>
                <a:effectLst/>
                <a:uLnTx/>
                <a:uFillTx/>
                <a:latin typeface="Calibri" panose="020F0502020204030204"/>
                <a:cs typeface="Calibri"/>
                <a:sym typeface="Arial"/>
              </a:rPr>
              <a:t>Payer receives CDS request and creates CDS card</a:t>
            </a:r>
            <a:endParaRPr kumimoji="0" lang="en-US" sz="1000" b="0" i="0" u="none" strike="noStrike" kern="1200" cap="none" spc="0" normalizeH="0" baseline="0" noProof="0">
              <a:ln>
                <a:noFill/>
              </a:ln>
              <a:solidFill>
                <a:srgbClr val="B22029"/>
              </a:solidFill>
              <a:effectLst/>
              <a:uLnTx/>
              <a:uFillTx/>
              <a:latin typeface="Calibri" panose="020F0502020204030204"/>
              <a:cs typeface="Calibri"/>
              <a:sym typeface="Arial"/>
            </a:endParaRPr>
          </a:p>
          <a:p>
            <a:pPr marL="342900" marR="0" lvl="0" indent="-342900" algn="l" defTabSz="914400" rtl="0" eaLnBrk="1" fontAlgn="auto" latinLnBrk="0" hangingPunct="1">
              <a:lnSpc>
                <a:spcPts val="1100"/>
              </a:lnSpc>
              <a:spcBef>
                <a:spcPts val="0"/>
              </a:spcBef>
              <a:spcAft>
                <a:spcPts val="0"/>
              </a:spcAft>
              <a:buClrTx/>
              <a:buSzTx/>
              <a:buFontTx/>
              <a:buAutoNum type="arabicParenR"/>
              <a:tabLst/>
              <a:defRPr/>
            </a:pPr>
            <a:r>
              <a:rPr kumimoji="0" lang="en-US" sz="1000" b="0" i="0" u="none" strike="noStrike" kern="0" cap="none" spc="0" normalizeH="0" baseline="0" noProof="0">
                <a:ln>
                  <a:noFill/>
                </a:ln>
                <a:solidFill>
                  <a:srgbClr val="B22029"/>
                </a:solidFill>
                <a:effectLst/>
                <a:uLnTx/>
                <a:uFillTx/>
                <a:latin typeface="Calibri" panose="020F0502020204030204"/>
                <a:cs typeface="Calibri"/>
                <a:sym typeface="Arial"/>
              </a:rPr>
              <a:t>CDS Card is returned in real time &amp; </a:t>
            </a:r>
            <a:r>
              <a:rPr kumimoji="0" lang="en-US" sz="1000" b="0" i="0" u="none" strike="noStrike" kern="0" cap="none" spc="0" normalizeH="0" baseline="0" noProof="0" err="1">
                <a:ln>
                  <a:noFill/>
                </a:ln>
                <a:solidFill>
                  <a:srgbClr val="B22029"/>
                </a:solidFill>
                <a:effectLst/>
                <a:uLnTx/>
                <a:uFillTx/>
                <a:latin typeface="Calibri" panose="020F0502020204030204"/>
                <a:cs typeface="Calibri"/>
                <a:sym typeface="Arial"/>
              </a:rPr>
              <a:t>PDex</a:t>
            </a:r>
            <a:r>
              <a:rPr kumimoji="0" lang="en-US" sz="1000" b="0" i="0" u="none" strike="noStrike" kern="0" cap="none" spc="0" normalizeH="0" baseline="0" noProof="0">
                <a:ln>
                  <a:noFill/>
                </a:ln>
                <a:solidFill>
                  <a:srgbClr val="B22029"/>
                </a:solidFill>
                <a:effectLst/>
                <a:uLnTx/>
                <a:uFillTx/>
                <a:latin typeface="Calibri" panose="020F0502020204030204"/>
                <a:cs typeface="Calibri"/>
                <a:sym typeface="Arial"/>
              </a:rPr>
              <a:t> bundle is available</a:t>
            </a:r>
            <a:endParaRPr kumimoji="0" lang="en-US" sz="1000" b="0" i="0" u="none" strike="noStrike" kern="1200" cap="none" spc="0" normalizeH="0" baseline="0" noProof="0">
              <a:ln>
                <a:noFill/>
              </a:ln>
              <a:solidFill>
                <a:srgbClr val="B22029"/>
              </a:solidFill>
              <a:effectLst/>
              <a:uLnTx/>
              <a:uFillTx/>
              <a:latin typeface="Calibri" panose="020F0502020204030204"/>
              <a:cs typeface="Calibri"/>
              <a:sym typeface="Arial"/>
            </a:endParaRPr>
          </a:p>
        </p:txBody>
      </p:sp>
      <p:pic>
        <p:nvPicPr>
          <p:cNvPr id="207" name="Graphic 206">
            <a:extLst>
              <a:ext uri="{FF2B5EF4-FFF2-40B4-BE49-F238E27FC236}">
                <a16:creationId xmlns:a16="http://schemas.microsoft.com/office/drawing/2014/main" id="{F065976E-9C30-4BBC-88E0-F1313A654840}"/>
              </a:ext>
            </a:extLst>
          </p:cNvPr>
          <p:cNvPicPr>
            <a:picLocks noChangeAspect="1"/>
          </p:cNvPicPr>
          <p:nvPr/>
        </p:nvPicPr>
        <p:blipFill>
          <a:blip r:embed="rId22">
            <a:extLst>
              <a:ext uri="{96DAC541-7B7A-43D3-8B79-37D633B846F1}">
                <asvg:svgBlip xmlns="" xmlns:asvg="http://schemas.microsoft.com/office/drawing/2016/SVG/main" r:embed="rId23"/>
              </a:ext>
            </a:extLst>
          </a:blip>
          <a:stretch>
            <a:fillRect/>
          </a:stretch>
        </p:blipFill>
        <p:spPr>
          <a:xfrm>
            <a:off x="7095613" y="1084555"/>
            <a:ext cx="413442" cy="530284"/>
          </a:xfrm>
          <a:prstGeom prst="rect">
            <a:avLst/>
          </a:prstGeom>
        </p:spPr>
      </p:pic>
      <p:pic>
        <p:nvPicPr>
          <p:cNvPr id="208" name="Graphic 207">
            <a:extLst>
              <a:ext uri="{FF2B5EF4-FFF2-40B4-BE49-F238E27FC236}">
                <a16:creationId xmlns:a16="http://schemas.microsoft.com/office/drawing/2014/main" id="{D061F47C-DDEB-4147-8882-FAAF213E97A1}"/>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6759710" y="1166679"/>
            <a:ext cx="278277" cy="389588"/>
          </a:xfrm>
          <a:prstGeom prst="rect">
            <a:avLst/>
          </a:prstGeom>
        </p:spPr>
      </p:pic>
      <p:sp>
        <p:nvSpPr>
          <p:cNvPr id="184" name="Rectangle: Rounded Corners 183">
            <a:extLst>
              <a:ext uri="{FF2B5EF4-FFF2-40B4-BE49-F238E27FC236}">
                <a16:creationId xmlns:a16="http://schemas.microsoft.com/office/drawing/2014/main" id="{31566BAC-FD0E-43C3-AF52-7CA8C758736C}"/>
              </a:ext>
            </a:extLst>
          </p:cNvPr>
          <p:cNvSpPr/>
          <p:nvPr/>
        </p:nvSpPr>
        <p:spPr>
          <a:xfrm>
            <a:off x="412409" y="4597659"/>
            <a:ext cx="2565692" cy="845317"/>
          </a:xfrm>
          <a:prstGeom prst="roundRect">
            <a:avLst>
              <a:gd name="adj" fmla="val 0"/>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Verdana" panose="020B0604030504040204" pitchFamily="34" charset="0"/>
              <a:ea typeface="+mn-ea"/>
              <a:cs typeface="+mn-cs"/>
              <a:sym typeface="Arial"/>
            </a:endParaRPr>
          </a:p>
        </p:txBody>
      </p:sp>
      <p:sp>
        <p:nvSpPr>
          <p:cNvPr id="185" name="TextBox 184">
            <a:extLst>
              <a:ext uri="{FF2B5EF4-FFF2-40B4-BE49-F238E27FC236}">
                <a16:creationId xmlns:a16="http://schemas.microsoft.com/office/drawing/2014/main" id="{2624D831-AC9C-4BE5-835C-781059BFE28A}"/>
              </a:ext>
            </a:extLst>
          </p:cNvPr>
          <p:cNvSpPr txBox="1"/>
          <p:nvPr/>
        </p:nvSpPr>
        <p:spPr>
          <a:xfrm>
            <a:off x="1575084" y="4597660"/>
            <a:ext cx="1387116" cy="845316"/>
          </a:xfrm>
          <a:prstGeom prst="rect">
            <a:avLst/>
          </a:prstGeom>
          <a:noFill/>
        </p:spPr>
        <p:txBody>
          <a:bodyPr wrap="square" rtlCol="0" anchor="ctr">
            <a:noAutofit/>
          </a:bodyPr>
          <a:lstStyle/>
          <a:p>
            <a:pPr marL="0" marR="0" lvl="0" indent="0" algn="l" defTabSz="914400" rtl="0" eaLnBrk="1" fontAlgn="auto" latinLnBrk="0" hangingPunct="1">
              <a:lnSpc>
                <a:spcPts val="14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Verdana" panose="020B0604030504040204" pitchFamily="34" charset="0"/>
                <a:cs typeface="Calibri"/>
                <a:sym typeface="Arial"/>
              </a:rPr>
              <a:t>PCP views patient information</a:t>
            </a:r>
          </a:p>
        </p:txBody>
      </p:sp>
      <p:pic>
        <p:nvPicPr>
          <p:cNvPr id="186" name="Graphic 185">
            <a:extLst>
              <a:ext uri="{FF2B5EF4-FFF2-40B4-BE49-F238E27FC236}">
                <a16:creationId xmlns:a16="http://schemas.microsoft.com/office/drawing/2014/main" id="{7AF50120-2A27-4D81-A680-56151A7EFC91}"/>
              </a:ext>
            </a:extLst>
          </p:cNvPr>
          <p:cNvPicPr>
            <a:picLocks noChangeAspect="1"/>
          </p:cNvPicPr>
          <p:nvPr/>
        </p:nvPicPr>
        <p:blipFill>
          <a:blip r:embed="rId24">
            <a:extLst>
              <a:ext uri="{96DAC541-7B7A-43D3-8B79-37D633B846F1}">
                <asvg:svgBlip xmlns="" xmlns:asvg="http://schemas.microsoft.com/office/drawing/2016/SVG/main" r:embed="rId25"/>
              </a:ext>
            </a:extLst>
          </a:blip>
          <a:stretch>
            <a:fillRect/>
          </a:stretch>
        </p:blipFill>
        <p:spPr>
          <a:xfrm>
            <a:off x="509961" y="4840605"/>
            <a:ext cx="545109" cy="400815"/>
          </a:xfrm>
          <a:prstGeom prst="rect">
            <a:avLst/>
          </a:prstGeom>
        </p:spPr>
      </p:pic>
      <p:pic>
        <p:nvPicPr>
          <p:cNvPr id="187" name="Graphic 186">
            <a:extLst>
              <a:ext uri="{FF2B5EF4-FFF2-40B4-BE49-F238E27FC236}">
                <a16:creationId xmlns:a16="http://schemas.microsoft.com/office/drawing/2014/main" id="{5725B798-FBE0-4FD6-8A95-8FCFB4C3243F}"/>
              </a:ext>
            </a:extLst>
          </p:cNvPr>
          <p:cNvPicPr>
            <a:picLocks noChangeAspect="1"/>
          </p:cNvPicPr>
          <p:nvPr/>
        </p:nvPicPr>
        <p:blipFill>
          <a:blip r:embed="rId26">
            <a:extLst>
              <a:ext uri="{96DAC541-7B7A-43D3-8B79-37D633B846F1}">
                <asvg:svgBlip xmlns="" xmlns:asvg="http://schemas.microsoft.com/office/drawing/2016/SVG/main" r:embed="rId27"/>
              </a:ext>
            </a:extLst>
          </a:blip>
          <a:stretch>
            <a:fillRect/>
          </a:stretch>
        </p:blipFill>
        <p:spPr>
          <a:xfrm>
            <a:off x="1108425" y="4756192"/>
            <a:ext cx="435085" cy="548586"/>
          </a:xfrm>
          <a:prstGeom prst="rect">
            <a:avLst/>
          </a:prstGeom>
        </p:spPr>
      </p:pic>
      <p:pic>
        <p:nvPicPr>
          <p:cNvPr id="188" name="Graphic 187">
            <a:extLst>
              <a:ext uri="{FF2B5EF4-FFF2-40B4-BE49-F238E27FC236}">
                <a16:creationId xmlns:a16="http://schemas.microsoft.com/office/drawing/2014/main" id="{CA5E25ED-6780-4399-B55C-0F63E7B1E0EF}"/>
              </a:ext>
            </a:extLst>
          </p:cNvPr>
          <p:cNvPicPr>
            <a:picLocks noChangeAspect="1"/>
          </p:cNvPicPr>
          <p:nvPr/>
        </p:nvPicPr>
        <p:blipFill>
          <a:blip r:embed="rId28">
            <a:extLst>
              <a:ext uri="{96DAC541-7B7A-43D3-8B79-37D633B846F1}">
                <asvg:svgBlip xmlns="" xmlns:asvg="http://schemas.microsoft.com/office/drawing/2016/SVG/main" r:embed="rId29"/>
              </a:ext>
            </a:extLst>
          </a:blip>
          <a:stretch>
            <a:fillRect/>
          </a:stretch>
        </p:blipFill>
        <p:spPr>
          <a:xfrm flipV="1">
            <a:off x="7273471" y="1333233"/>
            <a:ext cx="50292" cy="9144"/>
          </a:xfrm>
          <a:prstGeom prst="rect">
            <a:avLst/>
          </a:prstGeom>
        </p:spPr>
      </p:pic>
      <p:grpSp>
        <p:nvGrpSpPr>
          <p:cNvPr id="189" name="Group 188">
            <a:extLst>
              <a:ext uri="{FF2B5EF4-FFF2-40B4-BE49-F238E27FC236}">
                <a16:creationId xmlns:a16="http://schemas.microsoft.com/office/drawing/2014/main" id="{5A07343F-400D-4726-A46D-56BBF309CAB4}"/>
              </a:ext>
            </a:extLst>
          </p:cNvPr>
          <p:cNvGrpSpPr/>
          <p:nvPr/>
        </p:nvGrpSpPr>
        <p:grpSpPr>
          <a:xfrm>
            <a:off x="3148387" y="1103172"/>
            <a:ext cx="955021" cy="544395"/>
            <a:chOff x="3324430" y="684586"/>
            <a:chExt cx="955021" cy="544395"/>
          </a:xfrm>
        </p:grpSpPr>
        <p:pic>
          <p:nvPicPr>
            <p:cNvPr id="198" name="Graphic 197">
              <a:extLst>
                <a:ext uri="{FF2B5EF4-FFF2-40B4-BE49-F238E27FC236}">
                  <a16:creationId xmlns:a16="http://schemas.microsoft.com/office/drawing/2014/main" id="{A911BAA9-BB7E-4619-BBAA-B115B9521086}"/>
                </a:ext>
              </a:extLst>
            </p:cNvPr>
            <p:cNvPicPr>
              <a:picLocks noChangeAspect="1"/>
            </p:cNvPicPr>
            <p:nvPr/>
          </p:nvPicPr>
          <p:blipFill>
            <a:blip r:embed="rId30">
              <a:extLst>
                <a:ext uri="{96DAC541-7B7A-43D3-8B79-37D633B846F1}">
                  <asvg:svgBlip xmlns="" xmlns:asvg="http://schemas.microsoft.com/office/drawing/2016/SVG/main" r:embed="rId31"/>
                </a:ext>
              </a:extLst>
            </a:blip>
            <a:stretch>
              <a:fillRect/>
            </a:stretch>
          </p:blipFill>
          <p:spPr>
            <a:xfrm>
              <a:off x="3324430" y="711327"/>
              <a:ext cx="510303" cy="371792"/>
            </a:xfrm>
            <a:prstGeom prst="rect">
              <a:avLst/>
            </a:prstGeom>
          </p:spPr>
        </p:pic>
        <p:pic>
          <p:nvPicPr>
            <p:cNvPr id="199" name="Graphic 198">
              <a:extLst>
                <a:ext uri="{FF2B5EF4-FFF2-40B4-BE49-F238E27FC236}">
                  <a16:creationId xmlns:a16="http://schemas.microsoft.com/office/drawing/2014/main" id="{4D45E4D6-2CAE-454A-9BD9-FEADF3BF3409}"/>
                </a:ext>
              </a:extLst>
            </p:cNvPr>
            <p:cNvPicPr>
              <a:picLocks noChangeAspect="1"/>
            </p:cNvPicPr>
            <p:nvPr/>
          </p:nvPicPr>
          <p:blipFill>
            <a:blip r:embed="rId26">
              <a:extLst>
                <a:ext uri="{96DAC541-7B7A-43D3-8B79-37D633B846F1}">
                  <asvg:svgBlip xmlns="" xmlns:asvg="http://schemas.microsoft.com/office/drawing/2016/SVG/main" r:embed="rId27"/>
                </a:ext>
              </a:extLst>
            </a:blip>
            <a:stretch>
              <a:fillRect/>
            </a:stretch>
          </p:blipFill>
          <p:spPr>
            <a:xfrm>
              <a:off x="3847689" y="684586"/>
              <a:ext cx="431762" cy="544395"/>
            </a:xfrm>
            <a:prstGeom prst="rect">
              <a:avLst/>
            </a:prstGeom>
          </p:spPr>
        </p:pic>
        <p:pic>
          <p:nvPicPr>
            <p:cNvPr id="200" name="Graphic 199">
              <a:extLst>
                <a:ext uri="{FF2B5EF4-FFF2-40B4-BE49-F238E27FC236}">
                  <a16:creationId xmlns:a16="http://schemas.microsoft.com/office/drawing/2014/main" id="{A63263CE-6106-4BC1-B2CE-82357A105309}"/>
                </a:ext>
              </a:extLst>
            </p:cNvPr>
            <p:cNvPicPr>
              <a:picLocks noChangeAspect="1"/>
            </p:cNvPicPr>
            <p:nvPr/>
          </p:nvPicPr>
          <p:blipFill>
            <a:blip r:embed="rId28">
              <a:extLst>
                <a:ext uri="{96DAC541-7B7A-43D3-8B79-37D633B846F1}">
                  <asvg:svgBlip xmlns="" xmlns:asvg="http://schemas.microsoft.com/office/drawing/2016/SVG/main" r:embed="rId29"/>
                </a:ext>
              </a:extLst>
            </a:blip>
            <a:stretch>
              <a:fillRect/>
            </a:stretch>
          </p:blipFill>
          <p:spPr>
            <a:xfrm flipV="1">
              <a:off x="4012233" y="930022"/>
              <a:ext cx="100584" cy="18288"/>
            </a:xfrm>
            <a:prstGeom prst="rect">
              <a:avLst/>
            </a:prstGeom>
          </p:spPr>
        </p:pic>
      </p:grpSp>
      <p:grpSp>
        <p:nvGrpSpPr>
          <p:cNvPr id="190" name="Group 189">
            <a:extLst>
              <a:ext uri="{FF2B5EF4-FFF2-40B4-BE49-F238E27FC236}">
                <a16:creationId xmlns:a16="http://schemas.microsoft.com/office/drawing/2014/main" id="{CF5804BB-EC0D-4819-B32A-0EC5F80BAD72}"/>
              </a:ext>
            </a:extLst>
          </p:cNvPr>
          <p:cNvGrpSpPr/>
          <p:nvPr/>
        </p:nvGrpSpPr>
        <p:grpSpPr>
          <a:xfrm>
            <a:off x="540460" y="1132032"/>
            <a:ext cx="423930" cy="525305"/>
            <a:chOff x="255328" y="713446"/>
            <a:chExt cx="423930" cy="525305"/>
          </a:xfrm>
        </p:grpSpPr>
        <p:pic>
          <p:nvPicPr>
            <p:cNvPr id="196" name="Graphic 195">
              <a:extLst>
                <a:ext uri="{FF2B5EF4-FFF2-40B4-BE49-F238E27FC236}">
                  <a16:creationId xmlns:a16="http://schemas.microsoft.com/office/drawing/2014/main" id="{C59E349F-1848-42AF-BBF9-31ACA6D38939}"/>
                </a:ext>
              </a:extLst>
            </p:cNvPr>
            <p:cNvPicPr>
              <a:picLocks noChangeAspect="1"/>
            </p:cNvPicPr>
            <p:nvPr/>
          </p:nvPicPr>
          <p:blipFill>
            <a:blip r:embed="rId32">
              <a:extLst>
                <a:ext uri="{96DAC541-7B7A-43D3-8B79-37D633B846F1}">
                  <asvg:svgBlip xmlns="" xmlns:asvg="http://schemas.microsoft.com/office/drawing/2016/SVG/main" r:embed="rId33"/>
                </a:ext>
              </a:extLst>
            </a:blip>
            <a:stretch>
              <a:fillRect/>
            </a:stretch>
          </p:blipFill>
          <p:spPr>
            <a:xfrm>
              <a:off x="255328" y="713446"/>
              <a:ext cx="423930" cy="525305"/>
            </a:xfrm>
            <a:prstGeom prst="rect">
              <a:avLst/>
            </a:prstGeom>
          </p:spPr>
        </p:pic>
        <p:pic>
          <p:nvPicPr>
            <p:cNvPr id="197" name="Graphic 196">
              <a:extLst>
                <a:ext uri="{FF2B5EF4-FFF2-40B4-BE49-F238E27FC236}">
                  <a16:creationId xmlns:a16="http://schemas.microsoft.com/office/drawing/2014/main" id="{1DB22A20-5FA4-43C5-8B19-312C3EECE750}"/>
                </a:ext>
              </a:extLst>
            </p:cNvPr>
            <p:cNvPicPr>
              <a:picLocks noChangeAspect="1"/>
            </p:cNvPicPr>
            <p:nvPr/>
          </p:nvPicPr>
          <p:blipFill>
            <a:blip r:embed="rId28">
              <a:extLst>
                <a:ext uri="{96DAC541-7B7A-43D3-8B79-37D633B846F1}">
                  <asvg:svgBlip xmlns="" xmlns:asvg="http://schemas.microsoft.com/office/drawing/2016/SVG/main" r:embed="rId29"/>
                </a:ext>
              </a:extLst>
            </a:blip>
            <a:stretch>
              <a:fillRect/>
            </a:stretch>
          </p:blipFill>
          <p:spPr>
            <a:xfrm flipV="1">
              <a:off x="442460" y="949148"/>
              <a:ext cx="50292" cy="9144"/>
            </a:xfrm>
            <a:prstGeom prst="rect">
              <a:avLst/>
            </a:prstGeom>
          </p:spPr>
        </p:pic>
      </p:grpSp>
      <p:grpSp>
        <p:nvGrpSpPr>
          <p:cNvPr id="191" name="Group 190">
            <a:extLst>
              <a:ext uri="{FF2B5EF4-FFF2-40B4-BE49-F238E27FC236}">
                <a16:creationId xmlns:a16="http://schemas.microsoft.com/office/drawing/2014/main" id="{784C8A94-85C3-4997-A69C-32BBEBCA8545}"/>
              </a:ext>
            </a:extLst>
          </p:cNvPr>
          <p:cNvGrpSpPr/>
          <p:nvPr/>
        </p:nvGrpSpPr>
        <p:grpSpPr>
          <a:xfrm>
            <a:off x="1124547" y="1112413"/>
            <a:ext cx="435085" cy="548586"/>
            <a:chOff x="871219" y="693827"/>
            <a:chExt cx="435085" cy="548586"/>
          </a:xfrm>
        </p:grpSpPr>
        <p:pic>
          <p:nvPicPr>
            <p:cNvPr id="194" name="Graphic 193">
              <a:extLst>
                <a:ext uri="{FF2B5EF4-FFF2-40B4-BE49-F238E27FC236}">
                  <a16:creationId xmlns:a16="http://schemas.microsoft.com/office/drawing/2014/main" id="{2CC7DA45-9508-4956-84CC-D6B7524B985D}"/>
                </a:ext>
              </a:extLst>
            </p:cNvPr>
            <p:cNvPicPr>
              <a:picLocks noChangeAspect="1"/>
            </p:cNvPicPr>
            <p:nvPr/>
          </p:nvPicPr>
          <p:blipFill>
            <a:blip r:embed="rId26">
              <a:extLst>
                <a:ext uri="{96DAC541-7B7A-43D3-8B79-37D633B846F1}">
                  <asvg:svgBlip xmlns="" xmlns:asvg="http://schemas.microsoft.com/office/drawing/2016/SVG/main" r:embed="rId27"/>
                </a:ext>
              </a:extLst>
            </a:blip>
            <a:stretch>
              <a:fillRect/>
            </a:stretch>
          </p:blipFill>
          <p:spPr>
            <a:xfrm>
              <a:off x="871219" y="693827"/>
              <a:ext cx="435085" cy="548586"/>
            </a:xfrm>
            <a:prstGeom prst="rect">
              <a:avLst/>
            </a:prstGeom>
          </p:spPr>
        </p:pic>
        <p:pic>
          <p:nvPicPr>
            <p:cNvPr id="195" name="Graphic 194">
              <a:extLst>
                <a:ext uri="{FF2B5EF4-FFF2-40B4-BE49-F238E27FC236}">
                  <a16:creationId xmlns:a16="http://schemas.microsoft.com/office/drawing/2014/main" id="{B0C65898-6F29-4003-8834-01012CBDF76B}"/>
                </a:ext>
              </a:extLst>
            </p:cNvPr>
            <p:cNvPicPr>
              <a:picLocks noChangeAspect="1"/>
            </p:cNvPicPr>
            <p:nvPr/>
          </p:nvPicPr>
          <p:blipFill>
            <a:blip r:embed="rId28">
              <a:extLst>
                <a:ext uri="{96DAC541-7B7A-43D3-8B79-37D633B846F1}">
                  <asvg:svgBlip xmlns="" xmlns:asvg="http://schemas.microsoft.com/office/drawing/2016/SVG/main" r:embed="rId29"/>
                </a:ext>
              </a:extLst>
            </a:blip>
            <a:stretch>
              <a:fillRect/>
            </a:stretch>
          </p:blipFill>
          <p:spPr>
            <a:xfrm flipV="1">
              <a:off x="1063615" y="948768"/>
              <a:ext cx="50292" cy="9144"/>
            </a:xfrm>
            <a:prstGeom prst="rect">
              <a:avLst/>
            </a:prstGeom>
          </p:spPr>
        </p:pic>
      </p:grpSp>
      <p:sp>
        <p:nvSpPr>
          <p:cNvPr id="192" name="TextBox 191">
            <a:extLst>
              <a:ext uri="{FF2B5EF4-FFF2-40B4-BE49-F238E27FC236}">
                <a16:creationId xmlns:a16="http://schemas.microsoft.com/office/drawing/2014/main" id="{FA684A71-4F28-4B26-A980-6911E7A478BB}"/>
              </a:ext>
            </a:extLst>
          </p:cNvPr>
          <p:cNvSpPr txBox="1"/>
          <p:nvPr/>
        </p:nvSpPr>
        <p:spPr>
          <a:xfrm>
            <a:off x="1538390" y="1067168"/>
            <a:ext cx="1454611" cy="630942"/>
          </a:xfrm>
          <a:prstGeom prst="rect">
            <a:avLst/>
          </a:prstGeom>
          <a:noFill/>
        </p:spPr>
        <p:txBody>
          <a:bodyPr wrap="square" rtlCol="0" anchor="ctr">
            <a:spAutoFit/>
          </a:bodyPr>
          <a:lstStyle/>
          <a:p>
            <a:pPr marL="0" marR="0" lvl="0" indent="0" algn="l" defTabSz="914400" rtl="0" eaLnBrk="1" fontAlgn="auto" latinLnBrk="0" hangingPunct="1">
              <a:lnSpc>
                <a:spcPts val="14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Verdana" panose="020B0604030504040204" pitchFamily="34" charset="0"/>
                <a:cs typeface="Calibri"/>
                <a:sym typeface="Arial"/>
              </a:rPr>
              <a:t>Patient visits Primary Care Physician (PCP)</a:t>
            </a:r>
          </a:p>
        </p:txBody>
      </p:sp>
      <p:pic>
        <p:nvPicPr>
          <p:cNvPr id="193" name="Graphic 192">
            <a:extLst>
              <a:ext uri="{FF2B5EF4-FFF2-40B4-BE49-F238E27FC236}">
                <a16:creationId xmlns:a16="http://schemas.microsoft.com/office/drawing/2014/main" id="{36CACCBC-F396-4609-BAE6-6768B8DF73AA}"/>
              </a:ext>
            </a:extLst>
          </p:cNvPr>
          <p:cNvPicPr>
            <a:picLocks noChangeAspect="1"/>
          </p:cNvPicPr>
          <p:nvPr/>
        </p:nvPicPr>
        <p:blipFill>
          <a:blip r:embed="rId28">
            <a:extLst>
              <a:ext uri="{96DAC541-7B7A-43D3-8B79-37D633B846F1}">
                <asvg:svgBlip xmlns="" xmlns:asvg="http://schemas.microsoft.com/office/drawing/2016/SVG/main" r:embed="rId29"/>
              </a:ext>
            </a:extLst>
          </a:blip>
          <a:stretch>
            <a:fillRect/>
          </a:stretch>
        </p:blipFill>
        <p:spPr>
          <a:xfrm flipV="1">
            <a:off x="1277196" y="5007534"/>
            <a:ext cx="100584" cy="18288"/>
          </a:xfrm>
          <a:prstGeom prst="rect">
            <a:avLst/>
          </a:prstGeom>
        </p:spPr>
      </p:pic>
      <p:sp>
        <p:nvSpPr>
          <p:cNvPr id="209" name="TextBox 208">
            <a:extLst>
              <a:ext uri="{FF2B5EF4-FFF2-40B4-BE49-F238E27FC236}">
                <a16:creationId xmlns:a16="http://schemas.microsoft.com/office/drawing/2014/main" id="{09E3035B-7F29-4C5C-9381-FAA5CF52073F}"/>
              </a:ext>
            </a:extLst>
          </p:cNvPr>
          <p:cNvSpPr txBox="1"/>
          <p:nvPr/>
        </p:nvSpPr>
        <p:spPr>
          <a:xfrm>
            <a:off x="3018020" y="3331405"/>
            <a:ext cx="925883" cy="515526"/>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Formulates FHIR Request</a:t>
            </a:r>
          </a:p>
        </p:txBody>
      </p:sp>
      <p:sp>
        <p:nvSpPr>
          <p:cNvPr id="210" name="TextBox 209">
            <a:extLst>
              <a:ext uri="{FF2B5EF4-FFF2-40B4-BE49-F238E27FC236}">
                <a16:creationId xmlns:a16="http://schemas.microsoft.com/office/drawing/2014/main" id="{2739E348-CD57-4F26-8F93-03A5364D8638}"/>
              </a:ext>
            </a:extLst>
          </p:cNvPr>
          <p:cNvSpPr txBox="1"/>
          <p:nvPr/>
        </p:nvSpPr>
        <p:spPr>
          <a:xfrm>
            <a:off x="4017586" y="3335500"/>
            <a:ext cx="1097279" cy="504177"/>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Looks Up the FHIR Endpoint for Recipient</a:t>
            </a:r>
          </a:p>
        </p:txBody>
      </p:sp>
      <p:sp>
        <p:nvSpPr>
          <p:cNvPr id="211" name="TextBox 210">
            <a:extLst>
              <a:ext uri="{FF2B5EF4-FFF2-40B4-BE49-F238E27FC236}">
                <a16:creationId xmlns:a16="http://schemas.microsoft.com/office/drawing/2014/main" id="{2C31C860-EC4A-42F2-AFB6-61F893A42687}"/>
              </a:ext>
            </a:extLst>
          </p:cNvPr>
          <p:cNvSpPr txBox="1"/>
          <p:nvPr/>
        </p:nvSpPr>
        <p:spPr>
          <a:xfrm>
            <a:off x="5076515" y="3232702"/>
            <a:ext cx="1097280" cy="797654"/>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Transaction Information </a:t>
            </a:r>
            <a:b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b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a:t>
            </a:r>
            <a:r>
              <a:rPr kumimoji="0" lang="en-US" sz="900" b="0" i="0" u="none" strike="noStrike" kern="0" cap="none" spc="0" normalizeH="0" baseline="0" noProof="0" err="1">
                <a:ln>
                  <a:noFill/>
                </a:ln>
                <a:solidFill>
                  <a:srgbClr val="000000"/>
                </a:solidFill>
                <a:effectLst/>
                <a:uLnTx/>
                <a:uFillTx/>
                <a:latin typeface="Verdana" panose="020B0604030504040204" pitchFamily="34" charset="0"/>
                <a:ea typeface="Verdana" panose="020B0604030504040204" pitchFamily="34" charset="0"/>
                <a:cs typeface="+mn-lt"/>
                <a:sym typeface="Arial"/>
              </a:rPr>
              <a:t>eg</a:t>
            </a: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 Header) Appropriately Configured</a:t>
            </a:r>
            <a:endParaRPr kumimoji="0" lang="en-US" sz="900" b="0" i="0" u="none" strike="noStrike" kern="0" cap="none" spc="0" normalizeH="0" baseline="0" noProof="0">
              <a:ln>
                <a:noFill/>
              </a:ln>
              <a:solidFill>
                <a:srgbClr val="000000"/>
              </a:solidFill>
              <a:effectLst/>
              <a:uLnTx/>
              <a:uFillTx/>
              <a:latin typeface="Verdana" panose="020B0604030504040204" pitchFamily="34" charset="0"/>
              <a:cs typeface="Arial"/>
              <a:sym typeface="Arial"/>
            </a:endParaRPr>
          </a:p>
        </p:txBody>
      </p:sp>
      <p:sp>
        <p:nvSpPr>
          <p:cNvPr id="212" name="TextBox 211">
            <a:extLst>
              <a:ext uri="{FF2B5EF4-FFF2-40B4-BE49-F238E27FC236}">
                <a16:creationId xmlns:a16="http://schemas.microsoft.com/office/drawing/2014/main" id="{7157DBF1-9E6C-40A1-8527-DEFBCC4ECAD7}"/>
              </a:ext>
            </a:extLst>
          </p:cNvPr>
          <p:cNvSpPr txBox="1"/>
          <p:nvPr/>
        </p:nvSpPr>
        <p:spPr>
          <a:xfrm>
            <a:off x="6144839" y="3382767"/>
            <a:ext cx="1172883" cy="938719"/>
          </a:xfrm>
          <a:prstGeom prst="rect">
            <a:avLst/>
          </a:prstGeom>
          <a:noFill/>
        </p:spPr>
        <p:txBody>
          <a:bodyPr wrap="square" rtlCol="0" anchor="t">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Receives Transaction, Validates Requestor, Validates Version</a:t>
            </a:r>
          </a:p>
        </p:txBody>
      </p:sp>
      <p:sp>
        <p:nvSpPr>
          <p:cNvPr id="213" name="TextBox 212">
            <a:extLst>
              <a:ext uri="{FF2B5EF4-FFF2-40B4-BE49-F238E27FC236}">
                <a16:creationId xmlns:a16="http://schemas.microsoft.com/office/drawing/2014/main" id="{A99E4646-9217-4D1C-A659-C0FF338204F7}"/>
              </a:ext>
            </a:extLst>
          </p:cNvPr>
          <p:cNvSpPr txBox="1"/>
          <p:nvPr/>
        </p:nvSpPr>
        <p:spPr>
          <a:xfrm>
            <a:off x="7137292" y="3393400"/>
            <a:ext cx="1444105" cy="645241"/>
          </a:xfrm>
          <a:prstGeom prst="rect">
            <a:avLst/>
          </a:prstGeom>
          <a:noFill/>
        </p:spPr>
        <p:txBody>
          <a:bodyPr wrap="square" rtlCol="0" anchor="t">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n-US" sz="6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 </a:t>
            </a: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Performs Patient Matching and Sends Back Not Found If Unable To Do So</a:t>
            </a:r>
          </a:p>
        </p:txBody>
      </p:sp>
      <p:sp>
        <p:nvSpPr>
          <p:cNvPr id="214" name="TextBox 213">
            <a:extLst>
              <a:ext uri="{FF2B5EF4-FFF2-40B4-BE49-F238E27FC236}">
                <a16:creationId xmlns:a16="http://schemas.microsoft.com/office/drawing/2014/main" id="{36A70221-CD0F-410B-A7D4-F9B7EED673C0}"/>
              </a:ext>
            </a:extLst>
          </p:cNvPr>
          <p:cNvSpPr txBox="1"/>
          <p:nvPr/>
        </p:nvSpPr>
        <p:spPr>
          <a:xfrm>
            <a:off x="8405218" y="3393400"/>
            <a:ext cx="1097280" cy="515526"/>
          </a:xfrm>
          <a:prstGeom prst="rect">
            <a:avLst/>
          </a:prstGeom>
          <a:noFill/>
        </p:spPr>
        <p:txBody>
          <a:bodyPr wrap="square" rtlCol="0" anchor="t">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n-US" sz="6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 </a:t>
            </a: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Authenticates FHIR User’s Role</a:t>
            </a:r>
          </a:p>
        </p:txBody>
      </p:sp>
      <p:sp>
        <p:nvSpPr>
          <p:cNvPr id="215" name="TextBox 214">
            <a:extLst>
              <a:ext uri="{FF2B5EF4-FFF2-40B4-BE49-F238E27FC236}">
                <a16:creationId xmlns:a16="http://schemas.microsoft.com/office/drawing/2014/main" id="{B8FC3667-DE4A-4825-8589-067D0FB55249}"/>
              </a:ext>
            </a:extLst>
          </p:cNvPr>
          <p:cNvSpPr txBox="1"/>
          <p:nvPr/>
        </p:nvSpPr>
        <p:spPr>
          <a:xfrm>
            <a:off x="9485959" y="3425299"/>
            <a:ext cx="1097280" cy="656590"/>
          </a:xfrm>
          <a:prstGeom prst="rect">
            <a:avLst/>
          </a:prstGeom>
          <a:noFill/>
        </p:spPr>
        <p:txBody>
          <a:bodyPr wrap="square" rtlCol="0" anchor="t">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n-US" sz="6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 </a:t>
            </a:r>
            <a:r>
              <a:rPr kumimoji="0" lang="en-US" sz="9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lt"/>
                <a:sym typeface="Arial"/>
              </a:rPr>
              <a:t>Filters Out Data That Does Not Have Consent</a:t>
            </a:r>
          </a:p>
        </p:txBody>
      </p:sp>
      <p:sp>
        <p:nvSpPr>
          <p:cNvPr id="9" name="TextBox 8">
            <a:extLst>
              <a:ext uri="{FF2B5EF4-FFF2-40B4-BE49-F238E27FC236}">
                <a16:creationId xmlns:a16="http://schemas.microsoft.com/office/drawing/2014/main" id="{F17946DB-0F94-4CAB-A7A1-98E01FEB9BBA}"/>
              </a:ext>
            </a:extLst>
          </p:cNvPr>
          <p:cNvSpPr txBox="1"/>
          <p:nvPr/>
        </p:nvSpPr>
        <p:spPr>
          <a:xfrm>
            <a:off x="430623" y="2179271"/>
            <a:ext cx="2505057" cy="2593730"/>
          </a:xfrm>
          <a:prstGeom prst="rect">
            <a:avLst/>
          </a:prstGeom>
          <a:noFill/>
        </p:spPr>
        <p:txBody>
          <a:bodyPr wrap="square" rtlCol="0" anchor="ctr">
            <a:noAutofit/>
          </a:bodyPr>
          <a:lstStyle/>
          <a:p>
            <a:pPr marL="0" marR="0" lvl="0" indent="0" algn="l" defTabSz="914400" rtl="0" eaLnBrk="1" fontAlgn="auto" latinLnBrk="0" hangingPunct="1">
              <a:lnSpc>
                <a:spcPts val="1400"/>
              </a:lnSpc>
              <a:spcBef>
                <a:spcPts val="0"/>
              </a:spcBef>
              <a:spcAft>
                <a:spcPts val="0"/>
              </a:spcAft>
              <a:buClrTx/>
              <a:buSzTx/>
              <a:buFont typeface="Arial"/>
              <a:buNone/>
              <a:tabLst/>
              <a:defRPr/>
            </a:pPr>
            <a:r>
              <a:rPr kumimoji="0" lang="en-US" sz="1400" b="0" i="0" u="none" strike="noStrike" kern="0" cap="none" spc="0" normalizeH="0" baseline="0" noProof="0">
                <a:ln>
                  <a:noFill/>
                </a:ln>
                <a:solidFill>
                  <a:srgbClr val="B22029"/>
                </a:solidFill>
                <a:effectLst/>
                <a:uLnTx/>
                <a:uFillTx/>
                <a:latin typeface="Calibri" panose="020F0502020204030204"/>
                <a:cs typeface="Calibri"/>
                <a:sym typeface="Arial"/>
              </a:rPr>
              <a:t>EHR </a:t>
            </a:r>
            <a:r>
              <a:rPr kumimoji="0" lang="en-US" sz="1400" b="0" i="0" u="none" strike="noStrike" kern="0" cap="none" spc="0" normalizeH="0" baseline="0" noProof="0" err="1">
                <a:ln>
                  <a:noFill/>
                </a:ln>
                <a:solidFill>
                  <a:srgbClr val="B22029"/>
                </a:solidFill>
                <a:effectLst/>
                <a:uLnTx/>
                <a:uFillTx/>
                <a:latin typeface="Calibri" panose="020F0502020204030204"/>
                <a:cs typeface="Calibri"/>
                <a:sym typeface="Arial"/>
              </a:rPr>
              <a:t>PDex</a:t>
            </a:r>
            <a:r>
              <a:rPr kumimoji="0" lang="en-US" sz="1400" b="0" i="0" u="none" strike="noStrike" kern="0" cap="none" spc="0" normalizeH="0" baseline="0" noProof="0">
                <a:ln>
                  <a:noFill/>
                </a:ln>
                <a:solidFill>
                  <a:srgbClr val="B22029"/>
                </a:solidFill>
                <a:effectLst/>
                <a:uLnTx/>
                <a:uFillTx/>
                <a:latin typeface="Calibri" panose="020F0502020204030204"/>
                <a:cs typeface="Calibri"/>
                <a:sym typeface="Arial"/>
              </a:rPr>
              <a:t> Interactions</a:t>
            </a:r>
          </a:p>
          <a:p>
            <a:pPr marL="0" marR="0" lvl="0" indent="0" algn="l" defTabSz="914400" rtl="0" eaLnBrk="1" fontAlgn="auto" latinLnBrk="0" hangingPunct="1">
              <a:lnSpc>
                <a:spcPts val="1400"/>
              </a:lnSpc>
              <a:spcBef>
                <a:spcPts val="0"/>
              </a:spcBef>
              <a:spcAft>
                <a:spcPts val="0"/>
              </a:spcAft>
              <a:buClrTx/>
              <a:buSzTx/>
              <a:buFont typeface="Arial"/>
              <a:buNone/>
              <a:tabLst/>
              <a:defRPr/>
            </a:pPr>
            <a:endParaRPr kumimoji="0" lang="en-US" sz="1400" b="0" i="0" u="none" strike="noStrike" kern="0" cap="none" spc="0" normalizeH="0" baseline="0" noProof="0">
              <a:ln>
                <a:noFill/>
              </a:ln>
              <a:solidFill>
                <a:srgbClr val="B22029"/>
              </a:solidFill>
              <a:effectLst/>
              <a:uLnTx/>
              <a:uFillTx/>
              <a:latin typeface="Calibri" panose="020F0502020204030204"/>
              <a:cs typeface="Calibri"/>
              <a:sym typeface="Arial"/>
            </a:endParaRPr>
          </a:p>
          <a:p>
            <a:pPr marL="342900" marR="0" lvl="0" indent="-342900" algn="l" defTabSz="914400" rtl="0" eaLnBrk="1" fontAlgn="auto" latinLnBrk="0" hangingPunct="1">
              <a:lnSpc>
                <a:spcPts val="1400"/>
              </a:lnSpc>
              <a:spcBef>
                <a:spcPts val="0"/>
              </a:spcBef>
              <a:spcAft>
                <a:spcPts val="0"/>
              </a:spcAft>
              <a:buClrTx/>
              <a:buSzTx/>
              <a:buFontTx/>
              <a:buAutoNum type="arabicParenR"/>
              <a:tabLst/>
              <a:defRPr/>
            </a:pPr>
            <a:r>
              <a:rPr kumimoji="0" lang="en-US" sz="1400" b="0" i="0" u="none" strike="noStrike" kern="0" cap="none" spc="0" normalizeH="0" baseline="0" noProof="0">
                <a:ln>
                  <a:noFill/>
                </a:ln>
                <a:solidFill>
                  <a:srgbClr val="B22029"/>
                </a:solidFill>
                <a:effectLst/>
                <a:uLnTx/>
                <a:uFillTx/>
                <a:latin typeface="Calibri" panose="020F0502020204030204"/>
                <a:cs typeface="Calibri"/>
                <a:sym typeface="Arial"/>
              </a:rPr>
              <a:t>[START] PCP’s EHR requests CDS Card from payer</a:t>
            </a:r>
            <a:endParaRPr kumimoji="0" lang="en-US" sz="1400" b="0" i="0" u="none" strike="noStrike" kern="1200" cap="none" spc="0" normalizeH="0" baseline="0" noProof="0">
              <a:ln>
                <a:noFill/>
              </a:ln>
              <a:solidFill>
                <a:srgbClr val="B22029"/>
              </a:solidFill>
              <a:effectLst/>
              <a:uLnTx/>
              <a:uFillTx/>
              <a:latin typeface="Calibri" panose="020F0502020204030204"/>
              <a:ea typeface="+mn-ea"/>
              <a:cs typeface="Calibri"/>
              <a:sym typeface="Arial"/>
            </a:endParaRPr>
          </a:p>
          <a:p>
            <a:pPr marL="342900" marR="0" lvl="0" indent="-342900" algn="l" defTabSz="914400" rtl="0" eaLnBrk="1" fontAlgn="auto" latinLnBrk="0" hangingPunct="1">
              <a:lnSpc>
                <a:spcPts val="1400"/>
              </a:lnSpc>
              <a:spcBef>
                <a:spcPts val="0"/>
              </a:spcBef>
              <a:spcAft>
                <a:spcPts val="0"/>
              </a:spcAft>
              <a:buClrTx/>
              <a:buSzTx/>
              <a:buFontTx/>
              <a:buAutoNum type="arabicParenR"/>
              <a:tabLst/>
              <a:defRPr/>
            </a:pPr>
            <a:endParaRPr kumimoji="0" lang="en-US" sz="1400" b="0" i="0" u="none" strike="noStrike" kern="1200" cap="none" spc="0" normalizeH="0" baseline="0" noProof="0">
              <a:ln>
                <a:noFill/>
              </a:ln>
              <a:solidFill>
                <a:srgbClr val="B22029"/>
              </a:solidFill>
              <a:effectLst/>
              <a:uLnTx/>
              <a:uFillTx/>
              <a:latin typeface="Calibri" panose="020F0502020204030204"/>
              <a:ea typeface="+mn-ea"/>
              <a:cs typeface="Calibri"/>
              <a:sym typeface="Arial"/>
            </a:endParaRPr>
          </a:p>
          <a:p>
            <a:pPr marL="342900" marR="0" lvl="0" indent="-342900" algn="l" defTabSz="914400" rtl="0" eaLnBrk="1" fontAlgn="auto" latinLnBrk="0" hangingPunct="1">
              <a:lnSpc>
                <a:spcPts val="1400"/>
              </a:lnSpc>
              <a:spcBef>
                <a:spcPts val="0"/>
              </a:spcBef>
              <a:spcAft>
                <a:spcPts val="0"/>
              </a:spcAft>
              <a:buClrTx/>
              <a:buSzTx/>
              <a:buFontTx/>
              <a:buAutoNum type="arabicParenR"/>
              <a:tabLst/>
              <a:defRPr/>
            </a:pPr>
            <a:r>
              <a:rPr kumimoji="0" lang="en-US" sz="1400" b="0" i="0" u="none" strike="noStrike" kern="0" cap="none" spc="0" normalizeH="0" baseline="0" noProof="0">
                <a:ln>
                  <a:noFill/>
                </a:ln>
                <a:solidFill>
                  <a:srgbClr val="B22029"/>
                </a:solidFill>
                <a:effectLst/>
                <a:uLnTx/>
                <a:uFillTx/>
                <a:latin typeface="Calibri" panose="020F0502020204030204"/>
                <a:cs typeface="Calibri"/>
                <a:sym typeface="Arial"/>
              </a:rPr>
              <a:t>CDS Card is processed &amp; </a:t>
            </a:r>
            <a:r>
              <a:rPr kumimoji="0" lang="en-US" sz="1400" b="0" i="0" u="none" strike="noStrike" kern="0" cap="none" spc="0" normalizeH="0" baseline="0" noProof="0" err="1">
                <a:ln>
                  <a:noFill/>
                </a:ln>
                <a:solidFill>
                  <a:srgbClr val="B22029"/>
                </a:solidFill>
                <a:effectLst/>
                <a:uLnTx/>
                <a:uFillTx/>
                <a:latin typeface="Calibri" panose="020F0502020204030204"/>
                <a:cs typeface="Calibri"/>
                <a:sym typeface="Arial"/>
              </a:rPr>
              <a:t>PDex</a:t>
            </a:r>
            <a:r>
              <a:rPr kumimoji="0" lang="en-US" sz="1400" b="0" i="0" u="none" strike="noStrike" kern="0" cap="none" spc="0" normalizeH="0" baseline="0" noProof="0">
                <a:ln>
                  <a:noFill/>
                </a:ln>
                <a:solidFill>
                  <a:srgbClr val="B22029"/>
                </a:solidFill>
                <a:effectLst/>
                <a:uLnTx/>
                <a:uFillTx/>
                <a:latin typeface="Calibri" panose="020F0502020204030204"/>
                <a:cs typeface="Calibri"/>
                <a:sym typeface="Arial"/>
              </a:rPr>
              <a:t> bundle is made available to EHR for visualization and integration [END]</a:t>
            </a:r>
            <a:endParaRPr kumimoji="0" lang="en-US" sz="1400" b="0" i="0" u="none" strike="noStrike" kern="1200" cap="none" spc="0" normalizeH="0" baseline="0" noProof="0">
              <a:ln>
                <a:noFill/>
              </a:ln>
              <a:solidFill>
                <a:srgbClr val="B22029"/>
              </a:solidFill>
              <a:effectLst/>
              <a:uLnTx/>
              <a:uFillTx/>
              <a:latin typeface="Calibri" panose="020F0502020204030204"/>
              <a:ea typeface="+mn-ea"/>
              <a:cs typeface="Calibri"/>
              <a:sym typeface="Arial"/>
            </a:endParaRPr>
          </a:p>
          <a:p>
            <a:pPr marL="342900" marR="0" lvl="0" indent="-342900" algn="l" defTabSz="914400" rtl="0" eaLnBrk="1" fontAlgn="auto" latinLnBrk="0" hangingPunct="1">
              <a:lnSpc>
                <a:spcPts val="1400"/>
              </a:lnSpc>
              <a:spcBef>
                <a:spcPts val="0"/>
              </a:spcBef>
              <a:spcAft>
                <a:spcPts val="0"/>
              </a:spcAft>
              <a:buClrTx/>
              <a:buSzTx/>
              <a:buFontTx/>
              <a:buAutoNum type="arabicParenR"/>
              <a:tabLst/>
              <a:defRPr/>
            </a:pPr>
            <a:endParaRPr kumimoji="0" lang="en-US" sz="1400" b="0" i="0" u="none" strike="noStrike" kern="1200" cap="none" spc="0" normalizeH="0" baseline="0" noProof="0">
              <a:ln>
                <a:noFill/>
              </a:ln>
              <a:solidFill>
                <a:srgbClr val="B22029"/>
              </a:solidFill>
              <a:effectLst/>
              <a:uLnTx/>
              <a:uFillTx/>
              <a:latin typeface="Calibri" panose="020F0502020204030204"/>
              <a:ea typeface="+mn-ea"/>
              <a:cs typeface="Calibri"/>
              <a:sym typeface="Arial"/>
            </a:endParaRPr>
          </a:p>
          <a:p>
            <a:pPr marL="342900" marR="0" lvl="0" indent="-342900" algn="l" defTabSz="914400" rtl="0" eaLnBrk="1" fontAlgn="auto" latinLnBrk="0" hangingPunct="1">
              <a:lnSpc>
                <a:spcPts val="1400"/>
              </a:lnSpc>
              <a:spcBef>
                <a:spcPts val="0"/>
              </a:spcBef>
              <a:spcAft>
                <a:spcPts val="0"/>
              </a:spcAft>
              <a:buClrTx/>
              <a:buSzTx/>
              <a:buFontTx/>
              <a:buAutoNum type="arabicParenR"/>
              <a:tabLst/>
              <a:defRPr/>
            </a:pPr>
            <a:endParaRPr kumimoji="0" lang="en-US" sz="1400" b="0" i="0" u="none" strike="noStrike" kern="1200" cap="none" spc="0" normalizeH="0" baseline="0" noProof="0">
              <a:ln>
                <a:noFill/>
              </a:ln>
              <a:solidFill>
                <a:srgbClr val="B22029"/>
              </a:solidFill>
              <a:effectLst/>
              <a:uLnTx/>
              <a:uFillTx/>
              <a:latin typeface="Calibri" panose="020F0502020204030204"/>
              <a:ea typeface="+mn-ea"/>
              <a:cs typeface="Calibri"/>
              <a:sym typeface="Arial"/>
            </a:endParaRPr>
          </a:p>
          <a:p>
            <a:pPr marL="342900" marR="0" lvl="0" indent="-342900" algn="l" defTabSz="914400" rtl="0" eaLnBrk="1" fontAlgn="auto" latinLnBrk="0" hangingPunct="1">
              <a:lnSpc>
                <a:spcPts val="1400"/>
              </a:lnSpc>
              <a:spcBef>
                <a:spcPts val="0"/>
              </a:spcBef>
              <a:spcAft>
                <a:spcPts val="0"/>
              </a:spcAft>
              <a:buClrTx/>
              <a:buSzTx/>
              <a:buFontTx/>
              <a:buAutoNum type="arabicParenR"/>
              <a:tabLst/>
              <a:defRPr/>
            </a:pPr>
            <a:endParaRPr kumimoji="0" lang="en-US" sz="1400" b="0" i="0" u="none" strike="noStrike" kern="1200" cap="none" spc="0" normalizeH="0" baseline="0" noProof="0">
              <a:ln>
                <a:noFill/>
              </a:ln>
              <a:solidFill>
                <a:srgbClr val="B22029"/>
              </a:solidFill>
              <a:effectLst/>
              <a:uLnTx/>
              <a:uFillTx/>
              <a:latin typeface="Calibri" panose="020F0502020204030204"/>
              <a:ea typeface="+mn-ea"/>
              <a:cs typeface="Calibri"/>
              <a:sym typeface="Arial"/>
            </a:endParaRPr>
          </a:p>
        </p:txBody>
      </p:sp>
    </p:spTree>
    <p:extLst>
      <p:ext uri="{BB962C8B-B14F-4D97-AF65-F5344CB8AC3E}">
        <p14:creationId xmlns:p14="http://schemas.microsoft.com/office/powerpoint/2010/main" val="113859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C56CA91-98B3-4D9D-93B5-76C0753E8DED}"/>
              </a:ext>
            </a:extLst>
          </p:cNvPr>
          <p:cNvSpPr>
            <a:spLocks noGrp="1"/>
          </p:cNvSpPr>
          <p:nvPr>
            <p:ph type="title"/>
          </p:nvPr>
        </p:nvSpPr>
        <p:spPr>
          <a:xfrm>
            <a:off x="740399" y="1011796"/>
            <a:ext cx="11019553" cy="855150"/>
          </a:xfrm>
        </p:spPr>
        <p:txBody>
          <a:bodyPr/>
          <a:lstStyle/>
          <a:p>
            <a:r>
              <a:rPr lang="en-US" sz="2800" dirty="0"/>
              <a:t>FAST Pilots Support with Da Vinci </a:t>
            </a:r>
            <a:r>
              <a:rPr lang="en-US" sz="2800" dirty="0" err="1"/>
              <a:t>PDex</a:t>
            </a:r>
            <a:r>
              <a:rPr lang="en-US" sz="2800" dirty="0"/>
              <a:t> (Payer Data Exchange)</a:t>
            </a:r>
          </a:p>
        </p:txBody>
      </p:sp>
      <p:sp>
        <p:nvSpPr>
          <p:cNvPr id="9" name="Slide Number Placeholder 8">
            <a:extLst>
              <a:ext uri="{FF2B5EF4-FFF2-40B4-BE49-F238E27FC236}">
                <a16:creationId xmlns:a16="http://schemas.microsoft.com/office/drawing/2014/main" id="{3B9C0653-ACEF-4077-B188-F1BF41619FF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D5BDC2C9-365C-4DDE-A0D3-299CE8BAF998}" type="slidenum">
              <a:rPr kumimoji="0" lang="en-US" sz="803" b="0" i="0" u="none" strike="noStrike" kern="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US" sz="803" b="0" i="0" u="none" strike="noStrike" kern="0" cap="none" spc="0" normalizeH="0" baseline="0" noProof="0">
              <a:ln>
                <a:noFill/>
              </a:ln>
              <a:solidFill>
                <a:srgbClr val="FFFFFF"/>
              </a:solidFill>
              <a:effectLst/>
              <a:uLnTx/>
              <a:uFillTx/>
              <a:latin typeface="Century Gothic" panose="020B0502020202020204" pitchFamily="34" charset="0"/>
              <a:cs typeface="Arial" panose="020B0604020202020204" pitchFamily="34" charset="0"/>
              <a:sym typeface="Arial"/>
            </a:endParaRPr>
          </a:p>
        </p:txBody>
      </p:sp>
      <p:sp>
        <p:nvSpPr>
          <p:cNvPr id="28" name="Text Placeholder 3">
            <a:extLst>
              <a:ext uri="{FF2B5EF4-FFF2-40B4-BE49-F238E27FC236}">
                <a16:creationId xmlns:a16="http://schemas.microsoft.com/office/drawing/2014/main" id="{0AB7D4BB-13A7-4B73-ACB6-C321A15A2B72}"/>
              </a:ext>
            </a:extLst>
          </p:cNvPr>
          <p:cNvSpPr txBox="1">
            <a:spLocks/>
          </p:cNvSpPr>
          <p:nvPr/>
        </p:nvSpPr>
        <p:spPr>
          <a:xfrm>
            <a:off x="7989831" y="1429324"/>
            <a:ext cx="3121479" cy="365125"/>
          </a:xfrm>
          <a:prstGeom prst="rect">
            <a:avLst/>
          </a:prstGeom>
        </p:spPr>
        <p:txBody>
          <a:bodyPr anchor="t"/>
          <a:lstStyle>
            <a:lvl1pPr marL="0" indent="0" algn="r" defTabSz="914400" rtl="0" eaLnBrk="1" latinLnBrk="0" hangingPunct="1">
              <a:lnSpc>
                <a:spcPct val="90000"/>
              </a:lnSpc>
              <a:spcBef>
                <a:spcPts val="1000"/>
              </a:spcBef>
              <a:buFont typeface="Arial" panose="020B060402020202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18"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18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sym typeface="Arial"/>
              </a:rPr>
              <a:t>FAST</a:t>
            </a:r>
            <a:r>
              <a:rPr kumimoji="0" lang="en-US" sz="1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sym typeface="Arial"/>
              </a:rPr>
              <a:t> Solutions Tested</a:t>
            </a:r>
          </a:p>
        </p:txBody>
      </p:sp>
      <p:graphicFrame>
        <p:nvGraphicFramePr>
          <p:cNvPr id="5" name="Table 4"/>
          <p:cNvGraphicFramePr>
            <a:graphicFrameLocks noGrp="1"/>
          </p:cNvGraphicFramePr>
          <p:nvPr/>
        </p:nvGraphicFramePr>
        <p:xfrm>
          <a:off x="6970595" y="2241323"/>
          <a:ext cx="5159952" cy="2234192"/>
        </p:xfrm>
        <a:graphic>
          <a:graphicData uri="http://schemas.openxmlformats.org/drawingml/2006/table">
            <a:tbl>
              <a:tblPr firstRow="1" bandRow="1">
                <a:tableStyleId>{21E4AEA4-8DFA-4A89-87EB-49C32662AFE0}</a:tableStyleId>
              </a:tblPr>
              <a:tblGrid>
                <a:gridCol w="737136">
                  <a:extLst>
                    <a:ext uri="{9D8B030D-6E8A-4147-A177-3AD203B41FA5}">
                      <a16:colId xmlns:a16="http://schemas.microsoft.com/office/drawing/2014/main" val="2281470331"/>
                    </a:ext>
                  </a:extLst>
                </a:gridCol>
                <a:gridCol w="737136">
                  <a:extLst>
                    <a:ext uri="{9D8B030D-6E8A-4147-A177-3AD203B41FA5}">
                      <a16:colId xmlns:a16="http://schemas.microsoft.com/office/drawing/2014/main" val="1363160830"/>
                    </a:ext>
                  </a:extLst>
                </a:gridCol>
                <a:gridCol w="737136">
                  <a:extLst>
                    <a:ext uri="{9D8B030D-6E8A-4147-A177-3AD203B41FA5}">
                      <a16:colId xmlns:a16="http://schemas.microsoft.com/office/drawing/2014/main" val="494579025"/>
                    </a:ext>
                  </a:extLst>
                </a:gridCol>
                <a:gridCol w="737136">
                  <a:extLst>
                    <a:ext uri="{9D8B030D-6E8A-4147-A177-3AD203B41FA5}">
                      <a16:colId xmlns:a16="http://schemas.microsoft.com/office/drawing/2014/main" val="1410635504"/>
                    </a:ext>
                  </a:extLst>
                </a:gridCol>
                <a:gridCol w="737136">
                  <a:extLst>
                    <a:ext uri="{9D8B030D-6E8A-4147-A177-3AD203B41FA5}">
                      <a16:colId xmlns:a16="http://schemas.microsoft.com/office/drawing/2014/main" val="100336191"/>
                    </a:ext>
                  </a:extLst>
                </a:gridCol>
                <a:gridCol w="682337">
                  <a:extLst>
                    <a:ext uri="{9D8B030D-6E8A-4147-A177-3AD203B41FA5}">
                      <a16:colId xmlns:a16="http://schemas.microsoft.com/office/drawing/2014/main" val="486776626"/>
                    </a:ext>
                  </a:extLst>
                </a:gridCol>
                <a:gridCol w="791935">
                  <a:extLst>
                    <a:ext uri="{9D8B030D-6E8A-4147-A177-3AD203B41FA5}">
                      <a16:colId xmlns:a16="http://schemas.microsoft.com/office/drawing/2014/main" val="3714718080"/>
                    </a:ext>
                  </a:extLst>
                </a:gridCol>
              </a:tblGrid>
              <a:tr h="552115">
                <a:tc>
                  <a:txBody>
                    <a:bodyPr/>
                    <a:lstStyle/>
                    <a:p>
                      <a:pPr algn="ctr"/>
                      <a:r>
                        <a:rPr lang="en-US" sz="800"/>
                        <a:t>Directory</a:t>
                      </a:r>
                    </a:p>
                  </a:txBody>
                  <a:tcPr>
                    <a:solidFill>
                      <a:schemeClr val="accent1"/>
                    </a:solidFill>
                  </a:tcPr>
                </a:tc>
                <a:tc>
                  <a:txBody>
                    <a:bodyPr/>
                    <a:lstStyle/>
                    <a:p>
                      <a:pPr algn="ctr"/>
                      <a:r>
                        <a:rPr lang="en-US" sz="800"/>
                        <a:t>Versioning</a:t>
                      </a:r>
                    </a:p>
                  </a:txBody>
                  <a:tcPr>
                    <a:solidFill>
                      <a:schemeClr val="accent1"/>
                    </a:solidFill>
                  </a:tcPr>
                </a:tc>
                <a:tc>
                  <a:txBody>
                    <a:bodyPr/>
                    <a:lstStyle/>
                    <a:p>
                      <a:pPr algn="ctr"/>
                      <a:r>
                        <a:rPr lang="en-US" sz="800"/>
                        <a:t>Exchange</a:t>
                      </a:r>
                    </a:p>
                  </a:txBody>
                  <a:tcPr>
                    <a:solidFill>
                      <a:schemeClr val="accent1"/>
                    </a:solidFill>
                  </a:tcPr>
                </a:tc>
                <a:tc>
                  <a:txBody>
                    <a:bodyPr/>
                    <a:lstStyle/>
                    <a:p>
                      <a:pPr algn="ctr"/>
                      <a:r>
                        <a:rPr lang="en-US" sz="800"/>
                        <a:t>Identity</a:t>
                      </a:r>
                    </a:p>
                  </a:txBody>
                  <a:tcPr>
                    <a:solidFill>
                      <a:schemeClr val="accent1"/>
                    </a:solidFill>
                  </a:tcPr>
                </a:tc>
                <a:tc>
                  <a:txBody>
                    <a:bodyPr/>
                    <a:lstStyle/>
                    <a:p>
                      <a:pPr algn="ctr"/>
                      <a:r>
                        <a:rPr lang="en-US" sz="800"/>
                        <a:t>Scale</a:t>
                      </a:r>
                    </a:p>
                  </a:txBody>
                  <a:tcPr>
                    <a:solidFill>
                      <a:schemeClr val="accent1"/>
                    </a:solidFill>
                  </a:tcPr>
                </a:tc>
                <a:tc>
                  <a:txBody>
                    <a:bodyPr/>
                    <a:lstStyle/>
                    <a:p>
                      <a:pPr algn="ctr"/>
                      <a:r>
                        <a:rPr lang="en-US" sz="800"/>
                        <a:t>Security</a:t>
                      </a:r>
                    </a:p>
                  </a:txBody>
                  <a:tcPr>
                    <a:solidFill>
                      <a:schemeClr val="accent1"/>
                    </a:solidFill>
                  </a:tcPr>
                </a:tc>
                <a:tc>
                  <a:txBody>
                    <a:bodyPr/>
                    <a:lstStyle/>
                    <a:p>
                      <a:pPr algn="ctr"/>
                      <a:r>
                        <a:rPr lang="en-US" sz="800"/>
                        <a:t>Conformance &amp; Certification</a:t>
                      </a:r>
                    </a:p>
                  </a:txBody>
                  <a:tcPr>
                    <a:solidFill>
                      <a:schemeClr val="accent1"/>
                    </a:solidFill>
                  </a:tcPr>
                </a:tc>
                <a:extLst>
                  <a:ext uri="{0D108BD9-81ED-4DB2-BD59-A6C34878D82A}">
                    <a16:rowId xmlns:a16="http://schemas.microsoft.com/office/drawing/2014/main" val="1222571526"/>
                  </a:ext>
                </a:extLst>
              </a:tr>
              <a:tr h="873154">
                <a:tc>
                  <a:txBody>
                    <a:bodyPr/>
                    <a:lstStyle/>
                    <a:p>
                      <a:pPr algn="ctr"/>
                      <a:r>
                        <a:rPr lang="en-US" sz="2000">
                          <a:sym typeface="Wingdings" panose="05000000000000000000" pitchFamily="2" charset="2"/>
                        </a:rPr>
                        <a:t></a:t>
                      </a:r>
                      <a:endParaRPr lang="en-US" sz="2000"/>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p>
                      <a:pPr algn="ctr"/>
                      <a:endParaRPr lang="en-US" sz="2000"/>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p>
                      <a:pPr algn="ctr"/>
                      <a:endParaRPr lang="en-US" sz="2000"/>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p>
                      <a:pPr algn="ctr"/>
                      <a:endParaRPr lang="en-US" sz="2000"/>
                    </a:p>
                  </a:txBody>
                  <a:tcPr>
                    <a:solidFill>
                      <a:schemeClr val="bg1">
                        <a:lumMod val="95000"/>
                      </a:schemeClr>
                    </a:solidFill>
                  </a:tcPr>
                </a:tc>
                <a:tc>
                  <a:txBody>
                    <a:bodyPr/>
                    <a:lstStyle/>
                    <a:p>
                      <a:pPr algn="ctr"/>
                      <a:endParaRPr lang="en-US" sz="2000"/>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p>
                      <a:pPr algn="ctr"/>
                      <a:endParaRPr lang="en-US" sz="2000"/>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p>
                      <a:pPr algn="ctr"/>
                      <a:endParaRPr lang="en-US" sz="2000"/>
                    </a:p>
                  </a:txBody>
                  <a:tcPr>
                    <a:solidFill>
                      <a:schemeClr val="bg1">
                        <a:lumMod val="95000"/>
                      </a:schemeClr>
                    </a:solidFill>
                  </a:tcPr>
                </a:tc>
                <a:extLst>
                  <a:ext uri="{0D108BD9-81ED-4DB2-BD59-A6C34878D82A}">
                    <a16:rowId xmlns:a16="http://schemas.microsoft.com/office/drawing/2014/main" val="2621539184"/>
                  </a:ext>
                </a:extLst>
              </a:tr>
              <a:tr h="808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p>
                      <a:pPr algn="ctr"/>
                      <a:endParaRPr lang="en-US" sz="2000"/>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p>
                      <a:pPr algn="ctr"/>
                      <a:endParaRPr lang="en-US" sz="2000"/>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p>
                      <a:pPr algn="ctr"/>
                      <a:endParaRPr lang="en-US" sz="2000"/>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p>
                      <a:pPr algn="ctr"/>
                      <a:endParaRPr lang="en-US" sz="2000"/>
                    </a:p>
                  </a:txBody>
                  <a:tcPr>
                    <a:solidFill>
                      <a:schemeClr val="tx2">
                        <a:lumMod val="20000"/>
                        <a:lumOff val="80000"/>
                      </a:schemeClr>
                    </a:solidFill>
                  </a:tcPr>
                </a:tc>
                <a:tc>
                  <a:txBody>
                    <a:bodyPr/>
                    <a:lstStyle/>
                    <a:p>
                      <a:pPr algn="ctr"/>
                      <a:endParaRPr lang="en-US" sz="2000"/>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p>
                      <a:pPr algn="ctr"/>
                      <a:endParaRPr lang="en-US" sz="2000"/>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p>
                      <a:pPr algn="ctr"/>
                      <a:endParaRPr lang="en-US" sz="2000"/>
                    </a:p>
                  </a:txBody>
                  <a:tcPr>
                    <a:solidFill>
                      <a:schemeClr val="tx2">
                        <a:lumMod val="20000"/>
                        <a:lumOff val="80000"/>
                      </a:schemeClr>
                    </a:solidFill>
                  </a:tcPr>
                </a:tc>
                <a:extLst>
                  <a:ext uri="{0D108BD9-81ED-4DB2-BD59-A6C34878D82A}">
                    <a16:rowId xmlns:a16="http://schemas.microsoft.com/office/drawing/2014/main" val="1143986453"/>
                  </a:ext>
                </a:extLst>
              </a:tr>
            </a:tbl>
          </a:graphicData>
        </a:graphic>
      </p:graphicFrame>
      <p:pic>
        <p:nvPicPr>
          <p:cNvPr id="2" name="Picture 1"/>
          <p:cNvPicPr>
            <a:picLocks noChangeAspect="1"/>
          </p:cNvPicPr>
          <p:nvPr/>
        </p:nvPicPr>
        <p:blipFill rotWithShape="1">
          <a:blip r:embed="rId3"/>
          <a:srcRect l="3901"/>
          <a:stretch/>
        </p:blipFill>
        <p:spPr>
          <a:xfrm>
            <a:off x="164005" y="1611886"/>
            <a:ext cx="6419425" cy="4819136"/>
          </a:xfrm>
          <a:prstGeom prst="rect">
            <a:avLst/>
          </a:prstGeom>
          <a:solidFill>
            <a:schemeClr val="bg1">
              <a:lumMod val="85000"/>
            </a:schemeClr>
          </a:solidFill>
          <a:effectLst>
            <a:softEdge rad="88900"/>
          </a:effectLst>
        </p:spPr>
      </p:pic>
      <p:sp>
        <p:nvSpPr>
          <p:cNvPr id="6" name="Right Arrow 5"/>
          <p:cNvSpPr/>
          <p:nvPr/>
        </p:nvSpPr>
        <p:spPr>
          <a:xfrm>
            <a:off x="6555922" y="3144429"/>
            <a:ext cx="391761" cy="196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3" name="Right Arrow 52"/>
          <p:cNvSpPr/>
          <p:nvPr/>
        </p:nvSpPr>
        <p:spPr>
          <a:xfrm>
            <a:off x="6546143" y="3884037"/>
            <a:ext cx="391761" cy="196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Oval 6"/>
          <p:cNvSpPr/>
          <p:nvPr/>
        </p:nvSpPr>
        <p:spPr>
          <a:xfrm>
            <a:off x="6475446" y="2909715"/>
            <a:ext cx="177281" cy="1866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Century Gothic" panose="020F0302020204030204"/>
                <a:ea typeface="+mn-ea"/>
                <a:cs typeface="+mn-cs"/>
                <a:sym typeface="Arial"/>
              </a:rPr>
              <a:t>1</a:t>
            </a:r>
          </a:p>
        </p:txBody>
      </p:sp>
      <p:sp>
        <p:nvSpPr>
          <p:cNvPr id="44" name="Oval 43"/>
          <p:cNvSpPr/>
          <p:nvPr/>
        </p:nvSpPr>
        <p:spPr>
          <a:xfrm>
            <a:off x="6713810" y="2909715"/>
            <a:ext cx="177281" cy="1866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Century Gothic" panose="020F0302020204030204"/>
                <a:ea typeface="+mn-ea"/>
                <a:cs typeface="+mn-cs"/>
                <a:sym typeface="Arial"/>
              </a:rPr>
              <a:t>2</a:t>
            </a:r>
          </a:p>
        </p:txBody>
      </p:sp>
      <p:sp>
        <p:nvSpPr>
          <p:cNvPr id="45" name="Oval 44"/>
          <p:cNvSpPr/>
          <p:nvPr/>
        </p:nvSpPr>
        <p:spPr>
          <a:xfrm>
            <a:off x="6386805" y="3697425"/>
            <a:ext cx="177281" cy="1866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Century Gothic" panose="020F0302020204030204"/>
                <a:ea typeface="+mn-ea"/>
                <a:cs typeface="+mn-cs"/>
                <a:sym typeface="Arial"/>
              </a:rPr>
              <a:t>3</a:t>
            </a:r>
          </a:p>
        </p:txBody>
      </p:sp>
      <p:sp>
        <p:nvSpPr>
          <p:cNvPr id="46" name="Oval 45"/>
          <p:cNvSpPr/>
          <p:nvPr/>
        </p:nvSpPr>
        <p:spPr>
          <a:xfrm>
            <a:off x="6595189" y="3691203"/>
            <a:ext cx="177281" cy="1866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Century Gothic" panose="020F0302020204030204"/>
                <a:ea typeface="+mn-ea"/>
                <a:cs typeface="+mn-cs"/>
                <a:sym typeface="Arial"/>
              </a:rPr>
              <a:t>4</a:t>
            </a:r>
          </a:p>
        </p:txBody>
      </p:sp>
      <p:sp>
        <p:nvSpPr>
          <p:cNvPr id="55" name="Oval 54"/>
          <p:cNvSpPr/>
          <p:nvPr/>
        </p:nvSpPr>
        <p:spPr>
          <a:xfrm>
            <a:off x="6812906" y="3694311"/>
            <a:ext cx="177281" cy="1866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Century Gothic" panose="020F0302020204030204"/>
                <a:ea typeface="+mn-ea"/>
                <a:cs typeface="+mn-cs"/>
                <a:sym typeface="Arial"/>
              </a:rPr>
              <a:t>5</a:t>
            </a:r>
          </a:p>
        </p:txBody>
      </p:sp>
      <p:sp>
        <p:nvSpPr>
          <p:cNvPr id="23" name="Text Placeholder 3">
            <a:extLst>
              <a:ext uri="{FF2B5EF4-FFF2-40B4-BE49-F238E27FC236}">
                <a16:creationId xmlns:a16="http://schemas.microsoft.com/office/drawing/2014/main" id="{17C6BB6D-01E0-47C1-8D76-98DE4531C54B}"/>
              </a:ext>
            </a:extLst>
          </p:cNvPr>
          <p:cNvSpPr txBox="1">
            <a:spLocks/>
          </p:cNvSpPr>
          <p:nvPr/>
        </p:nvSpPr>
        <p:spPr>
          <a:xfrm>
            <a:off x="1662008" y="1429947"/>
            <a:ext cx="3785162" cy="365125"/>
          </a:xfrm>
          <a:prstGeom prst="rect">
            <a:avLst/>
          </a:prstGeom>
        </p:spPr>
        <p:txBody>
          <a:bodyPr anchor="t"/>
          <a:lstStyle>
            <a:lvl1pPr marL="0" indent="0" algn="r" defTabSz="914400" rtl="0" eaLnBrk="1" latinLnBrk="0" hangingPunct="1">
              <a:lnSpc>
                <a:spcPct val="90000"/>
              </a:lnSpc>
              <a:spcBef>
                <a:spcPts val="1000"/>
              </a:spcBef>
              <a:buFont typeface="Arial" panose="020B060402020202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18"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1800" b="1" i="1" u="none" strike="noStrike" kern="1200" cap="none" spc="0" normalizeH="0" baseline="0" noProof="0" err="1">
                <a:ln>
                  <a:noFill/>
                </a:ln>
                <a:solidFill>
                  <a:srgbClr val="000000"/>
                </a:solidFill>
                <a:effectLst/>
                <a:uLnTx/>
                <a:uFillTx/>
                <a:latin typeface="Century Gothic" panose="020B0502020202020204" pitchFamily="34" charset="0"/>
                <a:ea typeface="+mn-ea"/>
                <a:cs typeface="+mn-cs"/>
                <a:sym typeface="Arial"/>
              </a:rPr>
              <a:t>PDex</a:t>
            </a:r>
            <a:r>
              <a:rPr kumimoji="0" lang="en-US" sz="18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sym typeface="Arial"/>
              </a:rPr>
              <a:t> (Payer Data Exchange)</a:t>
            </a:r>
          </a:p>
        </p:txBody>
      </p:sp>
    </p:spTree>
    <p:extLst>
      <p:ext uri="{BB962C8B-B14F-4D97-AF65-F5344CB8AC3E}">
        <p14:creationId xmlns:p14="http://schemas.microsoft.com/office/powerpoint/2010/main" val="34554506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6" y="901829"/>
            <a:ext cx="9833429" cy="1028700"/>
          </a:xfrm>
        </p:spPr>
        <p:txBody>
          <a:bodyPr/>
          <a:lstStyle/>
          <a:p>
            <a:r>
              <a:rPr lang="en-US" dirty="0"/>
              <a:t>FAST Contacts</a:t>
            </a:r>
          </a:p>
        </p:txBody>
      </p:sp>
      <p:sp>
        <p:nvSpPr>
          <p:cNvPr id="4" name="Slide Number Placeholder 3"/>
          <p:cNvSpPr>
            <a:spLocks noGrp="1"/>
          </p:cNvSpPr>
          <p:nvPr>
            <p:ph type="sldNum" sz="quarter" idx="12"/>
          </p:nvPr>
        </p:nvSpPr>
        <p:spPr/>
        <p:txBody>
          <a:bodyPr/>
          <a:lstStyle/>
          <a:p>
            <a:pPr>
              <a:buClrTx/>
              <a:buFontTx/>
              <a:buNone/>
            </a:pPr>
            <a:fld id="{2F8AF2E6-64A8-0F46-AF27-0A96D82A033B}" type="slidenum">
              <a:rPr lang="en-US" kern="1200" smtClean="0">
                <a:solidFill>
                  <a:srgbClr val="FFFFFF"/>
                </a:solidFill>
              </a:rPr>
              <a:pPr>
                <a:buClrTx/>
                <a:buFontTx/>
                <a:buNone/>
              </a:pPr>
              <a:t>43</a:t>
            </a:fld>
            <a:endParaRPr lang="en-US" kern="1200">
              <a:solidFill>
                <a:srgbClr val="FFFFFF"/>
              </a:solidFill>
            </a:endParaRPr>
          </a:p>
        </p:txBody>
      </p:sp>
      <p:sp>
        <p:nvSpPr>
          <p:cNvPr id="5" name="TextBox 7">
            <a:extLst>
              <a:ext uri="{FF2B5EF4-FFF2-40B4-BE49-F238E27FC236}">
                <a16:creationId xmlns:a16="http://schemas.microsoft.com/office/drawing/2014/main" id="{DB0E962E-4D32-45C2-82F9-783AE832A4C1}"/>
              </a:ext>
            </a:extLst>
          </p:cNvPr>
          <p:cNvSpPr txBox="1"/>
          <p:nvPr/>
        </p:nvSpPr>
        <p:spPr>
          <a:xfrm>
            <a:off x="4304441" y="1464883"/>
            <a:ext cx="3339351" cy="123110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t>Patrick </a:t>
            </a:r>
            <a:r>
              <a:rPr lang="en-US" sz="2800" b="1" dirty="0" err="1"/>
              <a:t>Murta</a:t>
            </a:r>
            <a:endParaRPr lang="en-US" sz="2800" b="1" dirty="0"/>
          </a:p>
          <a:p>
            <a:pPr algn="ctr"/>
            <a:r>
              <a:rPr lang="en-US" sz="2800" i="1" dirty="0"/>
              <a:t>FAST</a:t>
            </a:r>
            <a:r>
              <a:rPr lang="en-US" sz="2800" dirty="0"/>
              <a:t> Chief Architect</a:t>
            </a:r>
            <a:endParaRPr lang="en-US" sz="2800" dirty="0">
              <a:cs typeface="Calibri"/>
            </a:endParaRPr>
          </a:p>
          <a:p>
            <a:pPr algn="ctr"/>
            <a:endParaRPr lang="en-US" dirty="0">
              <a:cs typeface="Calibri"/>
            </a:endParaRPr>
          </a:p>
        </p:txBody>
      </p:sp>
      <p:sp>
        <p:nvSpPr>
          <p:cNvPr id="6" name="TextBox 9">
            <a:extLst>
              <a:ext uri="{FF2B5EF4-FFF2-40B4-BE49-F238E27FC236}">
                <a16:creationId xmlns:a16="http://schemas.microsoft.com/office/drawing/2014/main" id="{9BFD2A7C-783A-4A3A-A762-F3AA4C177092}"/>
              </a:ext>
            </a:extLst>
          </p:cNvPr>
          <p:cNvSpPr txBox="1"/>
          <p:nvPr/>
        </p:nvSpPr>
        <p:spPr>
          <a:xfrm>
            <a:off x="807026" y="1471362"/>
            <a:ext cx="3008672" cy="95410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t>Stephen Konya</a:t>
            </a:r>
          </a:p>
          <a:p>
            <a:pPr algn="ctr"/>
            <a:r>
              <a:rPr lang="en-US" sz="2800" dirty="0">
                <a:cs typeface="Calibri"/>
              </a:rPr>
              <a:t>ONC – </a:t>
            </a:r>
            <a:r>
              <a:rPr lang="en-US" sz="2800" i="1" dirty="0">
                <a:cs typeface="Calibri"/>
              </a:rPr>
              <a:t>FAST</a:t>
            </a:r>
            <a:r>
              <a:rPr lang="en-US" sz="2800" dirty="0">
                <a:cs typeface="Calibri"/>
              </a:rPr>
              <a:t> Lead</a:t>
            </a:r>
            <a:endParaRPr lang="en-US" sz="2800" b="1" dirty="0">
              <a:hlinkClick r:id="rId2"/>
            </a:endParaRPr>
          </a:p>
        </p:txBody>
      </p:sp>
      <p:sp>
        <p:nvSpPr>
          <p:cNvPr id="7" name="TextBox 10">
            <a:extLst>
              <a:ext uri="{FF2B5EF4-FFF2-40B4-BE49-F238E27FC236}">
                <a16:creationId xmlns:a16="http://schemas.microsoft.com/office/drawing/2014/main" id="{F1BC695F-13DC-4A44-A7AD-ADB9EB61E8EC}"/>
              </a:ext>
            </a:extLst>
          </p:cNvPr>
          <p:cNvSpPr txBox="1"/>
          <p:nvPr/>
        </p:nvSpPr>
        <p:spPr>
          <a:xfrm>
            <a:off x="941893" y="3170780"/>
            <a:ext cx="473266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t>For more information on the </a:t>
            </a:r>
            <a:r>
              <a:rPr lang="en-US" sz="1600" i="1" dirty="0"/>
              <a:t>FAST </a:t>
            </a:r>
            <a:r>
              <a:rPr lang="en-US" sz="1600" dirty="0"/>
              <a:t>Initiative, </a:t>
            </a:r>
            <a:br>
              <a:rPr lang="en-US" sz="1600" dirty="0"/>
            </a:br>
            <a:r>
              <a:rPr lang="en-US" sz="1600" dirty="0"/>
              <a:t>visit the </a:t>
            </a:r>
            <a:r>
              <a:rPr lang="en-US" sz="1600" i="1" dirty="0"/>
              <a:t>FAST</a:t>
            </a:r>
            <a:r>
              <a:rPr lang="en-US" sz="1600" dirty="0"/>
              <a:t> </a:t>
            </a:r>
            <a:r>
              <a:rPr lang="en-US" sz="1600" dirty="0">
                <a:hlinkClick r:id="rId3"/>
              </a:rPr>
              <a:t>Project Page</a:t>
            </a:r>
            <a:endParaRPr lang="en-US" sz="4000" b="1" u="sng" dirty="0">
              <a:solidFill>
                <a:schemeClr val="bg2"/>
              </a:solidFill>
            </a:endParaRPr>
          </a:p>
        </p:txBody>
      </p:sp>
      <p:sp>
        <p:nvSpPr>
          <p:cNvPr id="8" name="Content Placeholder 6">
            <a:extLst>
              <a:ext uri="{FF2B5EF4-FFF2-40B4-BE49-F238E27FC236}">
                <a16:creationId xmlns:a16="http://schemas.microsoft.com/office/drawing/2014/main" id="{BA2A697C-3021-4D49-A328-16FFE97C6AAF}"/>
              </a:ext>
            </a:extLst>
          </p:cNvPr>
          <p:cNvSpPr txBox="1">
            <a:spLocks/>
          </p:cNvSpPr>
          <p:nvPr/>
        </p:nvSpPr>
        <p:spPr>
          <a:xfrm>
            <a:off x="1061594" y="4257564"/>
            <a:ext cx="4461382" cy="1759188"/>
          </a:xfrm>
          <a:prstGeom prst="rect">
            <a:avLst/>
          </a:prstGeom>
        </p:spPr>
        <p:txBody>
          <a:bodyPr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buNone/>
            </a:pPr>
            <a:r>
              <a:rPr lang="en-US" sz="1600"/>
              <a:t>Have any further questions/suggestions? </a:t>
            </a:r>
          </a:p>
          <a:p>
            <a:pPr marL="0" indent="0" algn="ctr">
              <a:lnSpc>
                <a:spcPct val="100000"/>
              </a:lnSpc>
              <a:spcBef>
                <a:spcPts val="0"/>
              </a:spcBef>
              <a:buNone/>
            </a:pPr>
            <a:r>
              <a:rPr lang="en-US" sz="1600"/>
              <a:t/>
            </a:r>
            <a:br>
              <a:rPr lang="en-US" sz="1600"/>
            </a:br>
            <a:r>
              <a:rPr lang="en-US" sz="1600"/>
              <a:t>Please contact Stephen Konya at </a:t>
            </a:r>
            <a:r>
              <a:rPr lang="en-US" sz="1600">
                <a:hlinkClick r:id="rId4"/>
              </a:rPr>
              <a:t>Stephen.Konya@hhs.gov</a:t>
            </a:r>
            <a:r>
              <a:rPr lang="en-US" sz="1600"/>
              <a:t> </a:t>
            </a:r>
          </a:p>
          <a:p>
            <a:pPr marL="0" indent="0" algn="ctr">
              <a:lnSpc>
                <a:spcPct val="100000"/>
              </a:lnSpc>
              <a:spcBef>
                <a:spcPts val="0"/>
              </a:spcBef>
              <a:buNone/>
            </a:pPr>
            <a:r>
              <a:rPr lang="en-US" sz="1600"/>
              <a:t>&amp; Diana Ciricean at </a:t>
            </a:r>
            <a:r>
              <a:rPr lang="en-US" sz="1600">
                <a:ea typeface="+mn-lt"/>
                <a:cs typeface="+mn-lt"/>
                <a:hlinkClick r:id="rId5"/>
              </a:rPr>
              <a:t>Diana.Ciricean@hhs.gov</a:t>
            </a:r>
            <a:endParaRPr lang="en-US" sz="1600">
              <a:ea typeface="+mn-lt"/>
              <a:cs typeface="+mn-lt"/>
            </a:endParaRPr>
          </a:p>
          <a:p>
            <a:pPr marL="0" indent="0" algn="ctr">
              <a:buNone/>
            </a:pPr>
            <a:endParaRPr lang="en-US" sz="1400">
              <a:cs typeface="Calibri"/>
            </a:endParaRPr>
          </a:p>
        </p:txBody>
      </p:sp>
      <p:sp>
        <p:nvSpPr>
          <p:cNvPr id="9" name="TextBox 8">
            <a:extLst>
              <a:ext uri="{FF2B5EF4-FFF2-40B4-BE49-F238E27FC236}">
                <a16:creationId xmlns:a16="http://schemas.microsoft.com/office/drawing/2014/main" id="{3B106115-57B5-BC4D-8B98-B16091395A36}"/>
              </a:ext>
            </a:extLst>
          </p:cNvPr>
          <p:cNvSpPr txBox="1"/>
          <p:nvPr/>
        </p:nvSpPr>
        <p:spPr>
          <a:xfrm>
            <a:off x="7789847" y="1464883"/>
            <a:ext cx="3339351" cy="123110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t>Paul Oates</a:t>
            </a:r>
          </a:p>
          <a:p>
            <a:pPr algn="ctr"/>
            <a:r>
              <a:rPr lang="en-US" sz="2800" i="1" dirty="0"/>
              <a:t>FAST</a:t>
            </a:r>
            <a:r>
              <a:rPr lang="en-US" sz="2800" dirty="0"/>
              <a:t> Chief Architect</a:t>
            </a:r>
            <a:endParaRPr lang="en-US" sz="2800" dirty="0">
              <a:cs typeface="Calibri"/>
            </a:endParaRPr>
          </a:p>
          <a:p>
            <a:pPr algn="ctr"/>
            <a:endParaRPr lang="en-US" dirty="0">
              <a:cs typeface="Calibri"/>
            </a:endParaRPr>
          </a:p>
        </p:txBody>
      </p:sp>
      <p:sp>
        <p:nvSpPr>
          <p:cNvPr id="10" name="Rectangle: Top Corners Rounded 16">
            <a:extLst>
              <a:ext uri="{FF2B5EF4-FFF2-40B4-BE49-F238E27FC236}">
                <a16:creationId xmlns:a16="http://schemas.microsoft.com/office/drawing/2014/main" id="{318AB62C-BA2E-4858-87A1-A2E9C6BDDB34}"/>
              </a:ext>
            </a:extLst>
          </p:cNvPr>
          <p:cNvSpPr/>
          <p:nvPr/>
        </p:nvSpPr>
        <p:spPr>
          <a:xfrm rot="10800000">
            <a:off x="6218399" y="3630256"/>
            <a:ext cx="4528369" cy="2560232"/>
          </a:xfrm>
          <a:prstGeom prst="round2SameRect">
            <a:avLst>
              <a:gd name="adj1" fmla="val 7796"/>
              <a:gd name="adj2" fmla="val 0"/>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1" name="Content Placeholder 2">
            <a:extLst>
              <a:ext uri="{FF2B5EF4-FFF2-40B4-BE49-F238E27FC236}">
                <a16:creationId xmlns:a16="http://schemas.microsoft.com/office/drawing/2014/main" id="{AE60E762-2B82-437E-BDD8-F22F7B2CBCA4}"/>
              </a:ext>
            </a:extLst>
          </p:cNvPr>
          <p:cNvSpPr txBox="1">
            <a:spLocks/>
          </p:cNvSpPr>
          <p:nvPr/>
        </p:nvSpPr>
        <p:spPr>
          <a:xfrm>
            <a:off x="6324713" y="3656511"/>
            <a:ext cx="4315742" cy="236024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600" i="1">
                <a:solidFill>
                  <a:schemeClr val="bg1"/>
                </a:solidFill>
              </a:rPr>
              <a:t>Join the Technical Learning Community (TLC)  to get updates and provide input on the technical and regulatory barriers, use cases, and proposed solutions as they are developed. </a:t>
            </a:r>
            <a:endParaRPr lang="en-US" sz="1600" i="1">
              <a:solidFill>
                <a:schemeClr val="bg1"/>
              </a:solidFill>
              <a:cs typeface="Calibri"/>
            </a:endParaRPr>
          </a:p>
          <a:p>
            <a:r>
              <a:rPr lang="en-US" sz="1600" b="1" i="1">
                <a:solidFill>
                  <a:schemeClr val="bg1"/>
                </a:solidFill>
                <a:cs typeface="Calibri"/>
              </a:rPr>
              <a:t>Visit </a:t>
            </a:r>
            <a:r>
              <a:rPr lang="en-US" sz="1600" b="1" i="1">
                <a:solidFill>
                  <a:schemeClr val="bg1"/>
                </a:solidFill>
                <a:cs typeface="Calibri"/>
                <a:hlinkClick r:id="rId6">
                  <a:extLst>
                    <a:ext uri="{A12FA001-AC4F-418D-AE19-62706E023703}">
                      <ahyp:hlinkClr xmlns="" xmlns:ahyp="http://schemas.microsoft.com/office/drawing/2018/hyperlinkcolor" val="tx"/>
                    </a:ext>
                  </a:extLst>
                </a:hlinkClick>
              </a:rPr>
              <a:t>Project Page</a:t>
            </a:r>
            <a:endParaRPr lang="en-US" sz="1600" b="1" i="1">
              <a:solidFill>
                <a:schemeClr val="bg1"/>
              </a:solidFill>
            </a:endParaRPr>
          </a:p>
          <a:p>
            <a:r>
              <a:rPr lang="en-US" sz="1600" b="1" i="1">
                <a:solidFill>
                  <a:schemeClr val="bg1"/>
                </a:solidFill>
                <a:hlinkClick r:id="rId7">
                  <a:extLst>
                    <a:ext uri="{A12FA001-AC4F-418D-AE19-62706E023703}">
                      <ahyp:hlinkClr xmlns="" xmlns:ahyp="http://schemas.microsoft.com/office/drawing/2018/hyperlinkcolor" val="tx"/>
                    </a:ext>
                  </a:extLst>
                </a:hlinkClick>
              </a:rPr>
              <a:t>SIGN UP!!</a:t>
            </a:r>
            <a:r>
              <a:rPr lang="en-US" sz="1600" b="1" i="1">
                <a:solidFill>
                  <a:schemeClr val="bg1"/>
                </a:solidFill>
              </a:rPr>
              <a:t> </a:t>
            </a:r>
            <a:endParaRPr lang="en-US" sz="1600" b="1" i="1">
              <a:solidFill>
                <a:schemeClr val="bg1"/>
              </a:solidFill>
              <a:cs typeface="Calibri"/>
            </a:endParaRPr>
          </a:p>
          <a:p>
            <a:pPr>
              <a:spcBef>
                <a:spcPts val="600"/>
              </a:spcBef>
            </a:pPr>
            <a:r>
              <a:rPr lang="en-US" sz="1600" b="1" i="1">
                <a:solidFill>
                  <a:schemeClr val="bg1"/>
                </a:solidFill>
                <a:cs typeface="Calibri"/>
                <a:hlinkClick r:id="rId8">
                  <a:extLst>
                    <a:ext uri="{A12FA001-AC4F-418D-AE19-62706E023703}">
                      <ahyp:hlinkClr xmlns="" xmlns:ahyp="http://schemas.microsoft.com/office/drawing/2018/hyperlinkcolor" val="tx"/>
                    </a:ext>
                  </a:extLst>
                </a:hlinkClick>
              </a:rPr>
              <a:t>JOIN THE LINKEDIN GROUP</a:t>
            </a:r>
            <a:r>
              <a:rPr lang="en-US" sz="1600" b="1" i="1">
                <a:solidFill>
                  <a:schemeClr val="bg1"/>
                </a:solidFill>
                <a:cs typeface="Calibri"/>
              </a:rPr>
              <a:t> (</a:t>
            </a:r>
            <a:r>
              <a:rPr lang="en-US" sz="1200" b="1" i="1">
                <a:solidFill>
                  <a:schemeClr val="bg1"/>
                </a:solidFill>
                <a:cs typeface="Calibri"/>
              </a:rPr>
              <a:t>400+ members &amp; growing!)</a:t>
            </a:r>
          </a:p>
          <a:p>
            <a:pPr>
              <a:spcBef>
                <a:spcPts val="600"/>
              </a:spcBef>
            </a:pPr>
            <a:endParaRPr lang="en-US" sz="1600" b="1" i="1">
              <a:solidFill>
                <a:schemeClr val="bg1"/>
              </a:solidFill>
              <a:cs typeface="Calibri"/>
            </a:endParaRPr>
          </a:p>
        </p:txBody>
      </p:sp>
      <p:sp>
        <p:nvSpPr>
          <p:cNvPr id="12" name="Rectangle: Top Corners Rounded 4">
            <a:extLst>
              <a:ext uri="{FF2B5EF4-FFF2-40B4-BE49-F238E27FC236}">
                <a16:creationId xmlns:a16="http://schemas.microsoft.com/office/drawing/2014/main" id="{641601A8-35ED-4668-AEB7-B08D65DEA79F}"/>
              </a:ext>
            </a:extLst>
          </p:cNvPr>
          <p:cNvSpPr/>
          <p:nvPr/>
        </p:nvSpPr>
        <p:spPr>
          <a:xfrm>
            <a:off x="6218400" y="3101627"/>
            <a:ext cx="4528369" cy="533466"/>
          </a:xfrm>
          <a:prstGeom prst="round2SameRect">
            <a:avLst>
              <a:gd name="adj1" fmla="val 28206"/>
              <a:gd name="adj2" fmla="val 0"/>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p>
        </p:txBody>
      </p:sp>
      <p:sp>
        <p:nvSpPr>
          <p:cNvPr id="13" name="Content Placeholder 2">
            <a:extLst>
              <a:ext uri="{FF2B5EF4-FFF2-40B4-BE49-F238E27FC236}">
                <a16:creationId xmlns:a16="http://schemas.microsoft.com/office/drawing/2014/main" id="{96C5E801-7A2A-44B7-AF49-756CC7FCBC95}"/>
              </a:ext>
            </a:extLst>
          </p:cNvPr>
          <p:cNvSpPr txBox="1">
            <a:spLocks/>
          </p:cNvSpPr>
          <p:nvPr/>
        </p:nvSpPr>
        <p:spPr>
          <a:xfrm>
            <a:off x="6551154" y="3170780"/>
            <a:ext cx="3792910" cy="46431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b="1">
                <a:solidFill>
                  <a:schemeClr val="bg1"/>
                </a:solidFill>
              </a:rPr>
              <a:t>WANT TO GET INVOLVED??</a:t>
            </a:r>
            <a:endParaRPr lang="en-US" b="1">
              <a:solidFill>
                <a:schemeClr val="bg1"/>
              </a:solidFill>
              <a:cs typeface="Calibri"/>
            </a:endParaRPr>
          </a:p>
        </p:txBody>
      </p:sp>
    </p:spTree>
    <p:extLst>
      <p:ext uri="{BB962C8B-B14F-4D97-AF65-F5344CB8AC3E}">
        <p14:creationId xmlns:p14="http://schemas.microsoft.com/office/powerpoint/2010/main" val="40326377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44</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6000" dirty="0" smtClean="0">
                <a:solidFill>
                  <a:srgbClr val="FFFFFF"/>
                </a:solidFill>
                <a:latin typeface="Prometo Medium" panose="020B0704030203060203" pitchFamily="34" charset="0"/>
              </a:rPr>
              <a:t>HIMSS</a:t>
            </a:r>
          </a:p>
          <a:p>
            <a:r>
              <a:rPr lang="en-US" sz="3200" dirty="0" smtClean="0">
                <a:solidFill>
                  <a:schemeClr val="accent5"/>
                </a:solidFill>
                <a:latin typeface="Prometo Medium" panose="020B0704030203060203" pitchFamily="34" charset="0"/>
              </a:rPr>
              <a:t>Global Consortium for eHealth Interoperability</a:t>
            </a:r>
            <a:r>
              <a:rPr lang="en-US" sz="3200" dirty="0">
                <a:solidFill>
                  <a:schemeClr val="accent5"/>
                </a:solidFill>
                <a:latin typeface="Prometo Medium" panose="020B0704030203060203" pitchFamily="34" charset="0"/>
              </a:rPr>
              <a:t>: </a:t>
            </a:r>
            <a:endParaRPr lang="en-US" sz="3200" dirty="0" smtClean="0">
              <a:solidFill>
                <a:schemeClr val="accent5"/>
              </a:solidFill>
              <a:latin typeface="Prometo Medium" panose="020B0704030203060203" pitchFamily="34" charset="0"/>
            </a:endParaRPr>
          </a:p>
          <a:p>
            <a:r>
              <a:rPr lang="en-US" sz="2400" dirty="0" smtClean="0">
                <a:solidFill>
                  <a:schemeClr val="accent3"/>
                </a:solidFill>
                <a:latin typeface="Prometo Medium" panose="020B0704030203060203" pitchFamily="34" charset="0"/>
              </a:rPr>
              <a:t>Supporting Interoperability </a:t>
            </a:r>
            <a:r>
              <a:rPr lang="en-US" sz="2400" dirty="0">
                <a:solidFill>
                  <a:schemeClr val="accent3"/>
                </a:solidFill>
                <a:latin typeface="Prometo Medium" panose="020B0704030203060203" pitchFamily="34" charset="0"/>
              </a:rPr>
              <a:t>Breakthroughs to Advance Value-Based </a:t>
            </a:r>
            <a:r>
              <a:rPr lang="en-US" sz="2400">
                <a:solidFill>
                  <a:schemeClr val="accent3"/>
                </a:solidFill>
                <a:latin typeface="Prometo Medium" panose="020B0704030203060203" pitchFamily="34" charset="0"/>
              </a:rPr>
              <a:t>Care </a:t>
            </a:r>
            <a:endParaRPr lang="en-US" sz="2400" dirty="0" smtClean="0">
              <a:solidFill>
                <a:schemeClr val="accent3"/>
              </a:solidFill>
              <a:latin typeface="Prometo Medium" panose="020B0704030203060203" pitchFamily="34" charset="0"/>
            </a:endParaRP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44</a:t>
            </a:fld>
            <a:endParaRPr lang="en-US" dirty="0"/>
          </a:p>
        </p:txBody>
      </p:sp>
      <p:sp>
        <p:nvSpPr>
          <p:cNvPr id="3" name="TextBox 2"/>
          <p:cNvSpPr txBox="1"/>
          <p:nvPr/>
        </p:nvSpPr>
        <p:spPr>
          <a:xfrm>
            <a:off x="790334" y="4786560"/>
            <a:ext cx="4772265" cy="707886"/>
          </a:xfrm>
          <a:prstGeom prst="rect">
            <a:avLst/>
          </a:prstGeom>
          <a:noFill/>
        </p:spPr>
        <p:txBody>
          <a:bodyPr wrap="square" rtlCol="0">
            <a:spAutoFit/>
          </a:bodyPr>
          <a:lstStyle/>
          <a:p>
            <a:r>
              <a:rPr lang="en-US" sz="2000" dirty="0" smtClean="0">
                <a:solidFill>
                  <a:schemeClr val="accent2"/>
                </a:solidFill>
                <a:latin typeface="Prometo Medium" panose="020B0704030203060203" pitchFamily="34" charset="0"/>
              </a:rPr>
              <a:t>IHIE Community Roundtable Fall 2020</a:t>
            </a:r>
          </a:p>
          <a:p>
            <a:r>
              <a:rPr lang="en-US" sz="2000" dirty="0" smtClean="0">
                <a:solidFill>
                  <a:schemeClr val="accent2"/>
                </a:solidFill>
                <a:latin typeface="Prometo Medium" panose="020B0704030203060203" pitchFamily="34" charset="0"/>
              </a:rPr>
              <a:t>October 21, 2020</a:t>
            </a:r>
            <a:endParaRPr lang="en-US" sz="2000" dirty="0">
              <a:solidFill>
                <a:schemeClr val="accent2"/>
              </a:solidFill>
              <a:latin typeface="Prometo Medium" panose="020B0704030203060203" pitchFamily="34" charset="0"/>
            </a:endParaRPr>
          </a:p>
        </p:txBody>
      </p:sp>
      <p:sp>
        <p:nvSpPr>
          <p:cNvPr id="2" name="Rectangle 1"/>
          <p:cNvSpPr/>
          <p:nvPr/>
        </p:nvSpPr>
        <p:spPr>
          <a:xfrm>
            <a:off x="304800" y="6057500"/>
            <a:ext cx="1338146" cy="665356"/>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0810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8D877B3-D348-4611-9BDB-C5374591D951}" type="slidenum">
              <a:rPr lang="en-US" smtClean="0"/>
              <a:pPr/>
              <a:t>45</a:t>
            </a:fld>
            <a:endParaRPr lang="en-US" dirty="0"/>
          </a:p>
        </p:txBody>
      </p:sp>
      <p:sp>
        <p:nvSpPr>
          <p:cNvPr id="3" name="Slide Number Placeholder 1"/>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45</a:t>
            </a:fld>
            <a:endParaRPr lang="en-US" dirty="0"/>
          </a:p>
        </p:txBody>
      </p:sp>
      <p:sp>
        <p:nvSpPr>
          <p:cNvPr id="4" name="Title 1"/>
          <p:cNvSpPr txBox="1">
            <a:spLocks/>
          </p:cNvSpPr>
          <p:nvPr/>
        </p:nvSpPr>
        <p:spPr>
          <a:xfrm>
            <a:off x="730940" y="537026"/>
            <a:ext cx="8055708" cy="1659299"/>
          </a:xfrm>
          <a:prstGeom prst="rect">
            <a:avLst/>
          </a:prstGeom>
        </p:spPr>
        <p:txBody>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sz="6600" dirty="0" smtClean="0"/>
              <a:t>Realizing the potential of FHIR®</a:t>
            </a:r>
            <a:endParaRPr lang="en-US" sz="6600" dirty="0"/>
          </a:p>
        </p:txBody>
      </p:sp>
      <p:sp>
        <p:nvSpPr>
          <p:cNvPr id="5" name="Slide Number Placeholder 2"/>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45</a:t>
            </a:fld>
            <a:endParaRPr lang="en-US" dirty="0"/>
          </a:p>
        </p:txBody>
      </p:sp>
      <p:sp>
        <p:nvSpPr>
          <p:cNvPr id="6" name="Rectangle 5"/>
          <p:cNvSpPr/>
          <p:nvPr/>
        </p:nvSpPr>
        <p:spPr>
          <a:xfrm>
            <a:off x="730939" y="2100075"/>
            <a:ext cx="9064702" cy="3354765"/>
          </a:xfrm>
          <a:prstGeom prst="rect">
            <a:avLst/>
          </a:prstGeom>
        </p:spPr>
        <p:txBody>
          <a:bodyPr wrap="square">
            <a:spAutoFit/>
          </a:bodyPr>
          <a:lstStyle/>
          <a:p>
            <a:r>
              <a:rPr lang="en-US" sz="3200" dirty="0" smtClean="0">
                <a:solidFill>
                  <a:schemeClr val="accent3"/>
                </a:solidFill>
                <a:latin typeface="Century Gothic" panose="020B0502020202020204" pitchFamily="34" charset="0"/>
              </a:rPr>
              <a:t>The value of FHIR across healthcare</a:t>
            </a:r>
            <a:endParaRPr lang="en-US" sz="3200" i="1" dirty="0">
              <a:solidFill>
                <a:schemeClr val="accent3"/>
              </a:solidFill>
              <a:latin typeface="Century Gothic" panose="020B0502020202020204" pitchFamily="34" charset="0"/>
            </a:endParaRPr>
          </a:p>
          <a:p>
            <a:endParaRPr lang="en-US" sz="2800" dirty="0">
              <a:solidFill>
                <a:schemeClr val="accent3"/>
              </a:solidFill>
              <a:latin typeface="Century Gothic" panose="020B0502020202020204" pitchFamily="34" charset="0"/>
            </a:endParaRPr>
          </a:p>
          <a:p>
            <a:r>
              <a:rPr lang="en-US" sz="2800" dirty="0" smtClean="0"/>
              <a:t>Easing the barrier of entry</a:t>
            </a:r>
          </a:p>
          <a:p>
            <a:pPr marL="742950" lvl="1" indent="-285750">
              <a:buFont typeface="Arial" panose="020B0604020202020204" pitchFamily="34" charset="0"/>
              <a:buChar char="•"/>
            </a:pPr>
            <a:r>
              <a:rPr lang="en-US" sz="2400" dirty="0" smtClean="0">
                <a:solidFill>
                  <a:schemeClr val="bg2"/>
                </a:solidFill>
                <a:latin typeface="Century Gothic" panose="020B0502020202020204" pitchFamily="34" charset="0"/>
              </a:rPr>
              <a:t>Internet-enabled technology</a:t>
            </a:r>
          </a:p>
          <a:p>
            <a:pPr marL="742950" lvl="1" indent="-285750">
              <a:buFont typeface="Arial" panose="020B0604020202020204" pitchFamily="34" charset="0"/>
              <a:buChar char="•"/>
            </a:pPr>
            <a:r>
              <a:rPr lang="en-US" sz="2400" dirty="0" smtClean="0">
                <a:solidFill>
                  <a:schemeClr val="bg2"/>
                </a:solidFill>
                <a:latin typeface="Century Gothic" panose="020B0502020202020204" pitchFamily="34" charset="0"/>
              </a:rPr>
              <a:t>Modern development concepts</a:t>
            </a:r>
          </a:p>
          <a:p>
            <a:pPr marL="742950" lvl="1" indent="-285750">
              <a:buFont typeface="Arial" panose="020B0604020202020204" pitchFamily="34" charset="0"/>
              <a:buChar char="•"/>
            </a:pPr>
            <a:r>
              <a:rPr lang="en-US" sz="2400" dirty="0" smtClean="0">
                <a:solidFill>
                  <a:schemeClr val="bg2"/>
                </a:solidFill>
                <a:latin typeface="Century Gothic" panose="020B0502020202020204" pitchFamily="34" charset="0"/>
              </a:rPr>
              <a:t>Granular access to health data</a:t>
            </a:r>
          </a:p>
          <a:p>
            <a:pPr marL="742950" lvl="1" indent="-285750">
              <a:buFont typeface="Arial" panose="020B0604020202020204" pitchFamily="34" charset="0"/>
              <a:buChar char="•"/>
            </a:pPr>
            <a:r>
              <a:rPr lang="en-US" sz="2400" dirty="0" smtClean="0">
                <a:solidFill>
                  <a:schemeClr val="bg2"/>
                </a:solidFill>
                <a:latin typeface="Century Gothic" panose="020B0502020202020204" pitchFamily="34" charset="0"/>
              </a:rPr>
              <a:t>Bridging legacy and modern technologies</a:t>
            </a:r>
          </a:p>
          <a:p>
            <a:endParaRPr lang="en-US" sz="1400" dirty="0" smtClean="0">
              <a:solidFill>
                <a:schemeClr val="bg2"/>
              </a:solidFill>
              <a:latin typeface="Century Gothic" panose="020B0502020202020204" pitchFamily="34" charset="0"/>
            </a:endParaRPr>
          </a:p>
          <a:p>
            <a:endParaRPr lang="en-US" sz="1400" dirty="0">
              <a:solidFill>
                <a:schemeClr val="bg2"/>
              </a:solidFill>
              <a:latin typeface="Century Gothic" panose="020B0502020202020204" pitchFamily="34" charset="0"/>
            </a:endParaRPr>
          </a:p>
        </p:txBody>
      </p:sp>
      <p:pic>
        <p:nvPicPr>
          <p:cNvPr id="7" name="Picture 6"/>
          <p:cNvPicPr>
            <a:picLocks noChangeAspect="1"/>
          </p:cNvPicPr>
          <p:nvPr/>
        </p:nvPicPr>
        <p:blipFill rotWithShape="1">
          <a:blip r:embed="rId3"/>
          <a:srcRect l="17151" t="25396" r="16781" b="23962"/>
          <a:stretch/>
        </p:blipFill>
        <p:spPr>
          <a:xfrm>
            <a:off x="1573307" y="6342208"/>
            <a:ext cx="645459" cy="38222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1" y="6332257"/>
            <a:ext cx="1115673" cy="343006"/>
          </a:xfrm>
          <a:prstGeom prst="rect">
            <a:avLst/>
          </a:prstGeom>
        </p:spPr>
      </p:pic>
      <p:pic>
        <p:nvPicPr>
          <p:cNvPr id="15" name="Picture 4" descr="Innovation Value Creation : PharmaVOI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9518" y="327331"/>
            <a:ext cx="2388132" cy="269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3759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8D877B3-D348-4611-9BDB-C5374591D951}" type="slidenum">
              <a:rPr lang="en-US" smtClean="0"/>
              <a:pPr/>
              <a:t>46</a:t>
            </a:fld>
            <a:endParaRPr lang="en-US" dirty="0"/>
          </a:p>
        </p:txBody>
      </p:sp>
      <p:sp>
        <p:nvSpPr>
          <p:cNvPr id="3" name="Slide Number Placeholder 1"/>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46</a:t>
            </a:fld>
            <a:endParaRPr lang="en-US" dirty="0"/>
          </a:p>
        </p:txBody>
      </p:sp>
      <p:sp>
        <p:nvSpPr>
          <p:cNvPr id="4" name="Title 1"/>
          <p:cNvSpPr txBox="1">
            <a:spLocks/>
          </p:cNvSpPr>
          <p:nvPr/>
        </p:nvSpPr>
        <p:spPr>
          <a:xfrm>
            <a:off x="730940" y="537026"/>
            <a:ext cx="5402234" cy="1659299"/>
          </a:xfrm>
          <a:prstGeom prst="rect">
            <a:avLst/>
          </a:prstGeom>
        </p:spPr>
        <p:txBody>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sz="6600" dirty="0" smtClean="0"/>
              <a:t>Our</a:t>
            </a:r>
            <a:endParaRPr lang="en-US" sz="6600" dirty="0"/>
          </a:p>
          <a:p>
            <a:r>
              <a:rPr lang="en-US" sz="6600" dirty="0"/>
              <a:t>Challenge</a:t>
            </a:r>
          </a:p>
        </p:txBody>
      </p:sp>
      <p:sp>
        <p:nvSpPr>
          <p:cNvPr id="5" name="Slide Number Placeholder 2"/>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46</a:t>
            </a:fld>
            <a:endParaRPr lang="en-US" dirty="0"/>
          </a:p>
        </p:txBody>
      </p:sp>
      <p:sp>
        <p:nvSpPr>
          <p:cNvPr id="6" name="Rectangle 5"/>
          <p:cNvSpPr/>
          <p:nvPr/>
        </p:nvSpPr>
        <p:spPr>
          <a:xfrm>
            <a:off x="730939" y="2100075"/>
            <a:ext cx="6145143" cy="3539430"/>
          </a:xfrm>
          <a:prstGeom prst="rect">
            <a:avLst/>
          </a:prstGeom>
        </p:spPr>
        <p:txBody>
          <a:bodyPr wrap="square">
            <a:spAutoFit/>
          </a:bodyPr>
          <a:lstStyle/>
          <a:p>
            <a:r>
              <a:rPr lang="en-US" sz="2400" dirty="0" smtClean="0">
                <a:solidFill>
                  <a:schemeClr val="accent3"/>
                </a:solidFill>
                <a:latin typeface="Century Gothic" panose="020B0502020202020204" pitchFamily="34" charset="0"/>
              </a:rPr>
              <a:t>Healthcare delivery </a:t>
            </a:r>
            <a:r>
              <a:rPr lang="en-US" sz="2400" dirty="0">
                <a:solidFill>
                  <a:schemeClr val="accent3"/>
                </a:solidFill>
                <a:latin typeface="Century Gothic" panose="020B0502020202020204" pitchFamily="34" charset="0"/>
              </a:rPr>
              <a:t>is complex</a:t>
            </a:r>
            <a:r>
              <a:rPr lang="en-US" sz="2400" dirty="0" smtClean="0">
                <a:solidFill>
                  <a:schemeClr val="accent3"/>
                </a:solidFill>
                <a:latin typeface="Century Gothic" panose="020B0502020202020204" pitchFamily="34" charset="0"/>
              </a:rPr>
              <a:t>.</a:t>
            </a:r>
            <a:endParaRPr lang="en-US" sz="2400" dirty="0">
              <a:solidFill>
                <a:schemeClr val="accent3"/>
              </a:solidFill>
              <a:latin typeface="Century Gothic" panose="020B0502020202020204" pitchFamily="34" charset="0"/>
            </a:endParaRPr>
          </a:p>
          <a:p>
            <a:r>
              <a:rPr lang="en-US" sz="2400" dirty="0">
                <a:solidFill>
                  <a:schemeClr val="accent3"/>
                </a:solidFill>
                <a:latin typeface="Century Gothic" panose="020B0502020202020204" pitchFamily="34" charset="0"/>
              </a:rPr>
              <a:t>Difficult to change or manage alone. </a:t>
            </a:r>
          </a:p>
          <a:p>
            <a:r>
              <a:rPr lang="en-US" sz="2400" i="1" dirty="0">
                <a:solidFill>
                  <a:schemeClr val="accent3"/>
                </a:solidFill>
                <a:latin typeface="Century Gothic" panose="020B0502020202020204" pitchFamily="34" charset="0"/>
              </a:rPr>
              <a:t>Resources are limited &amp; must be used efficiently.</a:t>
            </a:r>
          </a:p>
          <a:p>
            <a:endParaRPr lang="en-US" sz="2000" dirty="0">
              <a:solidFill>
                <a:schemeClr val="accent3"/>
              </a:solidFill>
              <a:latin typeface="Century Gothic" panose="020B0502020202020204" pitchFamily="34" charset="0"/>
            </a:endParaRPr>
          </a:p>
          <a:p>
            <a:r>
              <a:rPr lang="en-US" dirty="0" smtClean="0"/>
              <a:t>The HIMSS team is supporting the advancement of interoperable </a:t>
            </a:r>
            <a:r>
              <a:rPr lang="en-US" dirty="0"/>
              <a:t>data and information exchange, </a:t>
            </a:r>
            <a:r>
              <a:rPr lang="en-US" dirty="0" smtClean="0"/>
              <a:t>for health </a:t>
            </a:r>
            <a:r>
              <a:rPr lang="en-US" dirty="0"/>
              <a:t>systems and personalized care applications </a:t>
            </a:r>
            <a:r>
              <a:rPr lang="en-US" dirty="0" smtClean="0"/>
              <a:t>to help accelerate innovation </a:t>
            </a:r>
            <a:r>
              <a:rPr lang="en-US" dirty="0"/>
              <a:t>that has fueled other </a:t>
            </a:r>
            <a:r>
              <a:rPr lang="en-US" dirty="0" smtClean="0"/>
              <a:t>industries by helping to focus and coordinate the </a:t>
            </a:r>
            <a:r>
              <a:rPr lang="en-US" b="1" dirty="0" smtClean="0"/>
              <a:t>resources, time, and effort </a:t>
            </a:r>
            <a:r>
              <a:rPr lang="en-US" dirty="0" smtClean="0"/>
              <a:t>of our members.</a:t>
            </a:r>
            <a:endParaRPr lang="en-US" sz="1400" dirty="0">
              <a:solidFill>
                <a:schemeClr val="bg2"/>
              </a:solidFill>
              <a:latin typeface="Century Gothic" panose="020B0502020202020204" pitchFamily="34" charset="0"/>
            </a:endParaRPr>
          </a:p>
        </p:txBody>
      </p:sp>
      <p:pic>
        <p:nvPicPr>
          <p:cNvPr id="7" name="Picture 6"/>
          <p:cNvPicPr>
            <a:picLocks noChangeAspect="1"/>
          </p:cNvPicPr>
          <p:nvPr/>
        </p:nvPicPr>
        <p:blipFill rotWithShape="1">
          <a:blip r:embed="rId3"/>
          <a:srcRect l="17151" t="25396" r="16781" b="23962"/>
          <a:stretch/>
        </p:blipFill>
        <p:spPr>
          <a:xfrm>
            <a:off x="1573307" y="6342208"/>
            <a:ext cx="645459" cy="38222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1" y="6332257"/>
            <a:ext cx="1115673" cy="343006"/>
          </a:xfrm>
          <a:prstGeom prst="rect">
            <a:avLst/>
          </a:prstGeom>
        </p:spPr>
      </p:pic>
      <p:pic>
        <p:nvPicPr>
          <p:cNvPr id="9" name="Picture 20" descr="https://d2vppzocvtms05.cloudfront.net/media/1E69BC08-47FB-4A14-AA7923D185414758/DBD2CD5E-9185-4416-847EA57EB51FC67F/webimage-6A68DF16-50F6-4FD3-B7C71807F71FB36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3241" y="4344446"/>
            <a:ext cx="2316572" cy="15463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https://d2vppzocvtms05.cloudfront.net/media/1E69BC08-47FB-4A14-AA7923D185414758/FA55A8A9-E5C8-428E-B0E8D377A0F8C68A/webimage-872F6782-8AFB-4A6B-A6CABCB9348923E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72029" y="821507"/>
            <a:ext cx="2312749" cy="15726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https://d2vppzocvtms05.cloudfront.net/media/1E69BC08-47FB-4A14-AA7923D185414758/C0CA56E2-26F5-4F83-A6DB0872A0315144/webimage-33F29AAD-037A-4D49-B119B3E03544B60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76769" y="2529265"/>
            <a:ext cx="2301938" cy="15954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https://d2vppzocvtms05.cloudfront.net/media/1E69BC08-47FB-4A14-AA7923D185414758/F1539A46-7487-4906-8B4B293BC85DCCCE/webimage-F3030A15-83F0-4BBC-A907011559DABCB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6575" y="810109"/>
            <a:ext cx="2314962" cy="15954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8" descr="https://d2vppzocvtms05.cloudfront.net/media/1E69BC08-47FB-4A14-AA7923D185414758/7F9F56B6-2403-46AD-BE503AD2AACC19BC/webimage-C466B02E-6CDD-4E42-95CCD79CA61E42F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34851" y="2529266"/>
            <a:ext cx="2314962" cy="15954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https://d2vppzocvtms05.cloudfront.net/media/1E69BC08-47FB-4A14-AA7923D185414758/F1052095-7B98-4050-B20BF3A24A03190A/webimage-B4329CA7-E1BA-4C65-8C247254321068C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72029" y="4295291"/>
            <a:ext cx="2306677" cy="1595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4134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6">
            <a:extLst>
              <a:ext uri="{FF2B5EF4-FFF2-40B4-BE49-F238E27FC236}">
                <a16:creationId xmlns:a16="http://schemas.microsoft.com/office/drawing/2014/main" id="{A58FDAD2-BCFB-BC41-A76F-2AFB8F6FE5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482" t="11874" r="18184" b="35843"/>
          <a:stretch/>
        </p:blipFill>
        <p:spPr>
          <a:xfrm rot="19800000">
            <a:off x="6187217" y="2634840"/>
            <a:ext cx="1889671" cy="1890538"/>
          </a:xfrm>
          <a:prstGeom prst="ellipse">
            <a:avLst/>
          </a:prstGeom>
          <a:noFill/>
          <a:ln>
            <a:noFill/>
          </a:ln>
        </p:spPr>
      </p:pic>
      <p:sp>
        <p:nvSpPr>
          <p:cNvPr id="2" name="Title 1"/>
          <p:cNvSpPr>
            <a:spLocks noGrp="1"/>
          </p:cNvSpPr>
          <p:nvPr>
            <p:ph type="title"/>
          </p:nvPr>
        </p:nvSpPr>
        <p:spPr>
          <a:xfrm>
            <a:off x="423660" y="961763"/>
            <a:ext cx="7218778" cy="1783443"/>
          </a:xfrm>
        </p:spPr>
        <p:txBody>
          <a:bodyPr/>
          <a:lstStyle/>
          <a:p>
            <a:r>
              <a:rPr lang="en-US" sz="4200" dirty="0" smtClean="0"/>
              <a:t>The Global Consortium for eHealth Interoperability</a:t>
            </a:r>
            <a:endParaRPr lang="en-US" sz="4200" dirty="0"/>
          </a:p>
        </p:txBody>
      </p:sp>
      <p:sp>
        <p:nvSpPr>
          <p:cNvPr id="3" name="Slide Number Placeholder 2"/>
          <p:cNvSpPr>
            <a:spLocks noGrp="1"/>
          </p:cNvSpPr>
          <p:nvPr>
            <p:ph type="sldNum" sz="quarter" idx="10"/>
          </p:nvPr>
        </p:nvSpPr>
        <p:spPr/>
        <p:txBody>
          <a:bodyPr/>
          <a:lstStyle/>
          <a:p>
            <a:fld id="{D8D877B3-D348-4611-9BDB-C5374591D951}" type="slidenum">
              <a:rPr lang="en-US" smtClean="0"/>
              <a:pPr/>
              <a:t>47</a:t>
            </a:fld>
            <a:endParaRPr lang="en-US" dirty="0"/>
          </a:p>
        </p:txBody>
      </p:sp>
      <p:sp>
        <p:nvSpPr>
          <p:cNvPr id="28" name="Oval 27"/>
          <p:cNvSpPr/>
          <p:nvPr/>
        </p:nvSpPr>
        <p:spPr>
          <a:xfrm>
            <a:off x="6977321" y="4012339"/>
            <a:ext cx="1943347" cy="1884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latin typeface="Prometo Medium" panose="020B0704030203060203" pitchFamily="34" charset="0"/>
              </a:rPr>
              <a:t>HIMSS</a:t>
            </a:r>
          </a:p>
        </p:txBody>
      </p:sp>
      <p:sp>
        <p:nvSpPr>
          <p:cNvPr id="16" name="TextBox 15">
            <a:extLst>
              <a:ext uri="{FF2B5EF4-FFF2-40B4-BE49-F238E27FC236}">
                <a16:creationId xmlns:a16="http://schemas.microsoft.com/office/drawing/2014/main" id="{780846DC-49BD-A64B-8E5F-91F989A3186E}"/>
              </a:ext>
            </a:extLst>
          </p:cNvPr>
          <p:cNvSpPr txBox="1"/>
          <p:nvPr/>
        </p:nvSpPr>
        <p:spPr>
          <a:xfrm>
            <a:off x="409539" y="3080888"/>
            <a:ext cx="5244136" cy="3000821"/>
          </a:xfrm>
          <a:prstGeom prst="rect">
            <a:avLst/>
          </a:prstGeom>
          <a:noFill/>
        </p:spPr>
        <p:txBody>
          <a:bodyPr wrap="square" lIns="0" rIns="0" rtlCol="0">
            <a:spAutoFit/>
          </a:bodyPr>
          <a:lstStyle/>
          <a:p>
            <a:pPr>
              <a:lnSpc>
                <a:spcPct val="150000"/>
              </a:lnSpc>
            </a:pPr>
            <a:r>
              <a:rPr lang="en-US" sz="1400" dirty="0"/>
              <a:t>HIMSS, HL7 International, and IHE International </a:t>
            </a:r>
            <a:r>
              <a:rPr lang="en-US" sz="1400" dirty="0" smtClean="0"/>
              <a:t>formed </a:t>
            </a:r>
            <a:r>
              <a:rPr lang="en-US" sz="1400" dirty="0"/>
              <a:t>the Consortium to </a:t>
            </a:r>
            <a:r>
              <a:rPr lang="en-US" sz="1400" b="1" dirty="0"/>
              <a:t>help the global community of HL7</a:t>
            </a:r>
            <a:r>
              <a:rPr lang="en-US" sz="1400" b="1" baseline="30000" dirty="0"/>
              <a:t>®</a:t>
            </a:r>
            <a:r>
              <a:rPr lang="en-US" sz="1400" b="1" dirty="0"/>
              <a:t> FHIR</a:t>
            </a:r>
            <a:r>
              <a:rPr lang="en-US" sz="1400" b="1" baseline="30000" dirty="0"/>
              <a:t>®</a:t>
            </a:r>
            <a:r>
              <a:rPr lang="en-US" sz="1400" b="1" dirty="0"/>
              <a:t> and IHE integration profile implementers support the advancement of key national, regional and local interoperability initiatives. </a:t>
            </a:r>
          </a:p>
          <a:p>
            <a:pPr>
              <a:lnSpc>
                <a:spcPct val="150000"/>
              </a:lnSpc>
            </a:pPr>
            <a:endParaRPr lang="en-US" sz="1400" dirty="0" smtClean="0">
              <a:solidFill>
                <a:schemeClr val="bg2"/>
              </a:solidFill>
              <a:latin typeface="Century Gothic" panose="020B0502020202020204" pitchFamily="34" charset="0"/>
            </a:endParaRPr>
          </a:p>
          <a:p>
            <a:pPr>
              <a:lnSpc>
                <a:spcPct val="150000"/>
              </a:lnSpc>
            </a:pPr>
            <a:r>
              <a:rPr lang="en-US" sz="1400" dirty="0" smtClean="0">
                <a:solidFill>
                  <a:schemeClr val="bg2"/>
                </a:solidFill>
                <a:latin typeface="Century Gothic" panose="020B0502020202020204" pitchFamily="34" charset="0"/>
              </a:rPr>
              <a:t>The Consortium aligns </a:t>
            </a:r>
            <a:r>
              <a:rPr lang="en-US" sz="1400" dirty="0">
                <a:solidFill>
                  <a:schemeClr val="bg2"/>
                </a:solidFill>
                <a:latin typeface="Century Gothic" panose="020B0502020202020204" pitchFamily="34" charset="0"/>
              </a:rPr>
              <a:t>key HIMSS, HL7 International, and IHE International </a:t>
            </a:r>
            <a:r>
              <a:rPr lang="en-US" sz="1400" dirty="0" smtClean="0">
                <a:solidFill>
                  <a:schemeClr val="bg2"/>
                </a:solidFill>
                <a:latin typeface="Century Gothic" panose="020B0502020202020204" pitchFamily="34" charset="0"/>
              </a:rPr>
              <a:t>resources </a:t>
            </a:r>
            <a:r>
              <a:rPr lang="en-US" sz="1400" dirty="0">
                <a:solidFill>
                  <a:schemeClr val="bg2"/>
                </a:solidFill>
                <a:latin typeface="Century Gothic" panose="020B0502020202020204" pitchFamily="34" charset="0"/>
              </a:rPr>
              <a:t>to meet its members’ </a:t>
            </a:r>
            <a:r>
              <a:rPr lang="en-US" sz="1400" b="1" dirty="0">
                <a:solidFill>
                  <a:schemeClr val="bg2"/>
                </a:solidFill>
                <a:latin typeface="Century Gothic" panose="020B0502020202020204" pitchFamily="34" charset="0"/>
              </a:rPr>
              <a:t>policy-specific interoperability needs. </a:t>
            </a:r>
          </a:p>
        </p:txBody>
      </p:sp>
      <p:sp>
        <p:nvSpPr>
          <p:cNvPr id="20" name="Oval 19"/>
          <p:cNvSpPr/>
          <p:nvPr/>
        </p:nvSpPr>
        <p:spPr>
          <a:xfrm>
            <a:off x="6935056" y="750012"/>
            <a:ext cx="1983783" cy="1892703"/>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i="1" dirty="0">
                <a:latin typeface="Prometo Medium" panose="020B0704030203060203" pitchFamily="34" charset="0"/>
              </a:rPr>
              <a:t>HL7</a:t>
            </a:r>
          </a:p>
        </p:txBody>
      </p:sp>
      <p:sp>
        <p:nvSpPr>
          <p:cNvPr id="31" name="Oval 30"/>
          <p:cNvSpPr/>
          <p:nvPr/>
        </p:nvSpPr>
        <p:spPr>
          <a:xfrm>
            <a:off x="6474214" y="2372475"/>
            <a:ext cx="1948725" cy="18745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latin typeface="Prometo Medium" panose="020B0704030203060203" pitchFamily="34" charset="0"/>
              </a:rPr>
              <a:t>IHE</a:t>
            </a:r>
          </a:p>
        </p:txBody>
      </p:sp>
      <p:pic>
        <p:nvPicPr>
          <p:cNvPr id="21" name="Picture 20"/>
          <p:cNvPicPr>
            <a:picLocks noChangeAspect="1"/>
          </p:cNvPicPr>
          <p:nvPr/>
        </p:nvPicPr>
        <p:blipFill rotWithShape="1">
          <a:blip r:embed="rId4"/>
          <a:srcRect l="17151" t="25396" r="16781" b="23962"/>
          <a:stretch/>
        </p:blipFill>
        <p:spPr>
          <a:xfrm>
            <a:off x="1573307" y="6342208"/>
            <a:ext cx="645459" cy="382227"/>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1" y="6332257"/>
            <a:ext cx="1115673" cy="343006"/>
          </a:xfrm>
          <a:prstGeom prst="rect">
            <a:avLst/>
          </a:prstGeom>
        </p:spPr>
      </p:pic>
      <p:sp>
        <p:nvSpPr>
          <p:cNvPr id="13" name="Rectangle 12"/>
          <p:cNvSpPr/>
          <p:nvPr/>
        </p:nvSpPr>
        <p:spPr>
          <a:xfrm>
            <a:off x="409539" y="2224611"/>
            <a:ext cx="6722513" cy="769441"/>
          </a:xfrm>
          <a:prstGeom prst="rect">
            <a:avLst/>
          </a:prstGeom>
        </p:spPr>
        <p:txBody>
          <a:bodyPr wrap="square">
            <a:spAutoFit/>
          </a:bodyPr>
          <a:lstStyle/>
          <a:p>
            <a:r>
              <a:rPr lang="en-US" sz="2000" dirty="0">
                <a:solidFill>
                  <a:schemeClr val="accent3"/>
                </a:solidFill>
                <a:latin typeface="Century Gothic" panose="020B0502020202020204" pitchFamily="34" charset="0"/>
                <a:ea typeface="+mj-ea"/>
                <a:cs typeface="+mj-cs"/>
              </a:rPr>
              <a:t>Advancing digital health interoperability deployments for patient care, together.</a:t>
            </a:r>
            <a:r>
              <a:rPr lang="en-US" sz="2400" dirty="0">
                <a:solidFill>
                  <a:schemeClr val="accent3"/>
                </a:solidFill>
                <a:latin typeface="Century Gothic" panose="020B0502020202020204" pitchFamily="34" charset="0"/>
                <a:ea typeface="+mj-ea"/>
                <a:cs typeface="+mj-cs"/>
              </a:rPr>
              <a:t>  </a:t>
            </a:r>
          </a:p>
        </p:txBody>
      </p:sp>
      <p:sp>
        <p:nvSpPr>
          <p:cNvPr id="14" name="TextBox 13"/>
          <p:cNvSpPr txBox="1"/>
          <p:nvPr/>
        </p:nvSpPr>
        <p:spPr>
          <a:xfrm>
            <a:off x="9171947" y="1177478"/>
            <a:ext cx="2437779" cy="913070"/>
          </a:xfrm>
          <a:prstGeom prst="rect">
            <a:avLst/>
          </a:prstGeom>
          <a:noFill/>
        </p:spPr>
        <p:txBody>
          <a:bodyPr wrap="square" lIns="0" rIns="0" rtlCol="0">
            <a:spAutoFit/>
          </a:bodyPr>
          <a:lstStyle/>
          <a:p>
            <a:pPr>
              <a:lnSpc>
                <a:spcPts val="1640"/>
              </a:lnSpc>
            </a:pPr>
            <a:r>
              <a:rPr lang="en-US" sz="1400" dirty="0" smtClean="0"/>
              <a:t>The HL7 FHIR</a:t>
            </a:r>
            <a:r>
              <a:rPr lang="en-US" sz="1400" baseline="30000" dirty="0" smtClean="0"/>
              <a:t>®</a:t>
            </a:r>
            <a:r>
              <a:rPr lang="en-US" sz="1400" dirty="0"/>
              <a:t> </a:t>
            </a:r>
            <a:r>
              <a:rPr lang="en-US" sz="1400" dirty="0" smtClean="0"/>
              <a:t>standard and associated implementation guides </a:t>
            </a:r>
            <a:r>
              <a:rPr lang="en-US" sz="1400" b="1" dirty="0"/>
              <a:t>make data sharing easier </a:t>
            </a:r>
            <a:r>
              <a:rPr lang="en-US" sz="1400" dirty="0"/>
              <a:t>between parties</a:t>
            </a:r>
            <a:endParaRPr lang="en-US" sz="1400" dirty="0">
              <a:solidFill>
                <a:schemeClr val="bg2"/>
              </a:solidFill>
              <a:latin typeface="Century Gothic" panose="020B0502020202020204" pitchFamily="34" charset="0"/>
            </a:endParaRPr>
          </a:p>
        </p:txBody>
      </p:sp>
      <p:sp>
        <p:nvSpPr>
          <p:cNvPr id="15" name="TextBox 14"/>
          <p:cNvSpPr txBox="1"/>
          <p:nvPr/>
        </p:nvSpPr>
        <p:spPr>
          <a:xfrm>
            <a:off x="8705970" y="2768399"/>
            <a:ext cx="3157396" cy="1118255"/>
          </a:xfrm>
          <a:prstGeom prst="rect">
            <a:avLst/>
          </a:prstGeom>
          <a:noFill/>
        </p:spPr>
        <p:txBody>
          <a:bodyPr wrap="square" lIns="0" rIns="0" rtlCol="0">
            <a:spAutoFit/>
          </a:bodyPr>
          <a:lstStyle/>
          <a:p>
            <a:pPr>
              <a:lnSpc>
                <a:spcPts val="1640"/>
              </a:lnSpc>
            </a:pPr>
            <a:r>
              <a:rPr lang="en-US" sz="1400" dirty="0" smtClean="0"/>
              <a:t>Use-case based IHE Integration Profiles and Technical Frameworks for clinical data exchange </a:t>
            </a:r>
            <a:r>
              <a:rPr lang="en-US" sz="1400" b="1" dirty="0" smtClean="0"/>
              <a:t>coordinate the use of industry standards for optimal patient care</a:t>
            </a:r>
            <a:endParaRPr lang="en-US" sz="1400" b="1" dirty="0">
              <a:solidFill>
                <a:schemeClr val="bg2"/>
              </a:solidFill>
              <a:latin typeface="Century Gothic" panose="020B0502020202020204" pitchFamily="34" charset="0"/>
            </a:endParaRPr>
          </a:p>
        </p:txBody>
      </p:sp>
      <p:sp>
        <p:nvSpPr>
          <p:cNvPr id="17" name="TextBox 16"/>
          <p:cNvSpPr txBox="1"/>
          <p:nvPr/>
        </p:nvSpPr>
        <p:spPr>
          <a:xfrm>
            <a:off x="9125209" y="4246994"/>
            <a:ext cx="2534968" cy="1323439"/>
          </a:xfrm>
          <a:prstGeom prst="rect">
            <a:avLst/>
          </a:prstGeom>
          <a:noFill/>
        </p:spPr>
        <p:txBody>
          <a:bodyPr wrap="square" lIns="0" rIns="0" rtlCol="0">
            <a:spAutoFit/>
          </a:bodyPr>
          <a:lstStyle/>
          <a:p>
            <a:pPr>
              <a:lnSpc>
                <a:spcPts val="1640"/>
              </a:lnSpc>
            </a:pPr>
            <a:r>
              <a:rPr lang="en-US" sz="1400" dirty="0">
                <a:solidFill>
                  <a:schemeClr val="bg2"/>
                </a:solidFill>
                <a:latin typeface="Century Gothic" panose="020B0502020202020204" pitchFamily="34" charset="0"/>
              </a:rPr>
              <a:t>HIMSS’</a:t>
            </a:r>
            <a:r>
              <a:rPr lang="en-US" sz="1400" baseline="30000" dirty="0"/>
              <a:t> </a:t>
            </a:r>
            <a:r>
              <a:rPr lang="en-US" sz="1400" dirty="0">
                <a:solidFill>
                  <a:schemeClr val="bg2"/>
                </a:solidFill>
                <a:latin typeface="Century Gothic" panose="020B0502020202020204" pitchFamily="34" charset="0"/>
              </a:rPr>
              <a:t>Interoperability Showcase, maturity models, and thought leadership work help </a:t>
            </a:r>
            <a:r>
              <a:rPr lang="en-US" sz="1400" b="1" dirty="0">
                <a:solidFill>
                  <a:schemeClr val="bg2"/>
                </a:solidFill>
                <a:latin typeface="Century Gothic" panose="020B0502020202020204" pitchFamily="34" charset="0"/>
              </a:rPr>
              <a:t>drive adoption and improve HL7 and IHE work products </a:t>
            </a:r>
            <a:r>
              <a:rPr lang="en-US" sz="1400" dirty="0" smtClean="0">
                <a:solidFill>
                  <a:schemeClr val="bg2"/>
                </a:solidFill>
                <a:latin typeface="Century Gothic" panose="020B0502020202020204" pitchFamily="34" charset="0"/>
              </a:rPr>
              <a:t>worldwide</a:t>
            </a:r>
            <a:endParaRPr lang="en-US" sz="1400"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104169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312" y="942683"/>
            <a:ext cx="7218778" cy="1783443"/>
          </a:xfrm>
        </p:spPr>
        <p:txBody>
          <a:bodyPr/>
          <a:lstStyle/>
          <a:p>
            <a:r>
              <a:rPr lang="en-US" dirty="0" smtClean="0"/>
              <a:t>The Global Consortium for eHealth Interoperability</a:t>
            </a:r>
            <a:endParaRPr lang="en-US" dirty="0"/>
          </a:p>
        </p:txBody>
      </p:sp>
      <p:sp>
        <p:nvSpPr>
          <p:cNvPr id="3" name="Slide Number Placeholder 2"/>
          <p:cNvSpPr>
            <a:spLocks noGrp="1"/>
          </p:cNvSpPr>
          <p:nvPr>
            <p:ph type="sldNum" sz="quarter" idx="10"/>
          </p:nvPr>
        </p:nvSpPr>
        <p:spPr/>
        <p:txBody>
          <a:bodyPr/>
          <a:lstStyle/>
          <a:p>
            <a:fld id="{D8D877B3-D348-4611-9BDB-C5374591D951}" type="slidenum">
              <a:rPr lang="en-US" smtClean="0"/>
              <a:pPr/>
              <a:t>48</a:t>
            </a:fld>
            <a:endParaRPr lang="en-US" dirty="0"/>
          </a:p>
        </p:txBody>
      </p:sp>
      <p:sp>
        <p:nvSpPr>
          <p:cNvPr id="23" name="TextBox 22"/>
          <p:cNvSpPr txBox="1"/>
          <p:nvPr/>
        </p:nvSpPr>
        <p:spPr>
          <a:xfrm>
            <a:off x="9132990" y="1185278"/>
            <a:ext cx="2938595" cy="4431983"/>
          </a:xfrm>
          <a:prstGeom prst="rect">
            <a:avLst/>
          </a:prstGeom>
          <a:noFill/>
        </p:spPr>
        <p:txBody>
          <a:bodyPr wrap="square" rtlCol="0">
            <a:spAutoFit/>
          </a:bodyPr>
          <a:lstStyle/>
          <a:p>
            <a:r>
              <a:rPr lang="en-US" sz="1600" i="1" dirty="0" smtClean="0">
                <a:latin typeface="Prometo Medium" panose="020B0704030203060203" pitchFamily="34" charset="0"/>
              </a:rPr>
              <a:t>Driving Innovation </a:t>
            </a:r>
          </a:p>
          <a:p>
            <a:r>
              <a:rPr lang="en-US" sz="1400" i="1" dirty="0" smtClean="0">
                <a:solidFill>
                  <a:srgbClr val="FF0000"/>
                </a:solidFill>
                <a:latin typeface="Proxima Nova" panose="02000506030000020004" pitchFamily="50" charset="0"/>
              </a:rPr>
              <a:t>FHIR-based Standards &amp; Specification Development</a:t>
            </a:r>
          </a:p>
          <a:p>
            <a:r>
              <a:rPr lang="en-US" sz="1400" i="1" dirty="0" smtClean="0">
                <a:solidFill>
                  <a:srgbClr val="FF0000"/>
                </a:solidFill>
                <a:latin typeface="Proxima Nova" panose="02000506030000020004" pitchFamily="50" charset="0"/>
              </a:rPr>
              <a:t>FHIR Hackathons</a:t>
            </a:r>
          </a:p>
          <a:p>
            <a:endParaRPr lang="en-US" sz="1600" i="1" dirty="0">
              <a:solidFill>
                <a:schemeClr val="accent1"/>
              </a:solidFill>
              <a:latin typeface="Prometo Medium" panose="020B0704030203060203" pitchFamily="34" charset="0"/>
            </a:endParaRPr>
          </a:p>
          <a:p>
            <a:endParaRPr lang="en-US" sz="1600" i="1" dirty="0">
              <a:solidFill>
                <a:schemeClr val="accent1"/>
              </a:solidFill>
              <a:latin typeface="Prometo Medium" panose="020B0704030203060203" pitchFamily="34" charset="0"/>
            </a:endParaRPr>
          </a:p>
          <a:p>
            <a:endParaRPr lang="en-US" sz="1600" i="1" dirty="0" smtClean="0">
              <a:solidFill>
                <a:schemeClr val="accent1"/>
              </a:solidFill>
              <a:latin typeface="Prometo Medium" panose="020B0704030203060203" pitchFamily="34" charset="0"/>
            </a:endParaRPr>
          </a:p>
          <a:p>
            <a:r>
              <a:rPr lang="en-US" sz="1600" i="1" dirty="0" smtClean="0">
                <a:latin typeface="Prometo Medium" panose="020B0704030203060203" pitchFamily="34" charset="0"/>
              </a:rPr>
              <a:t>Interoperability in Action</a:t>
            </a:r>
          </a:p>
          <a:p>
            <a:r>
              <a:rPr lang="en-US" sz="1400" i="1" dirty="0" smtClean="0">
                <a:solidFill>
                  <a:schemeClr val="accent1"/>
                </a:solidFill>
                <a:latin typeface="Proxima Nova" panose="02000506030000020004" pitchFamily="50" charset="0"/>
              </a:rPr>
              <a:t>Implementation Guides</a:t>
            </a:r>
          </a:p>
          <a:p>
            <a:r>
              <a:rPr lang="en-US" sz="1400" i="1" dirty="0" smtClean="0">
                <a:solidFill>
                  <a:schemeClr val="accent1"/>
                </a:solidFill>
                <a:latin typeface="Proxima Nova" panose="02000506030000020004" pitchFamily="50" charset="0"/>
              </a:rPr>
              <a:t>Connectathon Interoperability Testing Services</a:t>
            </a:r>
          </a:p>
          <a:p>
            <a:endParaRPr lang="en-US" sz="1600" i="1" dirty="0" smtClean="0">
              <a:solidFill>
                <a:schemeClr val="accent1"/>
              </a:solidFill>
              <a:latin typeface="Prometo Medium" panose="020B0704030203060203" pitchFamily="34" charset="0"/>
            </a:endParaRPr>
          </a:p>
          <a:p>
            <a:endParaRPr lang="en-US" sz="1600" i="1" dirty="0" smtClean="0">
              <a:latin typeface="Prometo Medium" panose="020B0704030203060203" pitchFamily="34" charset="0"/>
            </a:endParaRPr>
          </a:p>
          <a:p>
            <a:endParaRPr lang="en-US" sz="1600" i="1" dirty="0" smtClean="0">
              <a:latin typeface="Prometo Medium" panose="020B0704030203060203" pitchFamily="34" charset="0"/>
            </a:endParaRPr>
          </a:p>
          <a:p>
            <a:r>
              <a:rPr lang="en-US" sz="1600" i="1" dirty="0" smtClean="0">
                <a:latin typeface="Prometo Medium" panose="020B0704030203060203" pitchFamily="34" charset="0"/>
              </a:rPr>
              <a:t>Advancing </a:t>
            </a:r>
            <a:r>
              <a:rPr lang="en-US" sz="1600" i="1" dirty="0">
                <a:latin typeface="Prometo Medium" panose="020B0704030203060203" pitchFamily="34" charset="0"/>
              </a:rPr>
              <a:t>Awareness</a:t>
            </a:r>
          </a:p>
          <a:p>
            <a:r>
              <a:rPr lang="en-US" sz="1400" i="1" dirty="0" smtClean="0">
                <a:solidFill>
                  <a:schemeClr val="accent2"/>
                </a:solidFill>
                <a:latin typeface="Proxima Nova" panose="02000506030000020004" pitchFamily="50" charset="0"/>
              </a:rPr>
              <a:t>Maturity </a:t>
            </a:r>
            <a:r>
              <a:rPr lang="en-US" sz="1400" i="1" dirty="0">
                <a:solidFill>
                  <a:schemeClr val="accent2"/>
                </a:solidFill>
                <a:latin typeface="Proxima Nova" panose="02000506030000020004" pitchFamily="50" charset="0"/>
              </a:rPr>
              <a:t>Models</a:t>
            </a:r>
          </a:p>
          <a:p>
            <a:r>
              <a:rPr lang="en-US" sz="1400" i="1" dirty="0">
                <a:solidFill>
                  <a:schemeClr val="accent2"/>
                </a:solidFill>
                <a:latin typeface="Proxima Nova" panose="02000506030000020004" pitchFamily="50" charset="0"/>
              </a:rPr>
              <a:t>Communities of Interest</a:t>
            </a:r>
          </a:p>
          <a:p>
            <a:r>
              <a:rPr lang="en-US" sz="1400" i="1" dirty="0">
                <a:solidFill>
                  <a:schemeClr val="accent2"/>
                </a:solidFill>
                <a:latin typeface="Proxima Nova" panose="02000506030000020004" pitchFamily="50" charset="0"/>
              </a:rPr>
              <a:t>Global Stakeholder </a:t>
            </a:r>
            <a:r>
              <a:rPr lang="en-US" sz="1400" i="1" dirty="0" smtClean="0">
                <a:solidFill>
                  <a:schemeClr val="accent2"/>
                </a:solidFill>
                <a:latin typeface="Proxima Nova" panose="02000506030000020004" pitchFamily="50" charset="0"/>
              </a:rPr>
              <a:t>Events</a:t>
            </a:r>
          </a:p>
          <a:p>
            <a:r>
              <a:rPr lang="en-US" sz="1400" i="1" dirty="0" smtClean="0">
                <a:solidFill>
                  <a:schemeClr val="accent2"/>
                </a:solidFill>
                <a:latin typeface="Proxima Nova" panose="02000506030000020004" pitchFamily="50" charset="0"/>
              </a:rPr>
              <a:t>Thought Leadership</a:t>
            </a:r>
            <a:endParaRPr lang="en-US" sz="1200" dirty="0">
              <a:latin typeface="Proxima Nova" panose="02000506030000020004" pitchFamily="50" charset="0"/>
            </a:endParaRPr>
          </a:p>
        </p:txBody>
      </p:sp>
      <p:sp>
        <p:nvSpPr>
          <p:cNvPr id="28" name="Oval 27"/>
          <p:cNvSpPr/>
          <p:nvPr/>
        </p:nvSpPr>
        <p:spPr>
          <a:xfrm>
            <a:off x="7073579" y="3983785"/>
            <a:ext cx="1943347" cy="1884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latin typeface="Prometo Medium" panose="020B0704030203060203" pitchFamily="34" charset="0"/>
              </a:rPr>
              <a:t>HIMSS</a:t>
            </a:r>
          </a:p>
        </p:txBody>
      </p:sp>
      <p:sp>
        <p:nvSpPr>
          <p:cNvPr id="16" name="TextBox 15">
            <a:extLst>
              <a:ext uri="{FF2B5EF4-FFF2-40B4-BE49-F238E27FC236}">
                <a16:creationId xmlns:a16="http://schemas.microsoft.com/office/drawing/2014/main" id="{780846DC-49BD-A64B-8E5F-91F989A3186E}"/>
              </a:ext>
            </a:extLst>
          </p:cNvPr>
          <p:cNvSpPr txBox="1"/>
          <p:nvPr/>
        </p:nvSpPr>
        <p:spPr>
          <a:xfrm>
            <a:off x="560312" y="3301286"/>
            <a:ext cx="4664647" cy="1891415"/>
          </a:xfrm>
          <a:prstGeom prst="rect">
            <a:avLst/>
          </a:prstGeom>
          <a:noFill/>
        </p:spPr>
        <p:txBody>
          <a:bodyPr wrap="square" lIns="0" rIns="0" rtlCol="0">
            <a:spAutoFit/>
          </a:bodyPr>
          <a:lstStyle/>
          <a:p>
            <a:pPr>
              <a:lnSpc>
                <a:spcPct val="150000"/>
              </a:lnSpc>
            </a:pPr>
            <a:r>
              <a:rPr lang="en-US" sz="1600" b="1" dirty="0" smtClean="0">
                <a:solidFill>
                  <a:schemeClr val="bg2"/>
                </a:solidFill>
                <a:latin typeface="Century Gothic" panose="020B0502020202020204" pitchFamily="34" charset="0"/>
              </a:rPr>
              <a:t>Goal</a:t>
            </a:r>
          </a:p>
          <a:p>
            <a:pPr>
              <a:lnSpc>
                <a:spcPct val="150000"/>
              </a:lnSpc>
            </a:pPr>
            <a:r>
              <a:rPr lang="en-US" sz="1600" dirty="0" smtClean="0">
                <a:solidFill>
                  <a:schemeClr val="bg2"/>
                </a:solidFill>
                <a:latin typeface="Century Gothic" panose="020B0502020202020204" pitchFamily="34" charset="0"/>
              </a:rPr>
              <a:t>To</a:t>
            </a:r>
            <a:r>
              <a:rPr lang="en-US" sz="1600" b="1" dirty="0" smtClean="0">
                <a:solidFill>
                  <a:schemeClr val="bg2"/>
                </a:solidFill>
                <a:latin typeface="Century Gothic" panose="020B0502020202020204" pitchFamily="34" charset="0"/>
              </a:rPr>
              <a:t> align </a:t>
            </a:r>
            <a:r>
              <a:rPr lang="en-US" sz="1600" b="1" dirty="0">
                <a:solidFill>
                  <a:schemeClr val="bg2"/>
                </a:solidFill>
                <a:latin typeface="Century Gothic" panose="020B0502020202020204" pitchFamily="34" charset="0"/>
              </a:rPr>
              <a:t>key HIMSS, HL7 International, and IHE International resources </a:t>
            </a:r>
            <a:r>
              <a:rPr lang="en-US" sz="1600" dirty="0">
                <a:solidFill>
                  <a:schemeClr val="bg2"/>
                </a:solidFill>
                <a:latin typeface="Century Gothic" panose="020B0502020202020204" pitchFamily="34" charset="0"/>
              </a:rPr>
              <a:t>to </a:t>
            </a:r>
            <a:r>
              <a:rPr lang="en-US" sz="1600" dirty="0" smtClean="0">
                <a:solidFill>
                  <a:schemeClr val="bg2"/>
                </a:solidFill>
                <a:latin typeface="Century Gothic" panose="020B0502020202020204" pitchFamily="34" charset="0"/>
              </a:rPr>
              <a:t>help </a:t>
            </a:r>
            <a:r>
              <a:rPr lang="en-US" sz="1600" b="1" dirty="0" smtClean="0">
                <a:solidFill>
                  <a:schemeClr val="bg2"/>
                </a:solidFill>
                <a:latin typeface="Century Gothic" panose="020B0502020202020204" pitchFamily="34" charset="0"/>
              </a:rPr>
              <a:t>federal health agencies</a:t>
            </a:r>
            <a:r>
              <a:rPr lang="en-US" sz="1600" dirty="0" smtClean="0">
                <a:solidFill>
                  <a:schemeClr val="bg2"/>
                </a:solidFill>
                <a:latin typeface="Century Gothic" panose="020B0502020202020204" pitchFamily="34" charset="0"/>
              </a:rPr>
              <a:t> around the world achieve </a:t>
            </a:r>
            <a:r>
              <a:rPr lang="en-US" sz="1600" b="1" dirty="0" smtClean="0">
                <a:solidFill>
                  <a:schemeClr val="bg2"/>
                </a:solidFill>
                <a:latin typeface="Century Gothic" panose="020B0502020202020204" pitchFamily="34" charset="0"/>
              </a:rPr>
              <a:t>policy-specific </a:t>
            </a:r>
            <a:r>
              <a:rPr lang="en-US" sz="1600" b="1" dirty="0">
                <a:solidFill>
                  <a:schemeClr val="bg2"/>
                </a:solidFill>
                <a:latin typeface="Century Gothic" panose="020B0502020202020204" pitchFamily="34" charset="0"/>
              </a:rPr>
              <a:t>interoperability </a:t>
            </a:r>
            <a:r>
              <a:rPr lang="en-US" sz="1600" b="1" dirty="0" smtClean="0">
                <a:solidFill>
                  <a:schemeClr val="bg2"/>
                </a:solidFill>
                <a:latin typeface="Century Gothic" panose="020B0502020202020204" pitchFamily="34" charset="0"/>
              </a:rPr>
              <a:t>needs. </a:t>
            </a:r>
            <a:endParaRPr lang="en-US" sz="1600" b="1" dirty="0">
              <a:solidFill>
                <a:schemeClr val="bg2"/>
              </a:solidFill>
              <a:latin typeface="Century Gothic" panose="020B0502020202020204" pitchFamily="34" charset="0"/>
            </a:endParaRPr>
          </a:p>
        </p:txBody>
      </p:sp>
      <p:pic>
        <p:nvPicPr>
          <p:cNvPr id="21" name="Picture 20"/>
          <p:cNvPicPr>
            <a:picLocks noChangeAspect="1"/>
          </p:cNvPicPr>
          <p:nvPr/>
        </p:nvPicPr>
        <p:blipFill rotWithShape="1">
          <a:blip r:embed="rId3"/>
          <a:srcRect l="17151" t="25396" r="16781" b="23962"/>
          <a:stretch/>
        </p:blipFill>
        <p:spPr>
          <a:xfrm>
            <a:off x="1573307" y="6342208"/>
            <a:ext cx="645459" cy="382227"/>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1" y="6332257"/>
            <a:ext cx="1115673" cy="343006"/>
          </a:xfrm>
          <a:prstGeom prst="rect">
            <a:avLst/>
          </a:prstGeom>
        </p:spPr>
      </p:pic>
      <p:sp>
        <p:nvSpPr>
          <p:cNvPr id="13" name="Rectangle 12"/>
          <p:cNvSpPr/>
          <p:nvPr/>
        </p:nvSpPr>
        <p:spPr>
          <a:xfrm>
            <a:off x="466468" y="2249981"/>
            <a:ext cx="6357834" cy="954107"/>
          </a:xfrm>
          <a:prstGeom prst="rect">
            <a:avLst/>
          </a:prstGeom>
        </p:spPr>
        <p:txBody>
          <a:bodyPr wrap="square">
            <a:spAutoFit/>
          </a:bodyPr>
          <a:lstStyle/>
          <a:p>
            <a:r>
              <a:rPr lang="en-US" sz="2800" dirty="0" smtClean="0">
                <a:solidFill>
                  <a:schemeClr val="accent3"/>
                </a:solidFill>
                <a:latin typeface="Century Gothic" panose="020B0502020202020204" pitchFamily="34" charset="0"/>
                <a:ea typeface="+mj-ea"/>
                <a:cs typeface="+mj-cs"/>
              </a:rPr>
              <a:t>What Each Partner Is Bringing to the Table</a:t>
            </a:r>
            <a:endParaRPr lang="en-US" sz="3200" dirty="0">
              <a:solidFill>
                <a:schemeClr val="accent3"/>
              </a:solidFill>
              <a:latin typeface="Century Gothic" panose="020B0502020202020204" pitchFamily="34" charset="0"/>
              <a:ea typeface="+mj-ea"/>
              <a:cs typeface="+mj-cs"/>
            </a:endParaRPr>
          </a:p>
        </p:txBody>
      </p:sp>
      <p:pic>
        <p:nvPicPr>
          <p:cNvPr id="14" name="Picture Placeholder 6">
            <a:extLst>
              <a:ext uri="{FF2B5EF4-FFF2-40B4-BE49-F238E27FC236}">
                <a16:creationId xmlns:a16="http://schemas.microsoft.com/office/drawing/2014/main" id="{A58FDAD2-BCFB-BC41-A76F-2AFB8F6FE5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482" t="11874" r="18184" b="35843"/>
          <a:stretch/>
        </p:blipFill>
        <p:spPr>
          <a:xfrm rot="19800000">
            <a:off x="6187217" y="2634840"/>
            <a:ext cx="1889671" cy="1890538"/>
          </a:xfrm>
          <a:prstGeom prst="ellipse">
            <a:avLst/>
          </a:prstGeom>
          <a:noFill/>
          <a:ln>
            <a:noFill/>
          </a:ln>
        </p:spPr>
      </p:pic>
      <p:sp>
        <p:nvSpPr>
          <p:cNvPr id="15" name="Oval 14"/>
          <p:cNvSpPr/>
          <p:nvPr/>
        </p:nvSpPr>
        <p:spPr>
          <a:xfrm>
            <a:off x="6935056" y="750012"/>
            <a:ext cx="1983783" cy="1892703"/>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i="1" dirty="0">
                <a:latin typeface="Prometo Medium" panose="020B0704030203060203" pitchFamily="34" charset="0"/>
              </a:rPr>
              <a:t>HL7</a:t>
            </a:r>
          </a:p>
        </p:txBody>
      </p:sp>
      <p:sp>
        <p:nvSpPr>
          <p:cNvPr id="17" name="Oval 16"/>
          <p:cNvSpPr/>
          <p:nvPr/>
        </p:nvSpPr>
        <p:spPr>
          <a:xfrm>
            <a:off x="6474214" y="2372475"/>
            <a:ext cx="1948725" cy="18745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latin typeface="Prometo Medium" panose="020B0704030203060203" pitchFamily="34" charset="0"/>
              </a:rPr>
              <a:t>IHE</a:t>
            </a:r>
          </a:p>
        </p:txBody>
      </p:sp>
    </p:spTree>
    <p:extLst>
      <p:ext uri="{BB962C8B-B14F-4D97-AF65-F5344CB8AC3E}">
        <p14:creationId xmlns:p14="http://schemas.microsoft.com/office/powerpoint/2010/main" val="10881831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441" y="1008198"/>
            <a:ext cx="9833429" cy="1028700"/>
          </a:xfrm>
        </p:spPr>
        <p:txBody>
          <a:bodyPr wrap="square"/>
          <a:lstStyle/>
          <a:p>
            <a:r>
              <a:rPr lang="en-US" dirty="0"/>
              <a:t>Key Focus Areas for the Consortium</a:t>
            </a:r>
          </a:p>
        </p:txBody>
      </p:sp>
      <p:sp>
        <p:nvSpPr>
          <p:cNvPr id="3" name="Slide Number Placeholder 2"/>
          <p:cNvSpPr>
            <a:spLocks noGrp="1"/>
          </p:cNvSpPr>
          <p:nvPr>
            <p:ph type="sldNum" sz="quarter" idx="10"/>
          </p:nvPr>
        </p:nvSpPr>
        <p:spPr/>
        <p:txBody>
          <a:bodyPr/>
          <a:lstStyle/>
          <a:p>
            <a:fld id="{D8D877B3-D348-4611-9BDB-C5374591D951}" type="slidenum">
              <a:rPr lang="en-US" smtClean="0"/>
              <a:pPr/>
              <a:t>49</a:t>
            </a:fld>
            <a:endParaRPr lang="en-US" dirty="0"/>
          </a:p>
        </p:txBody>
      </p:sp>
      <p:sp>
        <p:nvSpPr>
          <p:cNvPr id="22" name="TextBox 21"/>
          <p:cNvSpPr txBox="1"/>
          <p:nvPr/>
        </p:nvSpPr>
        <p:spPr>
          <a:xfrm>
            <a:off x="8515730" y="2459359"/>
            <a:ext cx="3263891" cy="461665"/>
          </a:xfrm>
          <a:prstGeom prst="rect">
            <a:avLst/>
          </a:prstGeom>
          <a:noFill/>
        </p:spPr>
        <p:txBody>
          <a:bodyPr wrap="square" rtlCol="0">
            <a:spAutoFit/>
          </a:bodyPr>
          <a:lstStyle/>
          <a:p>
            <a:pPr>
              <a:lnSpc>
                <a:spcPct val="150000"/>
              </a:lnSpc>
            </a:pPr>
            <a:r>
              <a:rPr lang="en-US" sz="1600" b="1" dirty="0">
                <a:solidFill>
                  <a:schemeClr val="accent1"/>
                </a:solidFill>
              </a:rPr>
              <a:t>Collaboration Acceleration </a:t>
            </a:r>
          </a:p>
        </p:txBody>
      </p:sp>
      <p:sp>
        <p:nvSpPr>
          <p:cNvPr id="23" name="TextBox 22"/>
          <p:cNvSpPr txBox="1"/>
          <p:nvPr/>
        </p:nvSpPr>
        <p:spPr>
          <a:xfrm>
            <a:off x="4478944" y="2459359"/>
            <a:ext cx="4305709" cy="414088"/>
          </a:xfrm>
          <a:prstGeom prst="rect">
            <a:avLst/>
          </a:prstGeom>
          <a:noFill/>
        </p:spPr>
        <p:txBody>
          <a:bodyPr wrap="square" rtlCol="0">
            <a:spAutoFit/>
          </a:bodyPr>
          <a:lstStyle/>
          <a:p>
            <a:pPr>
              <a:lnSpc>
                <a:spcPct val="150000"/>
              </a:lnSpc>
            </a:pPr>
            <a:r>
              <a:rPr lang="en-US" sz="1600" b="1" dirty="0">
                <a:solidFill>
                  <a:schemeClr val="accent1"/>
                </a:solidFill>
              </a:rPr>
              <a:t>Interoperability Roadmap Deployment</a:t>
            </a:r>
          </a:p>
        </p:txBody>
      </p:sp>
      <p:sp>
        <p:nvSpPr>
          <p:cNvPr id="25" name="TextBox 24"/>
          <p:cNvSpPr txBox="1"/>
          <p:nvPr/>
        </p:nvSpPr>
        <p:spPr>
          <a:xfrm>
            <a:off x="582614" y="2440087"/>
            <a:ext cx="4312116" cy="461665"/>
          </a:xfrm>
          <a:prstGeom prst="rect">
            <a:avLst/>
          </a:prstGeom>
          <a:noFill/>
        </p:spPr>
        <p:txBody>
          <a:bodyPr wrap="square" rtlCol="0">
            <a:spAutoFit/>
          </a:bodyPr>
          <a:lstStyle/>
          <a:p>
            <a:pPr>
              <a:lnSpc>
                <a:spcPct val="150000"/>
              </a:lnSpc>
            </a:pPr>
            <a:r>
              <a:rPr lang="en-US" sz="1600" b="1" dirty="0">
                <a:solidFill>
                  <a:schemeClr val="accent1"/>
                </a:solidFill>
              </a:rPr>
              <a:t>Real-World Testing Tools &amp; Guidance</a:t>
            </a:r>
          </a:p>
        </p:txBody>
      </p:sp>
      <p:sp>
        <p:nvSpPr>
          <p:cNvPr id="8" name="Oval 7"/>
          <p:cNvSpPr/>
          <p:nvPr/>
        </p:nvSpPr>
        <p:spPr>
          <a:xfrm>
            <a:off x="626375" y="1713158"/>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1</a:t>
            </a:r>
          </a:p>
        </p:txBody>
      </p:sp>
      <p:sp>
        <p:nvSpPr>
          <p:cNvPr id="33" name="Oval 32"/>
          <p:cNvSpPr/>
          <p:nvPr/>
        </p:nvSpPr>
        <p:spPr>
          <a:xfrm>
            <a:off x="4504817" y="1711925"/>
            <a:ext cx="701268" cy="7012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2</a:t>
            </a:r>
          </a:p>
        </p:txBody>
      </p:sp>
      <p:sp>
        <p:nvSpPr>
          <p:cNvPr id="37" name="Oval 36"/>
          <p:cNvSpPr/>
          <p:nvPr/>
        </p:nvSpPr>
        <p:spPr>
          <a:xfrm>
            <a:off x="8530618" y="1686264"/>
            <a:ext cx="701268" cy="7012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3</a:t>
            </a:r>
          </a:p>
        </p:txBody>
      </p:sp>
      <p:sp>
        <p:nvSpPr>
          <p:cNvPr id="17" name="TextBox 16">
            <a:extLst>
              <a:ext uri="{FF2B5EF4-FFF2-40B4-BE49-F238E27FC236}">
                <a16:creationId xmlns:a16="http://schemas.microsoft.com/office/drawing/2014/main" id="{4787F8BC-0AB3-DE4A-91D7-AE94290C4754}"/>
              </a:ext>
            </a:extLst>
          </p:cNvPr>
          <p:cNvSpPr txBox="1"/>
          <p:nvPr/>
        </p:nvSpPr>
        <p:spPr>
          <a:xfrm>
            <a:off x="666441" y="2977274"/>
            <a:ext cx="3398763" cy="2308324"/>
          </a:xfrm>
          <a:prstGeom prst="rect">
            <a:avLst/>
          </a:prstGeom>
          <a:noFill/>
        </p:spPr>
        <p:txBody>
          <a:bodyPr wrap="square" lIns="0" rIns="0" rtlCol="0">
            <a:spAutoFit/>
          </a:bodyPr>
          <a:lstStyle/>
          <a:p>
            <a:r>
              <a:rPr lang="en-US" sz="1600" b="1" dirty="0" smtClean="0"/>
              <a:t>Engage </a:t>
            </a:r>
            <a:r>
              <a:rPr lang="en-US" sz="1600" b="1" dirty="0"/>
              <a:t>in and share real world testing guidance </a:t>
            </a:r>
            <a:endParaRPr lang="en-US" sz="1600" b="1" dirty="0" smtClean="0"/>
          </a:p>
          <a:p>
            <a:endParaRPr lang="en-US" sz="1600" dirty="0" smtClean="0"/>
          </a:p>
          <a:p>
            <a:endParaRPr lang="en-US" sz="1600" dirty="0"/>
          </a:p>
          <a:p>
            <a:pPr marL="285750" indent="-285750">
              <a:buFont typeface="Arial" panose="020B0604020202020204" pitchFamily="34" charset="0"/>
              <a:buChar char="•"/>
            </a:pPr>
            <a:r>
              <a:rPr lang="en-US" sz="1600" dirty="0" smtClean="0"/>
              <a:t>Test </a:t>
            </a:r>
            <a:r>
              <a:rPr lang="en-US" sz="1600" dirty="0"/>
              <a:t>plan </a:t>
            </a:r>
            <a:r>
              <a:rPr lang="en-US" sz="1600" dirty="0" smtClean="0"/>
              <a:t>development</a:t>
            </a:r>
          </a:p>
          <a:p>
            <a:pPr marL="285750" indent="-285750">
              <a:buFont typeface="Arial" panose="020B0604020202020204" pitchFamily="34" charset="0"/>
              <a:buChar char="•"/>
            </a:pPr>
            <a:r>
              <a:rPr lang="en-US" sz="1600" dirty="0" smtClean="0"/>
              <a:t>Effective </a:t>
            </a:r>
            <a:r>
              <a:rPr lang="en-US" sz="1600" dirty="0"/>
              <a:t>testing </a:t>
            </a:r>
            <a:r>
              <a:rPr lang="en-US" sz="1600" dirty="0" smtClean="0"/>
              <a:t>management</a:t>
            </a:r>
          </a:p>
          <a:p>
            <a:pPr marL="285750" indent="-285750">
              <a:buFont typeface="Arial" panose="020B0604020202020204" pitchFamily="34" charset="0"/>
              <a:buChar char="•"/>
            </a:pPr>
            <a:r>
              <a:rPr lang="en-US" sz="1600" dirty="0" smtClean="0"/>
              <a:t>Test </a:t>
            </a:r>
            <a:r>
              <a:rPr lang="en-US" sz="1600" dirty="0"/>
              <a:t>partner </a:t>
            </a:r>
            <a:r>
              <a:rPr lang="en-US" sz="1600" dirty="0" smtClean="0"/>
              <a:t>recruitment</a:t>
            </a:r>
          </a:p>
          <a:p>
            <a:pPr marL="285750" indent="-285750">
              <a:buFont typeface="Arial" panose="020B0604020202020204" pitchFamily="34" charset="0"/>
              <a:buChar char="•"/>
            </a:pPr>
            <a:r>
              <a:rPr lang="en-US" sz="1600" dirty="0"/>
              <a:t>T</a:t>
            </a:r>
            <a:r>
              <a:rPr lang="en-US" sz="1600" dirty="0" smtClean="0"/>
              <a:t>imely </a:t>
            </a:r>
            <a:r>
              <a:rPr lang="en-US" sz="1600" dirty="0"/>
              <a:t>feedback </a:t>
            </a:r>
            <a:r>
              <a:rPr lang="en-US" sz="1600" dirty="0" smtClean="0"/>
              <a:t>for standards development</a:t>
            </a:r>
            <a:endParaRPr lang="en-US" sz="1600" dirty="0">
              <a:latin typeface="Century Gothic" panose="020B0502020202020204" pitchFamily="34" charset="0"/>
            </a:endParaRPr>
          </a:p>
        </p:txBody>
      </p:sp>
      <p:sp>
        <p:nvSpPr>
          <p:cNvPr id="18" name="TextBox 17">
            <a:extLst>
              <a:ext uri="{FF2B5EF4-FFF2-40B4-BE49-F238E27FC236}">
                <a16:creationId xmlns:a16="http://schemas.microsoft.com/office/drawing/2014/main" id="{8008BE3E-F8E8-AA4E-B823-944533B661EF}"/>
              </a:ext>
            </a:extLst>
          </p:cNvPr>
          <p:cNvSpPr txBox="1"/>
          <p:nvPr/>
        </p:nvSpPr>
        <p:spPr>
          <a:xfrm>
            <a:off x="4459756" y="2959742"/>
            <a:ext cx="3628286" cy="1815882"/>
          </a:xfrm>
          <a:prstGeom prst="rect">
            <a:avLst/>
          </a:prstGeom>
          <a:noFill/>
        </p:spPr>
        <p:txBody>
          <a:bodyPr wrap="square" lIns="0" rIns="0" rtlCol="0">
            <a:spAutoFit/>
          </a:bodyPr>
          <a:lstStyle/>
          <a:p>
            <a:pPr marL="117475" lvl="2" indent="1588">
              <a:spcBef>
                <a:spcPts val="0"/>
              </a:spcBef>
            </a:pPr>
            <a:r>
              <a:rPr lang="en-US" sz="1600" b="1" dirty="0" smtClean="0"/>
              <a:t>Share successful interoperability roadmaps from around the globe</a:t>
            </a:r>
          </a:p>
          <a:p>
            <a:pPr marL="117475" lvl="2" indent="1588">
              <a:spcBef>
                <a:spcPts val="0"/>
              </a:spcBef>
            </a:pPr>
            <a:endParaRPr lang="en-US" sz="1600" b="1" dirty="0" smtClean="0"/>
          </a:p>
          <a:p>
            <a:pPr marL="117475" lvl="2" indent="1588">
              <a:spcBef>
                <a:spcPts val="0"/>
              </a:spcBef>
            </a:pPr>
            <a:endParaRPr lang="en-US" sz="1600" b="1" dirty="0"/>
          </a:p>
          <a:p>
            <a:pPr marL="403225" lvl="2" indent="-285750">
              <a:spcBef>
                <a:spcPts val="0"/>
              </a:spcBef>
              <a:buFont typeface="Arial" panose="020B0604020202020204" pitchFamily="34" charset="0"/>
              <a:buChar char="•"/>
            </a:pPr>
            <a:r>
              <a:rPr lang="en-US" sz="1600" dirty="0" smtClean="0"/>
              <a:t>Tools</a:t>
            </a:r>
          </a:p>
          <a:p>
            <a:pPr marL="403225" lvl="2" indent="-285750">
              <a:spcBef>
                <a:spcPts val="0"/>
              </a:spcBef>
              <a:buFont typeface="Arial" panose="020B0604020202020204" pitchFamily="34" charset="0"/>
              <a:buChar char="•"/>
            </a:pPr>
            <a:r>
              <a:rPr lang="en-US" sz="1600" dirty="0" smtClean="0"/>
              <a:t>Online resources</a:t>
            </a:r>
          </a:p>
          <a:p>
            <a:pPr marL="403225" lvl="2" indent="-285750">
              <a:spcBef>
                <a:spcPts val="0"/>
              </a:spcBef>
              <a:buFont typeface="Arial" panose="020B0604020202020204" pitchFamily="34" charset="0"/>
              <a:buChar char="•"/>
            </a:pPr>
            <a:r>
              <a:rPr lang="en-US" sz="1600" dirty="0"/>
              <a:t>S</a:t>
            </a:r>
            <a:r>
              <a:rPr lang="en-US" sz="1600" dirty="0" smtClean="0"/>
              <a:t>ubject </a:t>
            </a:r>
            <a:r>
              <a:rPr lang="en-US" sz="1600" dirty="0"/>
              <a:t>matter </a:t>
            </a:r>
            <a:r>
              <a:rPr lang="en-US" sz="1600" dirty="0" smtClean="0"/>
              <a:t>expertise</a:t>
            </a:r>
            <a:endParaRPr lang="en-US" sz="1600" dirty="0"/>
          </a:p>
        </p:txBody>
      </p:sp>
      <p:sp>
        <p:nvSpPr>
          <p:cNvPr id="19" name="TextBox 18"/>
          <p:cNvSpPr txBox="1"/>
          <p:nvPr/>
        </p:nvSpPr>
        <p:spPr>
          <a:xfrm>
            <a:off x="8482595" y="2959742"/>
            <a:ext cx="2994630" cy="2308324"/>
          </a:xfrm>
          <a:prstGeom prst="rect">
            <a:avLst/>
          </a:prstGeom>
          <a:noFill/>
        </p:spPr>
        <p:txBody>
          <a:bodyPr wrap="square" lIns="0" rIns="0" rtlCol="0">
            <a:spAutoFit/>
          </a:bodyPr>
          <a:lstStyle/>
          <a:p>
            <a:pPr marL="117475" lvl="4">
              <a:lnSpc>
                <a:spcPct val="100000"/>
              </a:lnSpc>
              <a:spcBef>
                <a:spcPts val="0"/>
              </a:spcBef>
            </a:pPr>
            <a:r>
              <a:rPr lang="en-US" sz="1600" b="1" dirty="0" smtClean="0"/>
              <a:t>Ongoing collaboration on interoperability strategy planning at events</a:t>
            </a:r>
          </a:p>
          <a:p>
            <a:pPr marL="117475" lvl="4">
              <a:lnSpc>
                <a:spcPct val="100000"/>
              </a:lnSpc>
              <a:spcBef>
                <a:spcPts val="0"/>
              </a:spcBef>
            </a:pPr>
            <a:endParaRPr lang="en-US" sz="1600" dirty="0" smtClean="0"/>
          </a:p>
          <a:p>
            <a:pPr marL="403225" lvl="4" indent="-285750">
              <a:lnSpc>
                <a:spcPct val="100000"/>
              </a:lnSpc>
              <a:spcBef>
                <a:spcPts val="0"/>
              </a:spcBef>
              <a:buFont typeface="Arial" panose="020B0604020202020204" pitchFamily="34" charset="0"/>
              <a:buChar char="•"/>
            </a:pPr>
            <a:r>
              <a:rPr lang="en-US" sz="1600" dirty="0" smtClean="0"/>
              <a:t>HIMSS </a:t>
            </a:r>
            <a:r>
              <a:rPr lang="en-US" sz="1600" dirty="0"/>
              <a:t>Global </a:t>
            </a:r>
            <a:r>
              <a:rPr lang="en-US" sz="1600" dirty="0" smtClean="0"/>
              <a:t>Conference</a:t>
            </a:r>
          </a:p>
          <a:p>
            <a:pPr marL="403225" lvl="4" indent="-285750">
              <a:lnSpc>
                <a:spcPct val="100000"/>
              </a:lnSpc>
              <a:spcBef>
                <a:spcPts val="0"/>
              </a:spcBef>
              <a:buFont typeface="Arial" panose="020B0604020202020204" pitchFamily="34" charset="0"/>
              <a:buChar char="•"/>
            </a:pPr>
            <a:r>
              <a:rPr lang="en-US" sz="1600" dirty="0" smtClean="0"/>
              <a:t>HL7 International events</a:t>
            </a:r>
          </a:p>
          <a:p>
            <a:pPr marL="403225" lvl="4" indent="-285750">
              <a:lnSpc>
                <a:spcPct val="100000"/>
              </a:lnSpc>
              <a:spcBef>
                <a:spcPts val="0"/>
              </a:spcBef>
              <a:buFont typeface="Arial" panose="020B0604020202020204" pitchFamily="34" charset="0"/>
              <a:buChar char="•"/>
            </a:pPr>
            <a:r>
              <a:rPr lang="en-US" sz="1600" dirty="0" smtClean="0"/>
              <a:t>IHE International events</a:t>
            </a:r>
          </a:p>
          <a:p>
            <a:pPr marL="403225" lvl="4" indent="-285750">
              <a:lnSpc>
                <a:spcPct val="100000"/>
              </a:lnSpc>
              <a:spcBef>
                <a:spcPts val="0"/>
              </a:spcBef>
              <a:buFont typeface="Arial" panose="020B0604020202020204" pitchFamily="34" charset="0"/>
              <a:buChar char="•"/>
            </a:pPr>
            <a:r>
              <a:rPr lang="en-US" sz="1600" dirty="0"/>
              <a:t>O</a:t>
            </a:r>
            <a:r>
              <a:rPr lang="en-US" sz="1600" dirty="0" smtClean="0"/>
              <a:t>ther </a:t>
            </a:r>
            <a:r>
              <a:rPr lang="en-US" sz="1600" dirty="0"/>
              <a:t>broadly attended international </a:t>
            </a:r>
            <a:r>
              <a:rPr lang="en-US" sz="1600" dirty="0" smtClean="0"/>
              <a:t>events</a:t>
            </a:r>
            <a:endParaRPr lang="en-US" sz="1600" dirty="0"/>
          </a:p>
        </p:txBody>
      </p:sp>
      <p:pic>
        <p:nvPicPr>
          <p:cNvPr id="15" name="Picture 14"/>
          <p:cNvPicPr>
            <a:picLocks noChangeAspect="1"/>
          </p:cNvPicPr>
          <p:nvPr/>
        </p:nvPicPr>
        <p:blipFill rotWithShape="1">
          <a:blip r:embed="rId3"/>
          <a:srcRect l="17151" t="25396" r="16781" b="23962"/>
          <a:stretch/>
        </p:blipFill>
        <p:spPr>
          <a:xfrm>
            <a:off x="1573307" y="6342208"/>
            <a:ext cx="645459" cy="382227"/>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1" y="6332257"/>
            <a:ext cx="1115673" cy="343006"/>
          </a:xfrm>
          <a:prstGeom prst="rect">
            <a:avLst/>
          </a:prstGeom>
        </p:spPr>
      </p:pic>
    </p:spTree>
    <p:extLst>
      <p:ext uri="{BB962C8B-B14F-4D97-AF65-F5344CB8AC3E}">
        <p14:creationId xmlns:p14="http://schemas.microsoft.com/office/powerpoint/2010/main" val="40243748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65C35C-ED75-0A45-8E8A-A67019E78B20}"/>
              </a:ext>
            </a:extLst>
          </p:cNvPr>
          <p:cNvSpPr>
            <a:spLocks noGrp="1"/>
          </p:cNvSpPr>
          <p:nvPr>
            <p:ph type="sldNum" sz="quarter" idx="4"/>
          </p:nvPr>
        </p:nvSpPr>
        <p:spPr/>
        <p:txBody>
          <a:bodyPr/>
          <a:lstStyle/>
          <a:p>
            <a:fld id="{D8D877B3-D348-4611-9BDB-C5374591D951}" type="slidenum">
              <a:rPr lang="en-US" smtClean="0"/>
              <a:pPr/>
              <a:t>5</a:t>
            </a:fld>
            <a:endParaRPr lang="en-US"/>
          </a:p>
        </p:txBody>
      </p:sp>
      <p:sp>
        <p:nvSpPr>
          <p:cNvPr id="3" name="Rectangle 2">
            <a:extLst>
              <a:ext uri="{FF2B5EF4-FFF2-40B4-BE49-F238E27FC236}">
                <a16:creationId xmlns:a16="http://schemas.microsoft.com/office/drawing/2014/main" id="{AF4CD587-5FA3-644B-BF6B-A572DF659585}"/>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C9621BB-7D10-6E4A-B11B-D7518FBA424A}"/>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01E0AB0-2991-1647-BF1E-86E18AE05051}"/>
              </a:ext>
            </a:extLst>
          </p:cNvPr>
          <p:cNvGrpSpPr/>
          <p:nvPr/>
        </p:nvGrpSpPr>
        <p:grpSpPr>
          <a:xfrm>
            <a:off x="10752013" y="10633"/>
            <a:ext cx="1439987" cy="6858000"/>
            <a:chOff x="1650797" y="10633"/>
            <a:chExt cx="1439987" cy="6858000"/>
          </a:xfrm>
        </p:grpSpPr>
        <p:pic>
          <p:nvPicPr>
            <p:cNvPr id="6" name="Picture Placeholder 4">
              <a:extLst>
                <a:ext uri="{FF2B5EF4-FFF2-40B4-BE49-F238E27FC236}">
                  <a16:creationId xmlns:a16="http://schemas.microsoft.com/office/drawing/2014/main" id="{AC591D9D-41E2-4941-B0AD-2B592F94F8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7" name="Picture Placeholder 4">
              <a:extLst>
                <a:ext uri="{FF2B5EF4-FFF2-40B4-BE49-F238E27FC236}">
                  <a16:creationId xmlns:a16="http://schemas.microsoft.com/office/drawing/2014/main" id="{A5CE0850-8FA4-604A-8D71-2D667EE709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8" name="Picture Placeholder 4">
              <a:extLst>
                <a:ext uri="{FF2B5EF4-FFF2-40B4-BE49-F238E27FC236}">
                  <a16:creationId xmlns:a16="http://schemas.microsoft.com/office/drawing/2014/main" id="{67295BAE-3B77-AA41-B2B6-8614E0671D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9" name="Group 8">
            <a:extLst>
              <a:ext uri="{FF2B5EF4-FFF2-40B4-BE49-F238E27FC236}">
                <a16:creationId xmlns:a16="http://schemas.microsoft.com/office/drawing/2014/main" id="{323020C1-B7D7-2940-97E5-7110620C9B15}"/>
              </a:ext>
            </a:extLst>
          </p:cNvPr>
          <p:cNvGrpSpPr/>
          <p:nvPr/>
        </p:nvGrpSpPr>
        <p:grpSpPr>
          <a:xfrm>
            <a:off x="8391839" y="10633"/>
            <a:ext cx="2331719" cy="6858000"/>
            <a:chOff x="1650797" y="10633"/>
            <a:chExt cx="2331719" cy="6858000"/>
          </a:xfrm>
        </p:grpSpPr>
        <p:pic>
          <p:nvPicPr>
            <p:cNvPr id="10" name="Picture Placeholder 4">
              <a:extLst>
                <a:ext uri="{FF2B5EF4-FFF2-40B4-BE49-F238E27FC236}">
                  <a16:creationId xmlns:a16="http://schemas.microsoft.com/office/drawing/2014/main" id="{9A7AA60D-E7ED-5E44-8A5D-0A3F1197CD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1" name="Picture Placeholder 4">
              <a:extLst>
                <a:ext uri="{FF2B5EF4-FFF2-40B4-BE49-F238E27FC236}">
                  <a16:creationId xmlns:a16="http://schemas.microsoft.com/office/drawing/2014/main" id="{6AC3BC95-7172-BB49-8B8B-19DCB81C9E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2" name="Picture Placeholder 4">
              <a:extLst>
                <a:ext uri="{FF2B5EF4-FFF2-40B4-BE49-F238E27FC236}">
                  <a16:creationId xmlns:a16="http://schemas.microsoft.com/office/drawing/2014/main" id="{FC2CEF78-D740-C14D-BCB6-85C9C2C695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13" name="Group 12">
            <a:extLst>
              <a:ext uri="{FF2B5EF4-FFF2-40B4-BE49-F238E27FC236}">
                <a16:creationId xmlns:a16="http://schemas.microsoft.com/office/drawing/2014/main" id="{37792893-AFBE-984B-B732-C0F8219A6FC8}"/>
              </a:ext>
            </a:extLst>
          </p:cNvPr>
          <p:cNvGrpSpPr/>
          <p:nvPr/>
        </p:nvGrpSpPr>
        <p:grpSpPr>
          <a:xfrm>
            <a:off x="1650797" y="10633"/>
            <a:ext cx="2331719" cy="6858000"/>
            <a:chOff x="1650797" y="10633"/>
            <a:chExt cx="2331719" cy="6858000"/>
          </a:xfrm>
        </p:grpSpPr>
        <p:pic>
          <p:nvPicPr>
            <p:cNvPr id="14" name="Picture Placeholder 4">
              <a:extLst>
                <a:ext uri="{FF2B5EF4-FFF2-40B4-BE49-F238E27FC236}">
                  <a16:creationId xmlns:a16="http://schemas.microsoft.com/office/drawing/2014/main" id="{A45FB4A2-9525-D54C-8208-BCF7EA49D6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5" name="Picture Placeholder 4">
              <a:extLst>
                <a:ext uri="{FF2B5EF4-FFF2-40B4-BE49-F238E27FC236}">
                  <a16:creationId xmlns:a16="http://schemas.microsoft.com/office/drawing/2014/main" id="{9D8E9ACF-F38C-B54A-8B30-33115DC6CA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6" name="Picture Placeholder 4">
              <a:extLst>
                <a:ext uri="{FF2B5EF4-FFF2-40B4-BE49-F238E27FC236}">
                  <a16:creationId xmlns:a16="http://schemas.microsoft.com/office/drawing/2014/main" id="{43DE9A9B-DCE9-A143-8748-E15E810907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17" name="Oval 16">
            <a:extLst>
              <a:ext uri="{FF2B5EF4-FFF2-40B4-BE49-F238E27FC236}">
                <a16:creationId xmlns:a16="http://schemas.microsoft.com/office/drawing/2014/main" id="{208EFF29-B617-1A48-9664-3D8E905859FD}"/>
              </a:ext>
            </a:extLst>
          </p:cNvPr>
          <p:cNvSpPr/>
          <p:nvPr/>
        </p:nvSpPr>
        <p:spPr>
          <a:xfrm>
            <a:off x="1873016" y="-663864"/>
            <a:ext cx="8578788" cy="857878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6">
            <a:extLst>
              <a:ext uri="{FF2B5EF4-FFF2-40B4-BE49-F238E27FC236}">
                <a16:creationId xmlns:a16="http://schemas.microsoft.com/office/drawing/2014/main" id="{7110F8B2-F0A6-5641-8FAB-5CEE18D58B72}"/>
              </a:ext>
            </a:extLst>
          </p:cNvPr>
          <p:cNvSpPr txBox="1">
            <a:spLocks/>
          </p:cNvSpPr>
          <p:nvPr/>
        </p:nvSpPr>
        <p:spPr>
          <a:xfrm>
            <a:off x="1873016" y="2733809"/>
            <a:ext cx="8578788" cy="1783443"/>
          </a:xfrm>
          <a:prstGeom prst="rect">
            <a:avLst/>
          </a:prstGeom>
        </p:spPr>
        <p:txBody>
          <a:bodyPr lIns="457200" tIns="0" rIns="457200" anchor="ct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gn="ctr"/>
            <a:r>
              <a:rPr lang="en-US" sz="7200"/>
              <a:t>Concepts</a:t>
            </a:r>
            <a:endParaRPr lang="en-US" sz="7200">
              <a:solidFill>
                <a:srgbClr val="FFFFFF"/>
              </a:solidFill>
            </a:endParaRPr>
          </a:p>
        </p:txBody>
      </p:sp>
      <p:grpSp>
        <p:nvGrpSpPr>
          <p:cNvPr id="19" name="Group 18">
            <a:extLst>
              <a:ext uri="{FF2B5EF4-FFF2-40B4-BE49-F238E27FC236}">
                <a16:creationId xmlns:a16="http://schemas.microsoft.com/office/drawing/2014/main" id="{5374F290-047B-864A-88AB-18D669ABD883}"/>
              </a:ext>
            </a:extLst>
          </p:cNvPr>
          <p:cNvGrpSpPr/>
          <p:nvPr/>
        </p:nvGrpSpPr>
        <p:grpSpPr>
          <a:xfrm>
            <a:off x="0" y="10633"/>
            <a:ext cx="1611456" cy="6858000"/>
            <a:chOff x="2371060" y="10633"/>
            <a:chExt cx="1611456" cy="6858000"/>
          </a:xfrm>
        </p:grpSpPr>
        <p:pic>
          <p:nvPicPr>
            <p:cNvPr id="20" name="Picture Placeholder 4">
              <a:extLst>
                <a:ext uri="{FF2B5EF4-FFF2-40B4-BE49-F238E27FC236}">
                  <a16:creationId xmlns:a16="http://schemas.microsoft.com/office/drawing/2014/main" id="{C6A8B3FB-4ED3-C04D-8B02-B88E5B439B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21" name="Picture Placeholder 4">
              <a:extLst>
                <a:ext uri="{FF2B5EF4-FFF2-40B4-BE49-F238E27FC236}">
                  <a16:creationId xmlns:a16="http://schemas.microsoft.com/office/drawing/2014/main" id="{1574D03D-70C3-A44F-82A5-C746623AD1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22" name="Picture Placeholder 4">
              <a:extLst>
                <a:ext uri="{FF2B5EF4-FFF2-40B4-BE49-F238E27FC236}">
                  <a16:creationId xmlns:a16="http://schemas.microsoft.com/office/drawing/2014/main" id="{BC6C44CB-F3D5-5D41-B36F-59483E00F5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sp>
        <p:nvSpPr>
          <p:cNvPr id="49" name="Title 6">
            <a:extLst>
              <a:ext uri="{FF2B5EF4-FFF2-40B4-BE49-F238E27FC236}">
                <a16:creationId xmlns:a16="http://schemas.microsoft.com/office/drawing/2014/main" id="{1AC8E2FB-B47D-554E-B35C-F07AFE631F97}"/>
              </a:ext>
            </a:extLst>
          </p:cNvPr>
          <p:cNvSpPr txBox="1">
            <a:spLocks/>
          </p:cNvSpPr>
          <p:nvPr/>
        </p:nvSpPr>
        <p:spPr>
          <a:xfrm>
            <a:off x="2095235" y="3212417"/>
            <a:ext cx="8578788" cy="1062407"/>
          </a:xfrm>
          <a:prstGeom prst="rect">
            <a:avLst/>
          </a:prstGeom>
        </p:spPr>
        <p:txBody>
          <a:bodyPr lIns="457200" tIns="0" rIns="457200" anchor="ct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gn="ctr"/>
            <a:r>
              <a:rPr lang="en-US" sz="5400" dirty="0" smtClean="0">
                <a:solidFill>
                  <a:schemeClr val="bg1"/>
                </a:solidFill>
                <a:latin typeface="Prometo Medium" panose="020B0604030203060203" pitchFamily="34" charset="77"/>
              </a:rPr>
              <a:t>Share your expertise. </a:t>
            </a:r>
            <a:endParaRPr lang="en-US" sz="5400" dirty="0">
              <a:solidFill>
                <a:schemeClr val="bg1"/>
              </a:solidFill>
              <a:latin typeface="Prometo Medium" panose="020B0604030203060203" pitchFamily="34" charset="77"/>
            </a:endParaRPr>
          </a:p>
          <a:p>
            <a:pPr algn="ctr"/>
            <a:endParaRPr lang="en-US" sz="7200" dirty="0">
              <a:solidFill>
                <a:schemeClr val="bg1"/>
              </a:solidFill>
            </a:endParaRPr>
          </a:p>
        </p:txBody>
      </p:sp>
      <p:sp>
        <p:nvSpPr>
          <p:cNvPr id="50" name="TextBox 49">
            <a:extLst>
              <a:ext uri="{FF2B5EF4-FFF2-40B4-BE49-F238E27FC236}">
                <a16:creationId xmlns:a16="http://schemas.microsoft.com/office/drawing/2014/main" id="{ABE2BD06-1213-B446-B37E-743F2A0D5EB1}"/>
              </a:ext>
            </a:extLst>
          </p:cNvPr>
          <p:cNvSpPr txBox="1"/>
          <p:nvPr/>
        </p:nvSpPr>
        <p:spPr>
          <a:xfrm>
            <a:off x="1897784" y="6040028"/>
            <a:ext cx="8578787" cy="338554"/>
          </a:xfrm>
          <a:prstGeom prst="rect">
            <a:avLst/>
          </a:prstGeom>
          <a:noFill/>
        </p:spPr>
        <p:txBody>
          <a:bodyPr wrap="square" lIns="0" rIns="0" rtlCol="0">
            <a:spAutoFit/>
          </a:bodyPr>
          <a:lstStyle/>
          <a:p>
            <a:pPr algn="ctr"/>
            <a:r>
              <a:rPr lang="en-US" sz="1600" dirty="0" err="1">
                <a:solidFill>
                  <a:schemeClr val="bg1"/>
                </a:solidFill>
                <a:latin typeface="Prometo Medium" panose="020B0604030203060203" pitchFamily="34" charset="77"/>
                <a:ea typeface="Open Sans" charset="0"/>
                <a:cs typeface="Open Sans" charset="0"/>
              </a:rPr>
              <a:t>himssconference.org</a:t>
            </a:r>
            <a:endParaRPr lang="en-US" sz="1600" dirty="0">
              <a:solidFill>
                <a:schemeClr val="bg1"/>
              </a:solidFill>
              <a:latin typeface="Prometo Medium" panose="020B0604030203060203" pitchFamily="34" charset="77"/>
              <a:ea typeface="Open Sans" charset="0"/>
              <a:cs typeface="Open Sans" charset="0"/>
            </a:endParaRPr>
          </a:p>
        </p:txBody>
      </p:sp>
      <p:sp>
        <p:nvSpPr>
          <p:cNvPr id="51" name="TextBox 50">
            <a:extLst>
              <a:ext uri="{FF2B5EF4-FFF2-40B4-BE49-F238E27FC236}">
                <a16:creationId xmlns:a16="http://schemas.microsoft.com/office/drawing/2014/main" id="{E9CB7061-65BB-5A44-8EE4-4C9B90E36ACD}"/>
              </a:ext>
            </a:extLst>
          </p:cNvPr>
          <p:cNvSpPr txBox="1"/>
          <p:nvPr/>
        </p:nvSpPr>
        <p:spPr>
          <a:xfrm>
            <a:off x="2344286" y="4039686"/>
            <a:ext cx="7987229" cy="1384995"/>
          </a:xfrm>
          <a:prstGeom prst="rect">
            <a:avLst/>
          </a:prstGeom>
          <a:noFill/>
        </p:spPr>
        <p:txBody>
          <a:bodyPr wrap="square" rtlCol="0">
            <a:spAutoFit/>
          </a:bodyPr>
          <a:lstStyle/>
          <a:p>
            <a:pPr algn="ctr"/>
            <a:endParaRPr lang="en-US" sz="2000" dirty="0" smtClean="0">
              <a:solidFill>
                <a:schemeClr val="bg1"/>
              </a:solidFill>
              <a:latin typeface="Century Gothic" panose="020B0502020202020204" pitchFamily="34" charset="0"/>
            </a:endParaRPr>
          </a:p>
          <a:p>
            <a:pPr algn="ctr"/>
            <a:r>
              <a:rPr lang="en-US" sz="2400" b="1" i="1" dirty="0" smtClean="0">
                <a:solidFill>
                  <a:schemeClr val="bg1"/>
                </a:solidFill>
                <a:latin typeface="Century Gothic" panose="020B0502020202020204" pitchFamily="34" charset="0"/>
              </a:rPr>
              <a:t>Call for Proposals </a:t>
            </a:r>
          </a:p>
          <a:p>
            <a:pPr algn="ctr"/>
            <a:r>
              <a:rPr lang="en-US" sz="2000" dirty="0" smtClean="0">
                <a:solidFill>
                  <a:schemeClr val="bg1"/>
                </a:solidFill>
                <a:latin typeface="Century Gothic" panose="020B0502020202020204" pitchFamily="34" charset="0"/>
              </a:rPr>
              <a:t>General Sessions: October 5 - November 2</a:t>
            </a:r>
          </a:p>
          <a:p>
            <a:pPr algn="ctr"/>
            <a:r>
              <a:rPr lang="en-US" sz="2000" dirty="0" smtClean="0">
                <a:solidFill>
                  <a:schemeClr val="bg1"/>
                </a:solidFill>
                <a:latin typeface="Century Gothic" panose="020B0502020202020204" pitchFamily="34" charset="0"/>
              </a:rPr>
              <a:t>Optional Events: January 2021</a:t>
            </a:r>
            <a:endParaRPr lang="en-US" sz="2000" dirty="0">
              <a:solidFill>
                <a:schemeClr val="bg1"/>
              </a:solidFill>
              <a:latin typeface="Century Gothic" panose="020B0502020202020204" pitchFamily="34" charset="0"/>
            </a:endParaRPr>
          </a:p>
        </p:txBody>
      </p:sp>
      <p:pic>
        <p:nvPicPr>
          <p:cNvPr id="53" name="Picture 52" descr="A picture containing drawing&#10;&#10;Description automatically generated">
            <a:extLst>
              <a:ext uri="{FF2B5EF4-FFF2-40B4-BE49-F238E27FC236}">
                <a16:creationId xmlns:a16="http://schemas.microsoft.com/office/drawing/2014/main" id="{24651C40-CBA3-D142-A92B-C3876F572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781" y="322625"/>
            <a:ext cx="2657255" cy="1186997"/>
          </a:xfrm>
          <a:prstGeom prst="rect">
            <a:avLst/>
          </a:prstGeom>
        </p:spPr>
      </p:pic>
    </p:spTree>
    <p:extLst>
      <p:ext uri="{BB962C8B-B14F-4D97-AF65-F5344CB8AC3E}">
        <p14:creationId xmlns:p14="http://schemas.microsoft.com/office/powerpoint/2010/main" val="2192919787"/>
      </p:ext>
    </p:extLst>
  </p:cSld>
  <p:clrMapOvr>
    <a:masterClrMapping/>
  </p:clrMapOvr>
  <mc:AlternateContent xmlns:mc="http://schemas.openxmlformats.org/markup-compatibility/2006" xmlns:p14="http://schemas.microsoft.com/office/powerpoint/2010/main">
    <mc:Choice Requires="p14">
      <p:transition spd="slow" p14:dur="2000"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854700" y="575580"/>
            <a:ext cx="2894536" cy="13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928278" y="1379524"/>
            <a:ext cx="4346094" cy="4346092"/>
          </a:xfrm>
          <a:prstGeom prst="ellipse">
            <a:avLst/>
          </a:prstGeom>
          <a:noFill/>
          <a:ln w="12700">
            <a:solidFill>
              <a:schemeClr val="tx1">
                <a:alpha val="2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Oval 2"/>
          <p:cNvSpPr/>
          <p:nvPr/>
        </p:nvSpPr>
        <p:spPr>
          <a:xfrm>
            <a:off x="4289025" y="1457625"/>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53267" y="1457625"/>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885408" y="3182409"/>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591106" y="3182409"/>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289025" y="4889938"/>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053267" y="4889938"/>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Placeholder 6">
            <a:extLst>
              <a:ext uri="{FF2B5EF4-FFF2-40B4-BE49-F238E27FC236}">
                <a16:creationId xmlns:a16="http://schemas.microsoft.com/office/drawing/2014/main" id="{A65900B5-2917-164E-A95C-5B21E09BC2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257" t="27080" r="19947" b="34162"/>
          <a:stretch/>
        </p:blipFill>
        <p:spPr>
          <a:xfrm rot="19800000">
            <a:off x="4837657" y="2883090"/>
            <a:ext cx="1938252" cy="1939141"/>
          </a:xfrm>
          <a:prstGeom prst="ellipse">
            <a:avLst/>
          </a:prstGeom>
          <a:noFill/>
          <a:ln>
            <a:noFill/>
          </a:ln>
        </p:spPr>
      </p:pic>
      <p:sp>
        <p:nvSpPr>
          <p:cNvPr id="2" name="Slide Number Placeholder 1"/>
          <p:cNvSpPr>
            <a:spLocks noGrp="1"/>
          </p:cNvSpPr>
          <p:nvPr>
            <p:ph type="sldNum" sz="quarter" idx="10"/>
          </p:nvPr>
        </p:nvSpPr>
        <p:spPr/>
        <p:txBody>
          <a:bodyPr/>
          <a:lstStyle/>
          <a:p>
            <a:fld id="{D8D877B3-D348-4611-9BDB-C5374591D951}" type="slidenum">
              <a:rPr lang="en-US" smtClean="0"/>
              <a:pPr/>
              <a:t>50</a:t>
            </a:fld>
            <a:endParaRPr lang="en-US" dirty="0"/>
          </a:p>
        </p:txBody>
      </p:sp>
      <p:sp>
        <p:nvSpPr>
          <p:cNvPr id="11" name="TextBox 10"/>
          <p:cNvSpPr txBox="1"/>
          <p:nvPr/>
        </p:nvSpPr>
        <p:spPr>
          <a:xfrm>
            <a:off x="746191" y="5100066"/>
            <a:ext cx="3575290"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Updated information on key interoperability projects across the globe. Who is involved, what does it focus on, how you can participate, and more</a:t>
            </a:r>
          </a:p>
        </p:txBody>
      </p:sp>
      <p:sp>
        <p:nvSpPr>
          <p:cNvPr id="17" name="TextBox 16"/>
          <p:cNvSpPr txBox="1"/>
          <p:nvPr/>
        </p:nvSpPr>
        <p:spPr>
          <a:xfrm>
            <a:off x="7933194" y="5180297"/>
            <a:ext cx="3901814" cy="1169551"/>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Convene leading international healthcare and technology policy experts to exchange interoperability policy ideas and priorities that lead to better health outcomes and measurement</a:t>
            </a:r>
          </a:p>
        </p:txBody>
      </p:sp>
      <p:sp>
        <p:nvSpPr>
          <p:cNvPr id="23" name="TextBox 22"/>
          <p:cNvSpPr txBox="1"/>
          <p:nvPr/>
        </p:nvSpPr>
        <p:spPr>
          <a:xfrm>
            <a:off x="8007231" y="1438720"/>
            <a:ext cx="3620556"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Relevant and documented regional and national government strategies, programs and plans that can be shared as resources to other nations.</a:t>
            </a:r>
          </a:p>
        </p:txBody>
      </p:sp>
      <p:sp>
        <p:nvSpPr>
          <p:cNvPr id="29" name="TextBox 28"/>
          <p:cNvSpPr txBox="1"/>
          <p:nvPr/>
        </p:nvSpPr>
        <p:spPr>
          <a:xfrm>
            <a:off x="728463" y="3303672"/>
            <a:ext cx="2931252"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Resource of established and emerging healthcare information technology standards to support universal adoption</a:t>
            </a:r>
          </a:p>
        </p:txBody>
      </p:sp>
      <p:sp>
        <p:nvSpPr>
          <p:cNvPr id="35" name="TextBox 34"/>
          <p:cNvSpPr txBox="1"/>
          <p:nvPr/>
        </p:nvSpPr>
        <p:spPr>
          <a:xfrm>
            <a:off x="8650073" y="3411393"/>
            <a:ext cx="3541927" cy="73866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Relevant maturity models and measurement tools to track progress of interoperability deployment activities</a:t>
            </a:r>
          </a:p>
        </p:txBody>
      </p:sp>
      <p:sp>
        <p:nvSpPr>
          <p:cNvPr id="41" name="TextBox 40"/>
          <p:cNvSpPr txBox="1"/>
          <p:nvPr/>
        </p:nvSpPr>
        <p:spPr>
          <a:xfrm>
            <a:off x="1573308" y="1544098"/>
            <a:ext cx="2792166"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Shared, prioritized roadmap and plan that measures interoperability deployment progress accordingly</a:t>
            </a:r>
          </a:p>
        </p:txBody>
      </p:sp>
      <p:sp>
        <p:nvSpPr>
          <p:cNvPr id="48" name="TextBox 47"/>
          <p:cNvSpPr txBox="1"/>
          <p:nvPr/>
        </p:nvSpPr>
        <p:spPr>
          <a:xfrm>
            <a:off x="8542935" y="2765062"/>
            <a:ext cx="5557166" cy="646331"/>
          </a:xfrm>
          <a:prstGeom prst="rect">
            <a:avLst/>
          </a:prstGeom>
          <a:noFill/>
        </p:spPr>
        <p:txBody>
          <a:bodyPr wrap="square" rtlCol="0">
            <a:spAutoFit/>
          </a:bodyPr>
          <a:lstStyle/>
          <a:p>
            <a:r>
              <a:rPr lang="en-US" i="1" dirty="0" smtClean="0">
                <a:solidFill>
                  <a:schemeClr val="accent1"/>
                </a:solidFill>
                <a:latin typeface="Prometo Medium" panose="020B0704030203060203" pitchFamily="34" charset="0"/>
              </a:rPr>
              <a:t>Interoperability Measurement/</a:t>
            </a:r>
          </a:p>
          <a:p>
            <a:r>
              <a:rPr lang="en-US" i="1" dirty="0" smtClean="0">
                <a:solidFill>
                  <a:schemeClr val="accent1"/>
                </a:solidFill>
                <a:latin typeface="Prometo Medium" panose="020B0704030203060203" pitchFamily="34" charset="0"/>
              </a:rPr>
              <a:t>Maturity Models</a:t>
            </a:r>
            <a:endParaRPr lang="en-US" i="1" dirty="0">
              <a:solidFill>
                <a:schemeClr val="accent1"/>
              </a:solidFill>
              <a:latin typeface="Prometo Medium" panose="020B0704030203060203" pitchFamily="34" charset="0"/>
            </a:endParaRPr>
          </a:p>
        </p:txBody>
      </p:sp>
      <p:sp>
        <p:nvSpPr>
          <p:cNvPr id="49" name="TextBox 48"/>
          <p:cNvSpPr txBox="1"/>
          <p:nvPr/>
        </p:nvSpPr>
        <p:spPr>
          <a:xfrm>
            <a:off x="746192" y="2700788"/>
            <a:ext cx="2924268" cy="646331"/>
          </a:xfrm>
          <a:prstGeom prst="rect">
            <a:avLst/>
          </a:prstGeom>
          <a:noFill/>
        </p:spPr>
        <p:txBody>
          <a:bodyPr wrap="square" rtlCol="0">
            <a:spAutoFit/>
          </a:bodyPr>
          <a:lstStyle/>
          <a:p>
            <a:pPr algn="r"/>
            <a:r>
              <a:rPr lang="en-US" i="1" dirty="0" smtClean="0">
                <a:solidFill>
                  <a:schemeClr val="accent1"/>
                </a:solidFill>
                <a:latin typeface="Prometo Medium" panose="020B0704030203060203" pitchFamily="34" charset="0"/>
              </a:rPr>
              <a:t>Global Interoperability Standards Guide</a:t>
            </a:r>
            <a:endParaRPr lang="en-US" i="1" dirty="0">
              <a:solidFill>
                <a:schemeClr val="accent1"/>
              </a:solidFill>
              <a:latin typeface="Prometo Medium" panose="020B0704030203060203" pitchFamily="34" charset="0"/>
            </a:endParaRPr>
          </a:p>
        </p:txBody>
      </p:sp>
      <p:sp>
        <p:nvSpPr>
          <p:cNvPr id="50" name="TextBox 49"/>
          <p:cNvSpPr txBox="1"/>
          <p:nvPr/>
        </p:nvSpPr>
        <p:spPr>
          <a:xfrm>
            <a:off x="637270" y="4683515"/>
            <a:ext cx="4051398" cy="460832"/>
          </a:xfrm>
          <a:prstGeom prst="rect">
            <a:avLst/>
          </a:prstGeom>
          <a:noFill/>
        </p:spPr>
        <p:txBody>
          <a:bodyPr wrap="square" rtlCol="0">
            <a:spAutoFit/>
          </a:bodyPr>
          <a:lstStyle/>
          <a:p>
            <a:pPr>
              <a:lnSpc>
                <a:spcPct val="150000"/>
              </a:lnSpc>
            </a:pPr>
            <a:r>
              <a:rPr lang="en-US" i="1" dirty="0">
                <a:solidFill>
                  <a:schemeClr val="accent1"/>
                </a:solidFill>
                <a:latin typeface="Prometo Medium" panose="020B0704030203060203" pitchFamily="34" charset="0"/>
              </a:rPr>
              <a:t>Global Interoperability Dashboard</a:t>
            </a:r>
          </a:p>
        </p:txBody>
      </p:sp>
      <p:sp>
        <p:nvSpPr>
          <p:cNvPr id="51" name="TextBox 50"/>
          <p:cNvSpPr txBox="1"/>
          <p:nvPr/>
        </p:nvSpPr>
        <p:spPr>
          <a:xfrm>
            <a:off x="7870755" y="4635864"/>
            <a:ext cx="4563149" cy="646331"/>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Global Interoperability </a:t>
            </a:r>
            <a:endParaRPr lang="en-US" i="1" dirty="0" smtClean="0">
              <a:solidFill>
                <a:schemeClr val="accent1"/>
              </a:solidFill>
              <a:latin typeface="Prometo Medium" panose="020B0704030203060203" pitchFamily="34" charset="0"/>
            </a:endParaRPr>
          </a:p>
          <a:p>
            <a:r>
              <a:rPr lang="en-US" i="1" dirty="0" smtClean="0">
                <a:solidFill>
                  <a:schemeClr val="accent1"/>
                </a:solidFill>
                <a:latin typeface="Prometo Medium" panose="020B0704030203060203" pitchFamily="34" charset="0"/>
              </a:rPr>
              <a:t>Listening Sessions</a:t>
            </a:r>
            <a:endParaRPr lang="en-US" i="1" dirty="0">
              <a:solidFill>
                <a:schemeClr val="accent1"/>
              </a:solidFill>
              <a:latin typeface="Prometo Medium" panose="020B0704030203060203" pitchFamily="34" charset="0"/>
            </a:endParaRPr>
          </a:p>
        </p:txBody>
      </p:sp>
      <p:sp>
        <p:nvSpPr>
          <p:cNvPr id="52" name="TextBox 51"/>
          <p:cNvSpPr txBox="1"/>
          <p:nvPr/>
        </p:nvSpPr>
        <p:spPr>
          <a:xfrm>
            <a:off x="1411741" y="1156849"/>
            <a:ext cx="2813887" cy="369332"/>
          </a:xfrm>
          <a:prstGeom prst="rect">
            <a:avLst/>
          </a:prstGeom>
          <a:noFill/>
        </p:spPr>
        <p:txBody>
          <a:bodyPr wrap="square" rtlCol="0">
            <a:spAutoFit/>
          </a:bodyPr>
          <a:lstStyle/>
          <a:p>
            <a:pPr algn="r"/>
            <a:r>
              <a:rPr lang="en-US" i="1" dirty="0" smtClean="0">
                <a:solidFill>
                  <a:schemeClr val="accent1"/>
                </a:solidFill>
                <a:latin typeface="Prometo Medium" panose="020B0704030203060203" pitchFamily="34" charset="0"/>
              </a:rPr>
              <a:t>Standards Roadmaps</a:t>
            </a:r>
            <a:endParaRPr lang="en-US" i="1" dirty="0">
              <a:solidFill>
                <a:schemeClr val="accent1"/>
              </a:solidFill>
              <a:latin typeface="Prometo Medium" panose="020B0704030203060203" pitchFamily="34" charset="0"/>
            </a:endParaRPr>
          </a:p>
        </p:txBody>
      </p:sp>
      <p:sp>
        <p:nvSpPr>
          <p:cNvPr id="53" name="TextBox 52"/>
          <p:cNvSpPr txBox="1"/>
          <p:nvPr/>
        </p:nvSpPr>
        <p:spPr>
          <a:xfrm>
            <a:off x="7710693" y="1030338"/>
            <a:ext cx="4111437" cy="369332"/>
          </a:xfrm>
          <a:prstGeom prst="rect">
            <a:avLst/>
          </a:prstGeom>
          <a:noFill/>
        </p:spPr>
        <p:txBody>
          <a:bodyPr wrap="square" rtlCol="0">
            <a:spAutoFit/>
          </a:bodyPr>
          <a:lstStyle/>
          <a:p>
            <a:r>
              <a:rPr lang="en-US" i="1" dirty="0" smtClean="0">
                <a:solidFill>
                  <a:schemeClr val="accent1"/>
                </a:solidFill>
                <a:latin typeface="Prometo Medium" panose="020B0704030203060203" pitchFamily="34" charset="0"/>
              </a:rPr>
              <a:t>Regional Health </a:t>
            </a:r>
            <a:r>
              <a:rPr lang="en-US" i="1" dirty="0">
                <a:solidFill>
                  <a:schemeClr val="accent1"/>
                </a:solidFill>
                <a:latin typeface="Prometo Medium" panose="020B0704030203060203" pitchFamily="34" charset="0"/>
              </a:rPr>
              <a:t>IT Policy </a:t>
            </a:r>
            <a:r>
              <a:rPr lang="en-US" i="1" dirty="0" smtClean="0">
                <a:solidFill>
                  <a:schemeClr val="accent1"/>
                </a:solidFill>
                <a:latin typeface="Prometo Medium" panose="020B0704030203060203" pitchFamily="34" charset="0"/>
              </a:rPr>
              <a:t>Guidance</a:t>
            </a:r>
            <a:endParaRPr lang="en-US" i="1" dirty="0">
              <a:solidFill>
                <a:schemeClr val="accent1"/>
              </a:solidFill>
              <a:latin typeface="Prometo Medium" panose="020B0704030203060203" pitchFamily="34" charset="0"/>
            </a:endParaRPr>
          </a:p>
        </p:txBody>
      </p:sp>
      <p:sp>
        <p:nvSpPr>
          <p:cNvPr id="54" name="Oval 53"/>
          <p:cNvSpPr/>
          <p:nvPr/>
        </p:nvSpPr>
        <p:spPr>
          <a:xfrm>
            <a:off x="4986064" y="2344945"/>
            <a:ext cx="2268114" cy="22681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5059999" y="3227931"/>
            <a:ext cx="2088622" cy="461665"/>
          </a:xfrm>
          <a:prstGeom prst="rect">
            <a:avLst/>
          </a:prstGeom>
          <a:noFill/>
        </p:spPr>
        <p:txBody>
          <a:bodyPr wrap="square" rtlCol="0">
            <a:spAutoFit/>
          </a:bodyPr>
          <a:lstStyle/>
          <a:p>
            <a:pPr algn="ctr"/>
            <a:r>
              <a:rPr lang="en-US" sz="2400" i="1" dirty="0" smtClean="0">
                <a:solidFill>
                  <a:schemeClr val="bg1"/>
                </a:solidFill>
                <a:latin typeface="Prometo Medium" panose="020B0704030203060203" pitchFamily="34" charset="0"/>
              </a:rPr>
              <a:t>Consortium</a:t>
            </a:r>
            <a:endParaRPr lang="en-US" sz="2400" i="1" dirty="0">
              <a:solidFill>
                <a:schemeClr val="bg1"/>
              </a:solidFill>
              <a:latin typeface="Prometo Medium" panose="020B0704030203060203" pitchFamily="34" charset="0"/>
            </a:endParaRPr>
          </a:p>
        </p:txBody>
      </p:sp>
      <p:pic>
        <p:nvPicPr>
          <p:cNvPr id="38" name="Graphic 123">
            <a:extLst>
              <a:ext uri="{FF2B5EF4-FFF2-40B4-BE49-F238E27FC236}">
                <a16:creationId xmlns:a16="http://schemas.microsoft.com/office/drawing/2014/main" id="{DF2F6CD5-4B61-7F40-BD0F-446D1E70170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367496" y="5025767"/>
            <a:ext cx="463243" cy="387831"/>
          </a:xfrm>
          <a:prstGeom prst="rect">
            <a:avLst/>
          </a:prstGeom>
        </p:spPr>
      </p:pic>
      <p:pic>
        <p:nvPicPr>
          <p:cNvPr id="40" name="Graphic 109">
            <a:extLst>
              <a:ext uri="{FF2B5EF4-FFF2-40B4-BE49-F238E27FC236}">
                <a16:creationId xmlns:a16="http://schemas.microsoft.com/office/drawing/2014/main" id="{A022B721-FDF3-7047-8D4A-BB46A451775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8056482" y="3290099"/>
            <a:ext cx="281287" cy="431976"/>
          </a:xfrm>
          <a:prstGeom prst="rect">
            <a:avLst/>
          </a:prstGeom>
        </p:spPr>
      </p:pic>
      <p:pic>
        <p:nvPicPr>
          <p:cNvPr id="56" name="Graphic 85">
            <a:extLst>
              <a:ext uri="{FF2B5EF4-FFF2-40B4-BE49-F238E27FC236}">
                <a16:creationId xmlns:a16="http://schemas.microsoft.com/office/drawing/2014/main" id="{1D73A21D-9F12-6A45-A941-F945645FA67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7143352" y="5028476"/>
            <a:ext cx="486403" cy="393755"/>
          </a:xfrm>
          <a:prstGeom prst="rect">
            <a:avLst/>
          </a:prstGeom>
        </p:spPr>
      </p:pic>
      <p:pic>
        <p:nvPicPr>
          <p:cNvPr id="57" name="Graphic 17">
            <a:extLst>
              <a:ext uri="{FF2B5EF4-FFF2-40B4-BE49-F238E27FC236}">
                <a16:creationId xmlns:a16="http://schemas.microsoft.com/office/drawing/2014/main" id="{056BD314-7081-6B44-8D40-EDE604FF3CB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7204933" y="1623481"/>
            <a:ext cx="380384" cy="309615"/>
          </a:xfrm>
          <a:prstGeom prst="rect">
            <a:avLst/>
          </a:prstGeom>
        </p:spPr>
      </p:pic>
      <p:pic>
        <p:nvPicPr>
          <p:cNvPr id="58" name="Graphic 121">
            <a:extLst>
              <a:ext uri="{FF2B5EF4-FFF2-40B4-BE49-F238E27FC236}">
                <a16:creationId xmlns:a16="http://schemas.microsoft.com/office/drawing/2014/main" id="{2C9FF427-13D1-C84E-8C68-BE7B9C03809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3749236" y="3323162"/>
            <a:ext cx="409162" cy="409162"/>
          </a:xfrm>
          <a:prstGeom prst="rect">
            <a:avLst/>
          </a:prstGeom>
        </p:spPr>
      </p:pic>
      <p:pic>
        <p:nvPicPr>
          <p:cNvPr id="59" name="Graphic 127">
            <a:extLst>
              <a:ext uri="{FF2B5EF4-FFF2-40B4-BE49-F238E27FC236}">
                <a16:creationId xmlns:a16="http://schemas.microsoft.com/office/drawing/2014/main" id="{4CDD1CC2-E6FC-8848-96D4-85977E73609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4405760" y="1631626"/>
            <a:ext cx="465820" cy="324991"/>
          </a:xfrm>
          <a:prstGeom prst="rect">
            <a:avLst/>
          </a:prstGeom>
        </p:spPr>
      </p:pic>
      <p:sp>
        <p:nvSpPr>
          <p:cNvPr id="45" name="Title 1"/>
          <p:cNvSpPr txBox="1">
            <a:spLocks/>
          </p:cNvSpPr>
          <p:nvPr/>
        </p:nvSpPr>
        <p:spPr>
          <a:xfrm>
            <a:off x="637270" y="475032"/>
            <a:ext cx="9833429" cy="504302"/>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dirty="0"/>
              <a:t>How the Consortium Accelerates Action</a:t>
            </a:r>
            <a:br>
              <a:rPr lang="en-US" dirty="0"/>
            </a:br>
            <a:endParaRPr lang="en-US" dirty="0"/>
          </a:p>
        </p:txBody>
      </p:sp>
      <p:pic>
        <p:nvPicPr>
          <p:cNvPr id="42" name="Picture 41"/>
          <p:cNvPicPr>
            <a:picLocks noChangeAspect="1"/>
          </p:cNvPicPr>
          <p:nvPr/>
        </p:nvPicPr>
        <p:blipFill rotWithShape="1">
          <a:blip r:embed="rId16"/>
          <a:srcRect l="17151" t="25396" r="16781" b="23962"/>
          <a:stretch/>
        </p:blipFill>
        <p:spPr>
          <a:xfrm>
            <a:off x="1573307" y="6342208"/>
            <a:ext cx="645459" cy="382227"/>
          </a:xfrm>
          <a:prstGeom prst="rect">
            <a:avLst/>
          </a:prstGeom>
        </p:spPr>
      </p:pic>
      <p:pic>
        <p:nvPicPr>
          <p:cNvPr id="43" name="Picture 4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86001" y="6332257"/>
            <a:ext cx="1115673" cy="343006"/>
          </a:xfrm>
          <a:prstGeom prst="rect">
            <a:avLst/>
          </a:prstGeom>
        </p:spPr>
      </p:pic>
    </p:spTree>
    <p:extLst>
      <p:ext uri="{BB962C8B-B14F-4D97-AF65-F5344CB8AC3E}">
        <p14:creationId xmlns:p14="http://schemas.microsoft.com/office/powerpoint/2010/main" val="16126408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4699" y="1162796"/>
            <a:ext cx="10597071" cy="1028700"/>
          </a:xfrm>
        </p:spPr>
        <p:txBody>
          <a:bodyPr/>
          <a:lstStyle/>
          <a:p>
            <a:r>
              <a:rPr lang="en-US" dirty="0" smtClean="0"/>
              <a:t>Global Consortium for eHealth Interoperability</a:t>
            </a:r>
            <a:endParaRPr lang="en-US" dirty="0"/>
          </a:p>
        </p:txBody>
      </p:sp>
      <p:sp>
        <p:nvSpPr>
          <p:cNvPr id="4" name="Slide Number Placeholder 3"/>
          <p:cNvSpPr>
            <a:spLocks noGrp="1"/>
          </p:cNvSpPr>
          <p:nvPr>
            <p:ph type="sldNum" sz="quarter" idx="4294967295"/>
          </p:nvPr>
        </p:nvSpPr>
        <p:spPr>
          <a:xfrm>
            <a:off x="11677650" y="6389688"/>
            <a:ext cx="514350" cy="227012"/>
          </a:xfrm>
        </p:spPr>
        <p:txBody>
          <a:bodyPr/>
          <a:lstStyle/>
          <a:p>
            <a:fld id="{D8D877B3-D348-4611-9BDB-C5374591D951}" type="slidenum">
              <a:rPr lang="en-US" smtClean="0"/>
              <a:pPr/>
              <a:t>51</a:t>
            </a:fld>
            <a:endParaRPr lang="en-US" dirty="0"/>
          </a:p>
        </p:txBody>
      </p:sp>
      <p:sp>
        <p:nvSpPr>
          <p:cNvPr id="11" name="Rectangle 10"/>
          <p:cNvSpPr/>
          <p:nvPr/>
        </p:nvSpPr>
        <p:spPr>
          <a:xfrm>
            <a:off x="854700" y="542693"/>
            <a:ext cx="2200734" cy="170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21570" y="6150312"/>
            <a:ext cx="5338947" cy="59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Learn more at </a:t>
            </a:r>
            <a:r>
              <a:rPr lang="en-US" b="1" dirty="0" smtClean="0">
                <a:solidFill>
                  <a:schemeClr val="accent3"/>
                </a:solidFill>
              </a:rPr>
              <a:t>www.globalhealthinterop.org</a:t>
            </a:r>
            <a:endParaRPr lang="en-US" b="1" dirty="0">
              <a:solidFill>
                <a:schemeClr val="accent3"/>
              </a:solidFill>
            </a:endParaRPr>
          </a:p>
        </p:txBody>
      </p:sp>
      <p:sp>
        <p:nvSpPr>
          <p:cNvPr id="10" name="Slide Number Placeholder 1"/>
          <p:cNvSpPr>
            <a:spLocks noGrp="1"/>
          </p:cNvSpPr>
          <p:nvPr>
            <p:ph type="sldNum" sz="quarter" idx="4294967295"/>
          </p:nvPr>
        </p:nvSpPr>
        <p:spPr>
          <a:xfrm>
            <a:off x="11360517" y="6390178"/>
            <a:ext cx="513735" cy="227164"/>
          </a:xfrm>
          <a:prstGeom prst="rect">
            <a:avLst/>
          </a:prstGeom>
        </p:spPr>
        <p:txBody>
          <a:bodyPr/>
          <a:lstStyle/>
          <a:p>
            <a:fld id="{D8D877B3-D348-4611-9BDB-C5374591D951}" type="slidenum">
              <a:rPr lang="en-US" smtClean="0"/>
              <a:pPr/>
              <a:t>51</a:t>
            </a:fld>
            <a:endParaRPr lang="en-US" dirty="0"/>
          </a:p>
        </p:txBody>
      </p:sp>
      <p:sp>
        <p:nvSpPr>
          <p:cNvPr id="13" name="Slide Number Placeholder 1"/>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51</a:t>
            </a:fld>
            <a:endParaRPr lang="en-US" dirty="0"/>
          </a:p>
        </p:txBody>
      </p:sp>
      <p:sp>
        <p:nvSpPr>
          <p:cNvPr id="14" name="Slide Number Placeholder 2"/>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51</a:t>
            </a:fld>
            <a:endParaRPr lang="en-US" dirty="0"/>
          </a:p>
        </p:txBody>
      </p:sp>
      <p:pic>
        <p:nvPicPr>
          <p:cNvPr id="15" name="Picture 20" descr="https://d2vppzocvtms05.cloudfront.net/media/1E69BC08-47FB-4A14-AA7923D185414758/DBD2CD5E-9185-4416-847EA57EB51FC67F/webimage-6A68DF16-50F6-4FD3-B7C71807F71FB3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536" y="4965516"/>
            <a:ext cx="1657242" cy="11062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https://d2vppzocvtms05.cloudfront.net/media/1E69BC08-47FB-4A14-AA7923D185414758/FA55A8A9-E5C8-428E-B0E8D377A0F8C68A/webimage-872F6782-8AFB-4A6B-A6CABCB9348923E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2621" y="2202893"/>
            <a:ext cx="1654507" cy="11250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 descr="https://d2vppzocvtms05.cloudfront.net/media/1E69BC08-47FB-4A14-AA7923D185414758/C0CA56E2-26F5-4F83-A6DB0872A0315144/webimage-33F29AAD-037A-4D49-B119B3E03544B60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7479" y="3578505"/>
            <a:ext cx="1646773" cy="11413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6" descr="https://d2vppzocvtms05.cloudfront.net/media/1E69BC08-47FB-4A14-AA7923D185414758/F1539A46-7487-4906-8B4B293BC85DCCCE/webimage-F3030A15-83F0-4BBC-A907011559DABCB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99340" y="2191496"/>
            <a:ext cx="1656090" cy="11413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8" descr="https://d2vppzocvtms05.cloudfront.net/media/1E69BC08-47FB-4A14-AA7923D185414758/7F9F56B6-2403-46AD-BE503AD2AACC19BC/webimage-C466B02E-6CDD-4E42-95CCD79CA61E42F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0812" y="3578507"/>
            <a:ext cx="1656090" cy="11413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2" descr="https://d2vppzocvtms05.cloudfront.net/media/1E69BC08-47FB-4A14-AA7923D185414758/F1052095-7B98-4050-B20BF3A24A03190A/webimage-B4329CA7-E1BA-4C65-8C247254321068C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06965" y="4916362"/>
            <a:ext cx="1650163" cy="1141374"/>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854699" y="1994181"/>
            <a:ext cx="1241616" cy="50099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a:t>
            </a:r>
            <a:r>
              <a:rPr lang="en-US" b="1" dirty="0" smtClean="0"/>
              <a:t>he Goal</a:t>
            </a:r>
            <a:endParaRPr lang="en-US" b="1" dirty="0"/>
          </a:p>
        </p:txBody>
      </p:sp>
      <p:sp>
        <p:nvSpPr>
          <p:cNvPr id="23" name="Rounded Rectangle 22"/>
          <p:cNvSpPr/>
          <p:nvPr/>
        </p:nvSpPr>
        <p:spPr>
          <a:xfrm>
            <a:off x="854700" y="4118817"/>
            <a:ext cx="2048158" cy="464561"/>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How will it work?</a:t>
            </a:r>
            <a:endParaRPr lang="en-US" b="1" dirty="0"/>
          </a:p>
        </p:txBody>
      </p:sp>
      <p:pic>
        <p:nvPicPr>
          <p:cNvPr id="8" name="Picture 7"/>
          <p:cNvPicPr>
            <a:picLocks noChangeAspect="1"/>
          </p:cNvPicPr>
          <p:nvPr/>
        </p:nvPicPr>
        <p:blipFill>
          <a:blip r:embed="rId9"/>
          <a:stretch>
            <a:fillRect/>
          </a:stretch>
        </p:blipFill>
        <p:spPr>
          <a:xfrm>
            <a:off x="515484" y="266235"/>
            <a:ext cx="3381375" cy="723900"/>
          </a:xfrm>
          <a:prstGeom prst="rect">
            <a:avLst/>
          </a:prstGeom>
        </p:spPr>
      </p:pic>
      <p:sp>
        <p:nvSpPr>
          <p:cNvPr id="25" name="Rectangle 24"/>
          <p:cNvSpPr/>
          <p:nvPr/>
        </p:nvSpPr>
        <p:spPr>
          <a:xfrm>
            <a:off x="312234" y="6207686"/>
            <a:ext cx="1345581" cy="59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08318" y="2512335"/>
            <a:ext cx="7191021" cy="1477328"/>
          </a:xfrm>
          <a:prstGeom prst="rect">
            <a:avLst/>
          </a:prstGeom>
        </p:spPr>
        <p:txBody>
          <a:bodyPr wrap="square">
            <a:spAutoFit/>
          </a:bodyPr>
          <a:lstStyle/>
          <a:p>
            <a:pPr>
              <a:lnSpc>
                <a:spcPct val="150000"/>
              </a:lnSpc>
            </a:pPr>
            <a:r>
              <a:rPr lang="en-US" sz="2000" dirty="0" smtClean="0">
                <a:solidFill>
                  <a:schemeClr val="bg2"/>
                </a:solidFill>
                <a:latin typeface="Century Gothic" panose="020B0502020202020204" pitchFamily="34" charset="0"/>
              </a:rPr>
              <a:t>Align </a:t>
            </a:r>
            <a:r>
              <a:rPr lang="en-US" sz="2000" dirty="0">
                <a:solidFill>
                  <a:schemeClr val="bg2"/>
                </a:solidFill>
                <a:latin typeface="Century Gothic" panose="020B0502020202020204" pitchFamily="34" charset="0"/>
              </a:rPr>
              <a:t>key HIMSS, HL7 International, and IHE International resources to help federal health agencies around the world achieve policy-specific interoperability needs. </a:t>
            </a:r>
          </a:p>
        </p:txBody>
      </p:sp>
      <p:sp>
        <p:nvSpPr>
          <p:cNvPr id="26" name="Rectangle 25"/>
          <p:cNvSpPr/>
          <p:nvPr/>
        </p:nvSpPr>
        <p:spPr>
          <a:xfrm>
            <a:off x="1097446" y="4638950"/>
            <a:ext cx="7201893" cy="1880451"/>
          </a:xfrm>
          <a:prstGeom prst="rect">
            <a:avLst/>
          </a:prstGeom>
        </p:spPr>
        <p:txBody>
          <a:bodyPr wrap="square">
            <a:spAutoFit/>
          </a:bodyPr>
          <a:lstStyle/>
          <a:p>
            <a:pPr>
              <a:lnSpc>
                <a:spcPct val="150000"/>
              </a:lnSpc>
            </a:pPr>
            <a:r>
              <a:rPr lang="en-US" sz="2000" dirty="0"/>
              <a:t>Convene experts from provider, technology, and policy organizations across the country and globe </a:t>
            </a:r>
            <a:r>
              <a:rPr lang="en-US" sz="2000" dirty="0" smtClean="0"/>
              <a:t>to better identify key Interoperability initiatives, efforts to </a:t>
            </a:r>
            <a:r>
              <a:rPr lang="en-US" sz="2000" smtClean="0"/>
              <a:t>focus resources.</a:t>
            </a:r>
            <a:endParaRPr lang="en-US" sz="2000"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29214932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8D877B3-D348-4611-9BDB-C5374591D951}" type="slidenum">
              <a:rPr lang="en-US" smtClean="0"/>
              <a:pPr/>
              <a:t>52</a:t>
            </a:fld>
            <a:endParaRPr lang="en-US" dirty="0"/>
          </a:p>
        </p:txBody>
      </p:sp>
      <p:sp>
        <p:nvSpPr>
          <p:cNvPr id="3" name="Slide Number Placeholder 1"/>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52</a:t>
            </a:fld>
            <a:endParaRPr lang="en-US" dirty="0"/>
          </a:p>
        </p:txBody>
      </p:sp>
      <p:sp>
        <p:nvSpPr>
          <p:cNvPr id="4" name="Title 1"/>
          <p:cNvSpPr txBox="1">
            <a:spLocks/>
          </p:cNvSpPr>
          <p:nvPr/>
        </p:nvSpPr>
        <p:spPr>
          <a:xfrm>
            <a:off x="730939" y="537026"/>
            <a:ext cx="6245838" cy="1659299"/>
          </a:xfrm>
          <a:prstGeom prst="rect">
            <a:avLst/>
          </a:prstGeom>
        </p:spPr>
        <p:txBody>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sz="4800" dirty="0" smtClean="0"/>
              <a:t>The Consortium in Action</a:t>
            </a:r>
            <a:endParaRPr lang="en-US" sz="4800" dirty="0"/>
          </a:p>
        </p:txBody>
      </p:sp>
      <p:sp>
        <p:nvSpPr>
          <p:cNvPr id="5" name="Slide Number Placeholder 2"/>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52</a:t>
            </a:fld>
            <a:endParaRPr lang="en-US" dirty="0"/>
          </a:p>
        </p:txBody>
      </p:sp>
      <p:sp>
        <p:nvSpPr>
          <p:cNvPr id="6" name="Rectangle 5"/>
          <p:cNvSpPr/>
          <p:nvPr/>
        </p:nvSpPr>
        <p:spPr>
          <a:xfrm>
            <a:off x="730939" y="1833468"/>
            <a:ext cx="6145143" cy="4447371"/>
          </a:xfrm>
          <a:prstGeom prst="rect">
            <a:avLst/>
          </a:prstGeom>
        </p:spPr>
        <p:txBody>
          <a:bodyPr wrap="square">
            <a:spAutoFit/>
          </a:bodyPr>
          <a:lstStyle/>
          <a:p>
            <a:r>
              <a:rPr lang="en-US" dirty="0" smtClean="0">
                <a:solidFill>
                  <a:schemeClr val="accent3"/>
                </a:solidFill>
                <a:latin typeface="Century Gothic" panose="020B0502020202020204" pitchFamily="34" charset="0"/>
              </a:rPr>
              <a:t>Accelerating Deployment </a:t>
            </a:r>
          </a:p>
          <a:p>
            <a:r>
              <a:rPr lang="en-US" sz="1200" dirty="0" smtClean="0">
                <a:solidFill>
                  <a:srgbClr val="000000"/>
                </a:solidFill>
              </a:rPr>
              <a:t>Share </a:t>
            </a:r>
            <a:r>
              <a:rPr lang="en-US" sz="1200" dirty="0">
                <a:solidFill>
                  <a:srgbClr val="000000"/>
                </a:solidFill>
              </a:rPr>
              <a:t>lessons learned globally from interoperability roadmap deployment to support other members deployment </a:t>
            </a:r>
            <a:r>
              <a:rPr lang="en-US" sz="1200" dirty="0" smtClean="0">
                <a:solidFill>
                  <a:srgbClr val="000000"/>
                </a:solidFill>
              </a:rPr>
              <a:t>planning</a:t>
            </a:r>
          </a:p>
          <a:p>
            <a:pPr lvl="0"/>
            <a:endParaRPr lang="en-US" sz="500" dirty="0" smtClean="0">
              <a:solidFill>
                <a:srgbClr val="FF5959"/>
              </a:solidFill>
              <a:latin typeface="Century Gothic" panose="020B0502020202020204" pitchFamily="34" charset="0"/>
            </a:endParaRPr>
          </a:p>
          <a:p>
            <a:pPr lvl="0"/>
            <a:r>
              <a:rPr lang="en-US" dirty="0" smtClean="0">
                <a:solidFill>
                  <a:srgbClr val="FF5959"/>
                </a:solidFill>
                <a:latin typeface="Century Gothic" panose="020B0502020202020204" pitchFamily="34" charset="0"/>
              </a:rPr>
              <a:t>Tool </a:t>
            </a:r>
            <a:r>
              <a:rPr lang="en-US" dirty="0">
                <a:solidFill>
                  <a:srgbClr val="FF5959"/>
                </a:solidFill>
                <a:latin typeface="Century Gothic" panose="020B0502020202020204" pitchFamily="34" charset="0"/>
              </a:rPr>
              <a:t>Development</a:t>
            </a:r>
          </a:p>
          <a:p>
            <a:pPr lvl="0"/>
            <a:r>
              <a:rPr lang="en-US" sz="1200" dirty="0">
                <a:solidFill>
                  <a:srgbClr val="000000"/>
                </a:solidFill>
              </a:rPr>
              <a:t>Development of tools, resources, best practices to facilitate early adoption of interoperability standards</a:t>
            </a:r>
            <a:r>
              <a:rPr lang="en-US" sz="1200" dirty="0">
                <a:solidFill>
                  <a:srgbClr val="333333"/>
                </a:solidFill>
                <a:latin typeface="Century Gothic" panose="020B0502020202020204" pitchFamily="34" charset="0"/>
              </a:rPr>
              <a:t> </a:t>
            </a:r>
          </a:p>
          <a:p>
            <a:pPr lvl="0"/>
            <a:endParaRPr lang="en-US" sz="500" dirty="0" smtClean="0">
              <a:solidFill>
                <a:srgbClr val="000000"/>
              </a:solidFill>
            </a:endParaRPr>
          </a:p>
          <a:p>
            <a:pPr lvl="0"/>
            <a:r>
              <a:rPr lang="en-US" dirty="0" smtClean="0">
                <a:solidFill>
                  <a:srgbClr val="FF5959"/>
                </a:solidFill>
                <a:latin typeface="Century Gothic" panose="020B0502020202020204" pitchFamily="34" charset="0"/>
              </a:rPr>
              <a:t>FHIR </a:t>
            </a:r>
            <a:r>
              <a:rPr lang="en-US" dirty="0">
                <a:solidFill>
                  <a:srgbClr val="FF5959"/>
                </a:solidFill>
                <a:latin typeface="Century Gothic" panose="020B0502020202020204" pitchFamily="34" charset="0"/>
              </a:rPr>
              <a:t>Adoption</a:t>
            </a:r>
          </a:p>
          <a:p>
            <a:pPr lvl="0"/>
            <a:r>
              <a:rPr lang="en-US" sz="1200" dirty="0">
                <a:solidFill>
                  <a:srgbClr val="000000"/>
                </a:solidFill>
              </a:rPr>
              <a:t>Increased global adoption of best practices related to the use of </a:t>
            </a:r>
            <a:r>
              <a:rPr lang="en-US" sz="1200" dirty="0" smtClean="0">
                <a:solidFill>
                  <a:srgbClr val="000000"/>
                </a:solidFill>
              </a:rPr>
              <a:t>FHIR</a:t>
            </a:r>
            <a:endParaRPr lang="en-US" dirty="0" smtClean="0">
              <a:solidFill>
                <a:schemeClr val="accent3"/>
              </a:solidFill>
              <a:latin typeface="Century Gothic" panose="020B0502020202020204" pitchFamily="34" charset="0"/>
            </a:endParaRPr>
          </a:p>
          <a:p>
            <a:endParaRPr lang="en-US" sz="500" dirty="0" smtClean="0">
              <a:solidFill>
                <a:schemeClr val="accent3"/>
              </a:solidFill>
              <a:latin typeface="Century Gothic" panose="020B0502020202020204" pitchFamily="34" charset="0"/>
            </a:endParaRPr>
          </a:p>
          <a:p>
            <a:r>
              <a:rPr lang="en-US" dirty="0" smtClean="0">
                <a:solidFill>
                  <a:schemeClr val="accent3"/>
                </a:solidFill>
                <a:latin typeface="Century Gothic" panose="020B0502020202020204" pitchFamily="34" charset="0"/>
              </a:rPr>
              <a:t>Timely Implementation Guidance</a:t>
            </a:r>
          </a:p>
          <a:p>
            <a:pPr lvl="0"/>
            <a:r>
              <a:rPr lang="en-US" sz="1200" dirty="0" smtClean="0">
                <a:solidFill>
                  <a:srgbClr val="000000"/>
                </a:solidFill>
              </a:rPr>
              <a:t>Accelerated publication of quality implementation guides with minimal content redundancy</a:t>
            </a:r>
            <a:endParaRPr lang="en-US" dirty="0" smtClean="0">
              <a:solidFill>
                <a:schemeClr val="accent3"/>
              </a:solidFill>
              <a:latin typeface="Century Gothic" panose="020B0502020202020204" pitchFamily="34" charset="0"/>
            </a:endParaRPr>
          </a:p>
          <a:p>
            <a:pPr lvl="0"/>
            <a:endParaRPr lang="en-US" sz="500" dirty="0">
              <a:solidFill>
                <a:srgbClr val="FF5959"/>
              </a:solidFill>
              <a:latin typeface="Century Gothic" panose="020B0502020202020204" pitchFamily="34" charset="0"/>
            </a:endParaRPr>
          </a:p>
          <a:p>
            <a:pPr lvl="0"/>
            <a:r>
              <a:rPr lang="en-US" dirty="0" smtClean="0">
                <a:solidFill>
                  <a:srgbClr val="FF5959"/>
                </a:solidFill>
                <a:latin typeface="Century Gothic" panose="020B0502020202020204" pitchFamily="34" charset="0"/>
              </a:rPr>
              <a:t>Improved </a:t>
            </a:r>
            <a:r>
              <a:rPr lang="en-US" dirty="0">
                <a:solidFill>
                  <a:srgbClr val="FF5959"/>
                </a:solidFill>
                <a:latin typeface="Century Gothic" panose="020B0502020202020204" pitchFamily="34" charset="0"/>
              </a:rPr>
              <a:t>Collaboration</a:t>
            </a:r>
          </a:p>
          <a:p>
            <a:pPr lvl="0"/>
            <a:r>
              <a:rPr lang="en-US" sz="1200" dirty="0">
                <a:solidFill>
                  <a:srgbClr val="000000"/>
                </a:solidFill>
              </a:rPr>
              <a:t>Improved interoperability, testing and information sharing, and matchmaking among stakeholders and early adopters</a:t>
            </a:r>
            <a:endParaRPr lang="en-US" dirty="0">
              <a:solidFill>
                <a:srgbClr val="FF5959"/>
              </a:solidFill>
              <a:latin typeface="Century Gothic" panose="020B0502020202020204" pitchFamily="34" charset="0"/>
            </a:endParaRPr>
          </a:p>
          <a:p>
            <a:pPr lvl="0"/>
            <a:endParaRPr lang="en-US" sz="500" dirty="0" smtClean="0">
              <a:solidFill>
                <a:srgbClr val="FF5959"/>
              </a:solidFill>
              <a:latin typeface="Century Gothic" panose="020B0502020202020204" pitchFamily="34" charset="0"/>
            </a:endParaRPr>
          </a:p>
          <a:p>
            <a:pPr lvl="0"/>
            <a:r>
              <a:rPr lang="en-US" dirty="0" smtClean="0">
                <a:solidFill>
                  <a:srgbClr val="FF5959"/>
                </a:solidFill>
                <a:latin typeface="Century Gothic" panose="020B0502020202020204" pitchFamily="34" charset="0"/>
              </a:rPr>
              <a:t>User </a:t>
            </a:r>
            <a:r>
              <a:rPr lang="en-US" dirty="0">
                <a:solidFill>
                  <a:srgbClr val="FF5959"/>
                </a:solidFill>
                <a:latin typeface="Century Gothic" panose="020B0502020202020204" pitchFamily="34" charset="0"/>
              </a:rPr>
              <a:t>Experience Best Practices</a:t>
            </a:r>
          </a:p>
          <a:p>
            <a:pPr lvl="0"/>
            <a:r>
              <a:rPr lang="en-US" sz="1200" dirty="0">
                <a:solidFill>
                  <a:srgbClr val="000000"/>
                </a:solidFill>
              </a:rPr>
              <a:t>Improved workflow and usability of FHIR-enabled </a:t>
            </a:r>
            <a:r>
              <a:rPr lang="en-US" sz="1200" dirty="0" smtClean="0">
                <a:solidFill>
                  <a:srgbClr val="000000"/>
                </a:solidFill>
              </a:rPr>
              <a:t>apps, and lessons shared from real-world experience</a:t>
            </a:r>
            <a:endParaRPr lang="en-US" dirty="0">
              <a:solidFill>
                <a:srgbClr val="FF5959"/>
              </a:solidFill>
              <a:latin typeface="Century Gothic" panose="020B0502020202020204" pitchFamily="34" charset="0"/>
            </a:endParaRPr>
          </a:p>
          <a:p>
            <a:pPr lvl="0"/>
            <a:endParaRPr lang="en-US" dirty="0" smtClean="0">
              <a:solidFill>
                <a:schemeClr val="accent3"/>
              </a:solidFill>
              <a:latin typeface="Century Gothic" panose="020B0502020202020204" pitchFamily="34" charset="0"/>
            </a:endParaRPr>
          </a:p>
        </p:txBody>
      </p:sp>
      <p:pic>
        <p:nvPicPr>
          <p:cNvPr id="7" name="Picture 6"/>
          <p:cNvPicPr>
            <a:picLocks noChangeAspect="1"/>
          </p:cNvPicPr>
          <p:nvPr/>
        </p:nvPicPr>
        <p:blipFill rotWithShape="1">
          <a:blip r:embed="rId3"/>
          <a:srcRect l="17151" t="25396" r="16781" b="23962"/>
          <a:stretch/>
        </p:blipFill>
        <p:spPr>
          <a:xfrm>
            <a:off x="1573307" y="6342208"/>
            <a:ext cx="645459" cy="38222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1" y="6332257"/>
            <a:ext cx="1115673" cy="34300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3241" y="846740"/>
            <a:ext cx="2314962" cy="157266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8088" y="4303675"/>
            <a:ext cx="2244976" cy="1595468"/>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3241" y="4303675"/>
            <a:ext cx="2317689" cy="157869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8897" y="832210"/>
            <a:ext cx="2291239" cy="1587199"/>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3241" y="2533152"/>
            <a:ext cx="2314962" cy="159158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61824" y="2529265"/>
            <a:ext cx="2291240" cy="1595467"/>
          </a:xfrm>
          <a:prstGeom prst="rect">
            <a:avLst/>
          </a:prstGeom>
        </p:spPr>
      </p:pic>
    </p:spTree>
    <p:extLst>
      <p:ext uri="{BB962C8B-B14F-4D97-AF65-F5344CB8AC3E}">
        <p14:creationId xmlns:p14="http://schemas.microsoft.com/office/powerpoint/2010/main" val="34461925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8D877B3-D348-4611-9BDB-C5374591D951}" type="slidenum">
              <a:rPr lang="en-US" smtClean="0"/>
              <a:pPr/>
              <a:t>53</a:t>
            </a:fld>
            <a:endParaRPr lang="en-US" dirty="0"/>
          </a:p>
        </p:txBody>
      </p:sp>
      <p:sp>
        <p:nvSpPr>
          <p:cNvPr id="3" name="Slide Number Placeholder 1">
            <a:extLst>
              <a:ext uri="{FF2B5EF4-FFF2-40B4-BE49-F238E27FC236}">
                <a16:creationId xmlns:a16="http://schemas.microsoft.com/office/drawing/2014/main" id="{6A8D5EBE-76E7-8D41-A473-D3B91E84FA2D}"/>
              </a:ext>
            </a:extLst>
          </p:cNvPr>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53</a:t>
            </a:fld>
            <a:endParaRPr lang="en-US" dirty="0"/>
          </a:p>
        </p:txBody>
      </p:sp>
      <p:sp>
        <p:nvSpPr>
          <p:cNvPr id="4" name="Content Placeholder 2">
            <a:extLst>
              <a:ext uri="{FF2B5EF4-FFF2-40B4-BE49-F238E27FC236}">
                <a16:creationId xmlns:a16="http://schemas.microsoft.com/office/drawing/2014/main" id="{4E7F5A21-D8E2-9A40-AF30-595E8B356A83}"/>
              </a:ext>
            </a:extLst>
          </p:cNvPr>
          <p:cNvSpPr txBox="1">
            <a:spLocks/>
          </p:cNvSpPr>
          <p:nvPr/>
        </p:nvSpPr>
        <p:spPr>
          <a:xfrm>
            <a:off x="766826" y="2091935"/>
            <a:ext cx="4548124" cy="3429000"/>
          </a:xfrm>
          <a:prstGeom prst="rect">
            <a:avLst/>
          </a:prstGeom>
        </p:spPr>
        <p:txBody>
          <a:bodyPr>
            <a:noAutofit/>
          </a:bodyPr>
          <a:lst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t>Convene experts from provider, technology, and policy organizations across the country and globe on the front line of the battle against COVID-19
Listen to the data exchange needs/pain points they’ve discovered in this first wave of COVID-19-related patient care
Report to the wider healthcare industry the interoperability best practices gained by these provider organizations and data exchange challenges for the industry to tackle </a:t>
            </a:r>
            <a:endParaRPr lang="en-US" sz="1400" dirty="0"/>
          </a:p>
        </p:txBody>
      </p:sp>
      <p:pic>
        <p:nvPicPr>
          <p:cNvPr id="5" name="Picture 4"/>
          <p:cNvPicPr>
            <a:picLocks noChangeAspect="1"/>
          </p:cNvPicPr>
          <p:nvPr/>
        </p:nvPicPr>
        <p:blipFill rotWithShape="1">
          <a:blip r:embed="rId2"/>
          <a:srcRect l="17151" t="25396" r="16781" b="23962"/>
          <a:stretch/>
        </p:blipFill>
        <p:spPr>
          <a:xfrm>
            <a:off x="1573307" y="6342208"/>
            <a:ext cx="645459" cy="38222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1" y="6332257"/>
            <a:ext cx="1115673" cy="34300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352" r="5145"/>
          <a:stretch/>
        </p:blipFill>
        <p:spPr>
          <a:xfrm>
            <a:off x="5871820" y="1243584"/>
            <a:ext cx="5745564" cy="4047744"/>
          </a:xfrm>
          <a:prstGeom prst="rect">
            <a:avLst/>
          </a:prstGeom>
        </p:spPr>
      </p:pic>
      <p:sp>
        <p:nvSpPr>
          <p:cNvPr id="8" name="Rectangle 7"/>
          <p:cNvSpPr/>
          <p:nvPr/>
        </p:nvSpPr>
        <p:spPr>
          <a:xfrm>
            <a:off x="10469545" y="5306716"/>
            <a:ext cx="1277914" cy="169277"/>
          </a:xfrm>
          <a:prstGeom prst="rect">
            <a:avLst/>
          </a:prstGeom>
        </p:spPr>
        <p:txBody>
          <a:bodyPr wrap="none">
            <a:spAutoFit/>
          </a:bodyPr>
          <a:lstStyle/>
          <a:p>
            <a:r>
              <a:rPr lang="en-US" sz="500" cap="all" dirty="0">
                <a:solidFill>
                  <a:srgbClr val="5E6A74"/>
                </a:solidFill>
                <a:latin typeface="Graphik"/>
              </a:rPr>
              <a:t>CLAUDIO FURLAN / LAPRESSE / AP</a:t>
            </a:r>
            <a:endParaRPr lang="en-US" sz="500" dirty="0"/>
          </a:p>
        </p:txBody>
      </p:sp>
      <p:sp>
        <p:nvSpPr>
          <p:cNvPr id="9" name="Rectangle 8"/>
          <p:cNvSpPr/>
          <p:nvPr/>
        </p:nvSpPr>
        <p:spPr>
          <a:xfrm>
            <a:off x="7259474" y="5291328"/>
            <a:ext cx="3078087" cy="200055"/>
          </a:xfrm>
          <a:prstGeom prst="rect">
            <a:avLst/>
          </a:prstGeom>
        </p:spPr>
        <p:txBody>
          <a:bodyPr wrap="none">
            <a:spAutoFit/>
          </a:bodyPr>
          <a:lstStyle/>
          <a:p>
            <a:r>
              <a:rPr lang="en-US" sz="700" dirty="0">
                <a:solidFill>
                  <a:srgbClr val="000000"/>
                </a:solidFill>
                <a:latin typeface="AGaramondPro"/>
              </a:rPr>
              <a:t>The Extraordinary Decisions Facing Italian </a:t>
            </a:r>
            <a:r>
              <a:rPr lang="en-US" sz="700" dirty="0" smtClean="0">
                <a:solidFill>
                  <a:srgbClr val="000000"/>
                </a:solidFill>
                <a:latin typeface="AGaramondPro"/>
              </a:rPr>
              <a:t>Doctors, 3/11/20, The Atlantic</a:t>
            </a:r>
            <a:endParaRPr lang="en-US" sz="700" dirty="0">
              <a:solidFill>
                <a:srgbClr val="000000"/>
              </a:solidFill>
              <a:latin typeface="AGaramondPro"/>
            </a:endParaRPr>
          </a:p>
        </p:txBody>
      </p:sp>
      <p:sp>
        <p:nvSpPr>
          <p:cNvPr id="10" name="Title 4">
            <a:extLst>
              <a:ext uri="{FF2B5EF4-FFF2-40B4-BE49-F238E27FC236}">
                <a16:creationId xmlns:a16="http://schemas.microsoft.com/office/drawing/2014/main" id="{480BE41C-0286-C54C-8D2C-6F974AA81AF4}"/>
              </a:ext>
            </a:extLst>
          </p:cNvPr>
          <p:cNvSpPr txBox="1">
            <a:spLocks/>
          </p:cNvSpPr>
          <p:nvPr/>
        </p:nvSpPr>
        <p:spPr>
          <a:xfrm>
            <a:off x="846074" y="241963"/>
            <a:ext cx="8297926" cy="1028700"/>
          </a:xfrm>
          <a:prstGeom prst="rect">
            <a:avLst/>
          </a:prstGeom>
          <a:effectLst/>
        </p:spPr>
        <p:txBody>
          <a:bodyPr vert="horz" wrap="square" lIns="0" tIns="0" rIns="0" bIns="0" rtlCol="0" anchor="t" anchorCtr="0">
            <a:noAutofit/>
          </a:bodyPr>
          <a:lstStyle>
            <a:lvl1pPr algn="l" defTabSz="914318" rtl="0" eaLnBrk="1" latinLnBrk="0" hangingPunct="1">
              <a:lnSpc>
                <a:spcPct val="100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dirty="0" smtClean="0"/>
              <a:t>Consortium: Listening Sessions Series </a:t>
            </a:r>
          </a:p>
          <a:p>
            <a:r>
              <a:rPr lang="en-US" sz="2000" dirty="0" smtClean="0">
                <a:solidFill>
                  <a:schemeClr val="accent3"/>
                </a:solidFill>
                <a:latin typeface="Century Gothic" panose="020B0502020202020204" pitchFamily="34" charset="0"/>
              </a:rPr>
              <a:t>The </a:t>
            </a:r>
            <a:r>
              <a:rPr lang="en-US" sz="2000" dirty="0">
                <a:solidFill>
                  <a:schemeClr val="accent3"/>
                </a:solidFill>
                <a:latin typeface="Century Gothic" panose="020B0502020202020204" pitchFamily="34" charset="0"/>
              </a:rPr>
              <a:t>COVID-19 Response</a:t>
            </a:r>
          </a:p>
        </p:txBody>
      </p:sp>
    </p:spTree>
    <p:extLst>
      <p:ext uri="{BB962C8B-B14F-4D97-AF65-F5344CB8AC3E}">
        <p14:creationId xmlns:p14="http://schemas.microsoft.com/office/powerpoint/2010/main" val="30371744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8D877B3-D348-4611-9BDB-C5374591D951}" type="slidenum">
              <a:rPr lang="en-US" smtClean="0"/>
              <a:pPr/>
              <a:t>54</a:t>
            </a:fld>
            <a:endParaRPr lang="en-US" dirty="0"/>
          </a:p>
        </p:txBody>
      </p:sp>
      <p:sp>
        <p:nvSpPr>
          <p:cNvPr id="3" name="Slide Number Placeholder 1"/>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54</a:t>
            </a:fld>
            <a:endParaRPr lang="en-US" dirty="0"/>
          </a:p>
        </p:txBody>
      </p:sp>
      <p:sp>
        <p:nvSpPr>
          <p:cNvPr id="4" name="Title 1"/>
          <p:cNvSpPr txBox="1">
            <a:spLocks/>
          </p:cNvSpPr>
          <p:nvPr/>
        </p:nvSpPr>
        <p:spPr>
          <a:xfrm>
            <a:off x="466468" y="281089"/>
            <a:ext cx="9459502" cy="1783443"/>
          </a:xfrm>
          <a:prstGeom prst="rect">
            <a:avLst/>
          </a:prstGeom>
        </p:spPr>
        <p:txBody>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sz="4200" dirty="0" smtClean="0"/>
              <a:t>Global Consortium Listening Sessions</a:t>
            </a:r>
            <a:endParaRPr lang="en-US" sz="4200" dirty="0"/>
          </a:p>
        </p:txBody>
      </p:sp>
      <p:sp>
        <p:nvSpPr>
          <p:cNvPr id="5" name="TextBox 4">
            <a:extLst>
              <a:ext uri="{FF2B5EF4-FFF2-40B4-BE49-F238E27FC236}">
                <a16:creationId xmlns:a16="http://schemas.microsoft.com/office/drawing/2014/main" id="{780846DC-49BD-A64B-8E5F-91F989A3186E}"/>
              </a:ext>
            </a:extLst>
          </p:cNvPr>
          <p:cNvSpPr txBox="1"/>
          <p:nvPr/>
        </p:nvSpPr>
        <p:spPr>
          <a:xfrm>
            <a:off x="3401674" y="1427453"/>
            <a:ext cx="4262181" cy="2954655"/>
          </a:xfrm>
          <a:prstGeom prst="rect">
            <a:avLst/>
          </a:prstGeom>
          <a:noFill/>
        </p:spPr>
        <p:txBody>
          <a:bodyPr wrap="square" lIns="0" rIns="0" rtlCol="0">
            <a:spAutoFit/>
          </a:bodyPr>
          <a:lstStyle/>
          <a:p>
            <a:pPr>
              <a:lnSpc>
                <a:spcPct val="150000"/>
              </a:lnSpc>
            </a:pPr>
            <a:r>
              <a:rPr lang="en-US" sz="1400" b="1" dirty="0">
                <a:solidFill>
                  <a:schemeClr val="accent1"/>
                </a:solidFill>
              </a:rPr>
              <a:t>Participating Organizations</a:t>
            </a:r>
          </a:p>
          <a:p>
            <a:pPr marL="742950" lvl="1" indent="-285750">
              <a:buClr>
                <a:schemeClr val="accent3"/>
              </a:buClr>
              <a:buFont typeface="Arial" panose="020B0604020202020204" pitchFamily="34" charset="0"/>
              <a:buChar char="•"/>
            </a:pPr>
            <a:r>
              <a:rPr lang="en-US" sz="1200" dirty="0"/>
              <a:t>Centers for Medicaid and Medicare </a:t>
            </a:r>
            <a:r>
              <a:rPr lang="en-US" sz="1200" dirty="0" smtClean="0"/>
              <a:t>Services</a:t>
            </a:r>
          </a:p>
          <a:p>
            <a:pPr marL="742950" lvl="1" indent="-285750">
              <a:buClr>
                <a:schemeClr val="accent3"/>
              </a:buClr>
              <a:buFont typeface="Arial" panose="020B0604020202020204" pitchFamily="34" charset="0"/>
              <a:buChar char="•"/>
            </a:pPr>
            <a:r>
              <a:rPr lang="en-US" sz="1200" dirty="0" smtClean="0"/>
              <a:t>Cerner Corporation</a:t>
            </a:r>
          </a:p>
          <a:p>
            <a:pPr marL="742950" lvl="1" indent="-285750">
              <a:buClr>
                <a:schemeClr val="accent3"/>
              </a:buClr>
              <a:buFont typeface="Arial" panose="020B0604020202020204" pitchFamily="34" charset="0"/>
              <a:buChar char="•"/>
            </a:pPr>
            <a:r>
              <a:rPr lang="en-US" sz="1200" dirty="0" smtClean="0"/>
              <a:t>Executive Office </a:t>
            </a:r>
            <a:r>
              <a:rPr lang="en-US" sz="1200" dirty="0"/>
              <a:t>of Health and Human </a:t>
            </a:r>
            <a:r>
              <a:rPr lang="en-US" sz="1200" dirty="0" smtClean="0"/>
              <a:t>Services, State of Rhode Island</a:t>
            </a:r>
          </a:p>
          <a:p>
            <a:pPr marL="742950" lvl="1" indent="-285750">
              <a:buClr>
                <a:schemeClr val="accent3"/>
              </a:buClr>
              <a:buFont typeface="Arial" panose="020B0604020202020204" pitchFamily="34" charset="0"/>
              <a:buChar char="•"/>
            </a:pPr>
            <a:r>
              <a:rPr lang="en-US" sz="1200" dirty="0" smtClean="0"/>
              <a:t>HealthShare Exchange </a:t>
            </a:r>
          </a:p>
          <a:p>
            <a:pPr marL="742950" lvl="1" indent="-285750">
              <a:buClr>
                <a:schemeClr val="accent3"/>
              </a:buClr>
              <a:buFont typeface="Arial" panose="020B0604020202020204" pitchFamily="34" charset="0"/>
              <a:buChar char="•"/>
            </a:pPr>
            <a:r>
              <a:rPr lang="en-US" sz="1200" dirty="0"/>
              <a:t>HLN </a:t>
            </a:r>
            <a:r>
              <a:rPr lang="en-US" sz="1200" dirty="0" smtClean="0"/>
              <a:t>Consulting</a:t>
            </a:r>
          </a:p>
          <a:p>
            <a:pPr marL="742950" lvl="1" indent="-285750">
              <a:buClr>
                <a:schemeClr val="accent3"/>
              </a:buClr>
              <a:buFont typeface="Arial" panose="020B0604020202020204" pitchFamily="34" charset="0"/>
              <a:buChar char="•"/>
            </a:pPr>
            <a:r>
              <a:rPr lang="en-US" sz="1200" dirty="0"/>
              <a:t>Mt. Sinai Health </a:t>
            </a:r>
            <a:r>
              <a:rPr lang="en-US" sz="1200" dirty="0" smtClean="0"/>
              <a:t>System</a:t>
            </a:r>
          </a:p>
          <a:p>
            <a:pPr marL="742950" lvl="1" indent="-285750">
              <a:buClr>
                <a:schemeClr val="accent3"/>
              </a:buClr>
              <a:buFont typeface="Arial" panose="020B0604020202020204" pitchFamily="34" charset="0"/>
              <a:buChar char="•"/>
            </a:pPr>
            <a:r>
              <a:rPr lang="en-US" sz="1200" dirty="0" smtClean="0"/>
              <a:t>Ohio </a:t>
            </a:r>
            <a:r>
              <a:rPr lang="en-US" sz="1200" dirty="0"/>
              <a:t>State University Wexner Medical </a:t>
            </a:r>
            <a:r>
              <a:rPr lang="en-US" sz="1200" dirty="0" smtClean="0"/>
              <a:t>Center</a:t>
            </a:r>
          </a:p>
          <a:p>
            <a:pPr marL="742950" lvl="1" indent="-285750">
              <a:buClr>
                <a:schemeClr val="accent3"/>
              </a:buClr>
              <a:buFont typeface="Arial" panose="020B0604020202020204" pitchFamily="34" charset="0"/>
              <a:buChar char="•"/>
            </a:pPr>
            <a:r>
              <a:rPr lang="en-US" sz="1200" dirty="0" smtClean="0"/>
              <a:t>Office of the National Coordinator of Health IT</a:t>
            </a:r>
          </a:p>
          <a:p>
            <a:pPr marL="742950" lvl="1" indent="-285750">
              <a:buClr>
                <a:schemeClr val="accent3"/>
              </a:buClr>
              <a:buFont typeface="Arial" panose="020B0604020202020204" pitchFamily="34" charset="0"/>
              <a:buChar char="•"/>
            </a:pPr>
            <a:r>
              <a:rPr lang="en-US" sz="1200" dirty="0" smtClean="0"/>
              <a:t>Philips</a:t>
            </a:r>
          </a:p>
          <a:p>
            <a:pPr marL="742950" lvl="1" indent="-285750">
              <a:buClr>
                <a:schemeClr val="accent3"/>
              </a:buClr>
              <a:buFont typeface="Arial" panose="020B0604020202020204" pitchFamily="34" charset="0"/>
              <a:buChar char="•"/>
            </a:pPr>
            <a:r>
              <a:rPr lang="en-US" sz="1200" dirty="0" smtClean="0"/>
              <a:t>Sutter Health</a:t>
            </a:r>
          </a:p>
          <a:p>
            <a:pPr marL="742950" lvl="1" indent="-285750">
              <a:buClr>
                <a:schemeClr val="accent3"/>
              </a:buClr>
              <a:buFont typeface="Arial" panose="020B0604020202020204" pitchFamily="34" charset="0"/>
              <a:buChar char="•"/>
            </a:pPr>
            <a:r>
              <a:rPr lang="en-US" sz="1200" dirty="0" smtClean="0"/>
              <a:t>Rhode Island Department of Public Health</a:t>
            </a:r>
          </a:p>
          <a:p>
            <a:pPr>
              <a:lnSpc>
                <a:spcPct val="150000"/>
              </a:lnSpc>
            </a:pPr>
            <a:endParaRPr lang="en-US" sz="1400" b="1" dirty="0">
              <a:solidFill>
                <a:schemeClr val="bg2"/>
              </a:solidFill>
              <a:latin typeface="Century Gothic" panose="020B0502020202020204" pitchFamily="34" charset="0"/>
            </a:endParaRPr>
          </a:p>
        </p:txBody>
      </p:sp>
      <p:sp>
        <p:nvSpPr>
          <p:cNvPr id="6" name="Rectangle 5"/>
          <p:cNvSpPr/>
          <p:nvPr/>
        </p:nvSpPr>
        <p:spPr>
          <a:xfrm>
            <a:off x="466468" y="775142"/>
            <a:ext cx="6722513" cy="400110"/>
          </a:xfrm>
          <a:prstGeom prst="rect">
            <a:avLst/>
          </a:prstGeom>
        </p:spPr>
        <p:txBody>
          <a:bodyPr wrap="square">
            <a:spAutoFit/>
          </a:bodyPr>
          <a:lstStyle/>
          <a:p>
            <a:r>
              <a:rPr lang="en-US" sz="2000" dirty="0" smtClean="0">
                <a:solidFill>
                  <a:schemeClr val="accent3"/>
                </a:solidFill>
                <a:latin typeface="Century Gothic" panose="020B0502020202020204" pitchFamily="34" charset="0"/>
                <a:ea typeface="+mj-ea"/>
                <a:cs typeface="+mj-cs"/>
              </a:rPr>
              <a:t>Inaugural Series: On the Frontline of COVID-19</a:t>
            </a:r>
            <a:endParaRPr lang="en-US" sz="2400" i="1" dirty="0">
              <a:solidFill>
                <a:schemeClr val="accent3"/>
              </a:solidFill>
              <a:latin typeface="Century Gothic" panose="020B0502020202020204" pitchFamily="34" charset="0"/>
              <a:ea typeface="+mj-ea"/>
              <a:cs typeface="+mj-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929136" y="2300194"/>
            <a:ext cx="3818491" cy="2650360"/>
          </a:xfrm>
          <a:prstGeom prst="rect">
            <a:avLst/>
          </a:prstGeom>
        </p:spPr>
      </p:pic>
      <p:sp>
        <p:nvSpPr>
          <p:cNvPr id="8" name="TextBox 7">
            <a:extLst>
              <a:ext uri="{FF2B5EF4-FFF2-40B4-BE49-F238E27FC236}">
                <a16:creationId xmlns:a16="http://schemas.microsoft.com/office/drawing/2014/main" id="{780846DC-49BD-A64B-8E5F-91F989A3186E}"/>
              </a:ext>
            </a:extLst>
          </p:cNvPr>
          <p:cNvSpPr txBox="1"/>
          <p:nvPr/>
        </p:nvSpPr>
        <p:spPr>
          <a:xfrm>
            <a:off x="270558" y="1440655"/>
            <a:ext cx="2998475" cy="2523768"/>
          </a:xfrm>
          <a:prstGeom prst="rect">
            <a:avLst/>
          </a:prstGeom>
          <a:noFill/>
        </p:spPr>
        <p:txBody>
          <a:bodyPr wrap="square" lIns="0" rIns="0" rtlCol="0">
            <a:spAutoFit/>
          </a:bodyPr>
          <a:lstStyle/>
          <a:p>
            <a:r>
              <a:rPr lang="en-US" sz="1400" b="1" dirty="0">
                <a:solidFill>
                  <a:schemeClr val="accent1"/>
                </a:solidFill>
              </a:rPr>
              <a:t>Three-part series </a:t>
            </a:r>
          </a:p>
          <a:p>
            <a:pPr marL="742950" lvl="1" indent="-285750">
              <a:buClr>
                <a:schemeClr val="accent3"/>
              </a:buClr>
              <a:buFont typeface="Arial" panose="020B0604020202020204" pitchFamily="34" charset="0"/>
              <a:buChar char="•"/>
            </a:pPr>
            <a:r>
              <a:rPr lang="en-US" sz="1200" b="1" dirty="0"/>
              <a:t>Clinicians</a:t>
            </a:r>
            <a:r>
              <a:rPr lang="en-US" sz="1200" dirty="0"/>
              <a:t> and </a:t>
            </a:r>
            <a:r>
              <a:rPr lang="en-US" sz="1200" b="1" dirty="0"/>
              <a:t>Provider Organizations </a:t>
            </a:r>
            <a:r>
              <a:rPr lang="en-US" sz="1200" dirty="0"/>
              <a:t>on the Frontline of COVID-19: Data exchange needs and pain </a:t>
            </a:r>
            <a:r>
              <a:rPr lang="en-US" sz="1200" dirty="0" smtClean="0"/>
              <a:t>points</a:t>
            </a:r>
            <a:endParaRPr lang="en-US" sz="1200" dirty="0"/>
          </a:p>
          <a:p>
            <a:pPr marL="742950" lvl="1" indent="-285750">
              <a:buClr>
                <a:schemeClr val="accent3"/>
              </a:buClr>
              <a:buFont typeface="Arial" panose="020B0604020202020204" pitchFamily="34" charset="0"/>
              <a:buChar char="•"/>
            </a:pPr>
            <a:r>
              <a:rPr lang="en-US" sz="1200" b="1" dirty="0" smtClean="0"/>
              <a:t>HIT </a:t>
            </a:r>
            <a:r>
              <a:rPr lang="en-US" sz="1200" b="1" dirty="0"/>
              <a:t>Professionals </a:t>
            </a:r>
            <a:r>
              <a:rPr lang="en-US" sz="1200" dirty="0"/>
              <a:t>and </a:t>
            </a:r>
            <a:r>
              <a:rPr lang="en-US" sz="1200" b="1" dirty="0"/>
              <a:t>Market Suppliers </a:t>
            </a:r>
            <a:r>
              <a:rPr lang="en-US" sz="1200" dirty="0"/>
              <a:t>– Accelerating Interoperability by Leveraging Existing </a:t>
            </a:r>
            <a:r>
              <a:rPr lang="en-US" sz="1200" dirty="0" smtClean="0"/>
              <a:t>Resources</a:t>
            </a:r>
            <a:endParaRPr lang="en-US" sz="1200" dirty="0"/>
          </a:p>
          <a:p>
            <a:pPr marL="742950" lvl="1" indent="-285750">
              <a:buClr>
                <a:schemeClr val="accent3"/>
              </a:buClr>
              <a:buFont typeface="Arial" panose="020B0604020202020204" pitchFamily="34" charset="0"/>
              <a:buChar char="•"/>
            </a:pPr>
            <a:r>
              <a:rPr lang="en-US" sz="1200" dirty="0" smtClean="0"/>
              <a:t>How </a:t>
            </a:r>
            <a:r>
              <a:rPr lang="en-US" sz="1200" b="1" dirty="0"/>
              <a:t>Governments</a:t>
            </a:r>
            <a:r>
              <a:rPr lang="en-US" sz="1200" dirty="0"/>
              <a:t> and </a:t>
            </a:r>
            <a:r>
              <a:rPr lang="en-US" sz="1200" b="1" dirty="0"/>
              <a:t>Ministries of Health</a:t>
            </a:r>
            <a:r>
              <a:rPr lang="en-US" sz="1200" dirty="0"/>
              <a:t> are Working with the Industry to Respond to </a:t>
            </a:r>
            <a:r>
              <a:rPr lang="en-US" sz="1200" dirty="0" smtClean="0"/>
              <a:t>COVID-19</a:t>
            </a:r>
            <a:endParaRPr lang="en-US" sz="1200" dirty="0"/>
          </a:p>
        </p:txBody>
      </p:sp>
      <p:sp>
        <p:nvSpPr>
          <p:cNvPr id="9" name="TextBox 8">
            <a:extLst>
              <a:ext uri="{FF2B5EF4-FFF2-40B4-BE49-F238E27FC236}">
                <a16:creationId xmlns:a16="http://schemas.microsoft.com/office/drawing/2014/main" id="{780846DC-49BD-A64B-8E5F-91F989A3186E}"/>
              </a:ext>
            </a:extLst>
          </p:cNvPr>
          <p:cNvSpPr txBox="1"/>
          <p:nvPr/>
        </p:nvSpPr>
        <p:spPr>
          <a:xfrm>
            <a:off x="320447" y="4203020"/>
            <a:ext cx="2355756" cy="1661993"/>
          </a:xfrm>
          <a:prstGeom prst="rect">
            <a:avLst/>
          </a:prstGeom>
          <a:noFill/>
        </p:spPr>
        <p:txBody>
          <a:bodyPr wrap="square" lIns="0" rIns="0" rtlCol="0">
            <a:spAutoFit/>
          </a:bodyPr>
          <a:lstStyle/>
          <a:p>
            <a:pPr>
              <a:lnSpc>
                <a:spcPct val="150000"/>
              </a:lnSpc>
            </a:pPr>
            <a:r>
              <a:rPr lang="en-US" sz="1400" b="1" dirty="0">
                <a:solidFill>
                  <a:schemeClr val="accent1"/>
                </a:solidFill>
              </a:rPr>
              <a:t>Deliverables</a:t>
            </a:r>
          </a:p>
          <a:p>
            <a:pPr marL="742950" lvl="1" indent="-285750">
              <a:buClr>
                <a:schemeClr val="accent3"/>
              </a:buClr>
              <a:buFont typeface="Arial" panose="020B0604020202020204" pitchFamily="34" charset="0"/>
              <a:buChar char="•"/>
            </a:pPr>
            <a:r>
              <a:rPr lang="en-US" sz="1200" dirty="0" smtClean="0"/>
              <a:t>Overview Report</a:t>
            </a:r>
          </a:p>
          <a:p>
            <a:pPr marL="742950" lvl="1" indent="-285750">
              <a:buClr>
                <a:schemeClr val="accent3"/>
              </a:buClr>
              <a:buFont typeface="Arial" panose="020B0604020202020204" pitchFamily="34" charset="0"/>
              <a:buChar char="•"/>
            </a:pPr>
            <a:r>
              <a:rPr lang="en-US" sz="1200" dirty="0" smtClean="0"/>
              <a:t>Sharable Recordings</a:t>
            </a:r>
          </a:p>
          <a:p>
            <a:pPr marL="742950" lvl="1" indent="-285750">
              <a:buClr>
                <a:schemeClr val="accent3"/>
              </a:buClr>
              <a:buFont typeface="Arial" panose="020B0604020202020204" pitchFamily="34" charset="0"/>
              <a:buChar char="•"/>
            </a:pPr>
            <a:r>
              <a:rPr lang="en-US" sz="1200" dirty="0" smtClean="0"/>
              <a:t>Curated Transcripts</a:t>
            </a:r>
          </a:p>
          <a:p>
            <a:pPr marL="742950" lvl="1" indent="-285750">
              <a:buClr>
                <a:schemeClr val="accent3"/>
              </a:buClr>
              <a:buFont typeface="Arial" panose="020B0604020202020204" pitchFamily="34" charset="0"/>
              <a:buChar char="•"/>
            </a:pPr>
            <a:r>
              <a:rPr lang="en-US" sz="1200" dirty="0" smtClean="0"/>
              <a:t>Social Media</a:t>
            </a:r>
          </a:p>
          <a:p>
            <a:pPr marL="742950" lvl="1" indent="-285750">
              <a:buFont typeface="Arial" panose="020B0604020202020204" pitchFamily="34" charset="0"/>
              <a:buChar char="•"/>
            </a:pPr>
            <a:endParaRPr lang="en-US" sz="1200" dirty="0" smtClean="0"/>
          </a:p>
          <a:p>
            <a:pPr>
              <a:lnSpc>
                <a:spcPct val="150000"/>
              </a:lnSpc>
            </a:pPr>
            <a:endParaRPr lang="en-US" sz="1400" b="1" dirty="0">
              <a:solidFill>
                <a:schemeClr val="bg2"/>
              </a:solidFill>
              <a:latin typeface="Century Gothic" panose="020B0502020202020204" pitchFamily="34" charset="0"/>
            </a:endParaRPr>
          </a:p>
        </p:txBody>
      </p:sp>
      <p:pic>
        <p:nvPicPr>
          <p:cNvPr id="10" name="Picture 9"/>
          <p:cNvPicPr>
            <a:picLocks noChangeAspect="1"/>
          </p:cNvPicPr>
          <p:nvPr/>
        </p:nvPicPr>
        <p:blipFill rotWithShape="1">
          <a:blip r:embed="rId3"/>
          <a:srcRect l="17151" t="25396" r="16781" b="23962"/>
          <a:stretch/>
        </p:blipFill>
        <p:spPr>
          <a:xfrm>
            <a:off x="1573307" y="6342208"/>
            <a:ext cx="645459" cy="38222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1" y="6332257"/>
            <a:ext cx="1115673" cy="343006"/>
          </a:xfrm>
          <a:prstGeom prst="rect">
            <a:avLst/>
          </a:prstGeom>
        </p:spPr>
      </p:pic>
      <p:sp>
        <p:nvSpPr>
          <p:cNvPr id="12" name="Rectangle 11"/>
          <p:cNvSpPr/>
          <p:nvPr/>
        </p:nvSpPr>
        <p:spPr>
          <a:xfrm>
            <a:off x="3292408" y="4255176"/>
            <a:ext cx="4193059" cy="1154162"/>
          </a:xfrm>
          <a:prstGeom prst="rect">
            <a:avLst/>
          </a:prstGeom>
        </p:spPr>
        <p:txBody>
          <a:bodyPr wrap="square">
            <a:spAutoFit/>
          </a:bodyPr>
          <a:lstStyle/>
          <a:p>
            <a:pPr>
              <a:lnSpc>
                <a:spcPct val="150000"/>
              </a:lnSpc>
            </a:pPr>
            <a:r>
              <a:rPr lang="en-US" sz="1400" b="1" dirty="0">
                <a:solidFill>
                  <a:schemeClr val="accent1"/>
                </a:solidFill>
              </a:rPr>
              <a:t>Upcoming </a:t>
            </a:r>
            <a:r>
              <a:rPr lang="en-US" sz="1400" b="1" dirty="0" smtClean="0">
                <a:solidFill>
                  <a:schemeClr val="accent1"/>
                </a:solidFill>
              </a:rPr>
              <a:t>Topics (For Release)</a:t>
            </a:r>
            <a:endParaRPr lang="en-US" sz="1400" b="1" dirty="0">
              <a:solidFill>
                <a:schemeClr val="accent1"/>
              </a:solidFill>
            </a:endParaRPr>
          </a:p>
          <a:p>
            <a:pPr marL="742950" lvl="1" indent="-285750">
              <a:buClr>
                <a:schemeClr val="accent3"/>
              </a:buClr>
              <a:buFont typeface="Arial" panose="020B0604020202020204" pitchFamily="34" charset="0"/>
              <a:buChar char="•"/>
            </a:pPr>
            <a:r>
              <a:rPr lang="en-US" sz="1200" b="1" dirty="0">
                <a:solidFill>
                  <a:schemeClr val="bg2"/>
                </a:solidFill>
                <a:latin typeface="Century Gothic" panose="020B0502020202020204" pitchFamily="34" charset="0"/>
              </a:rPr>
              <a:t>Global Digital Health </a:t>
            </a:r>
            <a:r>
              <a:rPr lang="en-US" sz="1200" b="1" dirty="0" smtClean="0">
                <a:solidFill>
                  <a:schemeClr val="bg2"/>
                </a:solidFill>
                <a:latin typeface="Century Gothic" panose="020B0502020202020204" pitchFamily="34" charset="0"/>
              </a:rPr>
              <a:t>Partnership            </a:t>
            </a:r>
            <a:r>
              <a:rPr lang="en-US" sz="1200" dirty="0" smtClean="0">
                <a:solidFill>
                  <a:schemeClr val="bg2"/>
                </a:solidFill>
                <a:latin typeface="Century Gothic" panose="020B0502020202020204" pitchFamily="34" charset="0"/>
              </a:rPr>
              <a:t>Video</a:t>
            </a:r>
            <a:r>
              <a:rPr lang="en-US" sz="1200" b="1" dirty="0" smtClean="0">
                <a:solidFill>
                  <a:schemeClr val="bg2"/>
                </a:solidFill>
                <a:latin typeface="Century Gothic" panose="020B0502020202020204" pitchFamily="34" charset="0"/>
              </a:rPr>
              <a:t> </a:t>
            </a:r>
            <a:r>
              <a:rPr lang="en-US" sz="1200" dirty="0" smtClean="0">
                <a:solidFill>
                  <a:schemeClr val="bg2"/>
                </a:solidFill>
                <a:latin typeface="Century Gothic" panose="020B0502020202020204" pitchFamily="34" charset="0"/>
              </a:rPr>
              <a:t>interview series hosted by Tim Kelsey</a:t>
            </a:r>
            <a:endParaRPr lang="en-US" sz="1200" dirty="0" smtClean="0"/>
          </a:p>
          <a:p>
            <a:pPr marL="742950" lvl="1" indent="-285750">
              <a:buClr>
                <a:schemeClr val="accent3"/>
              </a:buClr>
              <a:buFont typeface="Arial" panose="020B0604020202020204" pitchFamily="34" charset="0"/>
              <a:buChar char="•"/>
            </a:pPr>
            <a:r>
              <a:rPr lang="en-US" sz="1200" b="1" dirty="0" smtClean="0"/>
              <a:t>International </a:t>
            </a:r>
            <a:r>
              <a:rPr lang="en-US" sz="1200" b="1" dirty="0"/>
              <a:t>Patient </a:t>
            </a:r>
            <a:r>
              <a:rPr lang="en-US" sz="1200" b="1" dirty="0" smtClean="0"/>
              <a:t>Summary                </a:t>
            </a:r>
            <a:r>
              <a:rPr lang="en-US" sz="1200" dirty="0" smtClean="0">
                <a:solidFill>
                  <a:schemeClr val="bg2"/>
                </a:solidFill>
                <a:latin typeface="Century Gothic" panose="020B0502020202020204" pitchFamily="34" charset="0"/>
              </a:rPr>
              <a:t>Video</a:t>
            </a:r>
            <a:r>
              <a:rPr lang="en-US" sz="1200" b="1" dirty="0" smtClean="0">
                <a:solidFill>
                  <a:schemeClr val="bg2"/>
                </a:solidFill>
                <a:latin typeface="Century Gothic" panose="020B0502020202020204" pitchFamily="34" charset="0"/>
              </a:rPr>
              <a:t> </a:t>
            </a:r>
            <a:r>
              <a:rPr lang="en-US" sz="1200" dirty="0">
                <a:solidFill>
                  <a:schemeClr val="bg2"/>
                </a:solidFill>
                <a:latin typeface="Century Gothic" panose="020B0502020202020204" pitchFamily="34" charset="0"/>
              </a:rPr>
              <a:t>interview series hosted by Tim Kelsey</a:t>
            </a:r>
            <a:endParaRPr lang="en-US" sz="1200" dirty="0"/>
          </a:p>
        </p:txBody>
      </p:sp>
    </p:spTree>
    <p:extLst>
      <p:ext uri="{BB962C8B-B14F-4D97-AF65-F5344CB8AC3E}">
        <p14:creationId xmlns:p14="http://schemas.microsoft.com/office/powerpoint/2010/main" val="38336994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6000" dirty="0" smtClean="0">
                <a:solidFill>
                  <a:srgbClr val="FFFFFF"/>
                </a:solidFill>
                <a:latin typeface="Prometo Medium" panose="020B0704030203060203" pitchFamily="34" charset="0"/>
              </a:rPr>
              <a:t>Interoperability Initiatives Supported by the Consortium</a:t>
            </a:r>
            <a:endParaRPr lang="en-US" sz="6000" dirty="0">
              <a:solidFill>
                <a:srgbClr val="FFFFFF"/>
              </a:solidFill>
              <a:latin typeface="Prometo Medium" panose="020B0704030203060203" pitchFamily="34" charset="0"/>
            </a:endParaRP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55</a:t>
            </a:fld>
            <a:endParaRPr lang="en-US" dirty="0"/>
          </a:p>
        </p:txBody>
      </p:sp>
      <p:sp>
        <p:nvSpPr>
          <p:cNvPr id="8" name="Rectangle 7"/>
          <p:cNvSpPr/>
          <p:nvPr/>
        </p:nvSpPr>
        <p:spPr>
          <a:xfrm>
            <a:off x="256877" y="6177064"/>
            <a:ext cx="1468877" cy="564204"/>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80735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a:extLst>
              <a:ext uri="{28A0092B-C50C-407E-A947-70E740481C1C}">
                <a14:useLocalDpi xmlns:a14="http://schemas.microsoft.com/office/drawing/2010/main" val="0"/>
              </a:ext>
            </a:extLst>
          </a:blip>
          <a:srcRect r="53452" b="56190"/>
          <a:stretch/>
        </p:blipFill>
        <p:spPr>
          <a:xfrm>
            <a:off x="0" y="0"/>
            <a:ext cx="5675086" cy="3004457"/>
          </a:xfrm>
          <a:prstGeom prst="rect">
            <a:avLst/>
          </a:prstGeom>
        </p:spPr>
      </p:pic>
      <p:sp>
        <p:nvSpPr>
          <p:cNvPr id="2" name="Slide Number Placeholder 1"/>
          <p:cNvSpPr>
            <a:spLocks noGrp="1"/>
          </p:cNvSpPr>
          <p:nvPr>
            <p:ph type="sldNum" sz="quarter" idx="4"/>
          </p:nvPr>
        </p:nvSpPr>
        <p:spPr/>
        <p:txBody>
          <a:bodyPr/>
          <a:lstStyle/>
          <a:p>
            <a:fld id="{D8D877B3-D348-4611-9BDB-C5374591D951}" type="slidenum">
              <a:rPr lang="en-US" smtClean="0"/>
              <a:pPr/>
              <a:t>56</a:t>
            </a:fld>
            <a:endParaRPr lang="en-US" dirty="0"/>
          </a:p>
        </p:txBody>
      </p:sp>
      <p:cxnSp>
        <p:nvCxnSpPr>
          <p:cNvPr id="3" name="Straight Connector 2"/>
          <p:cNvCxnSpPr/>
          <p:nvPr/>
        </p:nvCxnSpPr>
        <p:spPr>
          <a:xfrm>
            <a:off x="6096895" y="693823"/>
            <a:ext cx="7061" cy="5696355"/>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7D12EDF1-6427-1E4A-A94D-16A7DA927B31}"/>
              </a:ext>
            </a:extLst>
          </p:cNvPr>
          <p:cNvGrpSpPr/>
          <p:nvPr/>
        </p:nvGrpSpPr>
        <p:grpSpPr>
          <a:xfrm>
            <a:off x="5912405" y="1157246"/>
            <a:ext cx="416560" cy="416560"/>
            <a:chOff x="6052888" y="1435897"/>
            <a:chExt cx="416560" cy="416560"/>
          </a:xfrm>
          <a:solidFill>
            <a:schemeClr val="accent2"/>
          </a:solidFill>
        </p:grpSpPr>
        <p:sp>
          <p:nvSpPr>
            <p:cNvPr id="5" name="Oval 4">
              <a:extLst>
                <a:ext uri="{FF2B5EF4-FFF2-40B4-BE49-F238E27FC236}">
                  <a16:creationId xmlns:a16="http://schemas.microsoft.com/office/drawing/2014/main" id="{6D837585-1786-CE46-BF47-9BC847C756D8}"/>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6" name="Picture 5">
              <a:extLst>
                <a:ext uri="{FF2B5EF4-FFF2-40B4-BE49-F238E27FC236}">
                  <a16:creationId xmlns:a16="http://schemas.microsoft.com/office/drawing/2014/main" id="{42B79302-86B2-C246-8137-26D7B043879C}"/>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8" name="Slide Number Placeholder 2"/>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56</a:t>
            </a:fld>
            <a:endParaRPr lang="en-US" dirty="0"/>
          </a:p>
        </p:txBody>
      </p:sp>
      <p:sp>
        <p:nvSpPr>
          <p:cNvPr id="9" name="TextBox 8"/>
          <p:cNvSpPr txBox="1"/>
          <p:nvPr/>
        </p:nvSpPr>
        <p:spPr>
          <a:xfrm>
            <a:off x="6738898" y="291082"/>
            <a:ext cx="4244986" cy="338554"/>
          </a:xfrm>
          <a:prstGeom prst="rect">
            <a:avLst/>
          </a:prstGeom>
          <a:noFill/>
        </p:spPr>
        <p:txBody>
          <a:bodyPr wrap="square" lIns="0" rIns="0" rtlCol="0">
            <a:spAutoFit/>
          </a:bodyPr>
          <a:lstStyle/>
          <a:p>
            <a:r>
              <a:rPr lang="en-US" sz="1600" i="1" dirty="0" smtClean="0">
                <a:solidFill>
                  <a:srgbClr val="1E22AA"/>
                </a:solidFill>
                <a:latin typeface="Prometo Medium" panose="020B0704030203060203" pitchFamily="34" charset="0"/>
              </a:rPr>
              <a:t>North American Connectathon</a:t>
            </a:r>
            <a:endParaRPr lang="en-US" sz="1600" i="1" dirty="0">
              <a:solidFill>
                <a:srgbClr val="1E22AA"/>
              </a:solidFill>
              <a:latin typeface="Prometo Medium" panose="020B0704030203060203" pitchFamily="34" charset="0"/>
            </a:endParaRPr>
          </a:p>
        </p:txBody>
      </p:sp>
      <p:grpSp>
        <p:nvGrpSpPr>
          <p:cNvPr id="10" name="Group 9">
            <a:extLst>
              <a:ext uri="{FF2B5EF4-FFF2-40B4-BE49-F238E27FC236}">
                <a16:creationId xmlns:a16="http://schemas.microsoft.com/office/drawing/2014/main" id="{5995CC75-B476-0E49-8E97-E4815442082A}"/>
              </a:ext>
            </a:extLst>
          </p:cNvPr>
          <p:cNvGrpSpPr/>
          <p:nvPr/>
        </p:nvGrpSpPr>
        <p:grpSpPr>
          <a:xfrm>
            <a:off x="5895676" y="366459"/>
            <a:ext cx="416560" cy="416560"/>
            <a:chOff x="6052888" y="1435897"/>
            <a:chExt cx="416560" cy="416560"/>
          </a:xfrm>
        </p:grpSpPr>
        <p:sp>
          <p:nvSpPr>
            <p:cNvPr id="11" name="Oval 10">
              <a:extLst>
                <a:ext uri="{FF2B5EF4-FFF2-40B4-BE49-F238E27FC236}">
                  <a16:creationId xmlns:a16="http://schemas.microsoft.com/office/drawing/2014/main" id="{B3B5C462-45B6-0B4C-A980-0482B4B74052}"/>
                </a:ext>
              </a:extLst>
            </p:cNvPr>
            <p:cNvSpPr/>
            <p:nvPr/>
          </p:nvSpPr>
          <p:spPr>
            <a:xfrm>
              <a:off x="6052888" y="1435897"/>
              <a:ext cx="416560" cy="4165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12" name="Picture 11">
              <a:extLst>
                <a:ext uri="{FF2B5EF4-FFF2-40B4-BE49-F238E27FC236}">
                  <a16:creationId xmlns:a16="http://schemas.microsoft.com/office/drawing/2014/main" id="{60BB8AA9-CCB0-D14A-B77E-0DA5E76233F1}"/>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nvGrpSpPr>
          <p:cNvPr id="13" name="Group 12">
            <a:extLst>
              <a:ext uri="{FF2B5EF4-FFF2-40B4-BE49-F238E27FC236}">
                <a16:creationId xmlns:a16="http://schemas.microsoft.com/office/drawing/2014/main" id="{5CAF5AD7-CA74-4F46-8AD1-8830C860F105}"/>
              </a:ext>
            </a:extLst>
          </p:cNvPr>
          <p:cNvGrpSpPr/>
          <p:nvPr/>
        </p:nvGrpSpPr>
        <p:grpSpPr>
          <a:xfrm>
            <a:off x="5888615" y="2290495"/>
            <a:ext cx="416560" cy="416560"/>
            <a:chOff x="6052888" y="1435897"/>
            <a:chExt cx="416560" cy="416560"/>
          </a:xfrm>
          <a:solidFill>
            <a:schemeClr val="accent2"/>
          </a:solidFill>
        </p:grpSpPr>
        <p:sp>
          <p:nvSpPr>
            <p:cNvPr id="14" name="Oval 13">
              <a:extLst>
                <a:ext uri="{FF2B5EF4-FFF2-40B4-BE49-F238E27FC236}">
                  <a16:creationId xmlns:a16="http://schemas.microsoft.com/office/drawing/2014/main" id="{A9C857F0-240D-D442-A91B-A1D0A7FC8DF2}"/>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15" name="Picture 14">
              <a:extLst>
                <a:ext uri="{FF2B5EF4-FFF2-40B4-BE49-F238E27FC236}">
                  <a16:creationId xmlns:a16="http://schemas.microsoft.com/office/drawing/2014/main" id="{51742D9D-0E33-7A48-8300-7EF284FE2BFB}"/>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16" name="TextBox 15"/>
          <p:cNvSpPr txBox="1"/>
          <p:nvPr/>
        </p:nvSpPr>
        <p:spPr>
          <a:xfrm>
            <a:off x="6638253" y="576956"/>
            <a:ext cx="4794838" cy="461665"/>
          </a:xfrm>
          <a:prstGeom prst="rect">
            <a:avLst/>
          </a:prstGeom>
          <a:noFill/>
        </p:spPr>
        <p:txBody>
          <a:bodyPr wrap="square" rtlCol="0">
            <a:spAutoFit/>
          </a:bodyPr>
          <a:lstStyle/>
          <a:p>
            <a:r>
              <a:rPr lang="en-US" sz="1200" dirty="0" smtClean="0">
                <a:solidFill>
                  <a:schemeClr val="bg2"/>
                </a:solidFill>
              </a:rPr>
              <a:t>Healthcare </a:t>
            </a:r>
            <a:r>
              <a:rPr lang="en-US" sz="1200" dirty="0">
                <a:solidFill>
                  <a:schemeClr val="bg2"/>
                </a:solidFill>
              </a:rPr>
              <a:t>industry's largest, most rigorous </a:t>
            </a:r>
            <a:r>
              <a:rPr lang="en-US" sz="1200" dirty="0" smtClean="0">
                <a:solidFill>
                  <a:schemeClr val="bg2"/>
                </a:solidFill>
              </a:rPr>
              <a:t>standards based interoperability </a:t>
            </a:r>
            <a:r>
              <a:rPr lang="en-US" sz="1200" dirty="0">
                <a:solidFill>
                  <a:schemeClr val="bg2"/>
                </a:solidFill>
              </a:rPr>
              <a:t>testing </a:t>
            </a:r>
            <a:r>
              <a:rPr lang="en-US" sz="1200" dirty="0" smtClean="0">
                <a:solidFill>
                  <a:schemeClr val="bg2"/>
                </a:solidFill>
              </a:rPr>
              <a:t>event for products and systems</a:t>
            </a:r>
            <a:endParaRPr lang="en-US" sz="1200" dirty="0">
              <a:solidFill>
                <a:schemeClr val="bg2"/>
              </a:solidFill>
            </a:endParaRPr>
          </a:p>
        </p:txBody>
      </p:sp>
      <p:sp>
        <p:nvSpPr>
          <p:cNvPr id="17" name="TextBox 16">
            <a:extLst>
              <a:ext uri="{FF2B5EF4-FFF2-40B4-BE49-F238E27FC236}">
                <a16:creationId xmlns:a16="http://schemas.microsoft.com/office/drawing/2014/main" id="{8AEFDCC7-CE0A-494C-87F7-7CD7937FAB53}"/>
              </a:ext>
            </a:extLst>
          </p:cNvPr>
          <p:cNvSpPr txBox="1"/>
          <p:nvPr/>
        </p:nvSpPr>
        <p:spPr>
          <a:xfrm>
            <a:off x="833433" y="4123427"/>
            <a:ext cx="4188510" cy="1015663"/>
          </a:xfrm>
          <a:prstGeom prst="rect">
            <a:avLst/>
          </a:prstGeom>
          <a:noFill/>
        </p:spPr>
        <p:txBody>
          <a:bodyPr wrap="square" lIns="0" rIns="0" rtlCol="0">
            <a:spAutoFit/>
          </a:bodyPr>
          <a:lstStyle/>
          <a:p>
            <a:pPr>
              <a:lnSpc>
                <a:spcPts val="1800"/>
              </a:lnSpc>
            </a:pPr>
            <a:r>
              <a:rPr lang="en-US" sz="2000" dirty="0" smtClean="0">
                <a:solidFill>
                  <a:schemeClr val="bg2"/>
                </a:solidFill>
                <a:latin typeface="Century Gothic" panose="020B0502020202020204" pitchFamily="34" charset="0"/>
              </a:rPr>
              <a:t>The IHE USA Team is focusing on the following initiatives to improve interoperability and data exchange</a:t>
            </a:r>
            <a:endParaRPr lang="en-US" sz="2000" dirty="0">
              <a:solidFill>
                <a:schemeClr val="bg2"/>
              </a:solidFill>
              <a:latin typeface="Century Gothic" panose="020B0502020202020204" pitchFamily="34" charset="0"/>
            </a:endParaRPr>
          </a:p>
        </p:txBody>
      </p:sp>
      <p:sp>
        <p:nvSpPr>
          <p:cNvPr id="18" name="TextBox 17">
            <a:extLst>
              <a:ext uri="{FF2B5EF4-FFF2-40B4-BE49-F238E27FC236}">
                <a16:creationId xmlns:a16="http://schemas.microsoft.com/office/drawing/2014/main" id="{7FB24ED9-1466-364E-821B-6EBF30F58DE6}"/>
              </a:ext>
            </a:extLst>
          </p:cNvPr>
          <p:cNvSpPr txBox="1"/>
          <p:nvPr/>
        </p:nvSpPr>
        <p:spPr>
          <a:xfrm>
            <a:off x="833433" y="3497420"/>
            <a:ext cx="4788170" cy="400110"/>
          </a:xfrm>
          <a:prstGeom prst="rect">
            <a:avLst/>
          </a:prstGeom>
          <a:noFill/>
        </p:spPr>
        <p:txBody>
          <a:bodyPr wrap="none" lIns="0" rIns="0" rtlCol="0">
            <a:spAutoFit/>
          </a:bodyPr>
          <a:lstStyle/>
          <a:p>
            <a:r>
              <a:rPr lang="en-US" sz="2000" b="1" dirty="0" smtClean="0">
                <a:solidFill>
                  <a:srgbClr val="FF5A5A"/>
                </a:solidFill>
                <a:latin typeface="Century Gothic" panose="020B0502020202020204" pitchFamily="34" charset="0"/>
              </a:rPr>
              <a:t>Accelerating the Adoption of Health IT</a:t>
            </a:r>
            <a:endParaRPr lang="en-US" sz="2000" b="1" dirty="0">
              <a:solidFill>
                <a:srgbClr val="FF5A5A"/>
              </a:solidFill>
              <a:latin typeface="Century Gothic" panose="020B0502020202020204" pitchFamily="34" charset="0"/>
            </a:endParaRPr>
          </a:p>
        </p:txBody>
      </p:sp>
      <p:sp>
        <p:nvSpPr>
          <p:cNvPr id="19" name="TextBox 18"/>
          <p:cNvSpPr txBox="1"/>
          <p:nvPr/>
        </p:nvSpPr>
        <p:spPr>
          <a:xfrm>
            <a:off x="6713304" y="1119329"/>
            <a:ext cx="4699490" cy="338554"/>
          </a:xfrm>
          <a:prstGeom prst="rect">
            <a:avLst/>
          </a:prstGeom>
          <a:noFill/>
        </p:spPr>
        <p:txBody>
          <a:bodyPr wrap="square" lIns="0" rIns="0" rtlCol="0">
            <a:spAutoFit/>
          </a:bodyPr>
          <a:lstStyle/>
          <a:p>
            <a:r>
              <a:rPr lang="en-US" sz="1600" i="1" dirty="0" smtClean="0">
                <a:solidFill>
                  <a:srgbClr val="1E22AA"/>
                </a:solidFill>
                <a:latin typeface="Prometo Medium" panose="020B0704030203060203" pitchFamily="34" charset="0"/>
              </a:rPr>
              <a:t>IHE Quality Research and Public Health Domain</a:t>
            </a:r>
            <a:endParaRPr lang="en-US" sz="1600" i="1" dirty="0">
              <a:solidFill>
                <a:srgbClr val="1E22AA"/>
              </a:solidFill>
              <a:latin typeface="Prometo Medium" panose="020B0704030203060203" pitchFamily="34" charset="0"/>
            </a:endParaRPr>
          </a:p>
        </p:txBody>
      </p:sp>
      <p:sp>
        <p:nvSpPr>
          <p:cNvPr id="20" name="TextBox 19"/>
          <p:cNvSpPr txBox="1"/>
          <p:nvPr/>
        </p:nvSpPr>
        <p:spPr>
          <a:xfrm>
            <a:off x="6609975" y="1405405"/>
            <a:ext cx="5184019" cy="830997"/>
          </a:xfrm>
          <a:prstGeom prst="rect">
            <a:avLst/>
          </a:prstGeom>
          <a:noFill/>
        </p:spPr>
        <p:txBody>
          <a:bodyPr wrap="square" rtlCol="0">
            <a:spAutoFit/>
          </a:bodyPr>
          <a:lstStyle/>
          <a:p>
            <a:r>
              <a:rPr lang="en-US" sz="1200" dirty="0" smtClean="0">
                <a:solidFill>
                  <a:schemeClr val="bg2"/>
                </a:solidFill>
              </a:rPr>
              <a:t>With CDC  support, addresses information </a:t>
            </a:r>
            <a:r>
              <a:rPr lang="en-US" sz="1200" dirty="0">
                <a:solidFill>
                  <a:schemeClr val="bg2"/>
                </a:solidFill>
              </a:rPr>
              <a:t>exchange and electronic health record content standards necessary to share information relevant to quality improvement in patient care, clinical research and public health </a:t>
            </a:r>
            <a:r>
              <a:rPr lang="en-US" sz="1200" dirty="0" smtClean="0">
                <a:solidFill>
                  <a:schemeClr val="bg2"/>
                </a:solidFill>
              </a:rPr>
              <a:t>monitoring</a:t>
            </a:r>
            <a:endParaRPr lang="en-US" sz="1200" dirty="0">
              <a:solidFill>
                <a:schemeClr val="bg2"/>
              </a:solidFill>
            </a:endParaRPr>
          </a:p>
        </p:txBody>
      </p:sp>
      <p:sp>
        <p:nvSpPr>
          <p:cNvPr id="21" name="TextBox 20"/>
          <p:cNvSpPr txBox="1"/>
          <p:nvPr/>
        </p:nvSpPr>
        <p:spPr>
          <a:xfrm>
            <a:off x="6713304" y="2320329"/>
            <a:ext cx="4244986" cy="338554"/>
          </a:xfrm>
          <a:prstGeom prst="rect">
            <a:avLst/>
          </a:prstGeom>
          <a:noFill/>
        </p:spPr>
        <p:txBody>
          <a:bodyPr wrap="square" lIns="0" rIns="0" rtlCol="0">
            <a:spAutoFit/>
          </a:bodyPr>
          <a:lstStyle/>
          <a:p>
            <a:r>
              <a:rPr lang="en-US" sz="1600" i="1" dirty="0" smtClean="0">
                <a:solidFill>
                  <a:srgbClr val="1E22AA"/>
                </a:solidFill>
                <a:latin typeface="Prometo Medium" panose="020B0704030203060203" pitchFamily="34" charset="0"/>
              </a:rPr>
              <a:t>IHE Profile Development &amp; Acceleration</a:t>
            </a:r>
            <a:endParaRPr lang="en-US" sz="1600" i="1" dirty="0">
              <a:solidFill>
                <a:srgbClr val="1E22AA"/>
              </a:solidFill>
              <a:latin typeface="Prometo Medium" panose="020B0704030203060203" pitchFamily="34" charset="0"/>
            </a:endParaRPr>
          </a:p>
        </p:txBody>
      </p:sp>
      <p:sp>
        <p:nvSpPr>
          <p:cNvPr id="22" name="TextBox 21"/>
          <p:cNvSpPr txBox="1"/>
          <p:nvPr/>
        </p:nvSpPr>
        <p:spPr>
          <a:xfrm>
            <a:off x="6638253" y="2615979"/>
            <a:ext cx="4794838" cy="461665"/>
          </a:xfrm>
          <a:prstGeom prst="rect">
            <a:avLst/>
          </a:prstGeom>
          <a:noFill/>
        </p:spPr>
        <p:txBody>
          <a:bodyPr wrap="square" rtlCol="0">
            <a:spAutoFit/>
          </a:bodyPr>
          <a:lstStyle/>
          <a:p>
            <a:r>
              <a:rPr lang="en-US" sz="1200" dirty="0"/>
              <a:t>Vital Records Death Reporting (VRDR), Query for Existing Data for Mobile Profile (</a:t>
            </a:r>
            <a:r>
              <a:rPr lang="en-US" sz="1200" dirty="0" err="1"/>
              <a:t>QEDm</a:t>
            </a:r>
            <a:r>
              <a:rPr lang="en-US" sz="1200" dirty="0" smtClean="0"/>
              <a:t>) for Occupational Data for Health</a:t>
            </a:r>
            <a:endParaRPr lang="en-US" sz="1200" dirty="0">
              <a:solidFill>
                <a:schemeClr val="bg2"/>
              </a:solidFill>
            </a:endParaRPr>
          </a:p>
        </p:txBody>
      </p:sp>
      <p:grpSp>
        <p:nvGrpSpPr>
          <p:cNvPr id="23" name="Group 22">
            <a:extLst>
              <a:ext uri="{FF2B5EF4-FFF2-40B4-BE49-F238E27FC236}">
                <a16:creationId xmlns:a16="http://schemas.microsoft.com/office/drawing/2014/main" id="{5CAF5AD7-CA74-4F46-8AD1-8830C860F105}"/>
              </a:ext>
            </a:extLst>
          </p:cNvPr>
          <p:cNvGrpSpPr/>
          <p:nvPr/>
        </p:nvGrpSpPr>
        <p:grpSpPr>
          <a:xfrm>
            <a:off x="5914760" y="4269132"/>
            <a:ext cx="416560" cy="416560"/>
            <a:chOff x="6052888" y="1435897"/>
            <a:chExt cx="416560" cy="416560"/>
          </a:xfrm>
          <a:solidFill>
            <a:schemeClr val="accent2"/>
          </a:solidFill>
        </p:grpSpPr>
        <p:sp>
          <p:nvSpPr>
            <p:cNvPr id="24" name="Oval 23">
              <a:extLst>
                <a:ext uri="{FF2B5EF4-FFF2-40B4-BE49-F238E27FC236}">
                  <a16:creationId xmlns:a16="http://schemas.microsoft.com/office/drawing/2014/main" id="{A9C857F0-240D-D442-A91B-A1D0A7FC8DF2}"/>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25" name="Picture 24">
              <a:extLst>
                <a:ext uri="{FF2B5EF4-FFF2-40B4-BE49-F238E27FC236}">
                  <a16:creationId xmlns:a16="http://schemas.microsoft.com/office/drawing/2014/main" id="{51742D9D-0E33-7A48-8300-7EF284FE2BFB}"/>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26" name="TextBox 25"/>
          <p:cNvSpPr txBox="1"/>
          <p:nvPr/>
        </p:nvSpPr>
        <p:spPr>
          <a:xfrm>
            <a:off x="6734508" y="4243768"/>
            <a:ext cx="5059486" cy="338554"/>
          </a:xfrm>
          <a:prstGeom prst="rect">
            <a:avLst/>
          </a:prstGeom>
          <a:noFill/>
        </p:spPr>
        <p:txBody>
          <a:bodyPr wrap="square" lIns="0" rIns="0" rtlCol="0">
            <a:spAutoFit/>
          </a:bodyPr>
          <a:lstStyle/>
          <a:p>
            <a:r>
              <a:rPr lang="en-US" sz="1600" i="1" dirty="0" smtClean="0">
                <a:solidFill>
                  <a:srgbClr val="1E22AA"/>
                </a:solidFill>
                <a:latin typeface="Prometo Medium" panose="020B0704030203060203" pitchFamily="34" charset="0"/>
              </a:rPr>
              <a:t>FHIR® Focused IHE Profiles</a:t>
            </a:r>
            <a:endParaRPr lang="en-US" sz="1600" i="1" dirty="0">
              <a:solidFill>
                <a:srgbClr val="1E22AA"/>
              </a:solidFill>
              <a:latin typeface="Prometo Medium" panose="020B0704030203060203" pitchFamily="34" charset="0"/>
            </a:endParaRPr>
          </a:p>
        </p:txBody>
      </p:sp>
      <p:sp>
        <p:nvSpPr>
          <p:cNvPr id="27" name="TextBox 26"/>
          <p:cNvSpPr txBox="1"/>
          <p:nvPr/>
        </p:nvSpPr>
        <p:spPr>
          <a:xfrm>
            <a:off x="6638253" y="4474677"/>
            <a:ext cx="5492539" cy="1015663"/>
          </a:xfrm>
          <a:prstGeom prst="rect">
            <a:avLst/>
          </a:prstGeom>
          <a:noFill/>
        </p:spPr>
        <p:txBody>
          <a:bodyPr wrap="square" rtlCol="0">
            <a:spAutoFit/>
          </a:bodyPr>
          <a:lstStyle/>
          <a:p>
            <a:r>
              <a:rPr lang="en-US" sz="1200" dirty="0" smtClean="0">
                <a:solidFill>
                  <a:schemeClr val="bg2"/>
                </a:solidFill>
              </a:rPr>
              <a:t>Personal Health Device Observation Upload (POU), Immunization Content Profile, International Patient Summary, Para-medicine Care Summary, Quality Outcome Reporting for Emergency Management Systems, Routine Inter-facility Patient transport, Mobile Access to health Documents, Mobile Cross-Enterprise Document Data Element Extraction </a:t>
            </a:r>
            <a:endParaRPr lang="en-US" sz="1200" dirty="0">
              <a:solidFill>
                <a:schemeClr val="bg2"/>
              </a:solidFill>
            </a:endParaRPr>
          </a:p>
        </p:txBody>
      </p:sp>
      <p:grpSp>
        <p:nvGrpSpPr>
          <p:cNvPr id="28" name="Group 27">
            <a:extLst>
              <a:ext uri="{FF2B5EF4-FFF2-40B4-BE49-F238E27FC236}">
                <a16:creationId xmlns:a16="http://schemas.microsoft.com/office/drawing/2014/main" id="{5CAF5AD7-CA74-4F46-8AD1-8830C860F105}"/>
              </a:ext>
            </a:extLst>
          </p:cNvPr>
          <p:cNvGrpSpPr/>
          <p:nvPr/>
        </p:nvGrpSpPr>
        <p:grpSpPr>
          <a:xfrm>
            <a:off x="5895676" y="5647710"/>
            <a:ext cx="416560" cy="416560"/>
            <a:chOff x="6052888" y="1435897"/>
            <a:chExt cx="416560" cy="416560"/>
          </a:xfrm>
          <a:solidFill>
            <a:schemeClr val="accent2"/>
          </a:solidFill>
        </p:grpSpPr>
        <p:sp>
          <p:nvSpPr>
            <p:cNvPr id="29" name="Oval 28">
              <a:extLst>
                <a:ext uri="{FF2B5EF4-FFF2-40B4-BE49-F238E27FC236}">
                  <a16:creationId xmlns:a16="http://schemas.microsoft.com/office/drawing/2014/main" id="{A9C857F0-240D-D442-A91B-A1D0A7FC8DF2}"/>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30" name="Picture 29">
              <a:extLst>
                <a:ext uri="{FF2B5EF4-FFF2-40B4-BE49-F238E27FC236}">
                  <a16:creationId xmlns:a16="http://schemas.microsoft.com/office/drawing/2014/main" id="{51742D9D-0E33-7A48-8300-7EF284FE2BFB}"/>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31" name="TextBox 30"/>
          <p:cNvSpPr txBox="1"/>
          <p:nvPr/>
        </p:nvSpPr>
        <p:spPr>
          <a:xfrm>
            <a:off x="6745960" y="5580837"/>
            <a:ext cx="4244986" cy="338554"/>
          </a:xfrm>
          <a:prstGeom prst="rect">
            <a:avLst/>
          </a:prstGeom>
          <a:noFill/>
        </p:spPr>
        <p:txBody>
          <a:bodyPr wrap="square" lIns="0" rIns="0" rtlCol="0">
            <a:spAutoFit/>
          </a:bodyPr>
          <a:lstStyle/>
          <a:p>
            <a:r>
              <a:rPr lang="en-US" sz="1600" i="1" dirty="0" smtClean="0">
                <a:solidFill>
                  <a:srgbClr val="1E22AA"/>
                </a:solidFill>
                <a:latin typeface="Prometo Medium" panose="020B0704030203060203" pitchFamily="34" charset="0"/>
              </a:rPr>
              <a:t>Test Planning &amp; Partnership Development</a:t>
            </a:r>
            <a:endParaRPr lang="en-US" sz="1600" i="1" dirty="0">
              <a:solidFill>
                <a:srgbClr val="1E22AA"/>
              </a:solidFill>
              <a:latin typeface="Prometo Medium" panose="020B0704030203060203" pitchFamily="34" charset="0"/>
            </a:endParaRPr>
          </a:p>
        </p:txBody>
      </p:sp>
      <p:sp>
        <p:nvSpPr>
          <p:cNvPr id="32" name="TextBox 31"/>
          <p:cNvSpPr txBox="1"/>
          <p:nvPr/>
        </p:nvSpPr>
        <p:spPr>
          <a:xfrm>
            <a:off x="6661433" y="5838016"/>
            <a:ext cx="4794838" cy="646331"/>
          </a:xfrm>
          <a:prstGeom prst="rect">
            <a:avLst/>
          </a:prstGeom>
          <a:noFill/>
        </p:spPr>
        <p:txBody>
          <a:bodyPr wrap="square" rtlCol="0">
            <a:spAutoFit/>
          </a:bodyPr>
          <a:lstStyle/>
          <a:p>
            <a:r>
              <a:rPr lang="en-US" sz="1200" dirty="0" smtClean="0">
                <a:solidFill>
                  <a:schemeClr val="bg2"/>
                </a:solidFill>
              </a:rPr>
              <a:t>HIT Test </a:t>
            </a:r>
            <a:r>
              <a:rPr lang="en-US" sz="1200" dirty="0">
                <a:solidFill>
                  <a:schemeClr val="bg2"/>
                </a:solidFill>
              </a:rPr>
              <a:t>T</a:t>
            </a:r>
            <a:r>
              <a:rPr lang="en-US" sz="1200" dirty="0" smtClean="0">
                <a:solidFill>
                  <a:schemeClr val="bg2"/>
                </a:solidFill>
              </a:rPr>
              <a:t>ool </a:t>
            </a:r>
            <a:r>
              <a:rPr lang="en-US" sz="1200" dirty="0">
                <a:solidFill>
                  <a:schemeClr val="bg2"/>
                </a:solidFill>
              </a:rPr>
              <a:t>C</a:t>
            </a:r>
            <a:r>
              <a:rPr lang="en-US" sz="1200" dirty="0" smtClean="0">
                <a:solidFill>
                  <a:schemeClr val="bg2"/>
                </a:solidFill>
              </a:rPr>
              <a:t>ooperative, test partner development for public and private sector organizations  - MITRE, NIST, AI, ONC, &amp; others </a:t>
            </a:r>
            <a:endParaRPr lang="en-US" sz="1200" dirty="0">
              <a:solidFill>
                <a:schemeClr val="bg2"/>
              </a:solidFill>
            </a:endParaRPr>
          </a:p>
        </p:txBody>
      </p:sp>
      <p:grpSp>
        <p:nvGrpSpPr>
          <p:cNvPr id="33" name="Group 32">
            <a:extLst>
              <a:ext uri="{FF2B5EF4-FFF2-40B4-BE49-F238E27FC236}">
                <a16:creationId xmlns:a16="http://schemas.microsoft.com/office/drawing/2014/main" id="{5CAF5AD7-CA74-4F46-8AD1-8830C860F105}"/>
              </a:ext>
            </a:extLst>
          </p:cNvPr>
          <p:cNvGrpSpPr/>
          <p:nvPr/>
        </p:nvGrpSpPr>
        <p:grpSpPr>
          <a:xfrm>
            <a:off x="5895676" y="3307114"/>
            <a:ext cx="416560" cy="416560"/>
            <a:chOff x="6052888" y="1435897"/>
            <a:chExt cx="416560" cy="416560"/>
          </a:xfrm>
          <a:solidFill>
            <a:schemeClr val="accent4"/>
          </a:solidFill>
        </p:grpSpPr>
        <p:sp>
          <p:nvSpPr>
            <p:cNvPr id="34" name="Oval 33">
              <a:extLst>
                <a:ext uri="{FF2B5EF4-FFF2-40B4-BE49-F238E27FC236}">
                  <a16:creationId xmlns:a16="http://schemas.microsoft.com/office/drawing/2014/main" id="{A9C857F0-240D-D442-A91B-A1D0A7FC8DF2}"/>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35" name="Picture 34">
              <a:extLst>
                <a:ext uri="{FF2B5EF4-FFF2-40B4-BE49-F238E27FC236}">
                  <a16:creationId xmlns:a16="http://schemas.microsoft.com/office/drawing/2014/main" id="{51742D9D-0E33-7A48-8300-7EF284FE2BFB}"/>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36" name="TextBox 35"/>
          <p:cNvSpPr txBox="1"/>
          <p:nvPr/>
        </p:nvSpPr>
        <p:spPr>
          <a:xfrm>
            <a:off x="6734508" y="3304001"/>
            <a:ext cx="5332263" cy="338554"/>
          </a:xfrm>
          <a:prstGeom prst="rect">
            <a:avLst/>
          </a:prstGeom>
          <a:noFill/>
        </p:spPr>
        <p:txBody>
          <a:bodyPr wrap="square" lIns="0" rIns="0" rtlCol="0">
            <a:spAutoFit/>
          </a:bodyPr>
          <a:lstStyle/>
          <a:p>
            <a:r>
              <a:rPr lang="en-US" sz="1600" i="1" dirty="0" smtClean="0">
                <a:solidFill>
                  <a:srgbClr val="1E22AA"/>
                </a:solidFill>
                <a:latin typeface="Prometo Medium" panose="020B0704030203060203" pitchFamily="34" charset="0"/>
              </a:rPr>
              <a:t>ONC/IHE USA Cooperative Agreement</a:t>
            </a:r>
            <a:endParaRPr lang="en-US" sz="1600" i="1" dirty="0">
              <a:solidFill>
                <a:srgbClr val="1E22AA"/>
              </a:solidFill>
              <a:latin typeface="Prometo Medium" panose="020B0704030203060203" pitchFamily="34" charset="0"/>
            </a:endParaRPr>
          </a:p>
        </p:txBody>
      </p:sp>
      <p:sp>
        <p:nvSpPr>
          <p:cNvPr id="37" name="TextBox 36"/>
          <p:cNvSpPr txBox="1"/>
          <p:nvPr/>
        </p:nvSpPr>
        <p:spPr>
          <a:xfrm>
            <a:off x="6641554" y="3509535"/>
            <a:ext cx="4794838" cy="646331"/>
          </a:xfrm>
          <a:prstGeom prst="rect">
            <a:avLst/>
          </a:prstGeom>
          <a:noFill/>
        </p:spPr>
        <p:txBody>
          <a:bodyPr wrap="square" rtlCol="0">
            <a:spAutoFit/>
          </a:bodyPr>
          <a:lstStyle/>
          <a:p>
            <a:r>
              <a:rPr lang="en-US" sz="1200" dirty="0" smtClean="0">
                <a:solidFill>
                  <a:schemeClr val="bg2"/>
                </a:solidFill>
              </a:rPr>
              <a:t>Advancing </a:t>
            </a:r>
            <a:r>
              <a:rPr lang="en-US" sz="1200" dirty="0">
                <a:solidFill>
                  <a:schemeClr val="bg2"/>
                </a:solidFill>
              </a:rPr>
              <a:t>greater standardization and interoperability in areas of national interest, with a focus on real-world interoperability problems.</a:t>
            </a:r>
          </a:p>
        </p:txBody>
      </p:sp>
    </p:spTree>
    <p:extLst>
      <p:ext uri="{BB962C8B-B14F-4D97-AF65-F5344CB8AC3E}">
        <p14:creationId xmlns:p14="http://schemas.microsoft.com/office/powerpoint/2010/main" val="22675576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8D877B3-D348-4611-9BDB-C5374591D951}" type="slidenum">
              <a:rPr lang="en-US" smtClean="0"/>
              <a:pPr/>
              <a:t>57</a:t>
            </a:fld>
            <a:endParaRPr lang="en-US" dirty="0"/>
          </a:p>
        </p:txBody>
      </p:sp>
      <p:sp>
        <p:nvSpPr>
          <p:cNvPr id="3" name="Rectangle 2"/>
          <p:cNvSpPr/>
          <p:nvPr/>
        </p:nvSpPr>
        <p:spPr>
          <a:xfrm>
            <a:off x="655823" y="443620"/>
            <a:ext cx="2811654" cy="280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57</a:t>
            </a:fld>
            <a:endParaRPr lang="en-US" dirty="0"/>
          </a:p>
        </p:txBody>
      </p:sp>
      <p:sp>
        <p:nvSpPr>
          <p:cNvPr id="5" name="Title 1">
            <a:extLst>
              <a:ext uri="{FF2B5EF4-FFF2-40B4-BE49-F238E27FC236}">
                <a16:creationId xmlns:a16="http://schemas.microsoft.com/office/drawing/2014/main" id="{2E0A62A3-AFEE-A44A-8675-2FAB0C8C4FC8}"/>
              </a:ext>
            </a:extLst>
          </p:cNvPr>
          <p:cNvSpPr txBox="1">
            <a:spLocks/>
          </p:cNvSpPr>
          <p:nvPr/>
        </p:nvSpPr>
        <p:spPr>
          <a:xfrm>
            <a:off x="385894" y="234362"/>
            <a:ext cx="6405631" cy="1306086"/>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pPr>
              <a:lnSpc>
                <a:spcPct val="100000"/>
              </a:lnSpc>
            </a:pPr>
            <a:r>
              <a:rPr lang="en-US" sz="4000" dirty="0" smtClean="0"/>
              <a:t>Improving Interoperability </a:t>
            </a:r>
          </a:p>
          <a:p>
            <a:pPr>
              <a:lnSpc>
                <a:spcPct val="100000"/>
              </a:lnSpc>
            </a:pPr>
            <a:r>
              <a:rPr lang="en-US" sz="4000" dirty="0" smtClean="0"/>
              <a:t>with ONC</a:t>
            </a:r>
            <a:endParaRPr lang="en-US" sz="4000" dirty="0"/>
          </a:p>
        </p:txBody>
      </p:sp>
      <p:sp>
        <p:nvSpPr>
          <p:cNvPr id="6" name="Oval 5">
            <a:extLst>
              <a:ext uri="{FF2B5EF4-FFF2-40B4-BE49-F238E27FC236}">
                <a16:creationId xmlns:a16="http://schemas.microsoft.com/office/drawing/2014/main" id="{7FF25D1C-53E7-584A-BF3D-9AD9FDEBD87C}"/>
              </a:ext>
            </a:extLst>
          </p:cNvPr>
          <p:cNvSpPr/>
          <p:nvPr/>
        </p:nvSpPr>
        <p:spPr>
          <a:xfrm>
            <a:off x="11248626" y="-67412"/>
            <a:ext cx="668948" cy="66894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Oval 6">
            <a:extLst>
              <a:ext uri="{FF2B5EF4-FFF2-40B4-BE49-F238E27FC236}">
                <a16:creationId xmlns:a16="http://schemas.microsoft.com/office/drawing/2014/main" id="{836C0445-3ECF-B240-9CF5-799392510ED8}"/>
              </a:ext>
            </a:extLst>
          </p:cNvPr>
          <p:cNvSpPr/>
          <p:nvPr/>
        </p:nvSpPr>
        <p:spPr>
          <a:xfrm>
            <a:off x="4879713" y="6342292"/>
            <a:ext cx="583120" cy="583120"/>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Oval 7">
            <a:extLst>
              <a:ext uri="{FF2B5EF4-FFF2-40B4-BE49-F238E27FC236}">
                <a16:creationId xmlns:a16="http://schemas.microsoft.com/office/drawing/2014/main" id="{F77B4289-DF8B-A440-97F0-D71F914E854D}"/>
              </a:ext>
            </a:extLst>
          </p:cNvPr>
          <p:cNvSpPr/>
          <p:nvPr/>
        </p:nvSpPr>
        <p:spPr>
          <a:xfrm>
            <a:off x="4556251" y="6524438"/>
            <a:ext cx="218828" cy="21882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Oval 8">
            <a:extLst>
              <a:ext uri="{FF2B5EF4-FFF2-40B4-BE49-F238E27FC236}">
                <a16:creationId xmlns:a16="http://schemas.microsoft.com/office/drawing/2014/main" id="{F103F946-789B-434F-B286-D2EA12C683E2}"/>
              </a:ext>
            </a:extLst>
          </p:cNvPr>
          <p:cNvSpPr/>
          <p:nvPr/>
        </p:nvSpPr>
        <p:spPr>
          <a:xfrm>
            <a:off x="11740954" y="-77345"/>
            <a:ext cx="328872" cy="328872"/>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a:extLst>
              <a:ext uri="{FF2B5EF4-FFF2-40B4-BE49-F238E27FC236}">
                <a16:creationId xmlns:a16="http://schemas.microsoft.com/office/drawing/2014/main" id="{0412F7D4-AD62-1B4D-AE32-2EBD3F7E484F}"/>
              </a:ext>
            </a:extLst>
          </p:cNvPr>
          <p:cNvSpPr/>
          <p:nvPr/>
        </p:nvSpPr>
        <p:spPr>
          <a:xfrm>
            <a:off x="4827863" y="6744513"/>
            <a:ext cx="180899" cy="180899"/>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Oval 10">
            <a:extLst>
              <a:ext uri="{FF2B5EF4-FFF2-40B4-BE49-F238E27FC236}">
                <a16:creationId xmlns:a16="http://schemas.microsoft.com/office/drawing/2014/main" id="{421690F8-702D-2449-83D7-EDADD9DA7B1C}"/>
              </a:ext>
            </a:extLst>
          </p:cNvPr>
          <p:cNvSpPr/>
          <p:nvPr/>
        </p:nvSpPr>
        <p:spPr>
          <a:xfrm>
            <a:off x="4772002" y="6266665"/>
            <a:ext cx="93337" cy="93337"/>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Oval 11">
            <a:extLst>
              <a:ext uri="{FF2B5EF4-FFF2-40B4-BE49-F238E27FC236}">
                <a16:creationId xmlns:a16="http://schemas.microsoft.com/office/drawing/2014/main" id="{FD69CC98-A80D-E347-BCFD-1A43DEEB2667}"/>
              </a:ext>
            </a:extLst>
          </p:cNvPr>
          <p:cNvSpPr/>
          <p:nvPr/>
        </p:nvSpPr>
        <p:spPr>
          <a:xfrm>
            <a:off x="5509231" y="6017300"/>
            <a:ext cx="468700" cy="468700"/>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Oval 12">
            <a:extLst>
              <a:ext uri="{FF2B5EF4-FFF2-40B4-BE49-F238E27FC236}">
                <a16:creationId xmlns:a16="http://schemas.microsoft.com/office/drawing/2014/main" id="{F8DE122B-6D55-384B-8E2C-3AE852DA413D}"/>
              </a:ext>
            </a:extLst>
          </p:cNvPr>
          <p:cNvSpPr/>
          <p:nvPr/>
        </p:nvSpPr>
        <p:spPr>
          <a:xfrm>
            <a:off x="5871188" y="5991764"/>
            <a:ext cx="222381" cy="222381"/>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Oval 13">
            <a:extLst>
              <a:ext uri="{FF2B5EF4-FFF2-40B4-BE49-F238E27FC236}">
                <a16:creationId xmlns:a16="http://schemas.microsoft.com/office/drawing/2014/main" id="{4E8E8A43-E34D-374C-8D69-8E8382BD9EF5}"/>
              </a:ext>
            </a:extLst>
          </p:cNvPr>
          <p:cNvSpPr/>
          <p:nvPr/>
        </p:nvSpPr>
        <p:spPr>
          <a:xfrm>
            <a:off x="11980721" y="429743"/>
            <a:ext cx="93337" cy="93337"/>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Oval 14">
            <a:extLst>
              <a:ext uri="{FF2B5EF4-FFF2-40B4-BE49-F238E27FC236}">
                <a16:creationId xmlns:a16="http://schemas.microsoft.com/office/drawing/2014/main" id="{E5EAA469-188A-A843-8568-AAECC271BD95}"/>
              </a:ext>
            </a:extLst>
          </p:cNvPr>
          <p:cNvSpPr/>
          <p:nvPr/>
        </p:nvSpPr>
        <p:spPr>
          <a:xfrm>
            <a:off x="11070380" y="346357"/>
            <a:ext cx="161842" cy="161842"/>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TextBox 15">
            <a:extLst>
              <a:ext uri="{FF2B5EF4-FFF2-40B4-BE49-F238E27FC236}">
                <a16:creationId xmlns:a16="http://schemas.microsoft.com/office/drawing/2014/main" id="{EEC6705E-1A42-5941-A383-AE7540F4A0EE}"/>
              </a:ext>
            </a:extLst>
          </p:cNvPr>
          <p:cNvSpPr txBox="1"/>
          <p:nvPr/>
        </p:nvSpPr>
        <p:spPr>
          <a:xfrm>
            <a:off x="793656" y="3156038"/>
            <a:ext cx="4025014" cy="305276"/>
          </a:xfrm>
          <a:prstGeom prst="rect">
            <a:avLst/>
          </a:prstGeom>
          <a:noFill/>
        </p:spPr>
        <p:txBody>
          <a:bodyPr wrap="square" lIns="0" rIns="0" rtlCol="0">
            <a:spAutoFit/>
          </a:bodyPr>
          <a:lstStyle/>
          <a:p>
            <a:pPr marL="285750" indent="-285750">
              <a:lnSpc>
                <a:spcPts val="1800"/>
              </a:lnSpc>
              <a:buFont typeface="Arial" panose="020B0604020202020204" pitchFamily="34" charset="0"/>
              <a:buChar char="•"/>
            </a:pPr>
            <a:endParaRPr lang="en-US" sz="1400" dirty="0">
              <a:solidFill>
                <a:schemeClr val="bg2"/>
              </a:solidFill>
              <a:latin typeface="Century Gothic" panose="020B0502020202020204" pitchFamily="34" charset="0"/>
            </a:endParaRPr>
          </a:p>
        </p:txBody>
      </p:sp>
      <p:sp>
        <p:nvSpPr>
          <p:cNvPr id="17" name="Rectangle 16"/>
          <p:cNvSpPr/>
          <p:nvPr/>
        </p:nvSpPr>
        <p:spPr>
          <a:xfrm>
            <a:off x="312234" y="6207686"/>
            <a:ext cx="1345581" cy="59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EC6705E-1A42-5941-A383-AE7540F4A0EE}"/>
              </a:ext>
            </a:extLst>
          </p:cNvPr>
          <p:cNvSpPr txBox="1"/>
          <p:nvPr/>
        </p:nvSpPr>
        <p:spPr>
          <a:xfrm>
            <a:off x="494562" y="1852611"/>
            <a:ext cx="6021741" cy="4708981"/>
          </a:xfrm>
          <a:prstGeom prst="rect">
            <a:avLst/>
          </a:prstGeom>
          <a:noFill/>
        </p:spPr>
        <p:txBody>
          <a:bodyPr wrap="square" lIns="0" rIns="0" rtlCol="0">
            <a:spAutoFit/>
          </a:bodyPr>
          <a:lstStyle/>
          <a:p>
            <a:pPr>
              <a:lnSpc>
                <a:spcPts val="1800"/>
              </a:lnSpc>
            </a:pPr>
            <a:endParaRPr lang="en-US" b="1" dirty="0" smtClean="0">
              <a:solidFill>
                <a:schemeClr val="bg2"/>
              </a:solidFill>
              <a:latin typeface="Century Gothic" panose="020B0502020202020204" pitchFamily="34" charset="0"/>
            </a:endParaRPr>
          </a:p>
          <a:p>
            <a:pPr marL="285750" indent="-285750">
              <a:lnSpc>
                <a:spcPts val="1800"/>
              </a:lnSpc>
              <a:buFont typeface="Arial" panose="020B0604020202020204" pitchFamily="34" charset="0"/>
              <a:buChar char="•"/>
            </a:pPr>
            <a:endParaRPr lang="en-US" b="1" dirty="0">
              <a:solidFill>
                <a:schemeClr val="bg2"/>
              </a:solidFill>
              <a:latin typeface="Century Gothic" panose="020B0502020202020204" pitchFamily="34" charset="0"/>
            </a:endParaRPr>
          </a:p>
          <a:p>
            <a:pPr marL="285750" indent="-285750">
              <a:lnSpc>
                <a:spcPts val="1800"/>
              </a:lnSpc>
              <a:buFont typeface="Arial" panose="020B0604020202020204" pitchFamily="34" charset="0"/>
              <a:buChar char="•"/>
            </a:pPr>
            <a:r>
              <a:rPr lang="en-US" b="1" dirty="0">
                <a:solidFill>
                  <a:schemeClr val="bg2"/>
                </a:solidFill>
                <a:latin typeface="Century Gothic" panose="020B0502020202020204" pitchFamily="34" charset="0"/>
              </a:rPr>
              <a:t>IHE USA Cooperative </a:t>
            </a:r>
            <a:r>
              <a:rPr lang="en-US" b="1" dirty="0" smtClean="0">
                <a:solidFill>
                  <a:schemeClr val="bg2"/>
                </a:solidFill>
                <a:latin typeface="Century Gothic" panose="020B0502020202020204" pitchFamily="34" charset="0"/>
              </a:rPr>
              <a:t>Agreement </a:t>
            </a:r>
          </a:p>
          <a:p>
            <a:pPr marL="742950" lvl="1" indent="-285750">
              <a:lnSpc>
                <a:spcPts val="1800"/>
              </a:lnSpc>
              <a:buFont typeface="Arial" panose="020B0604020202020204" pitchFamily="34" charset="0"/>
              <a:buChar char="•"/>
            </a:pPr>
            <a:r>
              <a:rPr lang="en-US" dirty="0" smtClean="0">
                <a:solidFill>
                  <a:schemeClr val="bg2"/>
                </a:solidFill>
                <a:latin typeface="Century Gothic" panose="020B0502020202020204" pitchFamily="34" charset="0"/>
              </a:rPr>
              <a:t>5 year cooperative agreement to support development of new and updated IHE Profiles that support FHIR®</a:t>
            </a:r>
          </a:p>
          <a:p>
            <a:pPr marL="742950" lvl="1" indent="-285750">
              <a:lnSpc>
                <a:spcPts val="1800"/>
              </a:lnSpc>
              <a:buFont typeface="Arial" panose="020B0604020202020204" pitchFamily="34" charset="0"/>
              <a:buChar char="•"/>
            </a:pPr>
            <a:r>
              <a:rPr lang="en-US" dirty="0" smtClean="0">
                <a:solidFill>
                  <a:schemeClr val="bg2"/>
                </a:solidFill>
                <a:latin typeface="Century Gothic" panose="020B0502020202020204" pitchFamily="34" charset="0"/>
              </a:rPr>
              <a:t>Accelerate deployment of HL7 FHIR Implementation Guides and IHE Profiles that support the aims of the 21</a:t>
            </a:r>
            <a:r>
              <a:rPr lang="en-US" baseline="30000" dirty="0" smtClean="0">
                <a:solidFill>
                  <a:schemeClr val="bg2"/>
                </a:solidFill>
                <a:latin typeface="Century Gothic" panose="020B0502020202020204" pitchFamily="34" charset="0"/>
              </a:rPr>
              <a:t>st</a:t>
            </a:r>
            <a:r>
              <a:rPr lang="en-US" dirty="0" smtClean="0">
                <a:solidFill>
                  <a:schemeClr val="bg2"/>
                </a:solidFill>
                <a:latin typeface="Century Gothic" panose="020B0502020202020204" pitchFamily="34" charset="0"/>
              </a:rPr>
              <a:t> Century Cures Act</a:t>
            </a:r>
          </a:p>
          <a:p>
            <a:pPr>
              <a:lnSpc>
                <a:spcPts val="1800"/>
              </a:lnSpc>
            </a:pPr>
            <a:endParaRPr lang="en-US" b="1" dirty="0">
              <a:solidFill>
                <a:schemeClr val="bg2"/>
              </a:solidFill>
              <a:latin typeface="Century Gothic" panose="020B0502020202020204" pitchFamily="34" charset="0"/>
            </a:endParaRPr>
          </a:p>
          <a:p>
            <a:pPr>
              <a:lnSpc>
                <a:spcPts val="1800"/>
              </a:lnSpc>
            </a:pPr>
            <a:endParaRPr lang="en-US" b="1" dirty="0" smtClean="0">
              <a:solidFill>
                <a:schemeClr val="bg2"/>
              </a:solidFill>
              <a:latin typeface="Century Gothic" panose="020B0502020202020204" pitchFamily="34" charset="0"/>
            </a:endParaRPr>
          </a:p>
          <a:p>
            <a:pPr marL="285750" indent="-285750">
              <a:lnSpc>
                <a:spcPts val="1800"/>
              </a:lnSpc>
              <a:buFont typeface="Arial" panose="020B0604020202020204" pitchFamily="34" charset="0"/>
              <a:buChar char="•"/>
            </a:pPr>
            <a:r>
              <a:rPr lang="en-US" b="1" dirty="0" smtClean="0">
                <a:solidFill>
                  <a:schemeClr val="bg2"/>
                </a:solidFill>
                <a:latin typeface="Century Gothic" panose="020B0502020202020204" pitchFamily="34" charset="0"/>
              </a:rPr>
              <a:t>HIMSS Interoperability Measurement Project</a:t>
            </a:r>
          </a:p>
          <a:p>
            <a:pPr marL="742950" lvl="1" indent="-285750">
              <a:lnSpc>
                <a:spcPts val="1800"/>
              </a:lnSpc>
              <a:buFont typeface="Arial" panose="020B0604020202020204" pitchFamily="34" charset="0"/>
              <a:buChar char="•"/>
            </a:pPr>
            <a:r>
              <a:rPr lang="en-US" dirty="0" smtClean="0">
                <a:solidFill>
                  <a:schemeClr val="bg2"/>
                </a:solidFill>
                <a:latin typeface="Century Gothic" panose="020B0502020202020204" pitchFamily="34" charset="0"/>
              </a:rPr>
              <a:t>Goal to discover how developers measure the interoperability of their products</a:t>
            </a:r>
          </a:p>
          <a:p>
            <a:pPr marL="742950" lvl="1" indent="-285750">
              <a:lnSpc>
                <a:spcPts val="1800"/>
              </a:lnSpc>
              <a:buFont typeface="Arial" panose="020B0604020202020204" pitchFamily="34" charset="0"/>
              <a:buChar char="•"/>
            </a:pPr>
            <a:r>
              <a:rPr lang="en-US" b="1" dirty="0" smtClean="0">
                <a:solidFill>
                  <a:schemeClr val="bg2"/>
                </a:solidFill>
                <a:latin typeface="Century Gothic" panose="020B0502020202020204" pitchFamily="34" charset="0"/>
              </a:rPr>
              <a:t>Spring 2021 ONC Interoperability Measurement Workshop</a:t>
            </a:r>
            <a:r>
              <a:rPr lang="en-US" dirty="0" smtClean="0">
                <a:solidFill>
                  <a:schemeClr val="bg2"/>
                </a:solidFill>
                <a:latin typeface="Century Gothic" panose="020B0502020202020204" pitchFamily="34" charset="0"/>
              </a:rPr>
              <a:t> to be held at IHE North American Connectathon 2021 – March 1-5, 2021</a:t>
            </a:r>
          </a:p>
          <a:p>
            <a:pPr marL="285750" indent="-285750">
              <a:lnSpc>
                <a:spcPts val="1800"/>
              </a:lnSpc>
              <a:buFont typeface="Arial" panose="020B0604020202020204" pitchFamily="34" charset="0"/>
              <a:buChar char="•"/>
            </a:pPr>
            <a:endParaRPr lang="en-US" b="1" dirty="0">
              <a:solidFill>
                <a:schemeClr val="bg2"/>
              </a:solidFill>
              <a:latin typeface="Century Gothic" panose="020B0502020202020204" pitchFamily="34" charset="0"/>
            </a:endParaRPr>
          </a:p>
          <a:p>
            <a:pPr marL="285750" indent="-285750">
              <a:lnSpc>
                <a:spcPts val="1800"/>
              </a:lnSpc>
              <a:buFont typeface="Arial" panose="020B0604020202020204" pitchFamily="34" charset="0"/>
              <a:buChar char="•"/>
            </a:pPr>
            <a:endParaRPr lang="en-US" b="1" dirty="0">
              <a:solidFill>
                <a:schemeClr val="bg2"/>
              </a:solidFill>
              <a:latin typeface="Century Gothic" panose="020B0502020202020204" pitchFamily="34" charset="0"/>
            </a:endParaRPr>
          </a:p>
          <a:p>
            <a:pPr marL="285750" indent="-285750">
              <a:lnSpc>
                <a:spcPts val="1800"/>
              </a:lnSpc>
              <a:buFont typeface="Arial" panose="020B0604020202020204" pitchFamily="34" charset="0"/>
              <a:buChar char="•"/>
            </a:pPr>
            <a:endParaRPr lang="en-US" dirty="0" smtClean="0">
              <a:solidFill>
                <a:schemeClr val="bg2"/>
              </a:solidFill>
              <a:latin typeface="Century Gothic" panose="020B0502020202020204" pitchFamily="34" charset="0"/>
            </a:endParaRPr>
          </a:p>
        </p:txBody>
      </p:sp>
      <p:pic>
        <p:nvPicPr>
          <p:cNvPr id="19" name="Picture 6" descr="Office of the National Coordinator for Health Information Technology (ONC)  | LinkedIn"/>
          <p:cNvPicPr>
            <a:picLocks noChangeAspect="1" noChangeArrowheads="1"/>
          </p:cNvPicPr>
          <p:nvPr/>
        </p:nvPicPr>
        <p:blipFill rotWithShape="1">
          <a:blip r:embed="rId3">
            <a:extLst>
              <a:ext uri="{28A0092B-C50C-407E-A947-70E740481C1C}">
                <a14:useLocalDpi xmlns:a14="http://schemas.microsoft.com/office/drawing/2010/main" val="0"/>
              </a:ext>
            </a:extLst>
          </a:blip>
          <a:srcRect l="57242" t="458" r="5075" b="-458"/>
          <a:stretch/>
        </p:blipFill>
        <p:spPr bwMode="auto">
          <a:xfrm>
            <a:off x="6711193" y="0"/>
            <a:ext cx="5480807" cy="6925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2762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8D877B3-D348-4611-9BDB-C5374591D951}" type="slidenum">
              <a:rPr lang="en-US" smtClean="0"/>
              <a:pPr/>
              <a:t>58</a:t>
            </a:fld>
            <a:endParaRPr lang="en-US" dirty="0"/>
          </a:p>
        </p:txBody>
      </p:sp>
      <p:sp>
        <p:nvSpPr>
          <p:cNvPr id="3" name="Rectangle 2"/>
          <p:cNvSpPr/>
          <p:nvPr/>
        </p:nvSpPr>
        <p:spPr>
          <a:xfrm>
            <a:off x="655823" y="443620"/>
            <a:ext cx="2811654" cy="280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58</a:t>
            </a:fld>
            <a:endParaRPr lang="en-US" dirty="0"/>
          </a:p>
        </p:txBody>
      </p:sp>
      <p:sp>
        <p:nvSpPr>
          <p:cNvPr id="5" name="Title 1">
            <a:extLst>
              <a:ext uri="{FF2B5EF4-FFF2-40B4-BE49-F238E27FC236}">
                <a16:creationId xmlns:a16="http://schemas.microsoft.com/office/drawing/2014/main" id="{2E0A62A3-AFEE-A44A-8675-2FAB0C8C4FC8}"/>
              </a:ext>
            </a:extLst>
          </p:cNvPr>
          <p:cNvSpPr txBox="1">
            <a:spLocks/>
          </p:cNvSpPr>
          <p:nvPr/>
        </p:nvSpPr>
        <p:spPr>
          <a:xfrm>
            <a:off x="692340" y="87092"/>
            <a:ext cx="6132741" cy="1306086"/>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pPr>
              <a:lnSpc>
                <a:spcPct val="100000"/>
              </a:lnSpc>
            </a:pPr>
            <a:r>
              <a:rPr lang="en-US" sz="4000" dirty="0" smtClean="0"/>
              <a:t>IHE NA Connectathon &amp; Conference: </a:t>
            </a:r>
            <a:r>
              <a:rPr lang="en-US" sz="4000" dirty="0" smtClean="0">
                <a:solidFill>
                  <a:schemeClr val="accent3"/>
                </a:solidFill>
              </a:rPr>
              <a:t>Virtual</a:t>
            </a:r>
            <a:endParaRPr lang="en-US" sz="4000" dirty="0">
              <a:solidFill>
                <a:schemeClr val="accent3"/>
              </a:solidFill>
            </a:endParaRPr>
          </a:p>
        </p:txBody>
      </p:sp>
      <p:sp>
        <p:nvSpPr>
          <p:cNvPr id="6" name="Oval 5">
            <a:extLst>
              <a:ext uri="{FF2B5EF4-FFF2-40B4-BE49-F238E27FC236}">
                <a16:creationId xmlns:a16="http://schemas.microsoft.com/office/drawing/2014/main" id="{7FF25D1C-53E7-584A-BF3D-9AD9FDEBD87C}"/>
              </a:ext>
            </a:extLst>
          </p:cNvPr>
          <p:cNvSpPr/>
          <p:nvPr/>
        </p:nvSpPr>
        <p:spPr>
          <a:xfrm>
            <a:off x="11248626" y="-67412"/>
            <a:ext cx="668948" cy="66894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Oval 6">
            <a:extLst>
              <a:ext uri="{FF2B5EF4-FFF2-40B4-BE49-F238E27FC236}">
                <a16:creationId xmlns:a16="http://schemas.microsoft.com/office/drawing/2014/main" id="{836C0445-3ECF-B240-9CF5-799392510ED8}"/>
              </a:ext>
            </a:extLst>
          </p:cNvPr>
          <p:cNvSpPr/>
          <p:nvPr/>
        </p:nvSpPr>
        <p:spPr>
          <a:xfrm>
            <a:off x="4879713" y="6342292"/>
            <a:ext cx="583120" cy="583120"/>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Oval 7">
            <a:extLst>
              <a:ext uri="{FF2B5EF4-FFF2-40B4-BE49-F238E27FC236}">
                <a16:creationId xmlns:a16="http://schemas.microsoft.com/office/drawing/2014/main" id="{F77B4289-DF8B-A440-97F0-D71F914E854D}"/>
              </a:ext>
            </a:extLst>
          </p:cNvPr>
          <p:cNvSpPr/>
          <p:nvPr/>
        </p:nvSpPr>
        <p:spPr>
          <a:xfrm>
            <a:off x="4556251" y="6524438"/>
            <a:ext cx="218828" cy="21882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Oval 8">
            <a:extLst>
              <a:ext uri="{FF2B5EF4-FFF2-40B4-BE49-F238E27FC236}">
                <a16:creationId xmlns:a16="http://schemas.microsoft.com/office/drawing/2014/main" id="{F103F946-789B-434F-B286-D2EA12C683E2}"/>
              </a:ext>
            </a:extLst>
          </p:cNvPr>
          <p:cNvSpPr/>
          <p:nvPr/>
        </p:nvSpPr>
        <p:spPr>
          <a:xfrm>
            <a:off x="11740954" y="-77345"/>
            <a:ext cx="328872" cy="328872"/>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a:extLst>
              <a:ext uri="{FF2B5EF4-FFF2-40B4-BE49-F238E27FC236}">
                <a16:creationId xmlns:a16="http://schemas.microsoft.com/office/drawing/2014/main" id="{0412F7D4-AD62-1B4D-AE32-2EBD3F7E484F}"/>
              </a:ext>
            </a:extLst>
          </p:cNvPr>
          <p:cNvSpPr/>
          <p:nvPr/>
        </p:nvSpPr>
        <p:spPr>
          <a:xfrm>
            <a:off x="4827863" y="6744513"/>
            <a:ext cx="180899" cy="180899"/>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Oval 10">
            <a:extLst>
              <a:ext uri="{FF2B5EF4-FFF2-40B4-BE49-F238E27FC236}">
                <a16:creationId xmlns:a16="http://schemas.microsoft.com/office/drawing/2014/main" id="{421690F8-702D-2449-83D7-EDADD9DA7B1C}"/>
              </a:ext>
            </a:extLst>
          </p:cNvPr>
          <p:cNvSpPr/>
          <p:nvPr/>
        </p:nvSpPr>
        <p:spPr>
          <a:xfrm>
            <a:off x="4772002" y="6266665"/>
            <a:ext cx="93337" cy="93337"/>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Oval 11">
            <a:extLst>
              <a:ext uri="{FF2B5EF4-FFF2-40B4-BE49-F238E27FC236}">
                <a16:creationId xmlns:a16="http://schemas.microsoft.com/office/drawing/2014/main" id="{FD69CC98-A80D-E347-BCFD-1A43DEEB2667}"/>
              </a:ext>
            </a:extLst>
          </p:cNvPr>
          <p:cNvSpPr/>
          <p:nvPr/>
        </p:nvSpPr>
        <p:spPr>
          <a:xfrm>
            <a:off x="5509231" y="6017300"/>
            <a:ext cx="468700" cy="468700"/>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Oval 12">
            <a:extLst>
              <a:ext uri="{FF2B5EF4-FFF2-40B4-BE49-F238E27FC236}">
                <a16:creationId xmlns:a16="http://schemas.microsoft.com/office/drawing/2014/main" id="{F8DE122B-6D55-384B-8E2C-3AE852DA413D}"/>
              </a:ext>
            </a:extLst>
          </p:cNvPr>
          <p:cNvSpPr/>
          <p:nvPr/>
        </p:nvSpPr>
        <p:spPr>
          <a:xfrm>
            <a:off x="5871188" y="5991764"/>
            <a:ext cx="222381" cy="222381"/>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Oval 13">
            <a:extLst>
              <a:ext uri="{FF2B5EF4-FFF2-40B4-BE49-F238E27FC236}">
                <a16:creationId xmlns:a16="http://schemas.microsoft.com/office/drawing/2014/main" id="{4E8E8A43-E34D-374C-8D69-8E8382BD9EF5}"/>
              </a:ext>
            </a:extLst>
          </p:cNvPr>
          <p:cNvSpPr/>
          <p:nvPr/>
        </p:nvSpPr>
        <p:spPr>
          <a:xfrm>
            <a:off x="11980721" y="429743"/>
            <a:ext cx="93337" cy="93337"/>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Oval 14">
            <a:extLst>
              <a:ext uri="{FF2B5EF4-FFF2-40B4-BE49-F238E27FC236}">
                <a16:creationId xmlns:a16="http://schemas.microsoft.com/office/drawing/2014/main" id="{E5EAA469-188A-A843-8568-AAECC271BD95}"/>
              </a:ext>
            </a:extLst>
          </p:cNvPr>
          <p:cNvSpPr/>
          <p:nvPr/>
        </p:nvSpPr>
        <p:spPr>
          <a:xfrm>
            <a:off x="11070380" y="346357"/>
            <a:ext cx="161842" cy="161842"/>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TextBox 15">
            <a:extLst>
              <a:ext uri="{FF2B5EF4-FFF2-40B4-BE49-F238E27FC236}">
                <a16:creationId xmlns:a16="http://schemas.microsoft.com/office/drawing/2014/main" id="{EEC6705E-1A42-5941-A383-AE7540F4A0EE}"/>
              </a:ext>
            </a:extLst>
          </p:cNvPr>
          <p:cNvSpPr txBox="1"/>
          <p:nvPr/>
        </p:nvSpPr>
        <p:spPr>
          <a:xfrm>
            <a:off x="793656" y="3156038"/>
            <a:ext cx="4025014" cy="305276"/>
          </a:xfrm>
          <a:prstGeom prst="rect">
            <a:avLst/>
          </a:prstGeom>
          <a:noFill/>
        </p:spPr>
        <p:txBody>
          <a:bodyPr wrap="square" lIns="0" rIns="0" rtlCol="0">
            <a:spAutoFit/>
          </a:bodyPr>
          <a:lstStyle/>
          <a:p>
            <a:pPr marL="285750" indent="-285750">
              <a:lnSpc>
                <a:spcPts val="1800"/>
              </a:lnSpc>
              <a:buFont typeface="Arial" panose="020B0604020202020204" pitchFamily="34" charset="0"/>
              <a:buChar char="•"/>
            </a:pPr>
            <a:endParaRPr lang="en-US" sz="1400" dirty="0">
              <a:solidFill>
                <a:schemeClr val="bg2"/>
              </a:solidFill>
              <a:latin typeface="Century Gothic" panose="020B0502020202020204" pitchFamily="34" charset="0"/>
            </a:endParaRPr>
          </a:p>
        </p:txBody>
      </p:sp>
      <p:sp>
        <p:nvSpPr>
          <p:cNvPr id="17" name="TextBox 16">
            <a:extLst>
              <a:ext uri="{FF2B5EF4-FFF2-40B4-BE49-F238E27FC236}">
                <a16:creationId xmlns:a16="http://schemas.microsoft.com/office/drawing/2014/main" id="{A1C5D0D4-C379-DD4F-8B6E-79DBAB4F1560}"/>
              </a:ext>
            </a:extLst>
          </p:cNvPr>
          <p:cNvSpPr txBox="1"/>
          <p:nvPr/>
        </p:nvSpPr>
        <p:spPr>
          <a:xfrm>
            <a:off x="793656" y="1349621"/>
            <a:ext cx="5184275" cy="830997"/>
          </a:xfrm>
          <a:prstGeom prst="rect">
            <a:avLst/>
          </a:prstGeom>
          <a:noFill/>
        </p:spPr>
        <p:txBody>
          <a:bodyPr wrap="square" lIns="0" rIns="0" rtlCol="0">
            <a:spAutoFit/>
          </a:bodyPr>
          <a:lstStyle/>
          <a:p>
            <a:r>
              <a:rPr lang="en-US" sz="1600" dirty="0" smtClean="0">
                <a:solidFill>
                  <a:srgbClr val="FF5A5A"/>
                </a:solidFill>
                <a:latin typeface="Century Gothic" panose="020B0502020202020204" pitchFamily="34" charset="0"/>
              </a:rPr>
              <a:t>Focus on Public Health and Real-World Interoperability solutions</a:t>
            </a:r>
          </a:p>
          <a:p>
            <a:r>
              <a:rPr lang="en-US" sz="1600" b="1" dirty="0" smtClean="0">
                <a:solidFill>
                  <a:srgbClr val="FF5A5A"/>
                </a:solidFill>
                <a:latin typeface="Century Gothic" panose="020B0502020202020204" pitchFamily="34" charset="0"/>
              </a:rPr>
              <a:t>Save the Date: March 1-5, 2021</a:t>
            </a:r>
            <a:endParaRPr lang="en-US" sz="1600" b="1" dirty="0">
              <a:solidFill>
                <a:srgbClr val="FF5A5A"/>
              </a:solidFill>
              <a:latin typeface="Century Gothic" panose="020B0502020202020204" pitchFamily="34" charset="0"/>
            </a:endParaRPr>
          </a:p>
        </p:txBody>
      </p:sp>
      <p:sp>
        <p:nvSpPr>
          <p:cNvPr id="18" name="Rectangle 17"/>
          <p:cNvSpPr/>
          <p:nvPr/>
        </p:nvSpPr>
        <p:spPr>
          <a:xfrm>
            <a:off x="312234" y="6207686"/>
            <a:ext cx="1345581" cy="59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EC6705E-1A42-5941-A383-AE7540F4A0EE}"/>
              </a:ext>
            </a:extLst>
          </p:cNvPr>
          <p:cNvSpPr txBox="1"/>
          <p:nvPr/>
        </p:nvSpPr>
        <p:spPr>
          <a:xfrm>
            <a:off x="494562" y="1852611"/>
            <a:ext cx="6021741" cy="4939814"/>
          </a:xfrm>
          <a:prstGeom prst="rect">
            <a:avLst/>
          </a:prstGeom>
          <a:noFill/>
        </p:spPr>
        <p:txBody>
          <a:bodyPr wrap="square" lIns="0" rIns="0" rtlCol="0">
            <a:spAutoFit/>
          </a:bodyPr>
          <a:lstStyle/>
          <a:p>
            <a:pPr>
              <a:lnSpc>
                <a:spcPts val="1800"/>
              </a:lnSpc>
            </a:pPr>
            <a:endParaRPr lang="en-US" b="1" dirty="0" smtClean="0">
              <a:solidFill>
                <a:schemeClr val="bg2"/>
              </a:solidFill>
              <a:latin typeface="Century Gothic" panose="020B0502020202020204" pitchFamily="34" charset="0"/>
            </a:endParaRPr>
          </a:p>
          <a:p>
            <a:pPr marL="285750" indent="-285750">
              <a:lnSpc>
                <a:spcPts val="1800"/>
              </a:lnSpc>
              <a:buFont typeface="Arial" panose="020B0604020202020204" pitchFamily="34" charset="0"/>
              <a:buChar char="•"/>
            </a:pPr>
            <a:endParaRPr lang="en-US" b="1" dirty="0">
              <a:solidFill>
                <a:schemeClr val="bg2"/>
              </a:solidFill>
              <a:latin typeface="Century Gothic" panose="020B0502020202020204" pitchFamily="34" charset="0"/>
            </a:endParaRPr>
          </a:p>
          <a:p>
            <a:pPr marL="285750" indent="-285750">
              <a:lnSpc>
                <a:spcPts val="1800"/>
              </a:lnSpc>
              <a:buFont typeface="Arial" panose="020B0604020202020204" pitchFamily="34" charset="0"/>
              <a:buChar char="•"/>
            </a:pPr>
            <a:r>
              <a:rPr lang="en-US" b="1" dirty="0" smtClean="0">
                <a:solidFill>
                  <a:schemeClr val="bg2"/>
                </a:solidFill>
                <a:latin typeface="Century Gothic" panose="020B0502020202020204" pitchFamily="34" charset="0"/>
              </a:rPr>
              <a:t>HIT Testing and Tooling Summit II</a:t>
            </a:r>
          </a:p>
          <a:p>
            <a:pPr marL="285750" indent="-285750">
              <a:lnSpc>
                <a:spcPts val="1800"/>
              </a:lnSpc>
              <a:buFont typeface="Arial" panose="020B0604020202020204" pitchFamily="34" charset="0"/>
              <a:buChar char="•"/>
            </a:pPr>
            <a:endParaRPr lang="en-US" b="1" dirty="0" smtClean="0">
              <a:solidFill>
                <a:schemeClr val="bg2"/>
              </a:solidFill>
              <a:latin typeface="Century Gothic" panose="020B0502020202020204" pitchFamily="34" charset="0"/>
            </a:endParaRPr>
          </a:p>
          <a:p>
            <a:pPr marL="285750" indent="-285750">
              <a:lnSpc>
                <a:spcPts val="1800"/>
              </a:lnSpc>
              <a:buFont typeface="Arial" panose="020B0604020202020204" pitchFamily="34" charset="0"/>
              <a:buChar char="•"/>
            </a:pPr>
            <a:r>
              <a:rPr lang="en-US" b="1" dirty="0" smtClean="0">
                <a:solidFill>
                  <a:schemeClr val="bg2"/>
                </a:solidFill>
                <a:latin typeface="Century Gothic" panose="020B0502020202020204" pitchFamily="34" charset="0"/>
              </a:rPr>
              <a:t>Co-hosting Interoperability Measurement Workshop with ONC</a:t>
            </a:r>
          </a:p>
          <a:p>
            <a:pPr marL="285750" indent="-285750">
              <a:lnSpc>
                <a:spcPts val="1800"/>
              </a:lnSpc>
              <a:buFont typeface="Arial" panose="020B0604020202020204" pitchFamily="34" charset="0"/>
              <a:buChar char="•"/>
            </a:pPr>
            <a:endParaRPr lang="en-US" b="1" dirty="0">
              <a:solidFill>
                <a:schemeClr val="bg2"/>
              </a:solidFill>
              <a:latin typeface="Century Gothic" panose="020B0502020202020204" pitchFamily="34" charset="0"/>
            </a:endParaRPr>
          </a:p>
          <a:p>
            <a:pPr marL="285750" indent="-285750">
              <a:lnSpc>
                <a:spcPts val="1800"/>
              </a:lnSpc>
              <a:buFont typeface="Arial" panose="020B0604020202020204" pitchFamily="34" charset="0"/>
              <a:buChar char="•"/>
            </a:pPr>
            <a:r>
              <a:rPr lang="en-US" b="1" dirty="0" smtClean="0">
                <a:solidFill>
                  <a:schemeClr val="bg2"/>
                </a:solidFill>
                <a:latin typeface="Century Gothic" panose="020B0502020202020204" pitchFamily="34" charset="0"/>
              </a:rPr>
              <a:t>COVID19 Specific Testing Tracks: Joint programmatic activities with CDC – Immunizations, Clinical Research, Electronic Case Reporting, Vital Statistics</a:t>
            </a:r>
          </a:p>
          <a:p>
            <a:pPr marL="285750" indent="-285750">
              <a:lnSpc>
                <a:spcPts val="1800"/>
              </a:lnSpc>
              <a:buFont typeface="Arial" panose="020B0604020202020204" pitchFamily="34" charset="0"/>
              <a:buChar char="•"/>
            </a:pPr>
            <a:endParaRPr lang="en-US" b="1" dirty="0">
              <a:solidFill>
                <a:schemeClr val="bg2"/>
              </a:solidFill>
              <a:latin typeface="Century Gothic" panose="020B0502020202020204" pitchFamily="34" charset="0"/>
            </a:endParaRPr>
          </a:p>
          <a:p>
            <a:pPr marL="285750" indent="-285750">
              <a:lnSpc>
                <a:spcPts val="1800"/>
              </a:lnSpc>
              <a:buFont typeface="Arial" panose="020B0604020202020204" pitchFamily="34" charset="0"/>
              <a:buChar char="•"/>
            </a:pPr>
            <a:r>
              <a:rPr lang="en-US" b="1" dirty="0" smtClean="0">
                <a:solidFill>
                  <a:schemeClr val="bg2"/>
                </a:solidFill>
                <a:latin typeface="Century Gothic" panose="020B0502020202020204" pitchFamily="34" charset="0"/>
              </a:rPr>
              <a:t>HIMSS Executive Leadership Briefing</a:t>
            </a:r>
          </a:p>
          <a:p>
            <a:pPr marL="285750" indent="-285750">
              <a:lnSpc>
                <a:spcPts val="1800"/>
              </a:lnSpc>
              <a:buFont typeface="Arial" panose="020B0604020202020204" pitchFamily="34" charset="0"/>
              <a:buChar char="•"/>
            </a:pPr>
            <a:endParaRPr lang="en-US" b="1" dirty="0">
              <a:solidFill>
                <a:schemeClr val="bg2"/>
              </a:solidFill>
              <a:latin typeface="Century Gothic" panose="020B0502020202020204" pitchFamily="34" charset="0"/>
            </a:endParaRPr>
          </a:p>
          <a:p>
            <a:pPr marL="285750" indent="-285750">
              <a:lnSpc>
                <a:spcPts val="1800"/>
              </a:lnSpc>
              <a:buFont typeface="Arial" panose="020B0604020202020204" pitchFamily="34" charset="0"/>
              <a:buChar char="•"/>
            </a:pPr>
            <a:r>
              <a:rPr lang="en-US" b="1" dirty="0" smtClean="0">
                <a:solidFill>
                  <a:schemeClr val="bg2"/>
                </a:solidFill>
                <a:latin typeface="Century Gothic" panose="020B0502020202020204" pitchFamily="34" charset="0"/>
              </a:rPr>
              <a:t>Other collaborations with HIMSS Immunization Integration Program, Blockchain Task Force, SDOH Task Force, and more</a:t>
            </a:r>
          </a:p>
          <a:p>
            <a:pPr marL="285750" indent="-285750">
              <a:lnSpc>
                <a:spcPts val="1800"/>
              </a:lnSpc>
              <a:buFont typeface="Arial" panose="020B0604020202020204" pitchFamily="34" charset="0"/>
              <a:buChar char="•"/>
            </a:pPr>
            <a:endParaRPr lang="en-US" b="1" dirty="0">
              <a:solidFill>
                <a:schemeClr val="bg2"/>
              </a:solidFill>
              <a:latin typeface="Century Gothic" panose="020B0502020202020204" pitchFamily="34" charset="0"/>
            </a:endParaRPr>
          </a:p>
          <a:p>
            <a:pPr marL="285750" indent="-285750">
              <a:lnSpc>
                <a:spcPts val="1800"/>
              </a:lnSpc>
              <a:buFont typeface="Arial" panose="020B0604020202020204" pitchFamily="34" charset="0"/>
              <a:buChar char="•"/>
            </a:pPr>
            <a:r>
              <a:rPr lang="en-US" b="1" dirty="0" smtClean="0">
                <a:solidFill>
                  <a:schemeClr val="bg2"/>
                </a:solidFill>
                <a:latin typeface="Century Gothic" panose="020B0502020202020204" pitchFamily="34" charset="0"/>
              </a:rPr>
              <a:t>Personal Health and Consumer driven health data testing tracks</a:t>
            </a:r>
          </a:p>
          <a:p>
            <a:pPr marL="285750" indent="-285750">
              <a:lnSpc>
                <a:spcPts val="1800"/>
              </a:lnSpc>
              <a:buFont typeface="Arial" panose="020B0604020202020204" pitchFamily="34" charset="0"/>
              <a:buChar char="•"/>
            </a:pPr>
            <a:endParaRPr lang="en-US" dirty="0" smtClean="0">
              <a:solidFill>
                <a:schemeClr val="bg2"/>
              </a:solidFill>
              <a:latin typeface="Century Gothic" panose="020B0502020202020204" pitchFamily="34" charset="0"/>
            </a:endParaRPr>
          </a:p>
        </p:txBody>
      </p:sp>
      <p:pic>
        <p:nvPicPr>
          <p:cNvPr id="21" name="Picture 20" descr="Convenience over security: Mobile healthcare apps open up fresh risks to  patients' data | The Daily Swig"/>
          <p:cNvPicPr>
            <a:picLocks noChangeAspect="1" noChangeArrowheads="1"/>
          </p:cNvPicPr>
          <p:nvPr/>
        </p:nvPicPr>
        <p:blipFill rotWithShape="1">
          <a:blip r:embed="rId3">
            <a:extLst>
              <a:ext uri="{28A0092B-C50C-407E-A947-70E740481C1C}">
                <a14:useLocalDpi xmlns:a14="http://schemas.microsoft.com/office/drawing/2010/main" val="0"/>
              </a:ext>
            </a:extLst>
          </a:blip>
          <a:srcRect l="16894" t="-363" r="16230" b="363"/>
          <a:stretch/>
        </p:blipFill>
        <p:spPr bwMode="auto">
          <a:xfrm>
            <a:off x="6601867" y="-67412"/>
            <a:ext cx="5578948" cy="692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5567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8D877B3-D348-4611-9BDB-C5374591D951}" type="slidenum">
              <a:rPr lang="en-US" smtClean="0"/>
              <a:pPr/>
              <a:t>59</a:t>
            </a:fld>
            <a:endParaRPr lang="en-US" dirty="0"/>
          </a:p>
        </p:txBody>
      </p:sp>
      <p:sp>
        <p:nvSpPr>
          <p:cNvPr id="3" name="Rectangle 2"/>
          <p:cNvSpPr/>
          <p:nvPr/>
        </p:nvSpPr>
        <p:spPr>
          <a:xfrm>
            <a:off x="655823" y="443620"/>
            <a:ext cx="2811654" cy="280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59</a:t>
            </a:fld>
            <a:endParaRPr lang="en-US" dirty="0"/>
          </a:p>
        </p:txBody>
      </p:sp>
      <p:sp>
        <p:nvSpPr>
          <p:cNvPr id="5" name="Title 1">
            <a:extLst>
              <a:ext uri="{FF2B5EF4-FFF2-40B4-BE49-F238E27FC236}">
                <a16:creationId xmlns:a16="http://schemas.microsoft.com/office/drawing/2014/main" id="{2E0A62A3-AFEE-A44A-8675-2FAB0C8C4FC8}"/>
              </a:ext>
            </a:extLst>
          </p:cNvPr>
          <p:cNvSpPr txBox="1">
            <a:spLocks/>
          </p:cNvSpPr>
          <p:nvPr/>
        </p:nvSpPr>
        <p:spPr>
          <a:xfrm>
            <a:off x="655823" y="163811"/>
            <a:ext cx="6132741" cy="1306086"/>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pPr>
              <a:lnSpc>
                <a:spcPct val="100000"/>
              </a:lnSpc>
            </a:pPr>
            <a:r>
              <a:rPr lang="en-US" dirty="0" smtClean="0"/>
              <a:t>Supporting the Industry </a:t>
            </a:r>
          </a:p>
          <a:p>
            <a:pPr>
              <a:lnSpc>
                <a:spcPct val="100000"/>
              </a:lnSpc>
            </a:pPr>
            <a:r>
              <a:rPr lang="en-US" dirty="0" smtClean="0"/>
              <a:t>with Virtual Testing</a:t>
            </a:r>
            <a:endParaRPr lang="en-US" dirty="0"/>
          </a:p>
        </p:txBody>
      </p:sp>
      <p:sp>
        <p:nvSpPr>
          <p:cNvPr id="6" name="Oval 5">
            <a:extLst>
              <a:ext uri="{FF2B5EF4-FFF2-40B4-BE49-F238E27FC236}">
                <a16:creationId xmlns:a16="http://schemas.microsoft.com/office/drawing/2014/main" id="{7FF25D1C-53E7-584A-BF3D-9AD9FDEBD87C}"/>
              </a:ext>
            </a:extLst>
          </p:cNvPr>
          <p:cNvSpPr/>
          <p:nvPr/>
        </p:nvSpPr>
        <p:spPr>
          <a:xfrm>
            <a:off x="11248626" y="-67412"/>
            <a:ext cx="668948" cy="66894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Oval 6">
            <a:extLst>
              <a:ext uri="{FF2B5EF4-FFF2-40B4-BE49-F238E27FC236}">
                <a16:creationId xmlns:a16="http://schemas.microsoft.com/office/drawing/2014/main" id="{836C0445-3ECF-B240-9CF5-799392510ED8}"/>
              </a:ext>
            </a:extLst>
          </p:cNvPr>
          <p:cNvSpPr/>
          <p:nvPr/>
        </p:nvSpPr>
        <p:spPr>
          <a:xfrm>
            <a:off x="4879713" y="6342292"/>
            <a:ext cx="583120" cy="583120"/>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Oval 7">
            <a:extLst>
              <a:ext uri="{FF2B5EF4-FFF2-40B4-BE49-F238E27FC236}">
                <a16:creationId xmlns:a16="http://schemas.microsoft.com/office/drawing/2014/main" id="{F77B4289-DF8B-A440-97F0-D71F914E854D}"/>
              </a:ext>
            </a:extLst>
          </p:cNvPr>
          <p:cNvSpPr/>
          <p:nvPr/>
        </p:nvSpPr>
        <p:spPr>
          <a:xfrm>
            <a:off x="4556251" y="6524438"/>
            <a:ext cx="218828" cy="21882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Oval 8">
            <a:extLst>
              <a:ext uri="{FF2B5EF4-FFF2-40B4-BE49-F238E27FC236}">
                <a16:creationId xmlns:a16="http://schemas.microsoft.com/office/drawing/2014/main" id="{F103F946-789B-434F-B286-D2EA12C683E2}"/>
              </a:ext>
            </a:extLst>
          </p:cNvPr>
          <p:cNvSpPr/>
          <p:nvPr/>
        </p:nvSpPr>
        <p:spPr>
          <a:xfrm>
            <a:off x="11740954" y="-77345"/>
            <a:ext cx="328872" cy="328872"/>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a:extLst>
              <a:ext uri="{FF2B5EF4-FFF2-40B4-BE49-F238E27FC236}">
                <a16:creationId xmlns:a16="http://schemas.microsoft.com/office/drawing/2014/main" id="{0412F7D4-AD62-1B4D-AE32-2EBD3F7E484F}"/>
              </a:ext>
            </a:extLst>
          </p:cNvPr>
          <p:cNvSpPr/>
          <p:nvPr/>
        </p:nvSpPr>
        <p:spPr>
          <a:xfrm>
            <a:off x="4827863" y="6744513"/>
            <a:ext cx="180899" cy="180899"/>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Oval 10">
            <a:extLst>
              <a:ext uri="{FF2B5EF4-FFF2-40B4-BE49-F238E27FC236}">
                <a16:creationId xmlns:a16="http://schemas.microsoft.com/office/drawing/2014/main" id="{421690F8-702D-2449-83D7-EDADD9DA7B1C}"/>
              </a:ext>
            </a:extLst>
          </p:cNvPr>
          <p:cNvSpPr/>
          <p:nvPr/>
        </p:nvSpPr>
        <p:spPr>
          <a:xfrm>
            <a:off x="4772002" y="6266665"/>
            <a:ext cx="93337" cy="93337"/>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Oval 11">
            <a:extLst>
              <a:ext uri="{FF2B5EF4-FFF2-40B4-BE49-F238E27FC236}">
                <a16:creationId xmlns:a16="http://schemas.microsoft.com/office/drawing/2014/main" id="{FD69CC98-A80D-E347-BCFD-1A43DEEB2667}"/>
              </a:ext>
            </a:extLst>
          </p:cNvPr>
          <p:cNvSpPr/>
          <p:nvPr/>
        </p:nvSpPr>
        <p:spPr>
          <a:xfrm>
            <a:off x="5509231" y="6017300"/>
            <a:ext cx="468700" cy="468700"/>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Oval 12">
            <a:extLst>
              <a:ext uri="{FF2B5EF4-FFF2-40B4-BE49-F238E27FC236}">
                <a16:creationId xmlns:a16="http://schemas.microsoft.com/office/drawing/2014/main" id="{F8DE122B-6D55-384B-8E2C-3AE852DA413D}"/>
              </a:ext>
            </a:extLst>
          </p:cNvPr>
          <p:cNvSpPr/>
          <p:nvPr/>
        </p:nvSpPr>
        <p:spPr>
          <a:xfrm>
            <a:off x="5871188" y="5991764"/>
            <a:ext cx="222381" cy="222381"/>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Oval 13">
            <a:extLst>
              <a:ext uri="{FF2B5EF4-FFF2-40B4-BE49-F238E27FC236}">
                <a16:creationId xmlns:a16="http://schemas.microsoft.com/office/drawing/2014/main" id="{4E8E8A43-E34D-374C-8D69-8E8382BD9EF5}"/>
              </a:ext>
            </a:extLst>
          </p:cNvPr>
          <p:cNvSpPr/>
          <p:nvPr/>
        </p:nvSpPr>
        <p:spPr>
          <a:xfrm>
            <a:off x="11980721" y="429743"/>
            <a:ext cx="93337" cy="93337"/>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Oval 14">
            <a:extLst>
              <a:ext uri="{FF2B5EF4-FFF2-40B4-BE49-F238E27FC236}">
                <a16:creationId xmlns:a16="http://schemas.microsoft.com/office/drawing/2014/main" id="{E5EAA469-188A-A843-8568-AAECC271BD95}"/>
              </a:ext>
            </a:extLst>
          </p:cNvPr>
          <p:cNvSpPr/>
          <p:nvPr/>
        </p:nvSpPr>
        <p:spPr>
          <a:xfrm>
            <a:off x="11070380" y="346357"/>
            <a:ext cx="161842" cy="161842"/>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TextBox 15">
            <a:extLst>
              <a:ext uri="{FF2B5EF4-FFF2-40B4-BE49-F238E27FC236}">
                <a16:creationId xmlns:a16="http://schemas.microsoft.com/office/drawing/2014/main" id="{EEC6705E-1A42-5941-A383-AE7540F4A0EE}"/>
              </a:ext>
            </a:extLst>
          </p:cNvPr>
          <p:cNvSpPr txBox="1"/>
          <p:nvPr/>
        </p:nvSpPr>
        <p:spPr>
          <a:xfrm>
            <a:off x="793656" y="3156038"/>
            <a:ext cx="4025014" cy="305276"/>
          </a:xfrm>
          <a:prstGeom prst="rect">
            <a:avLst/>
          </a:prstGeom>
          <a:noFill/>
        </p:spPr>
        <p:txBody>
          <a:bodyPr wrap="square" lIns="0" rIns="0" rtlCol="0">
            <a:spAutoFit/>
          </a:bodyPr>
          <a:lstStyle/>
          <a:p>
            <a:pPr marL="285750" indent="-285750">
              <a:lnSpc>
                <a:spcPts val="1800"/>
              </a:lnSpc>
              <a:buFont typeface="Arial" panose="020B0604020202020204" pitchFamily="34" charset="0"/>
              <a:buChar char="•"/>
            </a:pPr>
            <a:endParaRPr lang="en-US" sz="1400" dirty="0">
              <a:solidFill>
                <a:schemeClr val="bg2"/>
              </a:solidFill>
              <a:latin typeface="Century Gothic" panose="020B0502020202020204" pitchFamily="34" charset="0"/>
            </a:endParaRPr>
          </a:p>
        </p:txBody>
      </p:sp>
      <p:sp>
        <p:nvSpPr>
          <p:cNvPr id="17" name="TextBox 16">
            <a:extLst>
              <a:ext uri="{FF2B5EF4-FFF2-40B4-BE49-F238E27FC236}">
                <a16:creationId xmlns:a16="http://schemas.microsoft.com/office/drawing/2014/main" id="{A1C5D0D4-C379-DD4F-8B6E-79DBAB4F1560}"/>
              </a:ext>
            </a:extLst>
          </p:cNvPr>
          <p:cNvSpPr txBox="1"/>
          <p:nvPr/>
        </p:nvSpPr>
        <p:spPr>
          <a:xfrm>
            <a:off x="793656" y="1349621"/>
            <a:ext cx="5184275" cy="584775"/>
          </a:xfrm>
          <a:prstGeom prst="rect">
            <a:avLst/>
          </a:prstGeom>
          <a:noFill/>
        </p:spPr>
        <p:txBody>
          <a:bodyPr wrap="square" lIns="0" rIns="0" rtlCol="0">
            <a:spAutoFit/>
          </a:bodyPr>
          <a:lstStyle/>
          <a:p>
            <a:r>
              <a:rPr lang="en-US" sz="1600" dirty="0" smtClean="0">
                <a:solidFill>
                  <a:srgbClr val="FF5A5A"/>
                </a:solidFill>
                <a:latin typeface="Century Gothic" panose="020B0502020202020204" pitchFamily="34" charset="0"/>
              </a:rPr>
              <a:t>Advancing the Future of Global Interoperability Testing</a:t>
            </a:r>
            <a:endParaRPr lang="en-US" sz="1600" dirty="0">
              <a:solidFill>
                <a:srgbClr val="FF5A5A"/>
              </a:solidFill>
              <a:latin typeface="Century Gothic" panose="020B0502020202020204" pitchFamily="34" charset="0"/>
            </a:endParaRPr>
          </a:p>
        </p:txBody>
      </p:sp>
      <p:sp>
        <p:nvSpPr>
          <p:cNvPr id="18" name="Rectangle 17"/>
          <p:cNvSpPr/>
          <p:nvPr/>
        </p:nvSpPr>
        <p:spPr>
          <a:xfrm>
            <a:off x="312234" y="6207686"/>
            <a:ext cx="1345581" cy="59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EC6705E-1A42-5941-A383-AE7540F4A0EE}"/>
              </a:ext>
            </a:extLst>
          </p:cNvPr>
          <p:cNvSpPr txBox="1"/>
          <p:nvPr/>
        </p:nvSpPr>
        <p:spPr>
          <a:xfrm>
            <a:off x="494562" y="1852611"/>
            <a:ext cx="6021741" cy="4478149"/>
          </a:xfrm>
          <a:prstGeom prst="rect">
            <a:avLst/>
          </a:prstGeom>
          <a:noFill/>
        </p:spPr>
        <p:txBody>
          <a:bodyPr wrap="square" lIns="0" rIns="0" rtlCol="0">
            <a:spAutoFit/>
          </a:bodyPr>
          <a:lstStyle/>
          <a:p>
            <a:pPr>
              <a:lnSpc>
                <a:spcPts val="1800"/>
              </a:lnSpc>
            </a:pPr>
            <a:endParaRPr lang="en-US" b="1" dirty="0" smtClean="0">
              <a:solidFill>
                <a:schemeClr val="bg2"/>
              </a:solidFill>
              <a:latin typeface="Century Gothic" panose="020B0502020202020204" pitchFamily="34" charset="0"/>
            </a:endParaRPr>
          </a:p>
          <a:p>
            <a:pPr marL="285750" indent="-285750">
              <a:lnSpc>
                <a:spcPts val="1800"/>
              </a:lnSpc>
              <a:buFont typeface="Arial" panose="020B0604020202020204" pitchFamily="34" charset="0"/>
              <a:buChar char="•"/>
            </a:pPr>
            <a:r>
              <a:rPr lang="en-US" dirty="0" smtClean="0">
                <a:solidFill>
                  <a:schemeClr val="bg2"/>
                </a:solidFill>
                <a:latin typeface="Century Gothic" panose="020B0502020202020204" pitchFamily="34" charset="0"/>
              </a:rPr>
              <a:t>Development of a </a:t>
            </a:r>
            <a:r>
              <a:rPr lang="en-US" b="1" dirty="0" smtClean="0">
                <a:solidFill>
                  <a:schemeClr val="bg2"/>
                </a:solidFill>
                <a:latin typeface="Century Gothic" panose="020B0502020202020204" pitchFamily="34" charset="0"/>
              </a:rPr>
              <a:t>globally </a:t>
            </a:r>
            <a:r>
              <a:rPr lang="en-US" b="1" dirty="0">
                <a:solidFill>
                  <a:schemeClr val="bg2"/>
                </a:solidFill>
                <a:latin typeface="Century Gothic" panose="020B0502020202020204" pitchFamily="34" charset="0"/>
              </a:rPr>
              <a:t>comprehensive, </a:t>
            </a:r>
            <a:r>
              <a:rPr lang="en-US" b="1" dirty="0" smtClean="0">
                <a:solidFill>
                  <a:schemeClr val="bg2"/>
                </a:solidFill>
                <a:latin typeface="Century Gothic" panose="020B0502020202020204" pitchFamily="34" charset="0"/>
              </a:rPr>
              <a:t>open-source </a:t>
            </a:r>
            <a:r>
              <a:rPr lang="en-US" b="1" dirty="0">
                <a:solidFill>
                  <a:schemeClr val="bg2"/>
                </a:solidFill>
                <a:latin typeface="Century Gothic" panose="020B0502020202020204" pitchFamily="34" charset="0"/>
              </a:rPr>
              <a:t>virtual testing </a:t>
            </a:r>
            <a:r>
              <a:rPr lang="en-US" b="1" dirty="0" smtClean="0">
                <a:solidFill>
                  <a:schemeClr val="bg2"/>
                </a:solidFill>
                <a:latin typeface="Century Gothic" panose="020B0502020202020204" pitchFamily="34" charset="0"/>
              </a:rPr>
              <a:t>platform</a:t>
            </a:r>
          </a:p>
          <a:p>
            <a:pPr>
              <a:lnSpc>
                <a:spcPts val="1800"/>
              </a:lnSpc>
            </a:pPr>
            <a:endParaRPr lang="en-US" b="1" dirty="0" smtClean="0">
              <a:solidFill>
                <a:schemeClr val="bg2"/>
              </a:solidFill>
              <a:latin typeface="Century Gothic" panose="020B0502020202020204" pitchFamily="34" charset="0"/>
            </a:endParaRPr>
          </a:p>
          <a:p>
            <a:pPr marL="742950" lvl="1" indent="-285750">
              <a:lnSpc>
                <a:spcPts val="1800"/>
              </a:lnSpc>
              <a:buFont typeface="Arial" panose="020B0604020202020204" pitchFamily="34" charset="0"/>
              <a:buChar char="•"/>
            </a:pPr>
            <a:r>
              <a:rPr lang="en-US" dirty="0">
                <a:solidFill>
                  <a:schemeClr val="bg2"/>
                </a:solidFill>
                <a:latin typeface="Century Gothic" panose="020B0502020202020204" pitchFamily="34" charset="0"/>
              </a:rPr>
              <a:t>Over </a:t>
            </a:r>
            <a:r>
              <a:rPr lang="en-US" b="1" dirty="0">
                <a:solidFill>
                  <a:schemeClr val="bg2"/>
                </a:solidFill>
                <a:latin typeface="Century Gothic" panose="020B0502020202020204" pitchFamily="34" charset="0"/>
              </a:rPr>
              <a:t>$100,000 investment</a:t>
            </a:r>
            <a:r>
              <a:rPr lang="en-US" b="1" dirty="0" smtClean="0">
                <a:solidFill>
                  <a:schemeClr val="bg2"/>
                </a:solidFill>
                <a:latin typeface="Century Gothic" panose="020B0502020202020204" pitchFamily="34" charset="0"/>
              </a:rPr>
              <a:t> </a:t>
            </a:r>
            <a:r>
              <a:rPr lang="en-US" dirty="0" smtClean="0">
                <a:solidFill>
                  <a:schemeClr val="bg2"/>
                </a:solidFill>
                <a:latin typeface="Century Gothic" panose="020B0502020202020204" pitchFamily="34" charset="0"/>
              </a:rPr>
              <a:t>from </a:t>
            </a:r>
            <a:r>
              <a:rPr lang="en-US" b="1" dirty="0" smtClean="0">
                <a:solidFill>
                  <a:schemeClr val="bg2"/>
                </a:solidFill>
                <a:latin typeface="Century Gothic" panose="020B0502020202020204" pitchFamily="34" charset="0"/>
              </a:rPr>
              <a:t>ONC</a:t>
            </a:r>
            <a:r>
              <a:rPr lang="en-US" dirty="0" smtClean="0">
                <a:solidFill>
                  <a:schemeClr val="bg2"/>
                </a:solidFill>
                <a:latin typeface="Century Gothic" panose="020B0502020202020204" pitchFamily="34" charset="0"/>
              </a:rPr>
              <a:t>, </a:t>
            </a:r>
            <a:r>
              <a:rPr lang="en-US" b="1" dirty="0" smtClean="0">
                <a:solidFill>
                  <a:schemeClr val="bg2"/>
                </a:solidFill>
                <a:latin typeface="Century Gothic" panose="020B0502020202020204" pitchFamily="34" charset="0"/>
              </a:rPr>
              <a:t>HIMSS (IHE USA), IHE Europe, IHE Japan, Sequoia Project</a:t>
            </a:r>
          </a:p>
          <a:p>
            <a:pPr lvl="1">
              <a:lnSpc>
                <a:spcPts val="1800"/>
              </a:lnSpc>
            </a:pPr>
            <a:endParaRPr lang="en-US" b="1" dirty="0" smtClean="0">
              <a:solidFill>
                <a:schemeClr val="bg2"/>
              </a:solidFill>
              <a:latin typeface="Century Gothic" panose="020B0502020202020204" pitchFamily="34" charset="0"/>
            </a:endParaRPr>
          </a:p>
          <a:p>
            <a:pPr marL="742950" lvl="1" indent="-285750">
              <a:lnSpc>
                <a:spcPts val="1800"/>
              </a:lnSpc>
              <a:buFont typeface="Arial" panose="020B0604020202020204" pitchFamily="34" charset="0"/>
              <a:buChar char="•"/>
            </a:pPr>
            <a:r>
              <a:rPr lang="en-US" dirty="0">
                <a:solidFill>
                  <a:schemeClr val="bg2"/>
                </a:solidFill>
                <a:latin typeface="Century Gothic" panose="020B0502020202020204" pitchFamily="34" charset="0"/>
              </a:rPr>
              <a:t>Developed for </a:t>
            </a:r>
            <a:r>
              <a:rPr lang="en-US" b="1" dirty="0">
                <a:solidFill>
                  <a:schemeClr val="bg2"/>
                </a:solidFill>
                <a:latin typeface="Century Gothic" panose="020B0502020202020204" pitchFamily="34" charset="0"/>
              </a:rPr>
              <a:t>re-use</a:t>
            </a:r>
            <a:r>
              <a:rPr lang="en-US" dirty="0">
                <a:solidFill>
                  <a:schemeClr val="bg2"/>
                </a:solidFill>
                <a:latin typeface="Century Gothic" panose="020B0502020202020204" pitchFamily="34" charset="0"/>
              </a:rPr>
              <a:t> by all IHE Domains, external </a:t>
            </a:r>
            <a:r>
              <a:rPr lang="en-US" b="1" dirty="0">
                <a:solidFill>
                  <a:schemeClr val="bg2"/>
                </a:solidFill>
                <a:latin typeface="Century Gothic" panose="020B0502020202020204" pitchFamily="34" charset="0"/>
              </a:rPr>
              <a:t>stakeholders in need of interoperability testing </a:t>
            </a:r>
            <a:r>
              <a:rPr lang="en-US" b="1" dirty="0" smtClean="0">
                <a:solidFill>
                  <a:schemeClr val="bg2"/>
                </a:solidFill>
                <a:latin typeface="Century Gothic" panose="020B0502020202020204" pitchFamily="34" charset="0"/>
              </a:rPr>
              <a:t>services</a:t>
            </a:r>
          </a:p>
          <a:p>
            <a:pPr lvl="1">
              <a:lnSpc>
                <a:spcPts val="1800"/>
              </a:lnSpc>
            </a:pPr>
            <a:endParaRPr lang="en-US" b="1" dirty="0" smtClean="0">
              <a:solidFill>
                <a:schemeClr val="bg2"/>
              </a:solidFill>
              <a:latin typeface="Century Gothic" panose="020B0502020202020204" pitchFamily="34" charset="0"/>
            </a:endParaRPr>
          </a:p>
          <a:p>
            <a:pPr marL="742950" lvl="1" indent="-285750">
              <a:lnSpc>
                <a:spcPts val="1800"/>
              </a:lnSpc>
              <a:buFont typeface="Arial" panose="020B0604020202020204" pitchFamily="34" charset="0"/>
              <a:buChar char="•"/>
            </a:pPr>
            <a:r>
              <a:rPr lang="en-US" dirty="0" smtClean="0">
                <a:solidFill>
                  <a:schemeClr val="bg2"/>
                </a:solidFill>
                <a:latin typeface="Century Gothic" panose="020B0502020202020204" pitchFamily="34" charset="0"/>
              </a:rPr>
              <a:t>Designed to </a:t>
            </a:r>
            <a:r>
              <a:rPr lang="en-US" b="1" dirty="0">
                <a:solidFill>
                  <a:schemeClr val="bg2"/>
                </a:solidFill>
                <a:latin typeface="Century Gothic" panose="020B0502020202020204" pitchFamily="34" charset="0"/>
              </a:rPr>
              <a:t>ensure that healthcare software development continues to innovate safely </a:t>
            </a:r>
            <a:r>
              <a:rPr lang="en-US" dirty="0">
                <a:solidFill>
                  <a:schemeClr val="bg2"/>
                </a:solidFill>
                <a:latin typeface="Century Gothic" panose="020B0502020202020204" pitchFamily="34" charset="0"/>
              </a:rPr>
              <a:t>when these products are more important than </a:t>
            </a:r>
            <a:r>
              <a:rPr lang="en-US" dirty="0" smtClean="0">
                <a:solidFill>
                  <a:schemeClr val="bg2"/>
                </a:solidFill>
                <a:latin typeface="Century Gothic" panose="020B0502020202020204" pitchFamily="34" charset="0"/>
              </a:rPr>
              <a:t>ever</a:t>
            </a:r>
          </a:p>
          <a:p>
            <a:pPr marL="742950" lvl="1" indent="-285750">
              <a:lnSpc>
                <a:spcPts val="1800"/>
              </a:lnSpc>
              <a:buFont typeface="Arial" panose="020B0604020202020204" pitchFamily="34" charset="0"/>
              <a:buChar char="•"/>
            </a:pPr>
            <a:endParaRPr lang="en-US" dirty="0">
              <a:solidFill>
                <a:schemeClr val="bg2"/>
              </a:solidFill>
              <a:latin typeface="Century Gothic" panose="020B0502020202020204" pitchFamily="34" charset="0"/>
            </a:endParaRPr>
          </a:p>
          <a:p>
            <a:pPr marL="742950" lvl="1" indent="-285750">
              <a:lnSpc>
                <a:spcPts val="1800"/>
              </a:lnSpc>
              <a:buFont typeface="Arial" panose="020B0604020202020204" pitchFamily="34" charset="0"/>
              <a:buChar char="•"/>
            </a:pPr>
            <a:r>
              <a:rPr lang="en-US" dirty="0" smtClean="0">
                <a:solidFill>
                  <a:schemeClr val="bg2"/>
                </a:solidFill>
                <a:latin typeface="Century Gothic" panose="020B0502020202020204" pitchFamily="34" charset="0"/>
              </a:rPr>
              <a:t>Working with key industry partners like </a:t>
            </a:r>
            <a:r>
              <a:rPr lang="en-US" b="1" dirty="0" smtClean="0">
                <a:solidFill>
                  <a:schemeClr val="bg2"/>
                </a:solidFill>
                <a:latin typeface="Century Gothic" panose="020B0502020202020204" pitchFamily="34" charset="0"/>
              </a:rPr>
              <a:t>NIST</a:t>
            </a:r>
            <a:r>
              <a:rPr lang="en-US" dirty="0" smtClean="0">
                <a:solidFill>
                  <a:schemeClr val="bg2"/>
                </a:solidFill>
                <a:latin typeface="Century Gothic" panose="020B0502020202020204" pitchFamily="34" charset="0"/>
              </a:rPr>
              <a:t> and </a:t>
            </a:r>
            <a:r>
              <a:rPr lang="en-US" b="1" dirty="0" smtClean="0">
                <a:solidFill>
                  <a:schemeClr val="bg2"/>
                </a:solidFill>
                <a:latin typeface="Century Gothic" panose="020B0502020202020204" pitchFamily="34" charset="0"/>
              </a:rPr>
              <a:t>MITRE</a:t>
            </a:r>
          </a:p>
        </p:txBody>
      </p:sp>
      <p:pic>
        <p:nvPicPr>
          <p:cNvPr id="20" name="Picture 2" descr="Bring Your Own (Health Monitoring) Device: Progress and Challenges | MassTLC"/>
          <p:cNvPicPr>
            <a:picLocks noChangeAspect="1" noChangeArrowheads="1"/>
          </p:cNvPicPr>
          <p:nvPr/>
        </p:nvPicPr>
        <p:blipFill rotWithShape="1">
          <a:blip r:embed="rId3">
            <a:extLst>
              <a:ext uri="{28A0092B-C50C-407E-A947-70E740481C1C}">
                <a14:useLocalDpi xmlns:a14="http://schemas.microsoft.com/office/drawing/2010/main" val="0"/>
              </a:ext>
            </a:extLst>
          </a:blip>
          <a:srcRect l="2994" r="3827"/>
          <a:stretch/>
        </p:blipFill>
        <p:spPr bwMode="auto">
          <a:xfrm>
            <a:off x="6689374" y="0"/>
            <a:ext cx="552815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ed new badge 2 icon - Free red new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1659" y="142039"/>
            <a:ext cx="732319" cy="732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393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6</a:t>
            </a:fld>
            <a:endParaRPr lang="en-US" dirty="0"/>
          </a:p>
        </p:txBody>
      </p:sp>
      <p:sp>
        <p:nvSpPr>
          <p:cNvPr id="4" name="Title 3"/>
          <p:cNvSpPr>
            <a:spLocks noGrp="1"/>
          </p:cNvSpPr>
          <p:nvPr>
            <p:ph type="title"/>
          </p:nvPr>
        </p:nvSpPr>
        <p:spPr>
          <a:xfrm>
            <a:off x="831083" y="1019174"/>
            <a:ext cx="5069272" cy="363529"/>
          </a:xfrm>
        </p:spPr>
        <p:txBody>
          <a:bodyPr/>
          <a:lstStyle/>
          <a:p>
            <a:pPr algn="ctr"/>
            <a:r>
              <a:rPr lang="en-US" sz="2400" b="1" dirty="0" smtClean="0"/>
              <a:t>Drive outcomes and innovation</a:t>
            </a:r>
            <a:r>
              <a:rPr lang="en-US" sz="2400" dirty="0" smtClean="0"/>
              <a:t/>
            </a:r>
            <a:br>
              <a:rPr lang="en-US" sz="2400" dirty="0" smtClean="0"/>
            </a:br>
            <a:r>
              <a:rPr lang="en-US" sz="2400" dirty="0"/>
              <a:t/>
            </a:r>
            <a:br>
              <a:rPr lang="en-US" sz="2400" dirty="0"/>
            </a:br>
            <a:r>
              <a:rPr lang="en-US" sz="5400" b="1" dirty="0" smtClean="0">
                <a:solidFill>
                  <a:schemeClr val="accent2"/>
                </a:solidFill>
              </a:rPr>
              <a:t>Machine </a:t>
            </a:r>
            <a:r>
              <a:rPr lang="en-US" sz="5400" b="1" dirty="0">
                <a:solidFill>
                  <a:schemeClr val="accent2"/>
                </a:solidFill>
              </a:rPr>
              <a:t>Learning &amp; AI for </a:t>
            </a:r>
            <a:r>
              <a:rPr lang="en-US" sz="5400" b="1" dirty="0" smtClean="0">
                <a:solidFill>
                  <a:schemeClr val="accent2"/>
                </a:solidFill>
              </a:rPr>
              <a:t>Healthcare</a:t>
            </a:r>
            <a:br>
              <a:rPr lang="en-US" sz="5400" b="1" dirty="0" smtClean="0">
                <a:solidFill>
                  <a:schemeClr val="accent2"/>
                </a:solidFill>
              </a:rPr>
            </a:br>
            <a:r>
              <a:rPr lang="en-US" sz="2800" b="1" dirty="0">
                <a:solidFill>
                  <a:schemeClr val="accent2"/>
                </a:solidFill>
              </a:rPr>
              <a:t/>
            </a:r>
            <a:br>
              <a:rPr lang="en-US" sz="2800" b="1" dirty="0">
                <a:solidFill>
                  <a:schemeClr val="accent2"/>
                </a:solidFill>
              </a:rPr>
            </a:br>
            <a:r>
              <a:rPr lang="en-US" sz="2400" b="1" dirty="0" smtClean="0">
                <a:solidFill>
                  <a:schemeClr val="accent2"/>
                </a:solidFill>
              </a:rPr>
              <a:t>December 1-2</a:t>
            </a:r>
            <a:br>
              <a:rPr lang="en-US" sz="2400" b="1" dirty="0" smtClean="0">
                <a:solidFill>
                  <a:schemeClr val="accent2"/>
                </a:solidFill>
              </a:rPr>
            </a:br>
            <a:r>
              <a:rPr lang="en-US" sz="3200" dirty="0"/>
              <a:t/>
            </a:r>
            <a:br>
              <a:rPr lang="en-US" sz="3200" dirty="0"/>
            </a:br>
            <a:r>
              <a:rPr lang="en-US" sz="1800" dirty="0" smtClean="0"/>
              <a:t>himss.org/events</a:t>
            </a:r>
            <a:r>
              <a:rPr lang="en-US" sz="2000" dirty="0" smtClean="0"/>
              <a:t/>
            </a:r>
            <a:br>
              <a:rPr lang="en-US" sz="2000" dirty="0" smtClean="0"/>
            </a:br>
            <a:endParaRPr lang="en-US" sz="2000" dirty="0"/>
          </a:p>
        </p:txBody>
      </p:sp>
      <p:pic>
        <p:nvPicPr>
          <p:cNvPr id="12" name="Picture Placeholder 11"/>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5134" r="25134"/>
          <a:stretch>
            <a:fillRect/>
          </a:stretch>
        </p:blipFill>
        <p:spPr/>
      </p:pic>
    </p:spTree>
    <p:extLst>
      <p:ext uri="{BB962C8B-B14F-4D97-AF65-F5344CB8AC3E}">
        <p14:creationId xmlns:p14="http://schemas.microsoft.com/office/powerpoint/2010/main" val="3118570420"/>
      </p:ext>
    </p:extLst>
  </p:cSld>
  <p:clrMapOvr>
    <a:masterClrMapping/>
  </p:clrMapOvr>
  <mc:AlternateContent xmlns:mc="http://schemas.openxmlformats.org/markup-compatibility/2006" xmlns:p14="http://schemas.microsoft.com/office/powerpoint/2010/main">
    <mc:Choice Requires="p14">
      <p:transition spd="slow" p14:dur="2000"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6000" dirty="0" smtClean="0">
                <a:solidFill>
                  <a:srgbClr val="FFFFFF"/>
                </a:solidFill>
                <a:latin typeface="Prometo Medium" panose="020B0704030203060203" pitchFamily="34" charset="0"/>
              </a:rPr>
              <a:t>ONC Cooperative Agreement with IHE USA</a:t>
            </a:r>
            <a:endParaRPr lang="en-US" sz="6000" dirty="0">
              <a:solidFill>
                <a:srgbClr val="FFFFFF"/>
              </a:solidFill>
              <a:latin typeface="Prometo Medium" panose="020B0704030203060203" pitchFamily="34" charset="0"/>
            </a:endParaRP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60</a:t>
            </a:fld>
            <a:endParaRPr lang="en-US" dirty="0"/>
          </a:p>
        </p:txBody>
      </p:sp>
      <p:sp>
        <p:nvSpPr>
          <p:cNvPr id="8" name="Rectangle 7"/>
          <p:cNvSpPr/>
          <p:nvPr/>
        </p:nvSpPr>
        <p:spPr>
          <a:xfrm>
            <a:off x="256877" y="6177064"/>
            <a:ext cx="1468877" cy="564204"/>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1798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61</a:t>
            </a:fld>
            <a:endParaRPr lang="en-US" dirty="0"/>
          </a:p>
        </p:txBody>
      </p:sp>
      <p:sp>
        <p:nvSpPr>
          <p:cNvPr id="6" name="Title 1">
            <a:extLst>
              <a:ext uri="{FF2B5EF4-FFF2-40B4-BE49-F238E27FC236}">
                <a16:creationId xmlns:a16="http://schemas.microsoft.com/office/drawing/2014/main" id="{2E0A62A3-AFEE-A44A-8675-2FAB0C8C4FC8}"/>
              </a:ext>
            </a:extLst>
          </p:cNvPr>
          <p:cNvSpPr txBox="1">
            <a:spLocks/>
          </p:cNvSpPr>
          <p:nvPr/>
        </p:nvSpPr>
        <p:spPr>
          <a:xfrm>
            <a:off x="655823" y="1138127"/>
            <a:ext cx="9539680" cy="1306086"/>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pPr>
              <a:lnSpc>
                <a:spcPct val="100000"/>
              </a:lnSpc>
            </a:pPr>
            <a:r>
              <a:rPr lang="en-US" sz="4000" dirty="0" smtClean="0"/>
              <a:t>Key Activities: Year 2</a:t>
            </a:r>
          </a:p>
        </p:txBody>
      </p:sp>
      <p:sp>
        <p:nvSpPr>
          <p:cNvPr id="11" name="Oval 10">
            <a:extLst>
              <a:ext uri="{FF2B5EF4-FFF2-40B4-BE49-F238E27FC236}">
                <a16:creationId xmlns:a16="http://schemas.microsoft.com/office/drawing/2014/main" id="{7FF25D1C-53E7-584A-BF3D-9AD9FDEBD87C}"/>
              </a:ext>
            </a:extLst>
          </p:cNvPr>
          <p:cNvSpPr/>
          <p:nvPr/>
        </p:nvSpPr>
        <p:spPr>
          <a:xfrm>
            <a:off x="11248626" y="-67412"/>
            <a:ext cx="668948" cy="66894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Oval 14">
            <a:extLst>
              <a:ext uri="{FF2B5EF4-FFF2-40B4-BE49-F238E27FC236}">
                <a16:creationId xmlns:a16="http://schemas.microsoft.com/office/drawing/2014/main" id="{F103F946-789B-434F-B286-D2EA12C683E2}"/>
              </a:ext>
            </a:extLst>
          </p:cNvPr>
          <p:cNvSpPr/>
          <p:nvPr/>
        </p:nvSpPr>
        <p:spPr>
          <a:xfrm>
            <a:off x="11740954" y="-77345"/>
            <a:ext cx="328872" cy="328872"/>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Oval 20">
            <a:extLst>
              <a:ext uri="{FF2B5EF4-FFF2-40B4-BE49-F238E27FC236}">
                <a16:creationId xmlns:a16="http://schemas.microsoft.com/office/drawing/2014/main" id="{4E8E8A43-E34D-374C-8D69-8E8382BD9EF5}"/>
              </a:ext>
            </a:extLst>
          </p:cNvPr>
          <p:cNvSpPr/>
          <p:nvPr/>
        </p:nvSpPr>
        <p:spPr>
          <a:xfrm>
            <a:off x="11980721" y="429743"/>
            <a:ext cx="93337" cy="93337"/>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Oval 21">
            <a:extLst>
              <a:ext uri="{FF2B5EF4-FFF2-40B4-BE49-F238E27FC236}">
                <a16:creationId xmlns:a16="http://schemas.microsoft.com/office/drawing/2014/main" id="{E5EAA469-188A-A843-8568-AAECC271BD95}"/>
              </a:ext>
            </a:extLst>
          </p:cNvPr>
          <p:cNvSpPr/>
          <p:nvPr/>
        </p:nvSpPr>
        <p:spPr>
          <a:xfrm>
            <a:off x="11070380" y="346357"/>
            <a:ext cx="161842" cy="161842"/>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Content Placeholder 1"/>
          <p:cNvSpPr txBox="1">
            <a:spLocks/>
          </p:cNvSpPr>
          <p:nvPr/>
        </p:nvSpPr>
        <p:spPr>
          <a:xfrm>
            <a:off x="655823" y="2179922"/>
            <a:ext cx="10857932" cy="4437420"/>
          </a:xfrm>
          <a:prstGeom prst="rect">
            <a:avLst/>
          </a:prstGeom>
        </p:spPr>
        <p:txBody>
          <a:bodyPr>
            <a:noAutofit/>
          </a:bodyPr>
          <a:lst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00"/>
              </a:spcBef>
              <a:spcAft>
                <a:spcPts val="400"/>
              </a:spcAft>
            </a:pPr>
            <a:r>
              <a:rPr lang="en-US" dirty="0" smtClean="0"/>
              <a:t>Focus on mitigating gaps related to publishing and process:</a:t>
            </a:r>
          </a:p>
          <a:p>
            <a:pPr marL="342900" lvl="1" indent="-342900" fontAlgn="base">
              <a:lnSpc>
                <a:spcPct val="100000"/>
              </a:lnSpc>
              <a:buFont typeface="Arial" panose="020B0604020202020204" pitchFamily="34" charset="0"/>
              <a:buChar char="•"/>
            </a:pPr>
            <a:r>
              <a:rPr lang="en-US" sz="2133" dirty="0" smtClean="0">
                <a:solidFill>
                  <a:schemeClr val="tx1"/>
                </a:solidFill>
              </a:rPr>
              <a:t>IHE has 31</a:t>
            </a:r>
            <a:r>
              <a:rPr lang="en-US" sz="2133" i="1" dirty="0" smtClean="0">
                <a:solidFill>
                  <a:schemeClr val="tx1"/>
                </a:solidFill>
              </a:rPr>
              <a:t> </a:t>
            </a:r>
            <a:r>
              <a:rPr lang="en-US" sz="2133" dirty="0" smtClean="0">
                <a:solidFill>
                  <a:schemeClr val="tx1"/>
                </a:solidFill>
              </a:rPr>
              <a:t>profiles that leverage FHIR, including four profiles that define a FHIR Document</a:t>
            </a:r>
          </a:p>
          <a:p>
            <a:pPr marL="342900" lvl="1" indent="-342900" fontAlgn="base">
              <a:lnSpc>
                <a:spcPct val="100000"/>
              </a:lnSpc>
              <a:buFont typeface="Arial" panose="020B0604020202020204" pitchFamily="34" charset="0"/>
              <a:buChar char="•"/>
            </a:pPr>
            <a:r>
              <a:rPr lang="en-US" sz="2133" dirty="0" smtClean="0">
                <a:solidFill>
                  <a:schemeClr val="tx1"/>
                </a:solidFill>
              </a:rPr>
              <a:t>11 of  31 IHE profiles that leverage FHIR are not using FHIR R4, thus should be a priority by IHE to upgrade</a:t>
            </a:r>
          </a:p>
          <a:p>
            <a:pPr marL="342900" lvl="1" indent="-342900" fontAlgn="base">
              <a:lnSpc>
                <a:spcPct val="100000"/>
              </a:lnSpc>
              <a:buFont typeface="Arial" panose="020B0604020202020204" pitchFamily="34" charset="0"/>
              <a:buChar char="•"/>
            </a:pPr>
            <a:r>
              <a:rPr lang="en-US" sz="2133" dirty="0" smtClean="0">
                <a:solidFill>
                  <a:schemeClr val="tx1"/>
                </a:solidFill>
              </a:rPr>
              <a:t>IHE profiles using FHIR are not yet published using the HL7 IG publisher</a:t>
            </a:r>
          </a:p>
          <a:p>
            <a:pPr marL="342900" lvl="1" indent="-342900" fontAlgn="base">
              <a:lnSpc>
                <a:spcPct val="100000"/>
              </a:lnSpc>
              <a:buFont typeface="Arial" panose="020B0604020202020204" pitchFamily="34" charset="0"/>
              <a:buChar char="•"/>
            </a:pPr>
            <a:r>
              <a:rPr lang="en-US" sz="2133" dirty="0" smtClean="0">
                <a:solidFill>
                  <a:schemeClr val="tx1"/>
                </a:solidFill>
              </a:rPr>
              <a:t>Five of the IHE profiles using FHIR have full a set of FHIR conformance resources</a:t>
            </a:r>
          </a:p>
          <a:p>
            <a:pPr marL="342900" lvl="1" indent="-342900" fontAlgn="base">
              <a:lnSpc>
                <a:spcPct val="100000"/>
              </a:lnSpc>
              <a:buFont typeface="Arial" panose="020B0604020202020204" pitchFamily="34" charset="0"/>
              <a:buChar char="•"/>
            </a:pPr>
            <a:r>
              <a:rPr lang="en-US" sz="2133" dirty="0" smtClean="0">
                <a:solidFill>
                  <a:schemeClr val="tx1"/>
                </a:solidFill>
              </a:rPr>
              <a:t>IHE has had http REST profiles available for public use dating back to “Retrieve Information for Display (RID)” introduced in 2003, and “Retrieve ECG for Display” in 2004</a:t>
            </a:r>
            <a:endParaRPr lang="en-US" sz="1600" dirty="0" smtClean="0">
              <a:solidFill>
                <a:schemeClr val="tx1"/>
              </a:solidFill>
            </a:endParaRPr>
          </a:p>
          <a:p>
            <a:pPr marL="342900" lvl="1" indent="-342900">
              <a:lnSpc>
                <a:spcPct val="100000"/>
              </a:lnSpc>
              <a:spcBef>
                <a:spcPts val="400"/>
              </a:spcBef>
              <a:spcAft>
                <a:spcPts val="400"/>
              </a:spcAft>
              <a:buFont typeface="Arial" panose="020B0604020202020204" pitchFamily="34" charset="0"/>
              <a:buChar char="•"/>
            </a:pPr>
            <a:endParaRPr lang="en-US" sz="1960" dirty="0"/>
          </a:p>
        </p:txBody>
      </p:sp>
    </p:spTree>
    <p:extLst>
      <p:ext uri="{BB962C8B-B14F-4D97-AF65-F5344CB8AC3E}">
        <p14:creationId xmlns:p14="http://schemas.microsoft.com/office/powerpoint/2010/main" val="24941815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62</a:t>
            </a:fld>
            <a:endParaRPr lang="en-US" dirty="0"/>
          </a:p>
        </p:txBody>
      </p:sp>
      <p:sp>
        <p:nvSpPr>
          <p:cNvPr id="6" name="Title 1">
            <a:extLst>
              <a:ext uri="{FF2B5EF4-FFF2-40B4-BE49-F238E27FC236}">
                <a16:creationId xmlns:a16="http://schemas.microsoft.com/office/drawing/2014/main" id="{2E0A62A3-AFEE-A44A-8675-2FAB0C8C4FC8}"/>
              </a:ext>
            </a:extLst>
          </p:cNvPr>
          <p:cNvSpPr txBox="1">
            <a:spLocks/>
          </p:cNvSpPr>
          <p:nvPr/>
        </p:nvSpPr>
        <p:spPr>
          <a:xfrm>
            <a:off x="676844" y="1007937"/>
            <a:ext cx="9539680" cy="1306086"/>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pPr>
              <a:lnSpc>
                <a:spcPct val="100000"/>
              </a:lnSpc>
            </a:pPr>
            <a:r>
              <a:rPr lang="en-US" sz="4000" dirty="0"/>
              <a:t>Opportunities to Advance </a:t>
            </a:r>
            <a:r>
              <a:rPr lang="en-US" sz="4000" dirty="0" smtClean="0"/>
              <a:t>in </a:t>
            </a:r>
            <a:r>
              <a:rPr lang="en-US" sz="4000" dirty="0"/>
              <a:t>Year 2</a:t>
            </a:r>
          </a:p>
          <a:p>
            <a:pPr>
              <a:lnSpc>
                <a:spcPct val="100000"/>
              </a:lnSpc>
            </a:pPr>
            <a:endParaRPr lang="en-US" sz="4000" dirty="0" smtClean="0"/>
          </a:p>
        </p:txBody>
      </p:sp>
      <p:sp>
        <p:nvSpPr>
          <p:cNvPr id="11" name="Oval 10">
            <a:extLst>
              <a:ext uri="{FF2B5EF4-FFF2-40B4-BE49-F238E27FC236}">
                <a16:creationId xmlns:a16="http://schemas.microsoft.com/office/drawing/2014/main" id="{7FF25D1C-53E7-584A-BF3D-9AD9FDEBD87C}"/>
              </a:ext>
            </a:extLst>
          </p:cNvPr>
          <p:cNvSpPr/>
          <p:nvPr/>
        </p:nvSpPr>
        <p:spPr>
          <a:xfrm>
            <a:off x="11248626" y="-67412"/>
            <a:ext cx="668948" cy="66894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Oval 14">
            <a:extLst>
              <a:ext uri="{FF2B5EF4-FFF2-40B4-BE49-F238E27FC236}">
                <a16:creationId xmlns:a16="http://schemas.microsoft.com/office/drawing/2014/main" id="{F103F946-789B-434F-B286-D2EA12C683E2}"/>
              </a:ext>
            </a:extLst>
          </p:cNvPr>
          <p:cNvSpPr/>
          <p:nvPr/>
        </p:nvSpPr>
        <p:spPr>
          <a:xfrm>
            <a:off x="11740954" y="-77345"/>
            <a:ext cx="328872" cy="328872"/>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Oval 20">
            <a:extLst>
              <a:ext uri="{FF2B5EF4-FFF2-40B4-BE49-F238E27FC236}">
                <a16:creationId xmlns:a16="http://schemas.microsoft.com/office/drawing/2014/main" id="{4E8E8A43-E34D-374C-8D69-8E8382BD9EF5}"/>
              </a:ext>
            </a:extLst>
          </p:cNvPr>
          <p:cNvSpPr/>
          <p:nvPr/>
        </p:nvSpPr>
        <p:spPr>
          <a:xfrm>
            <a:off x="11980721" y="429743"/>
            <a:ext cx="93337" cy="93337"/>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Oval 21">
            <a:extLst>
              <a:ext uri="{FF2B5EF4-FFF2-40B4-BE49-F238E27FC236}">
                <a16:creationId xmlns:a16="http://schemas.microsoft.com/office/drawing/2014/main" id="{E5EAA469-188A-A843-8568-AAECC271BD95}"/>
              </a:ext>
            </a:extLst>
          </p:cNvPr>
          <p:cNvSpPr/>
          <p:nvPr/>
        </p:nvSpPr>
        <p:spPr>
          <a:xfrm>
            <a:off x="11070380" y="346357"/>
            <a:ext cx="161842" cy="161842"/>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Content Placeholder 1"/>
          <p:cNvSpPr txBox="1">
            <a:spLocks/>
          </p:cNvSpPr>
          <p:nvPr/>
        </p:nvSpPr>
        <p:spPr>
          <a:xfrm>
            <a:off x="883022" y="1859421"/>
            <a:ext cx="10857932" cy="4437420"/>
          </a:xfrm>
          <a:prstGeom prst="rect">
            <a:avLst/>
          </a:prstGeom>
        </p:spPr>
        <p:txBody>
          <a:bodyPr>
            <a:noAutofit/>
          </a:bodyPr>
          <a:lst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1" fontAlgn="base">
              <a:lnSpc>
                <a:spcPct val="100000"/>
              </a:lnSpc>
            </a:pPr>
            <a:r>
              <a:rPr lang="en-US" sz="2800" dirty="0">
                <a:solidFill>
                  <a:schemeClr val="tx1"/>
                </a:solidFill>
              </a:rPr>
              <a:t>Improve and promote IHE’s formal mechanisms for product testing, including both the testing process and tools used as part of that </a:t>
            </a:r>
            <a:r>
              <a:rPr lang="en-US" sz="2800" dirty="0" smtClean="0">
                <a:solidFill>
                  <a:schemeClr val="tx1"/>
                </a:solidFill>
              </a:rPr>
              <a:t>process</a:t>
            </a:r>
            <a:endParaRPr lang="en-US" sz="2800" dirty="0">
              <a:solidFill>
                <a:schemeClr val="tx1"/>
              </a:solidFill>
            </a:endParaRPr>
          </a:p>
          <a:p>
            <a:pPr marL="285750" lvl="1" indent="-285750" fontAlgn="base">
              <a:lnSpc>
                <a:spcPct val="100000"/>
              </a:lnSpc>
              <a:buFont typeface="Arial" panose="020B0604020202020204" pitchFamily="34" charset="0"/>
              <a:buChar char="•"/>
            </a:pPr>
            <a:r>
              <a:rPr lang="en-US" sz="2000" dirty="0"/>
              <a:t>Develop and enhance internal and external communications tooling</a:t>
            </a:r>
          </a:p>
          <a:p>
            <a:pPr marL="285750" lvl="1" indent="-285750" fontAlgn="base">
              <a:lnSpc>
                <a:spcPct val="100000"/>
              </a:lnSpc>
              <a:buFont typeface="Arial" panose="020B0604020202020204" pitchFamily="34" charset="0"/>
              <a:buChar char="•"/>
            </a:pPr>
            <a:r>
              <a:rPr lang="en-US" sz="2000" dirty="0"/>
              <a:t>Promote document sharing and reinforce complimentary approaches</a:t>
            </a:r>
          </a:p>
          <a:p>
            <a:pPr marL="285750" lvl="1" indent="-285750" fontAlgn="base">
              <a:lnSpc>
                <a:spcPct val="100000"/>
              </a:lnSpc>
              <a:buFont typeface="Arial" panose="020B0604020202020204" pitchFamily="34" charset="0"/>
              <a:buChar char="•"/>
            </a:pPr>
            <a:r>
              <a:rPr lang="en-US" sz="2000" dirty="0"/>
              <a:t>Promote capabilities for element access to document sharing</a:t>
            </a:r>
          </a:p>
          <a:p>
            <a:pPr marL="285750" lvl="1" indent="-285750" fontAlgn="base">
              <a:lnSpc>
                <a:spcPct val="100000"/>
              </a:lnSpc>
              <a:buFont typeface="Arial" panose="020B0604020202020204" pitchFamily="34" charset="0"/>
              <a:buChar char="•"/>
            </a:pPr>
            <a:r>
              <a:rPr lang="en-US" sz="2000" dirty="0"/>
              <a:t>Promote adoption of </a:t>
            </a:r>
            <a:r>
              <a:rPr lang="en-US" sz="2000" dirty="0" err="1"/>
              <a:t>CarePlan</a:t>
            </a:r>
            <a:endParaRPr lang="en-US" sz="2000" dirty="0"/>
          </a:p>
          <a:p>
            <a:pPr marL="285750" lvl="1" indent="-285750" fontAlgn="base">
              <a:lnSpc>
                <a:spcPct val="100000"/>
              </a:lnSpc>
              <a:buFont typeface="Arial" panose="020B0604020202020204" pitchFamily="34" charset="0"/>
              <a:buChar char="•"/>
            </a:pPr>
            <a:r>
              <a:rPr lang="en-US" sz="2000" dirty="0"/>
              <a:t>Develop a Wiki as a collaborative tool for profile access</a:t>
            </a:r>
          </a:p>
          <a:p>
            <a:pPr marL="285750" lvl="1" indent="-285750" fontAlgn="base">
              <a:lnSpc>
                <a:spcPct val="100000"/>
              </a:lnSpc>
              <a:buFont typeface="Arial" panose="020B0604020202020204" pitchFamily="34" charset="0"/>
              <a:buChar char="•"/>
            </a:pPr>
            <a:r>
              <a:rPr lang="en-US" sz="2000" dirty="0"/>
              <a:t>Increase number of domains using the IHE Process</a:t>
            </a:r>
          </a:p>
          <a:p>
            <a:pPr marL="285750" lvl="1" indent="-285750" fontAlgn="base">
              <a:lnSpc>
                <a:spcPct val="100000"/>
              </a:lnSpc>
              <a:buFont typeface="Arial" panose="020B0604020202020204" pitchFamily="34" charset="0"/>
              <a:buChar char="•"/>
            </a:pPr>
            <a:r>
              <a:rPr lang="en-US" sz="2000" dirty="0"/>
              <a:t>Develop stronger feedback mechanisms with HL7 using experience working with implementation community</a:t>
            </a:r>
          </a:p>
          <a:p>
            <a:pPr marL="342900" lvl="1" indent="-342900">
              <a:lnSpc>
                <a:spcPct val="100000"/>
              </a:lnSpc>
              <a:spcBef>
                <a:spcPts val="400"/>
              </a:spcBef>
              <a:spcAft>
                <a:spcPts val="4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4785846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8D877B3-D348-4611-9BDB-C5374591D951}" type="slidenum">
              <a:rPr lang="en-US" smtClean="0"/>
              <a:pPr/>
              <a:t>63</a:t>
            </a:fld>
            <a:endParaRPr lang="en-US" dirty="0"/>
          </a:p>
        </p:txBody>
      </p:sp>
      <p:sp>
        <p:nvSpPr>
          <p:cNvPr id="3" name="TextBox 2"/>
          <p:cNvSpPr txBox="1"/>
          <p:nvPr/>
        </p:nvSpPr>
        <p:spPr>
          <a:xfrm>
            <a:off x="624114" y="584921"/>
            <a:ext cx="11250138" cy="6032421"/>
          </a:xfrm>
          <a:prstGeom prst="rect">
            <a:avLst/>
          </a:prstGeom>
          <a:noFill/>
        </p:spPr>
        <p:txBody>
          <a:bodyPr wrap="square" rtlCol="0">
            <a:spAutoFit/>
          </a:bodyPr>
          <a:lstStyle/>
          <a:p>
            <a:r>
              <a:rPr lang="en-US" sz="4800" dirty="0" smtClean="0">
                <a:solidFill>
                  <a:schemeClr val="accent1"/>
                </a:solidFill>
              </a:rPr>
              <a:t>Coming Up!</a:t>
            </a:r>
          </a:p>
          <a:p>
            <a:endParaRPr lang="en-US" sz="2000" dirty="0" smtClean="0">
              <a:solidFill>
                <a:schemeClr val="accent1"/>
              </a:solidFill>
            </a:endParaRPr>
          </a:p>
          <a:p>
            <a:pPr marL="742950" lvl="1" indent="-285750">
              <a:buFont typeface="Arial" panose="020B0604020202020204" pitchFamily="34" charset="0"/>
              <a:buChar char="•"/>
            </a:pPr>
            <a:r>
              <a:rPr lang="en-US" sz="2000" dirty="0" smtClean="0">
                <a:solidFill>
                  <a:schemeClr val="accent3"/>
                </a:solidFill>
              </a:rPr>
              <a:t>HL7 </a:t>
            </a:r>
            <a:r>
              <a:rPr lang="en-US" sz="2000" dirty="0" err="1">
                <a:solidFill>
                  <a:schemeClr val="accent3"/>
                </a:solidFill>
              </a:rPr>
              <a:t>DaVinci</a:t>
            </a:r>
            <a:r>
              <a:rPr lang="en-US" sz="2000" dirty="0">
                <a:solidFill>
                  <a:schemeClr val="accent3"/>
                </a:solidFill>
              </a:rPr>
              <a:t> </a:t>
            </a:r>
            <a:r>
              <a:rPr lang="en-US" sz="2000" dirty="0" smtClean="0">
                <a:solidFill>
                  <a:schemeClr val="accent3"/>
                </a:solidFill>
              </a:rPr>
              <a:t>FHIR® </a:t>
            </a:r>
            <a:r>
              <a:rPr lang="en-US" sz="2000" dirty="0">
                <a:solidFill>
                  <a:schemeClr val="accent3"/>
                </a:solidFill>
              </a:rPr>
              <a:t>Education &amp; Implementation </a:t>
            </a:r>
            <a:r>
              <a:rPr lang="en-US" sz="2000" dirty="0" smtClean="0">
                <a:solidFill>
                  <a:schemeClr val="accent3"/>
                </a:solidFill>
              </a:rPr>
              <a:t>Event</a:t>
            </a:r>
          </a:p>
          <a:p>
            <a:pPr marL="1200150" lvl="2" indent="-285750">
              <a:buFont typeface="Arial" panose="020B0604020202020204" pitchFamily="34" charset="0"/>
              <a:buChar char="•"/>
            </a:pPr>
            <a:r>
              <a:rPr lang="en-US" sz="2000" dirty="0" smtClean="0"/>
              <a:t>October 27-29, 2020</a:t>
            </a:r>
          </a:p>
          <a:p>
            <a:pPr marL="1200150" lvl="2" indent="-285750">
              <a:buFont typeface="Arial" panose="020B0604020202020204" pitchFamily="34" charset="0"/>
              <a:buChar char="•"/>
            </a:pPr>
            <a:r>
              <a:rPr lang="en-US" sz="2000" dirty="0" smtClean="0"/>
              <a:t>See hl7.org </a:t>
            </a:r>
            <a:endParaRPr lang="en-US" sz="2000" dirty="0"/>
          </a:p>
          <a:p>
            <a:pPr marL="742950" lvl="1" indent="-285750">
              <a:buFont typeface="Arial" panose="020B0604020202020204" pitchFamily="34" charset="0"/>
              <a:buChar char="•"/>
            </a:pPr>
            <a:r>
              <a:rPr lang="en-US" sz="2000" dirty="0" smtClean="0">
                <a:solidFill>
                  <a:schemeClr val="accent3"/>
                </a:solidFill>
              </a:rPr>
              <a:t>HIMSS </a:t>
            </a:r>
            <a:r>
              <a:rPr lang="en-US" sz="2000" dirty="0">
                <a:solidFill>
                  <a:schemeClr val="accent3"/>
                </a:solidFill>
              </a:rPr>
              <a:t>&amp; Health 2.0 Middle East Digital Health Conference &amp; Exhibition </a:t>
            </a:r>
            <a:endParaRPr lang="en-US" sz="2000" dirty="0" smtClean="0">
              <a:solidFill>
                <a:schemeClr val="accent3"/>
              </a:solidFill>
            </a:endParaRPr>
          </a:p>
          <a:p>
            <a:pPr marL="1200150" lvl="2" indent="-285750">
              <a:buFont typeface="Arial" panose="020B0604020202020204" pitchFamily="34" charset="0"/>
              <a:buChar char="•"/>
            </a:pPr>
            <a:r>
              <a:rPr lang="en-US" sz="2000" dirty="0" smtClean="0"/>
              <a:t>Digital </a:t>
            </a:r>
            <a:r>
              <a:rPr lang="en-US" sz="2000" dirty="0"/>
              <a:t>event from 29 November – 2 December </a:t>
            </a:r>
            <a:r>
              <a:rPr lang="en-US" sz="2000" dirty="0" smtClean="0"/>
              <a:t>2020</a:t>
            </a:r>
          </a:p>
          <a:p>
            <a:pPr marL="742950" lvl="1" indent="-285750">
              <a:buFont typeface="Arial" panose="020B0604020202020204" pitchFamily="34" charset="0"/>
              <a:buChar char="•"/>
            </a:pPr>
            <a:r>
              <a:rPr lang="en-US" sz="2000" dirty="0">
                <a:solidFill>
                  <a:schemeClr val="accent3"/>
                </a:solidFill>
              </a:rPr>
              <a:t>IHE European Connectathon</a:t>
            </a:r>
          </a:p>
          <a:p>
            <a:pPr marL="1200150" lvl="2" indent="-285750">
              <a:buFont typeface="Arial" panose="020B0604020202020204" pitchFamily="34" charset="0"/>
              <a:buChar char="•"/>
            </a:pPr>
            <a:r>
              <a:rPr lang="en-US" sz="2000" dirty="0"/>
              <a:t>November 2-6, </a:t>
            </a:r>
            <a:r>
              <a:rPr lang="en-US" sz="2000" dirty="0" smtClean="0"/>
              <a:t>2020</a:t>
            </a:r>
            <a:endParaRPr lang="en-US" sz="2000" dirty="0" smtClean="0"/>
          </a:p>
          <a:p>
            <a:pPr marL="742950" lvl="1" indent="-285750">
              <a:buFont typeface="Arial" panose="020B0604020202020204" pitchFamily="34" charset="0"/>
              <a:buChar char="•"/>
            </a:pPr>
            <a:r>
              <a:rPr lang="en-US" sz="2000" dirty="0">
                <a:solidFill>
                  <a:schemeClr val="accent3"/>
                </a:solidFill>
              </a:rPr>
              <a:t>HL7 FHIR Dev Days:</a:t>
            </a:r>
            <a:r>
              <a:rPr lang="en-US" sz="2000" dirty="0" smtClean="0"/>
              <a:t> </a:t>
            </a:r>
          </a:p>
          <a:p>
            <a:pPr marL="1200150" lvl="2" indent="-285750">
              <a:buFont typeface="Arial" panose="020B0604020202020204" pitchFamily="34" charset="0"/>
              <a:buChar char="•"/>
            </a:pPr>
            <a:r>
              <a:rPr lang="en-US" sz="2000" dirty="0" smtClean="0"/>
              <a:t>November 17-20</a:t>
            </a:r>
            <a:endParaRPr lang="en-US" sz="2000" dirty="0"/>
          </a:p>
          <a:p>
            <a:pPr marL="742950" lvl="1" indent="-285750">
              <a:buFont typeface="Arial" panose="020B0604020202020204" pitchFamily="34" charset="0"/>
              <a:buChar char="•"/>
            </a:pPr>
            <a:r>
              <a:rPr lang="en-US" sz="2000" b="1" i="1" dirty="0" smtClean="0">
                <a:solidFill>
                  <a:schemeClr val="accent3"/>
                </a:solidFill>
              </a:rPr>
              <a:t>Participants </a:t>
            </a:r>
            <a:r>
              <a:rPr lang="en-US" sz="2000" b="1" i="1" dirty="0">
                <a:solidFill>
                  <a:schemeClr val="accent3"/>
                </a:solidFill>
              </a:rPr>
              <a:t>Needed </a:t>
            </a:r>
            <a:r>
              <a:rPr lang="en-US" sz="2000" dirty="0">
                <a:solidFill>
                  <a:schemeClr val="accent3"/>
                </a:solidFill>
              </a:rPr>
              <a:t>- CDC </a:t>
            </a:r>
            <a:r>
              <a:rPr lang="en-US" sz="2000" dirty="0" err="1">
                <a:solidFill>
                  <a:schemeClr val="accent3"/>
                </a:solidFill>
              </a:rPr>
              <a:t>MedMorph</a:t>
            </a:r>
            <a:r>
              <a:rPr lang="en-US" sz="2000" dirty="0">
                <a:solidFill>
                  <a:schemeClr val="accent3"/>
                </a:solidFill>
              </a:rPr>
              <a:t> Connectathon</a:t>
            </a:r>
            <a:r>
              <a:rPr lang="en-US" sz="2000" dirty="0"/>
              <a:t>:</a:t>
            </a:r>
          </a:p>
          <a:p>
            <a:pPr marL="1200150" lvl="2" indent="-285750">
              <a:buFont typeface="Arial" panose="020B0604020202020204" pitchFamily="34" charset="0"/>
              <a:buChar char="•"/>
            </a:pPr>
            <a:r>
              <a:rPr lang="en-US" sz="2000" dirty="0"/>
              <a:t>November 9, </a:t>
            </a:r>
            <a:r>
              <a:rPr lang="en-US" sz="2000" dirty="0" smtClean="0"/>
              <a:t>2020</a:t>
            </a:r>
            <a:endParaRPr lang="en-US" sz="2000" dirty="0"/>
          </a:p>
          <a:p>
            <a:pPr marL="1200150" lvl="2" indent="-285750">
              <a:buFont typeface="Arial" panose="020B0604020202020204" pitchFamily="34" charset="0"/>
              <a:buChar char="•"/>
            </a:pPr>
            <a:r>
              <a:rPr lang="en-US" sz="2000" dirty="0"/>
              <a:t>EHR vendors supporting </a:t>
            </a:r>
            <a:r>
              <a:rPr lang="en-US" sz="2000" dirty="0" err="1"/>
              <a:t>eCR</a:t>
            </a:r>
            <a:r>
              <a:rPr lang="en-US" sz="2000" dirty="0"/>
              <a:t> Now should be able to easily test the </a:t>
            </a:r>
            <a:r>
              <a:rPr lang="en-US" sz="2000" dirty="0" err="1"/>
              <a:t>MedMorph</a:t>
            </a:r>
            <a:r>
              <a:rPr lang="en-US" sz="2000" dirty="0"/>
              <a:t> reference architecture</a:t>
            </a:r>
            <a:r>
              <a:rPr lang="en-US" sz="2000" dirty="0" smtClean="0"/>
              <a:t>.</a:t>
            </a:r>
          </a:p>
          <a:p>
            <a:pPr marL="742950" lvl="1" indent="-285750">
              <a:buFont typeface="Arial" panose="020B0604020202020204" pitchFamily="34" charset="0"/>
              <a:buChar char="•"/>
            </a:pPr>
            <a:r>
              <a:rPr lang="en-US" sz="2000" dirty="0" smtClean="0">
                <a:solidFill>
                  <a:schemeClr val="accent3"/>
                </a:solidFill>
              </a:rPr>
              <a:t>IHE North American Connectathon</a:t>
            </a:r>
            <a:endParaRPr lang="en-US" sz="2000" dirty="0"/>
          </a:p>
          <a:p>
            <a:pPr marL="1200150" lvl="2" indent="-285750">
              <a:buFont typeface="Arial" panose="020B0604020202020204" pitchFamily="34" charset="0"/>
              <a:buChar char="•"/>
            </a:pPr>
            <a:r>
              <a:rPr lang="en-US" sz="2000" dirty="0" smtClean="0"/>
              <a:t>March 1-5, 2021</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712361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E3178E4C-1259-1943-8CB4-C222AF264339}"/>
              </a:ext>
            </a:extLst>
          </p:cNvPr>
          <p:cNvSpPr txBox="1">
            <a:spLocks/>
          </p:cNvSpPr>
          <p:nvPr/>
        </p:nvSpPr>
        <p:spPr>
          <a:xfrm>
            <a:off x="668658" y="1083126"/>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6000" dirty="0" smtClean="0">
                <a:solidFill>
                  <a:srgbClr val="FFFFFF"/>
                </a:solidFill>
                <a:latin typeface="Prometo Medium" panose="020B0704030203060203" pitchFamily="34" charset="0"/>
              </a:rPr>
              <a:t>Questions?</a:t>
            </a:r>
          </a:p>
          <a:p>
            <a:r>
              <a:rPr lang="en-US" sz="6000" dirty="0" smtClean="0">
                <a:solidFill>
                  <a:srgbClr val="FFFFFF"/>
                </a:solidFill>
                <a:latin typeface="+mn-lt"/>
              </a:rPr>
              <a:t>Thanks!</a:t>
            </a:r>
            <a:endParaRPr lang="en-US" sz="6000" dirty="0">
              <a:solidFill>
                <a:srgbClr val="FFFFFF"/>
              </a:solidFill>
              <a:latin typeface="+mn-lt"/>
            </a:endParaRP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64</a:t>
            </a:fld>
            <a:endParaRPr lang="en-US" dirty="0"/>
          </a:p>
        </p:txBody>
      </p:sp>
      <p:sp>
        <p:nvSpPr>
          <p:cNvPr id="8" name="Rectangle 7"/>
          <p:cNvSpPr/>
          <p:nvPr/>
        </p:nvSpPr>
        <p:spPr>
          <a:xfrm>
            <a:off x="256877" y="6177064"/>
            <a:ext cx="1468877" cy="564204"/>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19313" y="2874047"/>
            <a:ext cx="6580273" cy="1477328"/>
          </a:xfrm>
          <a:prstGeom prst="rect">
            <a:avLst/>
          </a:prstGeom>
          <a:noFill/>
        </p:spPr>
        <p:txBody>
          <a:bodyPr wrap="square" rtlCol="0">
            <a:spAutoFit/>
          </a:bodyPr>
          <a:lstStyle/>
          <a:p>
            <a:r>
              <a:rPr lang="en-US" sz="2400" b="1" dirty="0" smtClean="0">
                <a:solidFill>
                  <a:schemeClr val="accent5"/>
                </a:solidFill>
              </a:rPr>
              <a:t>Contact: </a:t>
            </a:r>
          </a:p>
          <a:p>
            <a:r>
              <a:rPr lang="en-US" sz="2400" b="1" dirty="0" smtClean="0">
                <a:solidFill>
                  <a:schemeClr val="accent5"/>
                </a:solidFill>
              </a:rPr>
              <a:t>Amit Trivedi: Amit.Trivedi@himss.org</a:t>
            </a:r>
          </a:p>
          <a:p>
            <a:r>
              <a:rPr lang="en-US" sz="2400" b="1" dirty="0" smtClean="0">
                <a:solidFill>
                  <a:schemeClr val="accent5"/>
                </a:solidFill>
              </a:rPr>
              <a:t>Adam Bazer: adam.bazer@himss.org </a:t>
            </a:r>
          </a:p>
          <a:p>
            <a:endParaRPr lang="en-US" dirty="0">
              <a:solidFill>
                <a:schemeClr val="accent3"/>
              </a:solidFill>
            </a:endParaRPr>
          </a:p>
        </p:txBody>
      </p:sp>
    </p:spTree>
    <p:extLst>
      <p:ext uri="{BB962C8B-B14F-4D97-AF65-F5344CB8AC3E}">
        <p14:creationId xmlns:p14="http://schemas.microsoft.com/office/powerpoint/2010/main" val="35951902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6">
            <a:extLst>
              <a:ext uri="{FF2B5EF4-FFF2-40B4-BE49-F238E27FC236}">
                <a16:creationId xmlns:a16="http://schemas.microsoft.com/office/drawing/2014/main" id="{2E20B529-4F14-D14E-B5FA-4BF3A2FD6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482" t="11874" r="18184" b="35843"/>
          <a:stretch/>
        </p:blipFill>
        <p:spPr>
          <a:xfrm rot="19800000">
            <a:off x="4351690" y="2242379"/>
            <a:ext cx="2614625" cy="2615824"/>
          </a:xfrm>
          <a:prstGeom prst="ellipse">
            <a:avLst/>
          </a:prstGeom>
          <a:noFill/>
          <a:ln>
            <a:noFill/>
          </a:ln>
        </p:spPr>
      </p:pic>
      <p:pic>
        <p:nvPicPr>
          <p:cNvPr id="18" name="Picture Placeholder 6">
            <a:extLst>
              <a:ext uri="{FF2B5EF4-FFF2-40B4-BE49-F238E27FC236}">
                <a16:creationId xmlns:a16="http://schemas.microsoft.com/office/drawing/2014/main" id="{0988E0D7-F692-1446-B1C3-1557D00FC2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482" t="11874" r="18184" b="35843"/>
          <a:stretch/>
        </p:blipFill>
        <p:spPr>
          <a:xfrm rot="19800000">
            <a:off x="7744424" y="2242379"/>
            <a:ext cx="2614625" cy="2615824"/>
          </a:xfrm>
          <a:prstGeom prst="ellipse">
            <a:avLst/>
          </a:prstGeom>
          <a:noFill/>
          <a:ln>
            <a:noFill/>
          </a:ln>
        </p:spPr>
      </p:pic>
      <p:pic>
        <p:nvPicPr>
          <p:cNvPr id="16" name="Picture Placeholder 6">
            <a:extLst>
              <a:ext uri="{FF2B5EF4-FFF2-40B4-BE49-F238E27FC236}">
                <a16:creationId xmlns:a16="http://schemas.microsoft.com/office/drawing/2014/main" id="{0F46950C-63F4-ED42-815F-C8163A797A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482" t="11874" r="18184" b="35843"/>
          <a:stretch/>
        </p:blipFill>
        <p:spPr>
          <a:xfrm rot="19800000">
            <a:off x="940095" y="2242380"/>
            <a:ext cx="2614625" cy="2615824"/>
          </a:xfrm>
          <a:prstGeom prst="ellipse">
            <a:avLst/>
          </a:prstGeom>
          <a:noFill/>
          <a:ln>
            <a:noFill/>
          </a:ln>
        </p:spPr>
      </p:pic>
      <p:sp>
        <p:nvSpPr>
          <p:cNvPr id="2" name="Slide Number Placeholder 1"/>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3" name="Picture Placeholder 2"/>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1344613" y="2208213"/>
            <a:ext cx="2638425" cy="2638425"/>
          </a:xfrm>
        </p:spPr>
      </p:pic>
      <p:pic>
        <p:nvPicPr>
          <p:cNvPr id="7" name="Picture Placeholder 6"/>
          <p:cNvPicPr>
            <a:picLocks noGrp="1" noChangeAspect="1"/>
          </p:cNvPicPr>
          <p:nvPr>
            <p:ph type="pic" sz="quarter" idx="14"/>
          </p:nvPr>
        </p:nvPicPr>
        <p:blipFill>
          <a:blip r:embed="rId5">
            <a:extLst>
              <a:ext uri="{28A0092B-C50C-407E-A947-70E740481C1C}">
                <a14:useLocalDpi xmlns:a14="http://schemas.microsoft.com/office/drawing/2010/main" val="0"/>
              </a:ext>
            </a:extLst>
          </a:blip>
          <a:stretch>
            <a:fillRect/>
          </a:stretch>
        </p:blipFill>
        <p:spPr>
          <a:xfrm>
            <a:off x="4737100" y="2208213"/>
            <a:ext cx="2638425" cy="2638425"/>
          </a:xfrm>
        </p:spPr>
      </p:pic>
      <p:pic>
        <p:nvPicPr>
          <p:cNvPr id="8" name="Picture Placeholder 7"/>
          <p:cNvPicPr>
            <a:picLocks noGrp="1" noChangeAspect="1"/>
          </p:cNvPicPr>
          <p:nvPr>
            <p:ph type="pic" sz="quarter" idx="15"/>
          </p:nvPr>
        </p:nvPicPr>
        <p:blipFill>
          <a:blip r:embed="rId6">
            <a:extLst>
              <a:ext uri="{28A0092B-C50C-407E-A947-70E740481C1C}">
                <a14:useLocalDpi xmlns:a14="http://schemas.microsoft.com/office/drawing/2010/main" val="0"/>
              </a:ext>
            </a:extLst>
          </a:blip>
          <a:stretch>
            <a:fillRect/>
          </a:stretch>
        </p:blipFill>
        <p:spPr>
          <a:xfrm>
            <a:off x="8115300" y="2208213"/>
            <a:ext cx="2638425" cy="2638425"/>
          </a:xfrm>
        </p:spPr>
      </p:pic>
      <p:sp>
        <p:nvSpPr>
          <p:cNvPr id="11" name="TextBox 10"/>
          <p:cNvSpPr txBox="1"/>
          <p:nvPr/>
        </p:nvSpPr>
        <p:spPr>
          <a:xfrm>
            <a:off x="921176" y="5429915"/>
            <a:ext cx="3491791" cy="867930"/>
          </a:xfrm>
          <a:prstGeom prst="rect">
            <a:avLst/>
          </a:prstGeom>
          <a:noFill/>
        </p:spPr>
        <p:txBody>
          <a:bodyPr wrap="square" lIns="0" r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rPr>
              <a:t>Chief Interoperability Architect &amp; Fellow, Humana, Co-chief Architect, FAST, Da Vinci Coordinating Committee Member</a:t>
            </a:r>
          </a:p>
        </p:txBody>
      </p:sp>
      <p:sp>
        <p:nvSpPr>
          <p:cNvPr id="13" name="TextBox 12"/>
          <p:cNvSpPr txBox="1"/>
          <p:nvPr/>
        </p:nvSpPr>
        <p:spPr>
          <a:xfrm>
            <a:off x="5026591" y="5429915"/>
            <a:ext cx="2059442" cy="584584"/>
          </a:xfrm>
          <a:prstGeom prst="rect">
            <a:avLst/>
          </a:prstGeom>
          <a:noFill/>
        </p:spPr>
        <p:txBody>
          <a:bodyPr wrap="square" lIns="0" r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rPr>
              <a:t>Senior Manager, Informatics, HIMSS</a:t>
            </a:r>
          </a:p>
        </p:txBody>
      </p:sp>
      <p:sp>
        <p:nvSpPr>
          <p:cNvPr id="15" name="TextBox 14"/>
          <p:cNvSpPr txBox="1"/>
          <p:nvPr/>
        </p:nvSpPr>
        <p:spPr>
          <a:xfrm>
            <a:off x="8505584" y="5429915"/>
            <a:ext cx="2053330" cy="584584"/>
          </a:xfrm>
          <a:prstGeom prst="rect">
            <a:avLst/>
          </a:prstGeom>
          <a:noFill/>
        </p:spPr>
        <p:txBody>
          <a:bodyPr wrap="square" lIns="0" r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rPr>
              <a:t>Director, HIT Standards and Informatics, HIMSS</a:t>
            </a:r>
          </a:p>
        </p:txBody>
      </p:sp>
      <p:sp>
        <p:nvSpPr>
          <p:cNvPr id="20" name="Title 1">
            <a:extLst>
              <a:ext uri="{FF2B5EF4-FFF2-40B4-BE49-F238E27FC236}">
                <a16:creationId xmlns:a16="http://schemas.microsoft.com/office/drawing/2014/main" id="{4DAF99CA-48C9-2942-96FD-52DD3C8813F8}"/>
              </a:ext>
            </a:extLst>
          </p:cNvPr>
          <p:cNvSpPr txBox="1">
            <a:spLocks/>
          </p:cNvSpPr>
          <p:nvPr/>
        </p:nvSpPr>
        <p:spPr>
          <a:xfrm>
            <a:off x="854583" y="1171169"/>
            <a:ext cx="9833429" cy="1028700"/>
          </a:xfrm>
          <a:prstGeom prst="rect">
            <a:avLst/>
          </a:prstGeom>
        </p:spPr>
        <p:txBody>
          <a:bodyPr wrap="square" l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pPr marL="0" marR="0" lvl="0" indent="0" algn="l" defTabSz="914318" rtl="0" eaLnBrk="1" fontAlgn="auto" latinLnBrk="0" hangingPunct="1">
              <a:lnSpc>
                <a:spcPct val="75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1E22AA"/>
                </a:solidFill>
                <a:effectLst/>
                <a:uLnTx/>
                <a:uFillTx/>
                <a:latin typeface="Prometo Medium" panose="020B0604030203060203" pitchFamily="34" charset="77"/>
                <a:ea typeface="+mj-ea"/>
                <a:cs typeface="+mj-cs"/>
              </a:rPr>
              <a:t>Audience Q&amp;A</a:t>
            </a:r>
            <a:endParaRPr kumimoji="0" lang="en-US" sz="3600" b="0" i="1" u="none" strike="noStrike" kern="1200" cap="none" spc="0" normalizeH="0" baseline="0" noProof="0" dirty="0">
              <a:ln>
                <a:noFill/>
              </a:ln>
              <a:solidFill>
                <a:srgbClr val="1E22AA"/>
              </a:solidFill>
              <a:effectLst/>
              <a:uLnTx/>
              <a:uFillTx/>
              <a:latin typeface="Prometo Medium" panose="020B0604030203060203" pitchFamily="34" charset="77"/>
              <a:ea typeface="+mj-ea"/>
              <a:cs typeface="+mj-cs"/>
            </a:endParaRPr>
          </a:p>
        </p:txBody>
      </p:sp>
      <p:sp>
        <p:nvSpPr>
          <p:cNvPr id="19" name="TextBox 18"/>
          <p:cNvSpPr txBox="1"/>
          <p:nvPr/>
        </p:nvSpPr>
        <p:spPr>
          <a:xfrm>
            <a:off x="1180054" y="5059807"/>
            <a:ext cx="2968085" cy="4565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E22AA"/>
                </a:solidFill>
                <a:effectLst/>
                <a:uLnTx/>
                <a:uFillTx/>
                <a:latin typeface="Prometo Medium" panose="020B0704030203060203" pitchFamily="34" charset="0"/>
                <a:ea typeface="+mn-ea"/>
                <a:cs typeface="+mn-cs"/>
              </a:rPr>
              <a:t>Patrick </a:t>
            </a:r>
            <a:r>
              <a:rPr kumimoji="0" lang="en-US" sz="1800" b="0" i="0" u="none" strike="noStrike" kern="1200" cap="none" spc="0" normalizeH="0" baseline="0" noProof="0" dirty="0" err="1" smtClean="0">
                <a:ln>
                  <a:noFill/>
                </a:ln>
                <a:solidFill>
                  <a:srgbClr val="1E22AA"/>
                </a:solidFill>
                <a:effectLst/>
                <a:uLnTx/>
                <a:uFillTx/>
                <a:latin typeface="Prometo Medium" panose="020B0704030203060203" pitchFamily="34" charset="0"/>
                <a:ea typeface="+mn-ea"/>
                <a:cs typeface="+mn-cs"/>
              </a:rPr>
              <a:t>Murta</a:t>
            </a:r>
            <a:endParaRPr kumimoji="0" lang="en-US" sz="1800" b="0" i="0" u="none" strike="noStrike" kern="1200" cap="none" spc="0" normalizeH="0" baseline="0" noProof="0" dirty="0">
              <a:ln>
                <a:noFill/>
              </a:ln>
              <a:solidFill>
                <a:srgbClr val="1E22AA"/>
              </a:solidFill>
              <a:effectLst/>
              <a:uLnTx/>
              <a:uFillTx/>
              <a:latin typeface="Prometo Medium" panose="020B0704030203060203" pitchFamily="34" charset="0"/>
              <a:ea typeface="+mn-ea"/>
              <a:cs typeface="+mn-cs"/>
            </a:endParaRPr>
          </a:p>
        </p:txBody>
      </p:sp>
      <p:sp>
        <p:nvSpPr>
          <p:cNvPr id="21" name="TextBox 20"/>
          <p:cNvSpPr txBox="1"/>
          <p:nvPr/>
        </p:nvSpPr>
        <p:spPr>
          <a:xfrm>
            <a:off x="4577665" y="5059807"/>
            <a:ext cx="2968085" cy="4565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E22AA"/>
                </a:solidFill>
                <a:effectLst/>
                <a:uLnTx/>
                <a:uFillTx/>
                <a:latin typeface="Prometo Medium" panose="020B0704030203060203" pitchFamily="34" charset="0"/>
                <a:ea typeface="+mn-ea"/>
                <a:cs typeface="+mn-cs"/>
              </a:rPr>
              <a:t>Adam Bazer</a:t>
            </a:r>
            <a:endParaRPr kumimoji="0" lang="en-US" sz="1800" b="0" i="0" u="none" strike="noStrike" kern="1200" cap="none" spc="0" normalizeH="0" baseline="0" noProof="0" dirty="0">
              <a:ln>
                <a:noFill/>
              </a:ln>
              <a:solidFill>
                <a:srgbClr val="1E22AA"/>
              </a:solidFill>
              <a:effectLst/>
              <a:uLnTx/>
              <a:uFillTx/>
              <a:latin typeface="Prometo Medium" panose="020B0704030203060203" pitchFamily="34" charset="0"/>
              <a:ea typeface="+mn-ea"/>
              <a:cs typeface="+mn-cs"/>
            </a:endParaRPr>
          </a:p>
        </p:txBody>
      </p:sp>
      <p:sp>
        <p:nvSpPr>
          <p:cNvPr id="22" name="TextBox 21"/>
          <p:cNvSpPr txBox="1"/>
          <p:nvPr/>
        </p:nvSpPr>
        <p:spPr>
          <a:xfrm>
            <a:off x="7950599" y="5059807"/>
            <a:ext cx="2968085" cy="473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E22AA"/>
                </a:solidFill>
                <a:effectLst/>
                <a:uLnTx/>
                <a:uFillTx/>
                <a:latin typeface="Prometo Medium" panose="020B0704030203060203" pitchFamily="34" charset="0"/>
                <a:ea typeface="+mn-ea"/>
                <a:cs typeface="+mn-cs"/>
              </a:rPr>
              <a:t>Amit Trivedi</a:t>
            </a:r>
            <a:endParaRPr kumimoji="0" lang="en-US" sz="1800" b="0" i="0" u="none" strike="noStrike" kern="1200" cap="none" spc="0" normalizeH="0" baseline="0" noProof="0" dirty="0">
              <a:ln>
                <a:noFill/>
              </a:ln>
              <a:solidFill>
                <a:srgbClr val="1E22AA"/>
              </a:solidFill>
              <a:effectLst/>
              <a:uLnTx/>
              <a:uFillTx/>
              <a:latin typeface="Prometo Medium" panose="020B0704030203060203" pitchFamily="34" charset="0"/>
              <a:ea typeface="+mn-ea"/>
              <a:cs typeface="+mn-cs"/>
            </a:endParaRPr>
          </a:p>
        </p:txBody>
      </p:sp>
    </p:spTree>
    <p:extLst>
      <p:ext uri="{BB962C8B-B14F-4D97-AF65-F5344CB8AC3E}">
        <p14:creationId xmlns:p14="http://schemas.microsoft.com/office/powerpoint/2010/main" val="33261877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67" r="16667"/>
          <a:stretch>
            <a:fillRect/>
          </a:stretch>
        </p:blipFill>
        <p:spPr>
          <a:xfrm>
            <a:off x="5050695" y="-666751"/>
            <a:ext cx="8432549" cy="7807675"/>
          </a:xfrm>
        </p:spPr>
      </p:pic>
      <p:sp>
        <p:nvSpPr>
          <p:cNvPr id="3" name="Title 2"/>
          <p:cNvSpPr>
            <a:spLocks noGrp="1"/>
          </p:cNvSpPr>
          <p:nvPr>
            <p:ph type="title"/>
          </p:nvPr>
        </p:nvSpPr>
        <p:spPr>
          <a:xfrm>
            <a:off x="374754" y="389744"/>
            <a:ext cx="4675941" cy="2998033"/>
          </a:xfrm>
        </p:spPr>
        <p:txBody>
          <a:bodyPr/>
          <a:lstStyle/>
          <a:p>
            <a:r>
              <a:rPr lang="en-US" sz="5600" dirty="0" smtClean="0"/>
              <a:t>Thank you!</a:t>
            </a:r>
            <a:r>
              <a:rPr lang="en-US" dirty="0" smtClean="0"/>
              <a:t/>
            </a:r>
            <a:br>
              <a:rPr lang="en-US" dirty="0" smtClean="0"/>
            </a:br>
            <a:r>
              <a:rPr lang="en-US" dirty="0"/>
              <a:t/>
            </a:r>
            <a:br>
              <a:rPr lang="en-US" dirty="0"/>
            </a:br>
            <a:r>
              <a:rPr lang="en-US" sz="2400" dirty="0" smtClean="0"/>
              <a:t>Contact email: </a:t>
            </a:r>
            <a:br>
              <a:rPr lang="en-US" sz="2400" dirty="0" smtClean="0"/>
            </a:br>
            <a:r>
              <a:rPr lang="en-US" sz="2400" dirty="0" smtClean="0"/>
              <a:t/>
            </a:r>
            <a:br>
              <a:rPr lang="en-US" sz="2400" dirty="0" smtClean="0"/>
            </a:br>
            <a:r>
              <a:rPr lang="en-US" sz="2400" dirty="0"/>
              <a:t/>
            </a:r>
            <a:br>
              <a:rPr lang="en-US" sz="2400" dirty="0"/>
            </a:br>
            <a:r>
              <a:rPr lang="en-US" sz="2400" b="1" dirty="0"/>
              <a:t>HIMSS Interoperability &amp; Health Information Exchange </a:t>
            </a:r>
            <a:r>
              <a:rPr lang="en-US" sz="2400" b="1" dirty="0" smtClean="0"/>
              <a:t>Community</a:t>
            </a:r>
            <a:br>
              <a:rPr lang="en-US" sz="2400" b="1" dirty="0" smtClean="0"/>
            </a:br>
            <a:r>
              <a:rPr lang="en-US" sz="2400" b="1" dirty="0" smtClean="0">
                <a:solidFill>
                  <a:schemeClr val="accent2"/>
                </a:solidFill>
              </a:rPr>
              <a:t>interop@himss.org</a:t>
            </a:r>
            <a:r>
              <a:rPr lang="en-US" sz="2400" b="1" dirty="0" smtClean="0"/>
              <a:t> </a:t>
            </a:r>
            <a:r>
              <a:rPr lang="en-US" sz="2400" dirty="0" smtClean="0">
                <a:solidFill>
                  <a:schemeClr val="accent5"/>
                </a:solidFill>
              </a:rPr>
              <a:t> </a:t>
            </a:r>
            <a:endParaRPr lang="en-US" sz="2400" dirty="0">
              <a:solidFill>
                <a:schemeClr val="accent5"/>
              </a:solidFill>
            </a:endParaRPr>
          </a:p>
        </p:txBody>
      </p:sp>
      <p:sp>
        <p:nvSpPr>
          <p:cNvPr id="4" name="Slide Number Placeholder 3"/>
          <p:cNvSpPr>
            <a:spLocks noGrp="1"/>
          </p:cNvSpPr>
          <p:nvPr>
            <p:ph type="sldNum" sz="quarter" idx="4"/>
          </p:nvPr>
        </p:nvSpPr>
        <p:spPr/>
        <p:txBody>
          <a:bodyPr/>
          <a:lstStyle/>
          <a:p>
            <a:fld id="{D8D877B3-D348-4611-9BDB-C5374591D951}" type="slidenum">
              <a:rPr lang="en-US" smtClean="0"/>
              <a:pPr/>
              <a:t>66</a:t>
            </a:fld>
            <a:endParaRPr lang="en-US" dirty="0"/>
          </a:p>
        </p:txBody>
      </p:sp>
    </p:spTree>
    <p:extLst>
      <p:ext uri="{BB962C8B-B14F-4D97-AF65-F5344CB8AC3E}">
        <p14:creationId xmlns:p14="http://schemas.microsoft.com/office/powerpoint/2010/main" val="26026677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7</a:t>
            </a:fld>
            <a:endParaRPr lang="en-US" dirty="0"/>
          </a:p>
        </p:txBody>
      </p:sp>
      <p:sp>
        <p:nvSpPr>
          <p:cNvPr id="4" name="Title 3"/>
          <p:cNvSpPr>
            <a:spLocks noGrp="1"/>
          </p:cNvSpPr>
          <p:nvPr>
            <p:ph type="title"/>
          </p:nvPr>
        </p:nvSpPr>
        <p:spPr>
          <a:xfrm>
            <a:off x="821558" y="1154104"/>
            <a:ext cx="5069272" cy="1028700"/>
          </a:xfrm>
        </p:spPr>
        <p:txBody>
          <a:bodyPr/>
          <a:lstStyle/>
          <a:p>
            <a:pPr algn="ctr"/>
            <a:r>
              <a:rPr lang="en-US" sz="2400" b="1" dirty="0" smtClean="0"/>
              <a:t>Protect and manage risk</a:t>
            </a:r>
            <a:br>
              <a:rPr lang="en-US" sz="2400" b="1" dirty="0" smtClean="0"/>
            </a:br>
            <a:r>
              <a:rPr lang="en-US" sz="2400" dirty="0"/>
              <a:t/>
            </a:r>
            <a:br>
              <a:rPr lang="en-US" sz="2400" dirty="0"/>
            </a:br>
            <a:r>
              <a:rPr lang="en-US" sz="2400" dirty="0"/>
              <a:t/>
            </a:r>
            <a:br>
              <a:rPr lang="en-US" sz="2400" dirty="0"/>
            </a:br>
            <a:r>
              <a:rPr lang="en-US" sz="5400" b="1" dirty="0" smtClean="0">
                <a:solidFill>
                  <a:schemeClr val="accent2"/>
                </a:solidFill>
              </a:rPr>
              <a:t>Healthcare Security Forum</a:t>
            </a:r>
            <a:br>
              <a:rPr lang="en-US" sz="5400" b="1" dirty="0" smtClean="0">
                <a:solidFill>
                  <a:schemeClr val="accent2"/>
                </a:solidFill>
              </a:rPr>
            </a:br>
            <a:r>
              <a:rPr lang="en-US" sz="2800" b="1" dirty="0">
                <a:solidFill>
                  <a:schemeClr val="accent2"/>
                </a:solidFill>
              </a:rPr>
              <a:t/>
            </a:r>
            <a:br>
              <a:rPr lang="en-US" sz="2800" b="1" dirty="0">
                <a:solidFill>
                  <a:schemeClr val="accent2"/>
                </a:solidFill>
              </a:rPr>
            </a:br>
            <a:r>
              <a:rPr lang="en-US" sz="2400" b="1" dirty="0" smtClean="0">
                <a:solidFill>
                  <a:schemeClr val="accent2"/>
                </a:solidFill>
              </a:rPr>
              <a:t>December 7-8</a:t>
            </a:r>
            <a:br>
              <a:rPr lang="en-US" sz="2400" b="1" dirty="0" smtClean="0">
                <a:solidFill>
                  <a:schemeClr val="accent2"/>
                </a:solidFill>
              </a:rPr>
            </a:br>
            <a:r>
              <a:rPr lang="en-US" sz="3200" dirty="0"/>
              <a:t/>
            </a:r>
            <a:br>
              <a:rPr lang="en-US" sz="3200" dirty="0"/>
            </a:br>
            <a:r>
              <a:rPr lang="en-US" sz="1800" dirty="0" smtClean="0"/>
              <a:t>himss.org/events</a:t>
            </a:r>
            <a:r>
              <a:rPr lang="en-US" sz="2000" dirty="0" smtClean="0"/>
              <a:t/>
            </a:r>
            <a:br>
              <a:rPr lang="en-US" sz="2000" dirty="0" smtClean="0"/>
            </a:br>
            <a:endParaRPr lang="en-US" sz="2000" dirty="0"/>
          </a:p>
        </p:txBody>
      </p:sp>
      <p:pic>
        <p:nvPicPr>
          <p:cNvPr id="5" name="Picture Placeholder 4"/>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38026" r="12243"/>
          <a:stretch/>
        </p:blipFill>
        <p:spPr/>
      </p:pic>
    </p:spTree>
    <p:extLst>
      <p:ext uri="{BB962C8B-B14F-4D97-AF65-F5344CB8AC3E}">
        <p14:creationId xmlns:p14="http://schemas.microsoft.com/office/powerpoint/2010/main" val="3709481166"/>
      </p:ext>
    </p:extLst>
  </p:cSld>
  <p:clrMapOvr>
    <a:masterClrMapping/>
  </p:clrMapOvr>
  <mc:AlternateContent xmlns:mc="http://schemas.openxmlformats.org/markup-compatibility/2006" xmlns:p14="http://schemas.microsoft.com/office/powerpoint/2010/main">
    <mc:Choice Requires="p14">
      <p:transition spd="slow" p14:dur="2000"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6">
            <a:extLst>
              <a:ext uri="{FF2B5EF4-FFF2-40B4-BE49-F238E27FC236}">
                <a16:creationId xmlns:a16="http://schemas.microsoft.com/office/drawing/2014/main" id="{2E20B529-4F14-D14E-B5FA-4BF3A2FD63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482" t="11874" r="18184" b="35843"/>
          <a:stretch/>
        </p:blipFill>
        <p:spPr>
          <a:xfrm rot="19800000">
            <a:off x="4351690" y="2242379"/>
            <a:ext cx="2614625" cy="2615824"/>
          </a:xfrm>
          <a:prstGeom prst="ellipse">
            <a:avLst/>
          </a:prstGeom>
          <a:noFill/>
          <a:ln>
            <a:noFill/>
          </a:ln>
        </p:spPr>
      </p:pic>
      <p:pic>
        <p:nvPicPr>
          <p:cNvPr id="18" name="Picture Placeholder 6">
            <a:extLst>
              <a:ext uri="{FF2B5EF4-FFF2-40B4-BE49-F238E27FC236}">
                <a16:creationId xmlns:a16="http://schemas.microsoft.com/office/drawing/2014/main" id="{0988E0D7-F692-1446-B1C3-1557D00FC2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482" t="11874" r="18184" b="35843"/>
          <a:stretch/>
        </p:blipFill>
        <p:spPr>
          <a:xfrm rot="19800000">
            <a:off x="7744424" y="2242379"/>
            <a:ext cx="2614625" cy="2615824"/>
          </a:xfrm>
          <a:prstGeom prst="ellipse">
            <a:avLst/>
          </a:prstGeom>
          <a:noFill/>
          <a:ln>
            <a:noFill/>
          </a:ln>
        </p:spPr>
      </p:pic>
      <p:pic>
        <p:nvPicPr>
          <p:cNvPr id="16" name="Picture Placeholder 6">
            <a:extLst>
              <a:ext uri="{FF2B5EF4-FFF2-40B4-BE49-F238E27FC236}">
                <a16:creationId xmlns:a16="http://schemas.microsoft.com/office/drawing/2014/main" id="{0F46950C-63F4-ED42-815F-C8163A797A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482" t="11874" r="18184" b="35843"/>
          <a:stretch/>
        </p:blipFill>
        <p:spPr>
          <a:xfrm rot="19800000">
            <a:off x="940095" y="2242380"/>
            <a:ext cx="2614625" cy="2615824"/>
          </a:xfrm>
          <a:prstGeom prst="ellipse">
            <a:avLst/>
          </a:prstGeom>
          <a:noFill/>
          <a:ln>
            <a:noFill/>
          </a:ln>
        </p:spPr>
      </p:pic>
      <p:sp>
        <p:nvSpPr>
          <p:cNvPr id="2" name="Slide Number Placeholder 1"/>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344613" y="2208213"/>
            <a:ext cx="2638425" cy="2638425"/>
          </a:xfrm>
        </p:spPr>
      </p:pic>
      <p:pic>
        <p:nvPicPr>
          <p:cNvPr id="7" name="Picture Placeholder 6"/>
          <p:cNvPicPr>
            <a:picLocks noGrp="1" noChangeAspect="1"/>
          </p:cNvPicPr>
          <p:nvPr>
            <p:ph type="pic" sz="quarter" idx="14"/>
          </p:nvPr>
        </p:nvPicPr>
        <p:blipFill>
          <a:blip r:embed="rId4">
            <a:extLst>
              <a:ext uri="{28A0092B-C50C-407E-A947-70E740481C1C}">
                <a14:useLocalDpi xmlns:a14="http://schemas.microsoft.com/office/drawing/2010/main" val="0"/>
              </a:ext>
            </a:extLst>
          </a:blip>
          <a:stretch>
            <a:fillRect/>
          </a:stretch>
        </p:blipFill>
        <p:spPr>
          <a:xfrm>
            <a:off x="4737100" y="2208213"/>
            <a:ext cx="2638425" cy="2638425"/>
          </a:xfrm>
        </p:spPr>
      </p:pic>
      <p:pic>
        <p:nvPicPr>
          <p:cNvPr id="8" name="Picture Placeholder 7"/>
          <p:cNvPicPr>
            <a:picLocks noGrp="1" noChangeAspect="1"/>
          </p:cNvPicPr>
          <p:nvPr>
            <p:ph type="pic" sz="quarter" idx="15"/>
          </p:nvPr>
        </p:nvPicPr>
        <p:blipFill>
          <a:blip r:embed="rId5">
            <a:extLst>
              <a:ext uri="{28A0092B-C50C-407E-A947-70E740481C1C}">
                <a14:useLocalDpi xmlns:a14="http://schemas.microsoft.com/office/drawing/2010/main" val="0"/>
              </a:ext>
            </a:extLst>
          </a:blip>
          <a:stretch>
            <a:fillRect/>
          </a:stretch>
        </p:blipFill>
        <p:spPr>
          <a:xfrm>
            <a:off x="8115300" y="2208213"/>
            <a:ext cx="2638425" cy="2638425"/>
          </a:xfrm>
        </p:spPr>
      </p:pic>
      <p:sp>
        <p:nvSpPr>
          <p:cNvPr id="11" name="TextBox 10"/>
          <p:cNvSpPr txBox="1"/>
          <p:nvPr/>
        </p:nvSpPr>
        <p:spPr>
          <a:xfrm>
            <a:off x="921176" y="5429915"/>
            <a:ext cx="3491791" cy="867930"/>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Chief Interoperability Architect &amp; Fellow, Humana, Co-chief Architect, FAST, Da Vinci Coordinating Committee Member</a:t>
            </a:r>
          </a:p>
        </p:txBody>
      </p:sp>
      <p:sp>
        <p:nvSpPr>
          <p:cNvPr id="13" name="TextBox 12"/>
          <p:cNvSpPr txBox="1"/>
          <p:nvPr/>
        </p:nvSpPr>
        <p:spPr>
          <a:xfrm>
            <a:off x="5130630" y="5429915"/>
            <a:ext cx="2059442" cy="584584"/>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Senior Manager, Informatics, HIMSS</a:t>
            </a:r>
          </a:p>
        </p:txBody>
      </p:sp>
      <p:sp>
        <p:nvSpPr>
          <p:cNvPr id="15" name="TextBox 14"/>
          <p:cNvSpPr txBox="1"/>
          <p:nvPr/>
        </p:nvSpPr>
        <p:spPr>
          <a:xfrm>
            <a:off x="8505584" y="5429915"/>
            <a:ext cx="2053330" cy="584584"/>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Director, HIT Standards and Informatics, HIMSS</a:t>
            </a:r>
          </a:p>
        </p:txBody>
      </p:sp>
      <p:sp>
        <p:nvSpPr>
          <p:cNvPr id="20" name="Title 1">
            <a:extLst>
              <a:ext uri="{FF2B5EF4-FFF2-40B4-BE49-F238E27FC236}">
                <a16:creationId xmlns:a16="http://schemas.microsoft.com/office/drawing/2014/main" id="{4DAF99CA-48C9-2942-96FD-52DD3C8813F8}"/>
              </a:ext>
            </a:extLst>
          </p:cNvPr>
          <p:cNvSpPr txBox="1">
            <a:spLocks/>
          </p:cNvSpPr>
          <p:nvPr/>
        </p:nvSpPr>
        <p:spPr>
          <a:xfrm>
            <a:off x="854583" y="1171169"/>
            <a:ext cx="9833429" cy="1028700"/>
          </a:xfrm>
          <a:prstGeom prst="rect">
            <a:avLst/>
          </a:prstGeom>
        </p:spPr>
        <p:txBody>
          <a:bodyPr wrap="square" l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pPr marL="0" marR="0" lvl="0" indent="0" algn="l" defTabSz="914318" rtl="0" eaLnBrk="1" fontAlgn="auto" latinLnBrk="0" hangingPunct="1">
              <a:lnSpc>
                <a:spcPct val="75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1E22AA"/>
                </a:solidFill>
                <a:effectLst/>
                <a:uLnTx/>
                <a:uFillTx/>
                <a:latin typeface="Prometo Medium" panose="020B0604030203060203" pitchFamily="34" charset="77"/>
                <a:ea typeface="+mj-ea"/>
                <a:cs typeface="+mj-cs"/>
              </a:rPr>
              <a:t>Meet Our </a:t>
            </a:r>
            <a:r>
              <a:rPr kumimoji="0" lang="en-US" sz="3600" b="0" i="1" u="none" strike="noStrike" kern="1200" cap="none" spc="0" normalizeH="0" baseline="0" noProof="0" dirty="0">
                <a:ln>
                  <a:noFill/>
                </a:ln>
                <a:solidFill>
                  <a:srgbClr val="1E22AA"/>
                </a:solidFill>
                <a:effectLst/>
                <a:uLnTx/>
                <a:uFillTx/>
                <a:latin typeface="Prometo Medium" panose="020B0604030203060203" pitchFamily="34" charset="77"/>
                <a:ea typeface="+mj-ea"/>
                <a:cs typeface="+mj-cs"/>
              </a:rPr>
              <a:t>Speakers</a:t>
            </a:r>
          </a:p>
        </p:txBody>
      </p:sp>
      <p:sp>
        <p:nvSpPr>
          <p:cNvPr id="19" name="TextBox 18"/>
          <p:cNvSpPr txBox="1"/>
          <p:nvPr/>
        </p:nvSpPr>
        <p:spPr>
          <a:xfrm>
            <a:off x="1180054" y="5059807"/>
            <a:ext cx="2968085" cy="4565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dirty="0" smtClean="0">
                <a:solidFill>
                  <a:srgbClr val="1E22AA"/>
                </a:solidFill>
                <a:latin typeface="Prometo Medium" panose="020B0704030203060203" pitchFamily="34" charset="0"/>
              </a:rPr>
              <a:t>Patrick </a:t>
            </a:r>
            <a:r>
              <a:rPr lang="en-US" dirty="0" err="1" smtClean="0">
                <a:solidFill>
                  <a:srgbClr val="1E22AA"/>
                </a:solidFill>
                <a:latin typeface="Prometo Medium" panose="020B0704030203060203" pitchFamily="34" charset="0"/>
              </a:rPr>
              <a:t>Murta</a:t>
            </a:r>
            <a:endParaRPr kumimoji="0" lang="en-US" sz="1800" b="0" i="0" u="none" strike="noStrike" kern="1200" cap="none" spc="0" normalizeH="0" baseline="0" noProof="0" dirty="0">
              <a:ln>
                <a:noFill/>
              </a:ln>
              <a:solidFill>
                <a:srgbClr val="1E22AA"/>
              </a:solidFill>
              <a:effectLst/>
              <a:uLnTx/>
              <a:uFillTx/>
              <a:latin typeface="Prometo Medium" panose="020B0704030203060203" pitchFamily="34" charset="0"/>
              <a:ea typeface="+mn-ea"/>
              <a:cs typeface="+mn-cs"/>
            </a:endParaRPr>
          </a:p>
        </p:txBody>
      </p:sp>
      <p:sp>
        <p:nvSpPr>
          <p:cNvPr id="21" name="TextBox 20"/>
          <p:cNvSpPr txBox="1"/>
          <p:nvPr/>
        </p:nvSpPr>
        <p:spPr>
          <a:xfrm>
            <a:off x="4577665" y="5059807"/>
            <a:ext cx="2968085" cy="4565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dirty="0" smtClean="0">
                <a:solidFill>
                  <a:srgbClr val="1E22AA"/>
                </a:solidFill>
                <a:latin typeface="Prometo Medium" panose="020B0704030203060203" pitchFamily="34" charset="0"/>
              </a:rPr>
              <a:t>Adam Bazer</a:t>
            </a:r>
            <a:endParaRPr kumimoji="0" lang="en-US" sz="1800" b="0" i="0" u="none" strike="noStrike" kern="1200" cap="none" spc="0" normalizeH="0" baseline="0" noProof="0" dirty="0">
              <a:ln>
                <a:noFill/>
              </a:ln>
              <a:solidFill>
                <a:srgbClr val="1E22AA"/>
              </a:solidFill>
              <a:effectLst/>
              <a:uLnTx/>
              <a:uFillTx/>
              <a:latin typeface="Prometo Medium" panose="020B0704030203060203" pitchFamily="34" charset="0"/>
              <a:ea typeface="+mn-ea"/>
              <a:cs typeface="+mn-cs"/>
            </a:endParaRPr>
          </a:p>
        </p:txBody>
      </p:sp>
      <p:sp>
        <p:nvSpPr>
          <p:cNvPr id="22" name="TextBox 21"/>
          <p:cNvSpPr txBox="1"/>
          <p:nvPr/>
        </p:nvSpPr>
        <p:spPr>
          <a:xfrm>
            <a:off x="7950599" y="5059807"/>
            <a:ext cx="2968085" cy="473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E22AA"/>
                </a:solidFill>
                <a:effectLst/>
                <a:uLnTx/>
                <a:uFillTx/>
                <a:latin typeface="Prometo Medium" panose="020B0704030203060203" pitchFamily="34" charset="0"/>
                <a:ea typeface="+mn-ea"/>
                <a:cs typeface="+mn-cs"/>
              </a:rPr>
              <a:t>Amit Trivedi</a:t>
            </a:r>
            <a:endParaRPr kumimoji="0" lang="en-US" sz="1800" b="0" i="0" u="none" strike="noStrike" kern="1200" cap="none" spc="0" normalizeH="0" baseline="0" noProof="0" dirty="0">
              <a:ln>
                <a:noFill/>
              </a:ln>
              <a:solidFill>
                <a:srgbClr val="1E22AA"/>
              </a:solidFill>
              <a:effectLst/>
              <a:uLnTx/>
              <a:uFillTx/>
              <a:latin typeface="Prometo Medium" panose="020B0704030203060203" pitchFamily="34" charset="0"/>
              <a:ea typeface="+mn-ea"/>
              <a:cs typeface="+mn-cs"/>
            </a:endParaRPr>
          </a:p>
        </p:txBody>
      </p:sp>
    </p:spTree>
    <p:extLst>
      <p:ext uri="{BB962C8B-B14F-4D97-AF65-F5344CB8AC3E}">
        <p14:creationId xmlns:p14="http://schemas.microsoft.com/office/powerpoint/2010/main" val="27222444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a:xfrm>
            <a:off x="704799" y="914400"/>
            <a:ext cx="9398571" cy="835082"/>
          </a:xfrm>
        </p:spPr>
        <p:txBody>
          <a:bodyPr/>
          <a:lstStyle/>
          <a:p>
            <a:r>
              <a:rPr lang="en-US" dirty="0" smtClean="0"/>
              <a:t>Learning Objectives</a:t>
            </a:r>
            <a:r>
              <a:rPr lang="en-US" dirty="0"/>
              <a:t/>
            </a:r>
            <a:br>
              <a:rPr lang="en-US" dirty="0"/>
            </a:br>
            <a:r>
              <a:rPr lang="en-US" sz="3200" i="0" dirty="0">
                <a:latin typeface="Century Gothic" panose="020B0502020202020204" pitchFamily="34" charset="0"/>
              </a:rPr>
              <a:t/>
            </a:r>
            <a:br>
              <a:rPr lang="en-US" sz="3200" i="0" dirty="0">
                <a:latin typeface="Century Gothic" panose="020B0502020202020204" pitchFamily="34" charset="0"/>
              </a:rPr>
            </a:br>
            <a:r>
              <a:rPr lang="en-US" sz="2000" i="0" dirty="0">
                <a:solidFill>
                  <a:schemeClr val="accent3"/>
                </a:solidFill>
                <a:latin typeface="Century Gothic" panose="020B0502020202020204" pitchFamily="34" charset="0"/>
              </a:rPr>
              <a:t/>
            </a:r>
            <a:br>
              <a:rPr lang="en-US" sz="2000" i="0" dirty="0">
                <a:solidFill>
                  <a:schemeClr val="accent3"/>
                </a:solidFill>
                <a:latin typeface="Century Gothic" panose="020B0502020202020204" pitchFamily="34" charset="0"/>
              </a:rPr>
            </a:br>
            <a:endParaRPr lang="en-US" sz="2000" i="0" dirty="0">
              <a:latin typeface="Century Gothic" panose="020B0502020202020204" pitchFamily="34" charset="0"/>
            </a:endParaRP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854699" y="1558977"/>
            <a:ext cx="10732698" cy="4601980"/>
          </a:xfrm>
        </p:spPr>
        <p:txBody>
          <a:bodyPr>
            <a:noAutofit/>
          </a:bodyPr>
          <a:lstStyle/>
          <a:p>
            <a:pPr lvl="0" fontAlgn="base"/>
            <a:r>
              <a:rPr lang="en-US" sz="2200" b="0" dirty="0" smtClean="0"/>
              <a:t>Explore </a:t>
            </a:r>
            <a:r>
              <a:rPr lang="en-US" sz="2200" b="0" dirty="0"/>
              <a:t>the reasons behind global interest from stakeholders across the healthcare information and technology industry in the HL7® FHIR® standard.</a:t>
            </a:r>
          </a:p>
          <a:p>
            <a:pPr lvl="0" fontAlgn="base"/>
            <a:r>
              <a:rPr lang="en-US" sz="2200" b="0" dirty="0" smtClean="0"/>
              <a:t>Learn </a:t>
            </a:r>
            <a:r>
              <a:rPr lang="en-US" sz="2200" b="0" dirty="0"/>
              <a:t>how the API model and HL7® FHIR® standard are transformative to healthcare.</a:t>
            </a:r>
          </a:p>
          <a:p>
            <a:pPr lvl="0" fontAlgn="base"/>
            <a:r>
              <a:rPr lang="en-US" sz="2200" b="0" dirty="0" smtClean="0"/>
              <a:t>Discuss </a:t>
            </a:r>
            <a:r>
              <a:rPr lang="en-US" sz="2200" b="0" dirty="0"/>
              <a:t>the ways in which FHIR® enables use cases in support of value based care, including “in-workflow’ integration.</a:t>
            </a:r>
          </a:p>
          <a:p>
            <a:pPr lvl="0" fontAlgn="base"/>
            <a:r>
              <a:rPr lang="en-US" sz="2200" b="0" dirty="0" smtClean="0"/>
              <a:t>Discover </a:t>
            </a:r>
            <a:r>
              <a:rPr lang="en-US" sz="2200" b="0" dirty="0"/>
              <a:t>recent and upcoming Global Consortium for eHealth Interoperability activities with which your organization can get involved. </a:t>
            </a:r>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9</a:t>
            </a:fld>
            <a:endParaRPr lang="en-US" dirty="0"/>
          </a:p>
        </p:txBody>
      </p:sp>
    </p:spTree>
    <p:extLst>
      <p:ext uri="{BB962C8B-B14F-4D97-AF65-F5344CB8AC3E}">
        <p14:creationId xmlns:p14="http://schemas.microsoft.com/office/powerpoint/2010/main" val="44464560"/>
      </p:ext>
    </p:extLst>
  </p:cSld>
  <p:clrMapOvr>
    <a:masterClrMapping/>
  </p:clrMapOvr>
  <p:timing>
    <p:tnLst>
      <p:par>
        <p:cTn id="1" dur="indefinite" restart="never" nodeType="tmRoot"/>
      </p:par>
    </p:tnLst>
  </p:timing>
</p:sld>
</file>

<file path=ppt/theme/theme1.xml><?xml version="1.0" encoding="utf-8"?>
<a:theme xmlns:a="http://schemas.openxmlformats.org/drawingml/2006/main"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19099</TotalTime>
  <Words>6709</Words>
  <Application>Microsoft Office PowerPoint</Application>
  <PresentationFormat>Widescreen</PresentationFormat>
  <Paragraphs>1215</Paragraphs>
  <Slides>66</Slides>
  <Notes>48</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0</vt:i4>
      </vt:variant>
      <vt:variant>
        <vt:lpstr>Slide Titles</vt:lpstr>
      </vt:variant>
      <vt:variant>
        <vt:i4>66</vt:i4>
      </vt:variant>
    </vt:vector>
  </HeadingPairs>
  <TitlesOfParts>
    <vt:vector size="82" baseType="lpstr">
      <vt:lpstr>MS PGothic</vt:lpstr>
      <vt:lpstr>MS PGothic</vt:lpstr>
      <vt:lpstr>AGaramondPro</vt:lpstr>
      <vt:lpstr>Arial</vt:lpstr>
      <vt:lpstr>Calibri</vt:lpstr>
      <vt:lpstr>Calibri Light</vt:lpstr>
      <vt:lpstr>Century Gothic</vt:lpstr>
      <vt:lpstr>Graphik</vt:lpstr>
      <vt:lpstr>Open Sans</vt:lpstr>
      <vt:lpstr>Prometo Medium</vt:lpstr>
      <vt:lpstr>Proxima Nova</vt:lpstr>
      <vt:lpstr>Roboto</vt:lpstr>
      <vt:lpstr>Trebuchet MS</vt:lpstr>
      <vt:lpstr>Verdana</vt:lpstr>
      <vt:lpstr>Wingdings</vt:lpstr>
      <vt:lpstr>Ravi Powerpoint Template</vt:lpstr>
      <vt:lpstr>PowerPoint Presentation</vt:lpstr>
      <vt:lpstr>HIMSS Interoperability &amp; Health Information Exchange Community</vt:lpstr>
      <vt:lpstr>Interoperability &amp; HIE Committee – Applications Live Now!</vt:lpstr>
      <vt:lpstr>PowerPoint Presentation</vt:lpstr>
      <vt:lpstr>PowerPoint Presentation</vt:lpstr>
      <vt:lpstr>Drive outcomes and innovation  Machine Learning &amp; AI for Healthcare  December 1-2  himss.org/events </vt:lpstr>
      <vt:lpstr>Protect and manage risk   Healthcare Security Forum  December 7-8  himss.org/events </vt:lpstr>
      <vt:lpstr>PowerPoint Presentation</vt:lpstr>
      <vt:lpstr>Learning Objectives   </vt:lpstr>
      <vt:lpstr>PowerPoint Presentation</vt:lpstr>
      <vt:lpstr>Spectrum of Healthcare Integration</vt:lpstr>
      <vt:lpstr>Enabling Seamless Data Exchange and Connections</vt:lpstr>
      <vt:lpstr>FHIR® &amp; the Healthcare Ecosystem</vt:lpstr>
      <vt:lpstr>Project Challenge</vt:lpstr>
      <vt:lpstr>Program Timeline</vt:lpstr>
      <vt:lpstr>Da Vinci 2020 Multi-Stakeholder Membership</vt:lpstr>
      <vt:lpstr>Use Case Focus Areas </vt:lpstr>
      <vt:lpstr>Use Case Maturity</vt:lpstr>
      <vt:lpstr>Da Vinci Demonstrations: Lara’s Patient Journey</vt:lpstr>
      <vt:lpstr>Patient Journey Today</vt:lpstr>
      <vt:lpstr>Patient Journey: FHIR &amp; API Enabled</vt:lpstr>
      <vt:lpstr>Da Vinci Support of Regulation: Patient Access</vt:lpstr>
      <vt:lpstr>Implementation Guides (IG) Options for Patient Directed APIs</vt:lpstr>
      <vt:lpstr>Da Vinci Clinical Data Exchange </vt:lpstr>
      <vt:lpstr>Health Record Exchange (HRex)</vt:lpstr>
      <vt:lpstr>Clinical Data Exchange (CDex)</vt:lpstr>
      <vt:lpstr>Payer Data Exchange (PDex)</vt:lpstr>
      <vt:lpstr>Coverage/ Burden Reduction</vt:lpstr>
      <vt:lpstr>HL7 Da Vinci Education &amp;  Implementation Event </vt:lpstr>
      <vt:lpstr>See Progress, Test, Implement</vt:lpstr>
      <vt:lpstr>Da Vinci Implementation Guides</vt:lpstr>
      <vt:lpstr>PowerPoint Presentation</vt:lpstr>
      <vt:lpstr>What is FAST?</vt:lpstr>
      <vt:lpstr>FAST Solution Process </vt:lpstr>
      <vt:lpstr>FAST Organization &amp; Community Engagement</vt:lpstr>
      <vt:lpstr>Lack of Consistent Infrastructure Impacts Flow</vt:lpstr>
      <vt:lpstr>Well-Planned Infrastructure Creates Efficiency</vt:lpstr>
      <vt:lpstr>Example FHIR Transaction Journey</vt:lpstr>
      <vt:lpstr>FAST Proposed Solutions (currently v2)</vt:lpstr>
      <vt:lpstr>Conceptual Integrated Architecture</vt:lpstr>
      <vt:lpstr>Example CDS/FHIR Transaction Journey – PDex (Da Vinci Payer Data Exchange)</vt:lpstr>
      <vt:lpstr>FAST Pilots Support with Da Vinci PDex (Payer Data Exchange)</vt:lpstr>
      <vt:lpstr>FAST Contacts</vt:lpstr>
      <vt:lpstr>PowerPoint Presentation</vt:lpstr>
      <vt:lpstr>PowerPoint Presentation</vt:lpstr>
      <vt:lpstr>PowerPoint Presentation</vt:lpstr>
      <vt:lpstr>The Global Consortium for eHealth Interoperability</vt:lpstr>
      <vt:lpstr>The Global Consortium for eHealth Interoperability</vt:lpstr>
      <vt:lpstr>Key Focus Areas for the Consortium</vt:lpstr>
      <vt:lpstr>PowerPoint Presentation</vt:lpstr>
      <vt:lpstr>Global Consortium for eHealth Interoperability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Contact email:    HIMSS Interoperability &amp; Health Information Exchange Community interop@himss.org  </vt:lpstr>
    </vt:vector>
  </TitlesOfParts>
  <Company>HIMSS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Villano, Chris</dc:creator>
  <cp:lastModifiedBy>Valu, Madelynn</cp:lastModifiedBy>
  <cp:revision>125</cp:revision>
  <dcterms:created xsi:type="dcterms:W3CDTF">2019-10-16T19:16:43Z</dcterms:created>
  <dcterms:modified xsi:type="dcterms:W3CDTF">2020-10-21T17:41:19Z</dcterms:modified>
</cp:coreProperties>
</file>