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9"/>
    <p:sldMasterId id="2147483739" r:id="rId10"/>
  </p:sldMasterIdLst>
  <p:notesMasterIdLst>
    <p:notesMasterId r:id="rId28"/>
  </p:notesMasterIdLst>
  <p:sldIdLst>
    <p:sldId id="2390" r:id="rId11"/>
    <p:sldId id="2432" r:id="rId12"/>
    <p:sldId id="2437" r:id="rId13"/>
    <p:sldId id="2436" r:id="rId14"/>
    <p:sldId id="2445" r:id="rId15"/>
    <p:sldId id="2427" r:id="rId16"/>
    <p:sldId id="2442" r:id="rId17"/>
    <p:sldId id="2444" r:id="rId18"/>
    <p:sldId id="2440" r:id="rId19"/>
    <p:sldId id="2446" r:id="rId20"/>
    <p:sldId id="2447" r:id="rId21"/>
    <p:sldId id="2448" r:id="rId22"/>
    <p:sldId id="2399" r:id="rId23"/>
    <p:sldId id="2438" r:id="rId24"/>
    <p:sldId id="2439" r:id="rId25"/>
    <p:sldId id="2431" r:id="rId26"/>
    <p:sldId id="2434" r:id="rId27"/>
  </p:sldIdLst>
  <p:sldSz cx="12192000" cy="6858000"/>
  <p:notesSz cx="6858000" cy="9144000"/>
  <p:custDataLst>
    <p:custData r:id="rId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llano, Chris" initials="VC" lastIdx="70" clrIdx="0">
    <p:extLst>
      <p:ext uri="{19B8F6BF-5375-455C-9EA6-DF929625EA0E}">
        <p15:presenceInfo xmlns:p15="http://schemas.microsoft.com/office/powerpoint/2012/main" userId="S::cvillano@himss.org::8a6140e9-0020-4fcb-84f3-9c920b9e87a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40" autoAdjust="0"/>
    <p:restoredTop sz="94660"/>
  </p:normalViewPr>
  <p:slideViewPr>
    <p:cSldViewPr snapToGrid="0">
      <p:cViewPr varScale="1">
        <p:scale>
          <a:sx n="63" d="100"/>
          <a:sy n="63" d="100"/>
        </p:scale>
        <p:origin x="66" y="132"/>
      </p:cViewPr>
      <p:guideLst/>
    </p:cSldViewPr>
  </p:slideViewPr>
  <p:outlineViewPr>
    <p:cViewPr>
      <p:scale>
        <a:sx n="33" d="100"/>
        <a:sy n="33" d="100"/>
      </p:scale>
      <p:origin x="0" y="-7565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customXml" Target="../customXml/item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customXml" Target="../customXml/item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C14AB680-645A-4C41-AF99-A6C070810F36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F7DF604D-C3B7-41B7-992A-9AD867AC1F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78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7BDFC-9927-497E-B07F-672CE7A3E60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4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433" y="2339984"/>
            <a:ext cx="4187371" cy="1783443"/>
          </a:xfrm>
        </p:spPr>
        <p:txBody>
          <a:bodyPr wrap="square" anchor="ctr" anchorCtr="0"/>
          <a:lstStyle>
            <a:lvl1pPr>
              <a:lnSpc>
                <a:spcPct val="100000"/>
              </a:lnSpc>
              <a:defRPr sz="4000" b="0" i="1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790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797560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162471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277272" y="1629074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392073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706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797560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162471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122502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321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596572" y="1554465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500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Prometo Medium" panose="020B0704030203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755598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057059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358520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659980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747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96572" y="1977275"/>
            <a:ext cx="2638602" cy="263860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Oval 9"/>
          <p:cNvSpPr/>
          <p:nvPr userDrawn="1"/>
        </p:nvSpPr>
        <p:spPr>
          <a:xfrm>
            <a:off x="5883284" y="1060173"/>
            <a:ext cx="7261609" cy="7261609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736930" y="1977275"/>
            <a:ext cx="2638602" cy="263860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7877287" y="1977275"/>
            <a:ext cx="2638602" cy="263860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455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246506" y="2506570"/>
            <a:ext cx="2222106" cy="222210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729094" y="1554465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Oval 7"/>
          <p:cNvSpPr/>
          <p:nvPr userDrawn="1"/>
        </p:nvSpPr>
        <p:spPr>
          <a:xfrm>
            <a:off x="4610912" y="-340575"/>
            <a:ext cx="7916398" cy="791639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22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2675390" y="-529198"/>
            <a:ext cx="7916398" cy="791639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034972" y="1355682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729093" y="606879"/>
            <a:ext cx="2305879" cy="230587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61288" y="3924922"/>
            <a:ext cx="2305879" cy="230587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519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4697" y="2298794"/>
            <a:ext cx="4187371" cy="1783443"/>
          </a:xfrm>
        </p:spPr>
        <p:txBody>
          <a:bodyPr wrap="square" anchor="ctr" anchorCtr="0"/>
          <a:lstStyle>
            <a:lvl1pPr>
              <a:lnSpc>
                <a:spcPct val="100000"/>
              </a:lnSpc>
              <a:defRPr sz="4000" b="0" i="1" spc="0">
                <a:solidFill>
                  <a:schemeClr val="bg1"/>
                </a:solidFill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500097" y="1285773"/>
            <a:ext cx="4286454" cy="42864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49844E0-98A1-1D44-87EC-127C1B229E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99369" y="1285774"/>
            <a:ext cx="4370387" cy="4286453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anchor="ctr" anchorCtr="0">
            <a:normAutofit/>
          </a:bodyPr>
          <a:lstStyle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E407B3-75D2-4040-B9AF-F4547577D7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730" y="6337753"/>
            <a:ext cx="1311349" cy="33387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CEF597-DB9C-6745-9BD8-58F51E22A892}"/>
              </a:ext>
            </a:extLst>
          </p:cNvPr>
          <p:cNvSpPr txBox="1">
            <a:spLocks/>
          </p:cNvSpPr>
          <p:nvPr userDrawn="1"/>
        </p:nvSpPr>
        <p:spPr>
          <a:xfrm>
            <a:off x="581704" y="324233"/>
            <a:ext cx="4187371" cy="1154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b="0" i="1" kern="1200" spc="0" baseline="0">
                <a:solidFill>
                  <a:srgbClr val="1E22AA"/>
                </a:solidFill>
                <a:latin typeface="Prometo Medium" panose="020B0604030203060203" pitchFamily="34" charset="77"/>
                <a:ea typeface="+mj-ea"/>
                <a:cs typeface="+mj-cs"/>
              </a:defRPr>
            </a:lvl1pPr>
          </a:lstStyle>
          <a:p>
            <a:r>
              <a:rPr lang="en-US" sz="10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AGING &amp; TECH FORUM: ADDRESSING THE SILVER TSUNAMI </a:t>
            </a:r>
          </a:p>
        </p:txBody>
      </p:sp>
    </p:spTree>
    <p:extLst>
      <p:ext uri="{BB962C8B-B14F-4D97-AF65-F5344CB8AC3E}">
        <p14:creationId xmlns:p14="http://schemas.microsoft.com/office/powerpoint/2010/main" val="2392630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4">
            <a:extLst>
              <a:ext uri="{FF2B5EF4-FFF2-40B4-BE49-F238E27FC236}">
                <a16:creationId xmlns:a16="http://schemas.microsoft.com/office/drawing/2014/main" id="{95BB23AD-A3FC-0744-B471-3A03C4FF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23095" r="27906" b="13962"/>
          <a:stretch/>
        </p:blipFill>
        <p:spPr>
          <a:xfrm>
            <a:off x="10284984" y="512060"/>
            <a:ext cx="2716679" cy="2666394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10882" y="2335945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83440" y="1385926"/>
            <a:ext cx="3683482" cy="368348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998848" y="1385926"/>
            <a:ext cx="3683482" cy="368348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Oval 8"/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2C4BF51-F103-BB4C-82A3-C7636C643B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730" y="6337753"/>
            <a:ext cx="1311349" cy="33387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0CEF597-DB9C-6745-9BD8-58F51E22A892}"/>
              </a:ext>
            </a:extLst>
          </p:cNvPr>
          <p:cNvSpPr txBox="1">
            <a:spLocks/>
          </p:cNvSpPr>
          <p:nvPr userDrawn="1"/>
        </p:nvSpPr>
        <p:spPr>
          <a:xfrm>
            <a:off x="581704" y="324233"/>
            <a:ext cx="4187371" cy="1154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b="0" i="1" kern="1200" spc="0" baseline="0">
                <a:solidFill>
                  <a:srgbClr val="1E22AA"/>
                </a:solidFill>
                <a:latin typeface="Prometo Medium" panose="020B0604030203060203" pitchFamily="34" charset="77"/>
                <a:ea typeface="+mj-ea"/>
                <a:cs typeface="+mj-cs"/>
              </a:defRPr>
            </a:lvl1pPr>
          </a:lstStyle>
          <a:p>
            <a:r>
              <a:rPr lang="en-US" sz="10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AGING &amp; TECH FORUM: ADDRESSING THE SILVER TSUNAMI </a:t>
            </a:r>
          </a:p>
        </p:txBody>
      </p:sp>
    </p:spTree>
    <p:extLst>
      <p:ext uri="{BB962C8B-B14F-4D97-AF65-F5344CB8AC3E}">
        <p14:creationId xmlns:p14="http://schemas.microsoft.com/office/powerpoint/2010/main" val="383460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Placeholder 6">
            <a:extLst>
              <a:ext uri="{FF2B5EF4-FFF2-40B4-BE49-F238E27FC236}">
                <a16:creationId xmlns:a16="http://schemas.microsoft.com/office/drawing/2014/main" id="{AAD6EEF9-E311-244B-B02A-B96F631DAC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32270" r="25074" b="731"/>
          <a:stretch/>
        </p:blipFill>
        <p:spPr>
          <a:xfrm rot="6494833">
            <a:off x="8613567" y="5966387"/>
            <a:ext cx="1989289" cy="199212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" name="Picture Placeholder 6">
            <a:extLst>
              <a:ext uri="{FF2B5EF4-FFF2-40B4-BE49-F238E27FC236}">
                <a16:creationId xmlns:a16="http://schemas.microsoft.com/office/drawing/2014/main" id="{85AF8291-D8AA-4E49-9676-7FAE8A997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5" t="8701" r="13093" b="66296"/>
          <a:stretch/>
        </p:blipFill>
        <p:spPr>
          <a:xfrm>
            <a:off x="4101399" y="354496"/>
            <a:ext cx="1714398" cy="171684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" name="Picture Placeholder 6">
            <a:extLst>
              <a:ext uri="{FF2B5EF4-FFF2-40B4-BE49-F238E27FC236}">
                <a16:creationId xmlns:a16="http://schemas.microsoft.com/office/drawing/2014/main" id="{9F89A836-C596-8C45-ACEE-24B7F5A51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2" t="13974" r="16054" b="35931"/>
          <a:stretch/>
        </p:blipFill>
        <p:spPr>
          <a:xfrm rot="5400000">
            <a:off x="7088050" y="-1544331"/>
            <a:ext cx="2612092" cy="261582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" name="Picture Placeholder 6">
            <a:extLst>
              <a:ext uri="{FF2B5EF4-FFF2-40B4-BE49-F238E27FC236}">
                <a16:creationId xmlns:a16="http://schemas.microsoft.com/office/drawing/2014/main" id="{AD8883EE-92E5-7F4D-8E79-60436087CB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5" r="20875"/>
          <a:stretch/>
        </p:blipFill>
        <p:spPr>
          <a:xfrm rot="2700000">
            <a:off x="-1566688" y="-1514224"/>
            <a:ext cx="3878838" cy="388437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" name="Picture Placeholder 6">
            <a:extLst>
              <a:ext uri="{FF2B5EF4-FFF2-40B4-BE49-F238E27FC236}">
                <a16:creationId xmlns:a16="http://schemas.microsoft.com/office/drawing/2014/main" id="{F1E3399B-E354-5A4A-B609-586F0639F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8" t="28178"/>
          <a:stretch/>
        </p:blipFill>
        <p:spPr>
          <a:xfrm rot="20179082">
            <a:off x="10124394" y="835410"/>
            <a:ext cx="3878838" cy="388438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405E47-CBB6-F241-93BD-D007DDA97DD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2730" y="6337753"/>
            <a:ext cx="1311349" cy="33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6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>
            <a:lvl1pPr>
              <a:defRPr sz="36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134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5 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6">
            <a:extLst>
              <a:ext uri="{FF2B5EF4-FFF2-40B4-BE49-F238E27FC236}">
                <a16:creationId xmlns:a16="http://schemas.microsoft.com/office/drawing/2014/main" id="{91D1851B-4A72-D147-AC0E-C10A50EF8D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9" t="25172" r="-1321" b="3006"/>
          <a:stretch/>
        </p:blipFill>
        <p:spPr>
          <a:xfrm rot="20179082">
            <a:off x="1663253" y="1709168"/>
            <a:ext cx="3878838" cy="388438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2504116" y="1429305"/>
            <a:ext cx="3885470" cy="388547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2001636" y="1427057"/>
            <a:ext cx="3887718" cy="3887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rometo Medium" panose="020B0704030203060203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26712" y="3141041"/>
            <a:ext cx="3406166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800" b="0" i="1" u="none">
                <a:solidFill>
                  <a:srgbClr val="1E22AA"/>
                </a:solidFill>
                <a:latin typeface="Prometo Medium" panose="020B0704030203060203" pitchFamily="34" charset="0"/>
                <a:ea typeface="Prometo Medium" panose="020B0704030203060203" pitchFamily="34" charset="0"/>
                <a:cs typeface="Prometo Medium" panose="020B070403020306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611796" y="4299112"/>
            <a:ext cx="5389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0" i="1" dirty="0">
                <a:solidFill>
                  <a:schemeClr val="accent3"/>
                </a:solidFill>
                <a:latin typeface="Prometo Medium" panose="020B0704030203060203" pitchFamily="34" charset="0"/>
              </a:rPr>
              <a:t>“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24E9FB1-80D9-E24B-8D32-3AB86CC50E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100544" y="1429305"/>
            <a:ext cx="3885470" cy="388547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F7053BB-1F93-3F4C-8EB7-1D03DFC395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09636" y="1427057"/>
            <a:ext cx="3970625" cy="38877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anchor="ctr" anchorCtr="0">
            <a:normAutofit/>
          </a:bodyPr>
          <a:lstStyle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E317E60-2F1B-1449-9E9F-D294FD48D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730" y="6337753"/>
            <a:ext cx="1311349" cy="33387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0CEF597-DB9C-6745-9BD8-58F51E22A892}"/>
              </a:ext>
            </a:extLst>
          </p:cNvPr>
          <p:cNvSpPr txBox="1">
            <a:spLocks/>
          </p:cNvSpPr>
          <p:nvPr userDrawn="1"/>
        </p:nvSpPr>
        <p:spPr>
          <a:xfrm>
            <a:off x="581704" y="324233"/>
            <a:ext cx="4187371" cy="11541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b="0" i="1" kern="1200" spc="0" baseline="0">
                <a:solidFill>
                  <a:srgbClr val="1E22AA"/>
                </a:solidFill>
                <a:latin typeface="Prometo Medium" panose="020B0604030203060203" pitchFamily="34" charset="77"/>
                <a:ea typeface="+mj-ea"/>
                <a:cs typeface="+mj-cs"/>
              </a:defRPr>
            </a:lvl1pPr>
          </a:lstStyle>
          <a:p>
            <a:r>
              <a:rPr lang="en-US" sz="10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AGING &amp; TECH FORUM: ADDRESSING THE SILVER TSUNAMI </a:t>
            </a:r>
          </a:p>
        </p:txBody>
      </p:sp>
    </p:spTree>
    <p:extLst>
      <p:ext uri="{BB962C8B-B14F-4D97-AF65-F5344CB8AC3E}">
        <p14:creationId xmlns:p14="http://schemas.microsoft.com/office/powerpoint/2010/main" val="1909083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48068" y="-1924878"/>
            <a:ext cx="10707756" cy="1070775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02517" y="2389412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>
                <a:solidFill>
                  <a:srgbClr val="FFFFFF"/>
                </a:solidFill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EC32D32-93FB-254D-A4B4-CCBE9774EB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730" y="6337753"/>
            <a:ext cx="1311349" cy="33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24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117702" y="-203888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63324" y="2142277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5400">
                <a:solidFill>
                  <a:srgbClr val="FFFFFF"/>
                </a:solidFill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B3C2F39-DDC2-DF48-BED4-8C05FFE6D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730" y="6337753"/>
            <a:ext cx="1311349" cy="33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30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2139931" y="-529198"/>
            <a:ext cx="7916398" cy="791639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846312" y="1129899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152190" y="1129899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458068" y="1129899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8763946" y="1129899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1846312" y="3753830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4152190" y="3753830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6458068" y="3753830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8763946" y="3753830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248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328" y="2230840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96000" y="524535"/>
            <a:ext cx="1722783" cy="172278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2553237"/>
            <a:ext cx="1722783" cy="172278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096000" y="4581940"/>
            <a:ext cx="1722783" cy="172278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6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57130" y="468720"/>
            <a:ext cx="6035040" cy="603504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30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583" y="1171169"/>
            <a:ext cx="9833429" cy="1028700"/>
          </a:xfrm>
        </p:spPr>
        <p:txBody>
          <a:bodyPr/>
          <a:lstStyle>
            <a:lvl1pPr>
              <a:defRPr sz="32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96571" y="2318838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959468" y="2318838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322365" y="2318838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485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79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6134793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57207" y="0"/>
            <a:ext cx="6134793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72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971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8B709-FAB3-FC4D-8C28-31CDE8076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699" y="1162796"/>
            <a:ext cx="9833429" cy="1028700"/>
          </a:xfrm>
        </p:spPr>
        <p:txBody>
          <a:bodyPr/>
          <a:lstStyle>
            <a:lvl1pPr>
              <a:defRPr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D4806-3DB5-6142-AB3F-0CFC82A34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9" y="2017946"/>
            <a:ext cx="9833429" cy="3429000"/>
          </a:xfrm>
          <a:prstGeom prst="rect">
            <a:avLst/>
          </a:prstGeom>
        </p:spPr>
        <p:txBody>
          <a:bodyPr wrap="square"/>
          <a:lstStyle>
            <a:lvl1pPr marL="295275" indent="-295275"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2000">
                <a:latin typeface="Century Gothic" panose="020B0502020202020204" pitchFamily="34" charset="0"/>
              </a:defRPr>
            </a:lvl1pPr>
            <a:lvl2pPr marL="517525" indent="-168275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8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2pPr>
            <a:lvl3pPr marL="687388" indent="-169863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600">
                <a:latin typeface="Century Gothic" panose="020B0502020202020204" pitchFamily="34" charset="0"/>
              </a:defRPr>
            </a:lvl3pPr>
            <a:lvl4pPr marL="866775" indent="-179388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400">
                <a:latin typeface="Century Gothic" panose="020B0502020202020204" pitchFamily="34" charset="0"/>
              </a:defRPr>
            </a:lvl4pPr>
            <a:lvl5pPr marL="1036638" indent="-169863">
              <a:lnSpc>
                <a:spcPct val="15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283B-E040-3A45-A872-FBF3D45B8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2F8AF2E6-64A8-0F46-AF27-0A96D82A03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0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BD80ABFB-92CE-9A48-ABAC-163856957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9D354AA-690E-A840-BB35-89E92223E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583" y="1171169"/>
            <a:ext cx="9833429" cy="1028700"/>
          </a:xfrm>
        </p:spPr>
        <p:txBody>
          <a:bodyPr/>
          <a:lstStyle>
            <a:lvl1pPr>
              <a:defRPr sz="36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2237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F5A9-0181-4003-A51A-00681001F75E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B9B26-3A65-4A28-9EFF-CE5002599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54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6B92-FA5F-4445-842E-47342DD0F701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9F0D-F6DB-7D4B-BBBC-F1E297E5AF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087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6B92-FA5F-4445-842E-47342DD0F701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9F0D-F6DB-7D4B-BBBC-F1E297E5AF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99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6B92-FA5F-4445-842E-47342DD0F701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9F0D-F6DB-7D4B-BBBC-F1E297E5AF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9639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6B92-FA5F-4445-842E-47342DD0F701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9F0D-F6DB-7D4B-BBBC-F1E297E5AF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712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6B92-FA5F-4445-842E-47342DD0F701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9F0D-F6DB-7D4B-BBBC-F1E297E5AF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99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Microsoft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1FE35C-9FC5-4CBB-9AB6-4518770A424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94962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6B92-FA5F-4445-842E-47342DD0F701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9F0D-F6DB-7D4B-BBBC-F1E297E5AF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3624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6B92-FA5F-4445-842E-47342DD0F701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9F0D-F6DB-7D4B-BBBC-F1E297E5AF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841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893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6B92-FA5F-4445-842E-47342DD0F701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9F0D-F6DB-7D4B-BBBC-F1E297E5AF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59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6B92-FA5F-4445-842E-47342DD0F701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9F0D-F6DB-7D4B-BBBC-F1E297E5AF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7725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6B92-FA5F-4445-842E-47342DD0F701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9F0D-F6DB-7D4B-BBBC-F1E297E5AF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48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729609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073" y="228600"/>
            <a:ext cx="11161444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FE35C-9FC5-4CBB-9AB6-4518770A424E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1117604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00B011-88B5-4F5E-A6BD-B0BBB280EF7F}"/>
              </a:ext>
            </a:extLst>
          </p:cNvPr>
          <p:cNvSpPr/>
          <p:nvPr userDrawn="1"/>
        </p:nvSpPr>
        <p:spPr>
          <a:xfrm rot="10800000">
            <a:off x="1" y="-25662"/>
            <a:ext cx="12191999" cy="246586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E1F76B-4F2A-4FEA-BC1F-19615DBE3C32}"/>
              </a:ext>
            </a:extLst>
          </p:cNvPr>
          <p:cNvGrpSpPr/>
          <p:nvPr userDrawn="1"/>
        </p:nvGrpSpPr>
        <p:grpSpPr>
          <a:xfrm>
            <a:off x="227562" y="6500255"/>
            <a:ext cx="11801681" cy="261610"/>
            <a:chOff x="227562" y="6500255"/>
            <a:chExt cx="11801681" cy="26161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8FA50A8-A4A0-4903-8CDE-AF6B3EF3D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7562" y="6579811"/>
              <a:ext cx="802640" cy="102707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8A9E9E-1ADE-408D-B054-7EE4CEEF1D47}"/>
                </a:ext>
              </a:extLst>
            </p:cNvPr>
            <p:cNvCxnSpPr>
              <a:cxnSpLocks/>
            </p:cNvCxnSpPr>
            <p:nvPr/>
          </p:nvCxnSpPr>
          <p:spPr>
            <a:xfrm>
              <a:off x="1132294" y="6631060"/>
              <a:ext cx="9263457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5A04AD-3FAE-454D-A640-1A69E6852672}"/>
                </a:ext>
              </a:extLst>
            </p:cNvPr>
            <p:cNvSpPr/>
            <p:nvPr/>
          </p:nvSpPr>
          <p:spPr>
            <a:xfrm>
              <a:off x="9684444" y="6500255"/>
              <a:ext cx="234479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50" dirty="0">
                  <a:solidFill>
                    <a:schemeClr val="accent5"/>
                  </a:solidFill>
                  <a:ea typeface="Lato Light" charset="0"/>
                  <a:cs typeface="Lato Light" charset="0"/>
                </a:rPr>
                <a:t>Proprietary &amp; Confidential</a:t>
              </a:r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CDFF298-8967-4CB7-94EA-39DD3063E2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0420"/>
            <a:ext cx="12192000" cy="8330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4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lang="en-US" sz="4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2pPr>
            <a:lvl3pPr marL="914400" indent="0" algn="ctr">
              <a:buNone/>
              <a:defRPr lang="en-US" sz="4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3pPr>
            <a:lvl4pPr marL="1371600" indent="0" algn="ctr">
              <a:buNone/>
              <a:defRPr lang="en-US" sz="4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4pPr>
            <a:lvl5pPr marL="1828800" indent="0" algn="ctr">
              <a:buNone/>
              <a:defRPr lang="en-US" sz="40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0A4E9BC-3862-4596-8733-7DA7AA0414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30289" y="1633538"/>
            <a:ext cx="10131422" cy="4316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582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334A73D-EDB6-4054-8D79-61E81869109E}"/>
              </a:ext>
            </a:extLst>
          </p:cNvPr>
          <p:cNvSpPr/>
          <p:nvPr/>
        </p:nvSpPr>
        <p:spPr>
          <a:xfrm rot="5400000">
            <a:off x="2666998" y="-2667002"/>
            <a:ext cx="6858001" cy="1219200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520297"/>
            <a:ext cx="4343400" cy="103029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lang="en-US" sz="36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694218-127E-4B3E-B67A-BA08723EE7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42041" y="856041"/>
            <a:ext cx="5924145" cy="5311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en-US" sz="2800" kern="1200" dirty="0" smtClean="0">
                <a:solidFill>
                  <a:schemeClr val="accent6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 lang="en-US" sz="2800" kern="1200" dirty="0" smtClean="0">
                <a:solidFill>
                  <a:schemeClr val="accent6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2pPr>
            <a:lvl3pPr>
              <a:defRPr lang="en-US" sz="2800" kern="1200" dirty="0" smtClean="0">
                <a:solidFill>
                  <a:schemeClr val="accent6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3pPr>
            <a:lvl4pPr>
              <a:defRPr lang="en-US" sz="2800" kern="1200" dirty="0" smtClean="0">
                <a:solidFill>
                  <a:schemeClr val="accent6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4pPr>
            <a:lvl5pPr>
              <a:defRPr lang="en-US" sz="2800" kern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490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631FDD3D-8ED8-CE46-BAA2-72A8866A9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 b="13962"/>
          <a:stretch/>
        </p:blipFill>
        <p:spPr>
          <a:xfrm>
            <a:off x="2409957" y="4437954"/>
            <a:ext cx="2331719" cy="2179388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1CD14E-4A4D-B744-99A0-27C09CA41F71}"/>
              </a:ext>
            </a:extLst>
          </p:cNvPr>
          <p:cNvSpPr/>
          <p:nvPr userDrawn="1"/>
        </p:nvSpPr>
        <p:spPr>
          <a:xfrm>
            <a:off x="-370703" y="985696"/>
            <a:ext cx="4795509" cy="4795509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6D03C6C9-AEF7-7D4A-A337-2DA1DC1A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76" y="2389412"/>
            <a:ext cx="4187371" cy="1783443"/>
          </a:xfrm>
        </p:spPr>
        <p:txBody>
          <a:bodyPr wrap="square" anchor="ctr" anchorCtr="0"/>
          <a:lstStyle>
            <a:lvl1pPr>
              <a:lnSpc>
                <a:spcPct val="100000"/>
              </a:lnSpc>
              <a:defRPr>
                <a:latin typeface="Prometo Medium" panose="020B0704030203060203" pitchFamily="34" charset="0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17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3F71052-DA50-4B4B-8DFB-1DABC7DF992D}"/>
              </a:ext>
            </a:extLst>
          </p:cNvPr>
          <p:cNvSpPr/>
          <p:nvPr userDrawn="1"/>
        </p:nvSpPr>
        <p:spPr>
          <a:xfrm>
            <a:off x="10239153" y="382772"/>
            <a:ext cx="1743740" cy="499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817CDA-7B77-AB40-BB83-5A74ECA3C43C}"/>
              </a:ext>
            </a:extLst>
          </p:cNvPr>
          <p:cNvSpPr/>
          <p:nvPr userDrawn="1"/>
        </p:nvSpPr>
        <p:spPr>
          <a:xfrm>
            <a:off x="9841783" y="325400"/>
            <a:ext cx="4700433" cy="4700433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DF4CBD03-A70F-1748-A3E3-DA22AF751C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 b="13962"/>
          <a:stretch/>
        </p:blipFill>
        <p:spPr>
          <a:xfrm>
            <a:off x="4943790" y="4437954"/>
            <a:ext cx="2331719" cy="2179388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C1B83B-3828-BC4C-8CF0-14A7E57C9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075" y="2302071"/>
            <a:ext cx="4892958" cy="3429000"/>
          </a:xfrm>
          <a:prstGeom prst="rect">
            <a:avLst/>
          </a:prstGeom>
        </p:spPr>
        <p:txBody>
          <a:bodyPr wrap="square"/>
          <a:lstStyle>
            <a:lvl1pPr marL="295275" indent="-295275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2000">
                <a:latin typeface="Century Gothic" panose="020B0502020202020204" pitchFamily="34" charset="0"/>
              </a:defRPr>
            </a:lvl1pPr>
            <a:lvl2pPr marL="517525" indent="-168275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8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2pPr>
            <a:lvl3pPr marL="687388" indent="-169863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600">
                <a:latin typeface="Century Gothic" panose="020B0502020202020204" pitchFamily="34" charset="0"/>
              </a:defRPr>
            </a:lvl3pPr>
            <a:lvl4pPr marL="866775" indent="-179388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400">
                <a:latin typeface="Century Gothic" panose="020B0502020202020204" pitchFamily="34" charset="0"/>
              </a:defRPr>
            </a:lvl4pPr>
            <a:lvl5pPr marL="1036638" indent="-169863">
              <a:lnSpc>
                <a:spcPct val="15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29E5534A-D5FE-9440-AE5B-B141C578A7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9398" y="1432831"/>
            <a:ext cx="5687367" cy="4324874"/>
          </a:xfr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C581AF7-14F2-A444-B73B-0A2E5A896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074" y="1051047"/>
            <a:ext cx="5069272" cy="1028700"/>
          </a:xfrm>
        </p:spPr>
        <p:txBody>
          <a:bodyPr/>
          <a:lstStyle>
            <a:lvl1pPr>
              <a:lnSpc>
                <a:spcPct val="100000"/>
              </a:lnSpc>
              <a:defRPr sz="3600" i="1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1632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6074" y="1054736"/>
            <a:ext cx="5069272" cy="1028700"/>
          </a:xfrm>
        </p:spPr>
        <p:txBody>
          <a:bodyPr/>
          <a:lstStyle>
            <a:lvl1pPr>
              <a:lnSpc>
                <a:spcPct val="100000"/>
              </a:lnSpc>
              <a:defRPr sz="3600" i="1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3CB26DEB-9258-F842-8984-237859FC8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/>
          <a:stretch/>
        </p:blipFill>
        <p:spPr>
          <a:xfrm>
            <a:off x="6277809" y="4087166"/>
            <a:ext cx="2331719" cy="2770834"/>
          </a:xfrm>
          <a:prstGeom prst="rect">
            <a:avLst/>
          </a:prstGeom>
          <a:noFill/>
        </p:spPr>
      </p:pic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85CAB737-5A33-3341-93BA-CB3E607FC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/>
          <a:stretch/>
        </p:blipFill>
        <p:spPr>
          <a:xfrm>
            <a:off x="6277809" y="1334822"/>
            <a:ext cx="2331719" cy="2770834"/>
          </a:xfrm>
          <a:prstGeom prst="rect">
            <a:avLst/>
          </a:prstGeom>
          <a:noFill/>
        </p:spPr>
      </p:pic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7E081F6A-6EBD-3D4A-9D66-E06E6CAC7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68147" r="37010"/>
          <a:stretch/>
        </p:blipFill>
        <p:spPr>
          <a:xfrm>
            <a:off x="6277809" y="0"/>
            <a:ext cx="2331719" cy="1349350"/>
          </a:xfrm>
          <a:prstGeom prst="rect">
            <a:avLst/>
          </a:prstGeom>
          <a:noFill/>
        </p:spPr>
      </p:pic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374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866575" y="82731"/>
            <a:ext cx="6675120" cy="667512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14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700" y="2307034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407350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392073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81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699" y="1153918"/>
            <a:ext cx="9833429" cy="1028700"/>
          </a:xfrm>
          <a:prstGeom prst="rect">
            <a:avLst/>
          </a:prstGeom>
          <a:effectLst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4699" y="2343436"/>
            <a:ext cx="9833429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300FABB-9451-EB4B-91D3-6C411B253FF0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11685" y="6342862"/>
            <a:ext cx="1263921" cy="321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7E0D22-2493-E340-B5DB-BBD25A20878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112" y="6428598"/>
            <a:ext cx="994945" cy="17411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CEF597-DB9C-6745-9BD8-58F51E22A892}"/>
              </a:ext>
            </a:extLst>
          </p:cNvPr>
          <p:cNvSpPr txBox="1">
            <a:spLocks/>
          </p:cNvSpPr>
          <p:nvPr userDrawn="1"/>
        </p:nvSpPr>
        <p:spPr>
          <a:xfrm>
            <a:off x="833431" y="497756"/>
            <a:ext cx="6793053" cy="1154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b="0" i="1" kern="1200" spc="0" baseline="0">
                <a:solidFill>
                  <a:srgbClr val="1E22AA"/>
                </a:solidFill>
                <a:latin typeface="Prometo Medium" panose="020B0604030203060203" pitchFamily="34" charset="77"/>
                <a:ea typeface="+mj-ea"/>
                <a:cs typeface="+mj-cs"/>
              </a:defRPr>
            </a:lvl1pPr>
          </a:lstStyle>
          <a:p>
            <a:r>
              <a:rPr lang="en-US" sz="1000" b="0" i="0" dirty="0">
                <a:latin typeface="Century Gothic" panose="020B0502020202020204" pitchFamily="34" charset="0"/>
              </a:rPr>
              <a:t>AGING &amp; TECH: COVID-19 Exposing Vulnerabilities in Senior Care: Digital Health Tools Closing the Gap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8473440" y="6350225"/>
            <a:ext cx="1780131" cy="33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50" b="1" dirty="0">
                <a:solidFill>
                  <a:srgbClr val="00B0F0"/>
                </a:solidFill>
                <a:latin typeface="Prometo Medium" panose="020B0604020202020204" charset="0"/>
              </a:rPr>
              <a:t>#HealthyAging</a:t>
            </a:r>
          </a:p>
        </p:txBody>
      </p:sp>
    </p:spTree>
    <p:extLst>
      <p:ext uri="{BB962C8B-B14F-4D97-AF65-F5344CB8AC3E}">
        <p14:creationId xmlns:p14="http://schemas.microsoft.com/office/powerpoint/2010/main" val="304755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89" r:id="rId17"/>
    <p:sldLayoutId id="2147483694" r:id="rId18"/>
    <p:sldLayoutId id="2147483690" r:id="rId19"/>
    <p:sldLayoutId id="2147483695" r:id="rId20"/>
    <p:sldLayoutId id="2147483691" r:id="rId21"/>
    <p:sldLayoutId id="2147483692" r:id="rId22"/>
    <p:sldLayoutId id="2147483671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738" r:id="rId29"/>
    <p:sldLayoutId id="2147483688" r:id="rId30"/>
    <p:sldLayoutId id="2147483755" r:id="rId31"/>
  </p:sldLayoutIdLst>
  <p:hf hdr="0" ftr="0"/>
  <p:txStyles>
    <p:titleStyle>
      <a:lvl1pPr algn="l" defTabSz="914318" rtl="0" eaLnBrk="1" latinLnBrk="0" hangingPunct="1">
        <a:lnSpc>
          <a:spcPct val="75000"/>
        </a:lnSpc>
        <a:spcBef>
          <a:spcPct val="0"/>
        </a:spcBef>
        <a:buNone/>
        <a:defRPr sz="3600" b="0" i="1" kern="1200" spc="0" baseline="0">
          <a:solidFill>
            <a:srgbClr val="1E22AA"/>
          </a:solidFill>
          <a:latin typeface="Prometo Medium" panose="020B0704030203060203" pitchFamily="34" charset="0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rgbClr val="FF5A5A"/>
          </a:solidFill>
          <a:latin typeface="Century Gothic" panose="020B0502020202020204" pitchFamily="34" charset="0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b="0" i="0" kern="1200">
          <a:solidFill>
            <a:schemeClr val="tx1">
              <a:alpha val="7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b="0" i="0" kern="1200" baseline="0">
          <a:solidFill>
            <a:schemeClr val="tx1">
              <a:alpha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9" pos="7200">
          <p15:clr>
            <a:srgbClr val="F26B43"/>
          </p15:clr>
        </p15:guide>
        <p15:guide id="48" pos="1005">
          <p15:clr>
            <a:srgbClr val="F26B43"/>
          </p15:clr>
        </p15:guide>
        <p15:guide id="51" orient="horz" pos="100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76B92-FA5F-4445-842E-47342DD0F701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29F0D-F6DB-7D4B-BBBC-F1E297E5AF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74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9.xml"/><Relationship Id="rId1" Type="http://schemas.openxmlformats.org/officeDocument/2006/relationships/customXml" Target="../../customXml/item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1.jpeg"/><Relationship Id="rId1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18.jpg"/><Relationship Id="rId12" Type="http://schemas.openxmlformats.org/officeDocument/2006/relationships/image" Target="../media/image20.jpg"/><Relationship Id="rId17" Type="http://schemas.openxmlformats.org/officeDocument/2006/relationships/hyperlink" Target="mailto:stuart@lifepod.com" TargetMode="Externa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2.png"/><Relationship Id="rId1" Type="http://schemas.openxmlformats.org/officeDocument/2006/relationships/customXml" Target="../../customXml/item4.xml"/><Relationship Id="rId6" Type="http://schemas.openxmlformats.org/officeDocument/2006/relationships/hyperlink" Target="mailto:srose@thriveinnovationcenter.com" TargetMode="External"/><Relationship Id="rId11" Type="http://schemas.openxmlformats.org/officeDocument/2006/relationships/hyperlink" Target="mailto:Nancy@thesaagroup.com" TargetMode="External"/><Relationship Id="rId5" Type="http://schemas.openxmlformats.org/officeDocument/2006/relationships/image" Target="../media/image17.jpg"/><Relationship Id="rId15" Type="http://schemas.openxmlformats.org/officeDocument/2006/relationships/image" Target="../media/image49.png"/><Relationship Id="rId10" Type="http://schemas.openxmlformats.org/officeDocument/2006/relationships/hyperlink" Target="mailto:frances.a.walls@hp.com" TargetMode="External"/><Relationship Id="rId4" Type="http://schemas.openxmlformats.org/officeDocument/2006/relationships/image" Target="../media/image16.png"/><Relationship Id="rId9" Type="http://schemas.openxmlformats.org/officeDocument/2006/relationships/hyperlink" Target="mailto:mcg@greystonehit.com" TargetMode="External"/><Relationship Id="rId14" Type="http://schemas.openxmlformats.org/officeDocument/2006/relationships/hyperlink" Target="mailto:LEvans@himss.or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mss.org/news/coronavirus" TargetMode="External"/><Relationship Id="rId7" Type="http://schemas.openxmlformats.org/officeDocument/2006/relationships/hyperlink" Target="https://www.techhealthdirectory.com/" TargetMode="External"/><Relationship Id="rId2" Type="http://schemas.openxmlformats.org/officeDocument/2006/relationships/hyperlink" Target="http://www.pchalliance.org/covid-19-resources" TargetMode="Externa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://www.pchalliance.or/" TargetMode="External"/><Relationship Id="rId5" Type="http://schemas.openxmlformats.org/officeDocument/2006/relationships/hyperlink" Target="https://www.himssanalytics.org/dhi" TargetMode="External"/><Relationship Id="rId4" Type="http://schemas.openxmlformats.org/officeDocument/2006/relationships/hyperlink" Target="https://www.himss.org/news/covid-19-digital-think-tank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jtoser@pchalliance.or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1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emf"/><Relationship Id="rId18" Type="http://schemas.openxmlformats.org/officeDocument/2006/relationships/image" Target="../media/image38.svg"/><Relationship Id="rId3" Type="http://schemas.openxmlformats.org/officeDocument/2006/relationships/image" Target="../media/image25.png"/><Relationship Id="rId7" Type="http://schemas.openxmlformats.org/officeDocument/2006/relationships/image" Target="../media/image13.svg"/><Relationship Id="rId12" Type="http://schemas.openxmlformats.org/officeDocument/2006/relationships/image" Target="../media/image32.emf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11" Type="http://schemas.openxmlformats.org/officeDocument/2006/relationships/image" Target="../media/image31.emf"/><Relationship Id="rId5" Type="http://schemas.openxmlformats.org/officeDocument/2006/relationships/image" Target="../media/image27.png"/><Relationship Id="rId15" Type="http://schemas.openxmlformats.org/officeDocument/2006/relationships/image" Target="../media/image35.emf"/><Relationship Id="rId10" Type="http://schemas.openxmlformats.org/officeDocument/2006/relationships/image" Target="../media/image30.emf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image" Target="../media/image3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D32F7D9-4369-F049-A2C1-18EB47D2C7A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0517" y="6390178"/>
            <a:ext cx="513735" cy="227164"/>
          </a:xfrm>
          <a:noFill/>
          <a:ln>
            <a:noFill/>
          </a:ln>
        </p:spPr>
        <p:txBody>
          <a:bodyPr>
            <a:normAutofit/>
          </a:bodyPr>
          <a:lstStyle/>
          <a:p>
            <a:fld id="{2F8AF2E6-64A8-0F46-AF27-0A96D82A033B}" type="slidenum">
              <a:rPr lang="en-US" smtClean="0"/>
              <a:t>1</a:t>
            </a:fld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AD32F7D9-4369-F049-A2C1-18EB47D2C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noFill/>
          <a:ln>
            <a:noFill/>
          </a:ln>
        </p:spPr>
        <p:txBody>
          <a:bodyPr>
            <a:normAutofit/>
          </a:bodyPr>
          <a:lstStyle/>
          <a:p>
            <a:fld id="{2F8AF2E6-64A8-0F46-AF27-0A96D82A033B}" type="slidenum">
              <a:rPr lang="en-US" smtClean="0"/>
              <a:t>1</a:t>
            </a:fld>
            <a:endParaRPr lang="en-US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E3178E4C-1259-1943-8CB4-C222AF264339}"/>
              </a:ext>
            </a:extLst>
          </p:cNvPr>
          <p:cNvSpPr txBox="1">
            <a:spLocks/>
          </p:cNvSpPr>
          <p:nvPr/>
        </p:nvSpPr>
        <p:spPr>
          <a:xfrm>
            <a:off x="810883" y="4406753"/>
            <a:ext cx="10948726" cy="1496922"/>
          </a:xfrm>
          <a:prstGeom prst="rect">
            <a:avLst/>
          </a:prstGeom>
        </p:spPr>
        <p:txBody>
          <a:bodyPr wrap="square" lIns="0" rIns="0"/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3600" b="0" i="1" kern="1200" spc="0" baseline="0">
                <a:solidFill>
                  <a:srgbClr val="1E22AA"/>
                </a:solidFill>
                <a:latin typeface="Prometo Medium" panose="020B0604030203060203" pitchFamily="34" charset="77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4000" i="0" dirty="0">
              <a:solidFill>
                <a:schemeClr val="accent2"/>
              </a:solidFill>
              <a:latin typeface="Prometo Medium" panose="020B060402020202020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3178E4C-1259-1943-8CB4-C222AF264339}"/>
              </a:ext>
            </a:extLst>
          </p:cNvPr>
          <p:cNvSpPr txBox="1">
            <a:spLocks/>
          </p:cNvSpPr>
          <p:nvPr/>
        </p:nvSpPr>
        <p:spPr>
          <a:xfrm>
            <a:off x="810883" y="2143468"/>
            <a:ext cx="10948726" cy="1783443"/>
          </a:xfrm>
          <a:prstGeom prst="rect">
            <a:avLst/>
          </a:prstGeom>
        </p:spPr>
        <p:txBody>
          <a:bodyPr wrap="square" lIns="0" rIns="0"/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3600" b="0" i="1" kern="1200" spc="0" baseline="0">
                <a:solidFill>
                  <a:srgbClr val="1E22AA"/>
                </a:solidFill>
                <a:latin typeface="Prometo Medium" panose="020B060403020306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chemeClr val="bg1"/>
                </a:solidFill>
                <a:latin typeface="Trebuchet MS" panose="020B0603020202020204" pitchFamily="34" charset="0"/>
              </a:rPr>
              <a:t>COVID-19 Exposing Vulnerabilities in Senior Care: Digital Health Tools Closing the Gap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3C2810-C611-D641-B9AB-DA10D754CC11}"/>
              </a:ext>
            </a:extLst>
          </p:cNvPr>
          <p:cNvSpPr txBox="1"/>
          <p:nvPr/>
        </p:nvSpPr>
        <p:spPr>
          <a:xfrm>
            <a:off x="810883" y="4096911"/>
            <a:ext cx="52851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HIMSS and PCHAlliance</a:t>
            </a:r>
            <a:r>
              <a:rPr kumimoji="0" lang="en-US" sz="15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EVENT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284512"/>
            <a:ext cx="1832043" cy="416374"/>
          </a:xfrm>
          <a:prstGeom prst="rect">
            <a:avLst/>
          </a:prstGeom>
          <a:solidFill>
            <a:schemeClr val="accent1"/>
          </a:solidFill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784893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E44DDA-0532-43F4-8CBE-365AFF1AA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17" y="681038"/>
            <a:ext cx="9900353" cy="556895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B3DD1D54-1152-4692-A68E-BF3247E8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F8AF2E6-64A8-0F46-AF27-0A96D82A033B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4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28FBD6-8F1F-4671-8A68-7991B095C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17" y="681038"/>
            <a:ext cx="9900353" cy="556895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3F9D654-C1B8-4EF1-A259-63D9ADD4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F8AF2E6-64A8-0F46-AF27-0A96D82A033B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8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57C9EB-FC54-4031-A7CC-50CFCF15E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17" y="681038"/>
            <a:ext cx="9900353" cy="5568950"/>
          </a:xfrm>
          <a:prstGeom prst="rect">
            <a:avLst/>
          </a:prstGeom>
          <a:noFill/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767D7AFE-BA14-4E9B-9711-FB57867FD0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0517" y="6390178"/>
            <a:ext cx="513735" cy="227164"/>
          </a:xfrm>
        </p:spPr>
        <p:txBody>
          <a:bodyPr/>
          <a:lstStyle/>
          <a:p>
            <a:pPr>
              <a:spcAft>
                <a:spcPts val="600"/>
              </a:spcAft>
            </a:pPr>
            <a:fld id="{D8D877B3-D348-4611-9BDB-C5374591D951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3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6788650" y="1392281"/>
            <a:ext cx="4187371" cy="1783443"/>
          </a:xfrm>
          <a:prstGeom prst="rect">
            <a:avLst/>
          </a:prstGeom>
          <a:effectLst/>
        </p:spPr>
        <p:txBody>
          <a:bodyPr vert="horz" wrap="square" lIns="0" tIns="0" rIns="0" bIns="0" rtlCol="0" anchor="ctr" anchorCtr="0">
            <a:noAutofit/>
          </a:bodyPr>
          <a:lstStyle>
            <a:lvl1pPr algn="l" defTabSz="9143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1" kern="1200" spc="0" baseline="0">
                <a:solidFill>
                  <a:srgbClr val="1E22AA"/>
                </a:solidFill>
                <a:latin typeface="Prometo Medium" panose="020B0704030203060203" pitchFamily="34" charset="0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9848" y="2534454"/>
            <a:ext cx="5260167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2"/>
                </a:solidFill>
                <a:latin typeface="Prometo Medium" panose="020B0604020202020204" charset="0"/>
              </a:rPr>
              <a:t>Please input questions into Chat area of the web program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803712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503CF70D-2C3F-4160-8BC8-10EE8435B0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1874" r="18184" b="35843"/>
          <a:stretch/>
        </p:blipFill>
        <p:spPr>
          <a:xfrm rot="19800000">
            <a:off x="4134137" y="5202388"/>
            <a:ext cx="1645166" cy="164592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" name="Picture Placeholder 6">
            <a:extLst>
              <a:ext uri="{FF2B5EF4-FFF2-40B4-BE49-F238E27FC236}">
                <a16:creationId xmlns:a16="http://schemas.microsoft.com/office/drawing/2014/main" id="{0F46950C-63F4-ED42-815F-C8163A797A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1874" r="18184" b="35843"/>
          <a:stretch/>
        </p:blipFill>
        <p:spPr>
          <a:xfrm rot="19800000">
            <a:off x="275389" y="755441"/>
            <a:ext cx="2605741" cy="2606936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7" name="Picture Placeholder 36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30378" y="5317518"/>
            <a:ext cx="1451710" cy="1451710"/>
          </a:xfrm>
        </p:spPr>
      </p:pic>
      <p:sp>
        <p:nvSpPr>
          <p:cNvPr id="11" name="TextBox 10"/>
          <p:cNvSpPr txBox="1"/>
          <p:nvPr/>
        </p:nvSpPr>
        <p:spPr>
          <a:xfrm>
            <a:off x="6346244" y="4197559"/>
            <a:ext cx="2618811" cy="7571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i="1" dirty="0"/>
              <a:t>CEO and Executive Director</a:t>
            </a:r>
            <a:br>
              <a:rPr lang="en-US" sz="1200" i="1" dirty="0"/>
            </a:br>
            <a:r>
              <a:rPr lang="en-US" sz="1200" i="1" dirty="0"/>
              <a:t>Thrive Center Inc.</a:t>
            </a:r>
          </a:p>
          <a:p>
            <a:pPr algn="ctr">
              <a:lnSpc>
                <a:spcPct val="120000"/>
              </a:lnSpc>
            </a:pPr>
            <a:r>
              <a:rPr lang="nl-NL" sz="1100" i="1" dirty="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  <a:hlinkClick r:id="rId6"/>
              </a:rPr>
              <a:t>srose@thriveinnovationcenter.com</a:t>
            </a:r>
            <a:endParaRPr lang="en-US" sz="1100" i="1" dirty="0">
              <a:solidFill>
                <a:schemeClr val="tx1">
                  <a:alpha val="7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DAF99CA-48C9-2942-96FD-52DD3C8813F8}"/>
              </a:ext>
            </a:extLst>
          </p:cNvPr>
          <p:cNvSpPr txBox="1">
            <a:spLocks/>
          </p:cNvSpPr>
          <p:nvPr/>
        </p:nvSpPr>
        <p:spPr>
          <a:xfrm>
            <a:off x="7730615" y="628113"/>
            <a:ext cx="9833429" cy="1028700"/>
          </a:xfrm>
          <a:prstGeom prst="rect">
            <a:avLst/>
          </a:prstGeom>
        </p:spPr>
        <p:txBody>
          <a:bodyPr wrap="square" lIns="0"/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3600" b="0" i="1" kern="1200" spc="0" baseline="0">
                <a:solidFill>
                  <a:srgbClr val="1E22AA"/>
                </a:solidFill>
                <a:latin typeface="Prometo Medium" panose="020B0604030203060203" pitchFamily="34" charset="77"/>
                <a:ea typeface="+mj-ea"/>
                <a:cs typeface="+mj-cs"/>
              </a:defRPr>
            </a:lvl1pPr>
          </a:lstStyle>
          <a:p>
            <a:r>
              <a:rPr lang="en-US" sz="2400" dirty="0"/>
              <a:t>Panelist and Guest Contact Info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39693" y="3450658"/>
            <a:ext cx="2968085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/>
                </a:solidFill>
                <a:latin typeface="Prometo Medium" panose="020B0704030203060203" pitchFamily="34" charset="0"/>
              </a:rPr>
              <a:t>Chris Gibbons </a:t>
            </a:r>
          </a:p>
        </p:txBody>
      </p:sp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7B73C2CF-0D16-41DE-9E59-7EB698F69D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1874" r="18184" b="35843"/>
          <a:stretch/>
        </p:blipFill>
        <p:spPr>
          <a:xfrm rot="19800000">
            <a:off x="9294138" y="908641"/>
            <a:ext cx="2559147" cy="256032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Picture Placeholder 6">
            <a:extLst>
              <a:ext uri="{FF2B5EF4-FFF2-40B4-BE49-F238E27FC236}">
                <a16:creationId xmlns:a16="http://schemas.microsoft.com/office/drawing/2014/main" id="{8BA256F7-E604-4A9B-B8BF-BD4F4C4C95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1874" r="18184" b="35843"/>
          <a:stretch/>
        </p:blipFill>
        <p:spPr>
          <a:xfrm rot="19800000">
            <a:off x="3197222" y="798813"/>
            <a:ext cx="2614625" cy="261582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F62C8E1-103E-4643-816E-4B9C3C1CD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2" y="973433"/>
            <a:ext cx="2000538" cy="2224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erson in a red shirt and smiling at the camera&#10;&#10;Description automatically generated">
            <a:extLst>
              <a:ext uri="{FF2B5EF4-FFF2-40B4-BE49-F238E27FC236}">
                <a16:creationId xmlns:a16="http://schemas.microsoft.com/office/drawing/2014/main" id="{BB4038C6-6801-4CEC-A503-40CCC76CCA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20" y="1010375"/>
            <a:ext cx="2136028" cy="2211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FC6EBD-D2A0-4393-A1BD-048DF536EBF0}"/>
              </a:ext>
            </a:extLst>
          </p:cNvPr>
          <p:cNvSpPr txBox="1"/>
          <p:nvPr/>
        </p:nvSpPr>
        <p:spPr>
          <a:xfrm>
            <a:off x="1821768" y="5283253"/>
            <a:ext cx="2968085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/>
                </a:solidFill>
                <a:latin typeface="Prometo Medium" panose="020B0704030203060203" pitchFamily="34" charset="0"/>
              </a:rPr>
              <a:t>Leslie Evans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04183B-7C98-4505-AAFE-3BE38700DBE3}"/>
              </a:ext>
            </a:extLst>
          </p:cNvPr>
          <p:cNvSpPr txBox="1"/>
          <p:nvPr/>
        </p:nvSpPr>
        <p:spPr>
          <a:xfrm>
            <a:off x="3149696" y="3360258"/>
            <a:ext cx="29680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/>
                </a:solidFill>
                <a:latin typeface="Prometo Medium" panose="020B0704030203060203" pitchFamily="34" charset="0"/>
              </a:rPr>
              <a:t>Fran Ayalasomayajula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  <a:latin typeface="Prometo Medium" panose="020B0704030203060203" pitchFamily="34" charset="0"/>
              </a:rPr>
              <a:t>Co-Chair PCHAlliance Aging &amp; Tech Task Force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828B51-AA1F-47B1-8FE7-2015745F0745}"/>
              </a:ext>
            </a:extLst>
          </p:cNvPr>
          <p:cNvSpPr txBox="1"/>
          <p:nvPr/>
        </p:nvSpPr>
        <p:spPr>
          <a:xfrm>
            <a:off x="-18576" y="3473820"/>
            <a:ext cx="2968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Prometo Medium" panose="020B0704030203060203" pitchFamily="34" charset="0"/>
              </a:rPr>
              <a:t>Nancy M. Green 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  <a:latin typeface="Prometo Medium" panose="020B0704030203060203" pitchFamily="34" charset="0"/>
              </a:rPr>
              <a:t>Moderator &amp; Co-Chair PCHAlliance Aging &amp; Tech Task Force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94F055-986A-4556-A6E7-5159E05105E0}"/>
              </a:ext>
            </a:extLst>
          </p:cNvPr>
          <p:cNvSpPr txBox="1"/>
          <p:nvPr/>
        </p:nvSpPr>
        <p:spPr>
          <a:xfrm>
            <a:off x="9265598" y="4210864"/>
            <a:ext cx="271627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i="1" dirty="0"/>
              <a:t>Founder and CEO</a:t>
            </a:r>
            <a:br>
              <a:rPr lang="en-US" sz="1200" i="1" dirty="0"/>
            </a:br>
            <a:r>
              <a:rPr lang="en-US" sz="1200" i="1" dirty="0"/>
              <a:t>The Greystone Group</a:t>
            </a:r>
          </a:p>
          <a:p>
            <a:pPr algn="ctr"/>
            <a:r>
              <a:rPr lang="en-US" sz="1100" u="sng" dirty="0">
                <a:hlinkClick r:id="rId9"/>
              </a:rPr>
              <a:t>mcg@greystonehit.com</a:t>
            </a:r>
            <a:endParaRPr lang="en-US" sz="110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D335A5-BE62-481C-A96C-E3D1EA241678}"/>
              </a:ext>
            </a:extLst>
          </p:cNvPr>
          <p:cNvSpPr txBox="1"/>
          <p:nvPr/>
        </p:nvSpPr>
        <p:spPr>
          <a:xfrm>
            <a:off x="3404161" y="4201959"/>
            <a:ext cx="246419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i="1" dirty="0"/>
              <a:t>Head of Population Health Worldwide Healthcare, HP</a:t>
            </a:r>
          </a:p>
          <a:p>
            <a:pPr algn="ctr">
              <a:lnSpc>
                <a:spcPct val="120000"/>
              </a:lnSpc>
            </a:pPr>
            <a:r>
              <a:rPr lang="en-US" sz="1100" u="sng" dirty="0">
                <a:hlinkClick r:id="rId10"/>
              </a:rPr>
              <a:t>frances.a.walls@hp.com</a:t>
            </a:r>
            <a:endParaRPr lang="en-US" sz="1100" i="1" dirty="0">
              <a:solidFill>
                <a:schemeClr val="tx1">
                  <a:alpha val="7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8C4F2F-8303-4D9B-9899-32C151D27E9B}"/>
              </a:ext>
            </a:extLst>
          </p:cNvPr>
          <p:cNvSpPr txBox="1"/>
          <p:nvPr/>
        </p:nvSpPr>
        <p:spPr>
          <a:xfrm>
            <a:off x="364631" y="4201959"/>
            <a:ext cx="2057399" cy="14219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i="1" dirty="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</a:rPr>
              <a:t>President</a:t>
            </a:r>
          </a:p>
          <a:p>
            <a:pPr algn="ctr">
              <a:lnSpc>
                <a:spcPct val="120000"/>
              </a:lnSpc>
            </a:pPr>
            <a:r>
              <a:rPr lang="en-US" sz="1200" i="1" dirty="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</a:rPr>
              <a:t>The SAA Group</a:t>
            </a:r>
          </a:p>
          <a:p>
            <a:pPr algn="ctr">
              <a:lnSpc>
                <a:spcPct val="120000"/>
              </a:lnSpc>
            </a:pPr>
            <a:r>
              <a:rPr lang="en-US" sz="1100" i="1" dirty="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  <a:hlinkClick r:id="rId11"/>
              </a:rPr>
              <a:t>Nancy@thesaagroup.com</a:t>
            </a:r>
            <a:endParaRPr lang="en-US" sz="1100" i="1" dirty="0">
              <a:solidFill>
                <a:schemeClr val="tx1">
                  <a:alpha val="7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en-US" sz="1200" i="1" dirty="0">
              <a:solidFill>
                <a:schemeClr val="tx1">
                  <a:alpha val="7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en-US" sz="1200" i="1" dirty="0">
              <a:solidFill>
                <a:schemeClr val="tx1">
                  <a:alpha val="7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en-US" sz="1200" i="1" dirty="0">
              <a:solidFill>
                <a:schemeClr val="tx1">
                  <a:alpha val="7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Placeholder 28"/>
          <p:cNvPicPr>
            <a:picLocks noGrp="1" noChangeAspect="1"/>
          </p:cNvPicPr>
          <p:nvPr>
            <p:ph type="pic" sz="quarter" idx="1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" b="1156"/>
          <a:stretch>
            <a:fillRect/>
          </a:stretch>
        </p:blipFill>
        <p:spPr>
          <a:xfrm>
            <a:off x="9521454" y="1142463"/>
            <a:ext cx="2190989" cy="2216106"/>
          </a:xfrm>
        </p:spPr>
      </p:pic>
      <p:sp>
        <p:nvSpPr>
          <p:cNvPr id="27" name="TextBox 26"/>
          <p:cNvSpPr txBox="1"/>
          <p:nvPr/>
        </p:nvSpPr>
        <p:spPr>
          <a:xfrm>
            <a:off x="6171608" y="3413834"/>
            <a:ext cx="2968085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/>
                </a:solidFill>
                <a:latin typeface="Prometo Medium" panose="020B0704030203060203" pitchFamily="34" charset="0"/>
              </a:rPr>
              <a:t>Sheri Rose</a:t>
            </a:r>
          </a:p>
        </p:txBody>
      </p:sp>
      <p:pic>
        <p:nvPicPr>
          <p:cNvPr id="28" name="Picture Placeholder 6">
            <a:extLst>
              <a:ext uri="{FF2B5EF4-FFF2-40B4-BE49-F238E27FC236}">
                <a16:creationId xmlns:a16="http://schemas.microsoft.com/office/drawing/2014/main" id="{7B73C2CF-0D16-41DE-9E59-7EB698F69D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1874" r="18184" b="35843"/>
          <a:stretch/>
        </p:blipFill>
        <p:spPr>
          <a:xfrm rot="19800000">
            <a:off x="6187172" y="852860"/>
            <a:ext cx="2614625" cy="261582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" name="Picture Placeholder 17"/>
          <p:cNvPicPr>
            <a:picLocks noGrp="1" noChangeAspect="1"/>
          </p:cNvPicPr>
          <p:nvPr>
            <p:ph type="pic" sz="quarter" idx="1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2162" y="1127740"/>
            <a:ext cx="2056187" cy="2143735"/>
          </a:xfrm>
        </p:spPr>
      </p:pic>
      <p:sp>
        <p:nvSpPr>
          <p:cNvPr id="32" name="TextBox 31"/>
          <p:cNvSpPr txBox="1"/>
          <p:nvPr/>
        </p:nvSpPr>
        <p:spPr>
          <a:xfrm>
            <a:off x="1806616" y="5689049"/>
            <a:ext cx="2714464" cy="7571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i="1" dirty="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</a:rPr>
              <a:t>Senior Director</a:t>
            </a:r>
          </a:p>
          <a:p>
            <a:pPr algn="ctr">
              <a:lnSpc>
                <a:spcPct val="120000"/>
              </a:lnSpc>
            </a:pPr>
            <a:r>
              <a:rPr lang="en-US" sz="1200" i="1" dirty="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</a:rPr>
              <a:t>HIMSS </a:t>
            </a:r>
          </a:p>
          <a:p>
            <a:pPr algn="ctr">
              <a:lnSpc>
                <a:spcPct val="120000"/>
              </a:lnSpc>
            </a:pPr>
            <a:r>
              <a:rPr lang="nl-NL" sz="1200" i="1" dirty="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  <a:hlinkClick r:id="rId14"/>
              </a:rPr>
              <a:t>LEvans@himss.org</a:t>
            </a:r>
            <a:endParaRPr lang="en-US" sz="1200" i="1" dirty="0">
              <a:solidFill>
                <a:schemeClr val="tx1">
                  <a:alpha val="7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Picture Placeholder 6">
            <a:extLst>
              <a:ext uri="{FF2B5EF4-FFF2-40B4-BE49-F238E27FC236}">
                <a16:creationId xmlns:a16="http://schemas.microsoft.com/office/drawing/2014/main" id="{503CF70D-2C3F-4160-8BC8-10EE8435B0C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1874" r="18184" b="35843"/>
          <a:stretch/>
        </p:blipFill>
        <p:spPr>
          <a:xfrm rot="19800000">
            <a:off x="5923701" y="5209868"/>
            <a:ext cx="1527235" cy="152793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87525" y="5338313"/>
            <a:ext cx="1399586" cy="139958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BFC6EBD-D2A0-4393-A1BD-048DF536EBF0}"/>
              </a:ext>
            </a:extLst>
          </p:cNvPr>
          <p:cNvSpPr txBox="1"/>
          <p:nvPr/>
        </p:nvSpPr>
        <p:spPr>
          <a:xfrm>
            <a:off x="6640183" y="5303562"/>
            <a:ext cx="2968085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/>
                </a:solidFill>
                <a:latin typeface="Prometo Medium" panose="020B0704030203060203" pitchFamily="34" charset="0"/>
              </a:rPr>
              <a:t>Stuart Patterson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24146" y="5669674"/>
            <a:ext cx="2714464" cy="7571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i="1" dirty="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</a:rPr>
              <a:t>CEO &amp; Co-Founder</a:t>
            </a:r>
          </a:p>
          <a:p>
            <a:pPr algn="ctr">
              <a:lnSpc>
                <a:spcPct val="120000"/>
              </a:lnSpc>
            </a:pPr>
            <a:r>
              <a:rPr lang="en-US" sz="1200" i="1" dirty="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</a:rPr>
              <a:t>LifePod</a:t>
            </a:r>
          </a:p>
          <a:p>
            <a:pPr algn="ctr">
              <a:lnSpc>
                <a:spcPct val="120000"/>
              </a:lnSpc>
            </a:pPr>
            <a:r>
              <a:rPr lang="nl-NL" sz="1200" i="1" dirty="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  <a:hlinkClick r:id="rId17"/>
              </a:rPr>
              <a:t>stuart@lifepod.com</a:t>
            </a:r>
            <a:endParaRPr lang="en-US" sz="1200" i="1" dirty="0">
              <a:solidFill>
                <a:schemeClr val="tx1">
                  <a:alpha val="7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05" y="5374444"/>
            <a:ext cx="997420" cy="1165311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867922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5247" y="413413"/>
            <a:ext cx="4187371" cy="1783443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5247" y="1146088"/>
            <a:ext cx="11233907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Prometo Medium" panose="020B0604020202020204"/>
              </a:rPr>
              <a:t>HIMSS and PCHAlliance COVID-19 initiatives and pages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Prometo Medium" panose="020B0604020202020204"/>
              </a:rPr>
              <a:t>Industry Call to Action sources, Resources for Individuals, Providers and Vendors – updated continuously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Prometo Medium" panose="020B0604020202020204"/>
                <a:hlinkClick r:id="rId2"/>
              </a:rPr>
              <a:t>http://www.pchalliance.org/covid-19-resources</a:t>
            </a:r>
            <a:endParaRPr lang="en-US" b="1" dirty="0">
              <a:solidFill>
                <a:schemeClr val="bg1"/>
              </a:solidFill>
              <a:latin typeface="Prometo Medium" panose="020B0604020202020204"/>
            </a:endParaRP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Prometo Medium" panose="020B0604020202020204"/>
                <a:hlinkClick r:id="rId3"/>
              </a:rPr>
              <a:t>https://www.himss.org/news/coronavirus</a:t>
            </a:r>
            <a:r>
              <a:rPr lang="en-US" dirty="0">
                <a:solidFill>
                  <a:schemeClr val="bg1"/>
                </a:solidFill>
                <a:latin typeface="Prometo Medium" panose="020B0604020202020204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Prometo Medium" panose="020B0604020202020204"/>
              </a:rPr>
              <a:t>HIMSS Digital Think Tank: submit healthcare’s triage, test, treat COVID-19 successes: </a:t>
            </a:r>
            <a:r>
              <a:rPr lang="en-US" dirty="0">
                <a:solidFill>
                  <a:schemeClr val="bg1"/>
                </a:solidFill>
                <a:latin typeface="Prometo Medium" panose="020B0604020202020204"/>
                <a:hlinkClick r:id="rId4"/>
              </a:rPr>
              <a:t>https://www.himss.org/news/covid-19-digital-think-tank</a:t>
            </a:r>
            <a:endParaRPr lang="en-US" b="1" dirty="0">
              <a:solidFill>
                <a:schemeClr val="bg1"/>
              </a:solidFill>
              <a:latin typeface="Prometo Medium" panose="020B0604020202020204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Prometo Medium" panose="020B0604020202020204"/>
              </a:rPr>
              <a:t>HIMSS Analytics Digital Health Indicator </a:t>
            </a:r>
            <a:r>
              <a:rPr lang="en-US" dirty="0">
                <a:latin typeface="Prometo Medium" panose="020B0604020202020204"/>
                <a:hlinkClick r:id="rId5"/>
              </a:rPr>
              <a:t>https://www.himssanalytics.org/dhi</a:t>
            </a:r>
            <a:endParaRPr lang="en-US" b="1" dirty="0">
              <a:solidFill>
                <a:schemeClr val="bg1"/>
              </a:solidFill>
              <a:latin typeface="Prometo Medium" panose="020B0604020202020204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Prometo Medium" panose="020B0604020202020204"/>
              </a:rPr>
              <a:t>2. Personal Connected Health Alliance (PCHAlliance), a HIMSS Innovation Company </a:t>
            </a:r>
            <a:r>
              <a:rPr lang="en-US" b="1" dirty="0">
                <a:solidFill>
                  <a:schemeClr val="bg1"/>
                </a:solidFill>
                <a:latin typeface="Prometo Medium" panose="020B0604020202020204"/>
                <a:hlinkClick r:id="rId6"/>
              </a:rPr>
              <a:t>www.pchalliance.or</a:t>
            </a:r>
            <a:r>
              <a:rPr lang="en-US" b="1" dirty="0">
                <a:solidFill>
                  <a:schemeClr val="bg1"/>
                </a:solidFill>
                <a:latin typeface="Prometo Medium" panose="020B0604020202020204"/>
              </a:rPr>
              <a:t>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Prometo Medium" panose="020B0604020202020204"/>
              </a:rPr>
              <a:t>Member Engagement and Thought Leadership on Connected Health: Aging &amp; Technology, US Policy including CARES and telehealth, Regulatory including FDA Pre-Cert, European Initiatives like mHealth Hub, Connected Device Interoperability Standards including Continua and IHE</a:t>
            </a:r>
          </a:p>
          <a:p>
            <a:pPr fontAlgn="base"/>
            <a:r>
              <a:rPr lang="en-US" b="1" dirty="0">
                <a:solidFill>
                  <a:schemeClr val="bg1"/>
                </a:solidFill>
                <a:latin typeface="Prometo Medium" panose="020B0604020202020204"/>
                <a:cs typeface="Arial" panose="020B0604020202020204" pitchFamily="34" charset="0"/>
              </a:rPr>
              <a:t>3. CTA, ATA Launch Directory of Telehealth Technologies Amid COVID-19 Pandemic – (</a:t>
            </a:r>
            <a:r>
              <a:rPr lang="en-US" dirty="0">
                <a:latin typeface="Prometo Medium" panose="020B0604020202020204"/>
                <a:hlinkClick r:id="rId7"/>
              </a:rPr>
              <a:t>https://www.techhealthdirectory.com/</a:t>
            </a:r>
            <a:r>
              <a:rPr lang="en-US" dirty="0">
                <a:solidFill>
                  <a:schemeClr val="bg1"/>
                </a:solidFill>
                <a:latin typeface="Prometo Medium" panose="020B0604020202020204"/>
              </a:rPr>
              <a:t>)</a:t>
            </a:r>
            <a:endParaRPr lang="en-US" b="1" dirty="0">
              <a:solidFill>
                <a:schemeClr val="bg1"/>
              </a:solidFill>
              <a:latin typeface="Prometo Medium" panose="020B060402020202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9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A28063-1523-4D97-A7CF-AD146F6D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878" y="940557"/>
            <a:ext cx="11009317" cy="1340305"/>
          </a:xfrm>
        </p:spPr>
        <p:txBody>
          <a:bodyPr/>
          <a:lstStyle/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b="1" kern="1800" dirty="0">
                <a:latin typeface="Arial" panose="020B0604020202020204" pitchFamily="34" charset="0"/>
                <a:ea typeface="Times New Roman" panose="02020603050405020304" pitchFamily="18" charset="0"/>
              </a:rPr>
              <a:t>Invitation: Topic Development and Call for Panelists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334A82-5156-4ED7-9A1E-D5836F9D60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B0FFCB-C003-4C81-BE3B-98496BF78983}"/>
              </a:ext>
            </a:extLst>
          </p:cNvPr>
          <p:cNvSpPr/>
          <p:nvPr/>
        </p:nvSpPr>
        <p:spPr>
          <a:xfrm>
            <a:off x="678176" y="1859381"/>
            <a:ext cx="1139952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dirty="0">
              <a:solidFill>
                <a:srgbClr val="666666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Connected Behavioral Health:  Technology Addressing Loneliness and Mental Health</a:t>
            </a:r>
          </a:p>
          <a:p>
            <a:endParaRPr lang="en-US" sz="2400" b="1" dirty="0">
              <a:solidFill>
                <a:srgbClr val="666666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66666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Submit topic ideas, abstracts and speaking interest for next HIMSS-PCHAlliance Aging &amp; Tech Webinar: June 2020</a:t>
            </a:r>
          </a:p>
          <a:p>
            <a:endParaRPr lang="en-US" sz="2400" b="1" dirty="0">
              <a:solidFill>
                <a:srgbClr val="666666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Deadline: May 15, 2020</a:t>
            </a:r>
          </a:p>
          <a:p>
            <a:endParaRPr lang="en-US" sz="2400" b="1" dirty="0">
              <a:solidFill>
                <a:srgbClr val="666666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Submissions sent to: Jody Toser, PCHAlliance, </a:t>
            </a:r>
            <a:r>
              <a:rPr lang="en-US" sz="2400" b="1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jtoser@pchalliance.org</a:t>
            </a:r>
            <a:endParaRPr lang="en-US" sz="2400" b="1" dirty="0">
              <a:solidFill>
                <a:srgbClr val="666666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sz="2400" b="1" dirty="0">
              <a:solidFill>
                <a:srgbClr val="666666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To Join the Aging &amp; Tech Task Force, please email </a:t>
            </a:r>
            <a:r>
              <a:rPr lang="en-US" sz="2400" b="1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jtoser@pchalliance.org</a:t>
            </a:r>
            <a:endParaRPr lang="en-US" sz="2400" b="1" dirty="0">
              <a:solidFill>
                <a:srgbClr val="666666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rgbClr val="66666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90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Thank You!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6788650" y="1392281"/>
            <a:ext cx="4187371" cy="1783443"/>
          </a:xfrm>
          <a:prstGeom prst="rect">
            <a:avLst/>
          </a:prstGeom>
          <a:effectLst/>
        </p:spPr>
        <p:txBody>
          <a:bodyPr vert="horz" wrap="square" lIns="0" tIns="0" rIns="0" bIns="0" rtlCol="0" anchor="ctr" anchorCtr="0">
            <a:noAutofit/>
          </a:bodyPr>
          <a:lstStyle>
            <a:lvl1pPr algn="l" defTabSz="9143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1" kern="1200" spc="0" baseline="0">
                <a:solidFill>
                  <a:srgbClr val="1E22AA"/>
                </a:solidFill>
                <a:latin typeface="Prometo Medium" panose="020B0704030203060203" pitchFamily="34" charset="0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7808" y="2389412"/>
            <a:ext cx="5260167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2"/>
                </a:solidFill>
                <a:latin typeface="Prometo Medium" panose="020B0604020202020204" charset="0"/>
              </a:rPr>
              <a:t>Recording will be available: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2"/>
                </a:solidFill>
                <a:latin typeface="Prometo Medium" panose="020B0604020202020204" charset="0"/>
              </a:rPr>
              <a:t>April 27</a:t>
            </a:r>
            <a:r>
              <a:rPr lang="en-US" sz="3200" b="1" baseline="30000" dirty="0">
                <a:solidFill>
                  <a:schemeClr val="accent2"/>
                </a:solidFill>
                <a:latin typeface="Prometo Medium" panose="020B0604020202020204" charset="0"/>
              </a:rPr>
              <a:t>th</a:t>
            </a:r>
            <a:r>
              <a:rPr lang="en-US" sz="3200" b="1" dirty="0">
                <a:solidFill>
                  <a:schemeClr val="accent2"/>
                </a:solidFill>
                <a:latin typeface="Prometo Medium" panose="020B0604020202020204" charset="0"/>
              </a:rPr>
              <a:t>, 2020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accent2"/>
                </a:solidFill>
                <a:latin typeface="Prometo Medium" panose="020B0604020202020204" charset="0"/>
              </a:rPr>
              <a:t>Registered participants will receive notice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accent2"/>
              </a:solidFill>
              <a:latin typeface="Prometo Medium" panose="020B0604020202020204" charset="0"/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717886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503CF70D-2C3F-4160-8BC8-10EE8435B0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1874" r="18184" b="35843"/>
          <a:stretch/>
        </p:blipFill>
        <p:spPr>
          <a:xfrm rot="19800000">
            <a:off x="4134137" y="5202388"/>
            <a:ext cx="1645166" cy="164592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" name="Picture Placeholder 6">
            <a:extLst>
              <a:ext uri="{FF2B5EF4-FFF2-40B4-BE49-F238E27FC236}">
                <a16:creationId xmlns:a16="http://schemas.microsoft.com/office/drawing/2014/main" id="{0F46950C-63F4-ED42-815F-C8163A797A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1874" r="18184" b="35843"/>
          <a:stretch/>
        </p:blipFill>
        <p:spPr>
          <a:xfrm rot="19800000">
            <a:off x="275389" y="755441"/>
            <a:ext cx="2605741" cy="2606936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7" name="Picture Placeholder 36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30378" y="5317518"/>
            <a:ext cx="1451710" cy="1451710"/>
          </a:xfrm>
        </p:spPr>
      </p:pic>
      <p:sp>
        <p:nvSpPr>
          <p:cNvPr id="11" name="TextBox 10"/>
          <p:cNvSpPr txBox="1"/>
          <p:nvPr/>
        </p:nvSpPr>
        <p:spPr>
          <a:xfrm>
            <a:off x="6258987" y="4178885"/>
            <a:ext cx="2618811" cy="5143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i="1" dirty="0"/>
              <a:t>CEO and Executive Director</a:t>
            </a:r>
            <a:br>
              <a:rPr lang="en-US" sz="1200" i="1" dirty="0"/>
            </a:br>
            <a:r>
              <a:rPr lang="en-US" sz="1200" i="1" dirty="0"/>
              <a:t>Thrive Center Inc.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DAF99CA-48C9-2942-96FD-52DD3C8813F8}"/>
              </a:ext>
            </a:extLst>
          </p:cNvPr>
          <p:cNvSpPr txBox="1">
            <a:spLocks/>
          </p:cNvSpPr>
          <p:nvPr/>
        </p:nvSpPr>
        <p:spPr>
          <a:xfrm>
            <a:off x="8674062" y="377646"/>
            <a:ext cx="9833429" cy="1028700"/>
          </a:xfrm>
          <a:prstGeom prst="rect">
            <a:avLst/>
          </a:prstGeom>
        </p:spPr>
        <p:txBody>
          <a:bodyPr wrap="square" lIns="0"/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3600" b="0" i="1" kern="1200" spc="0" baseline="0">
                <a:solidFill>
                  <a:srgbClr val="1E22AA"/>
                </a:solidFill>
                <a:latin typeface="Prometo Medium" panose="020B0604030203060203" pitchFamily="34" charset="77"/>
                <a:ea typeface="+mj-ea"/>
                <a:cs typeface="+mj-cs"/>
              </a:defRPr>
            </a:lvl1pPr>
          </a:lstStyle>
          <a:p>
            <a:r>
              <a:rPr lang="en-US" sz="3200" dirty="0"/>
              <a:t>Panelists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39693" y="3450658"/>
            <a:ext cx="2968085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/>
                </a:solidFill>
                <a:latin typeface="Prometo Medium" panose="020B0704030203060203" pitchFamily="34" charset="0"/>
              </a:rPr>
              <a:t>Chris Gibbons </a:t>
            </a:r>
          </a:p>
        </p:txBody>
      </p:sp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7B73C2CF-0D16-41DE-9E59-7EB698F69D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1874" r="18184" b="35843"/>
          <a:stretch/>
        </p:blipFill>
        <p:spPr>
          <a:xfrm rot="19800000">
            <a:off x="9294138" y="908641"/>
            <a:ext cx="2559147" cy="256032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Picture Placeholder 6">
            <a:extLst>
              <a:ext uri="{FF2B5EF4-FFF2-40B4-BE49-F238E27FC236}">
                <a16:creationId xmlns:a16="http://schemas.microsoft.com/office/drawing/2014/main" id="{8BA256F7-E604-4A9B-B8BF-BD4F4C4C95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1874" r="18184" b="35843"/>
          <a:stretch/>
        </p:blipFill>
        <p:spPr>
          <a:xfrm rot="19800000">
            <a:off x="3197222" y="798813"/>
            <a:ext cx="2614625" cy="261582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F62C8E1-103E-4643-816E-4B9C3C1CD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2" y="973433"/>
            <a:ext cx="2000538" cy="2224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erson in a red shirt and smiling at the camera&#10;&#10;Description automatically generated">
            <a:extLst>
              <a:ext uri="{FF2B5EF4-FFF2-40B4-BE49-F238E27FC236}">
                <a16:creationId xmlns:a16="http://schemas.microsoft.com/office/drawing/2014/main" id="{BB4038C6-6801-4CEC-A503-40CCC76CC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20" y="1010375"/>
            <a:ext cx="2136028" cy="2211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FC6EBD-D2A0-4393-A1BD-048DF536EBF0}"/>
              </a:ext>
            </a:extLst>
          </p:cNvPr>
          <p:cNvSpPr txBox="1"/>
          <p:nvPr/>
        </p:nvSpPr>
        <p:spPr>
          <a:xfrm>
            <a:off x="1821768" y="5283253"/>
            <a:ext cx="2968085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/>
                </a:solidFill>
                <a:latin typeface="Prometo Medium" panose="020B0704030203060203" pitchFamily="34" charset="0"/>
              </a:rPr>
              <a:t>Leslie Evans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04183B-7C98-4505-AAFE-3BE38700DBE3}"/>
              </a:ext>
            </a:extLst>
          </p:cNvPr>
          <p:cNvSpPr txBox="1"/>
          <p:nvPr/>
        </p:nvSpPr>
        <p:spPr>
          <a:xfrm>
            <a:off x="3149696" y="3360258"/>
            <a:ext cx="29680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/>
                </a:solidFill>
                <a:latin typeface="Prometo Medium" panose="020B0704030203060203" pitchFamily="34" charset="0"/>
              </a:rPr>
              <a:t>Fran Ayalasomayajula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  <a:latin typeface="Prometo Medium" panose="020B0704030203060203" pitchFamily="34" charset="0"/>
              </a:rPr>
              <a:t>Co-Chair PCHAlliance Aging &amp; Tech Task Force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828B51-AA1F-47B1-8FE7-2015745F0745}"/>
              </a:ext>
            </a:extLst>
          </p:cNvPr>
          <p:cNvSpPr txBox="1"/>
          <p:nvPr/>
        </p:nvSpPr>
        <p:spPr>
          <a:xfrm>
            <a:off x="154697" y="3413834"/>
            <a:ext cx="2968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Prometo Medium" panose="020B0704030203060203" pitchFamily="34" charset="0"/>
              </a:rPr>
              <a:t>Nancy M. Green </a:t>
            </a:r>
          </a:p>
          <a:p>
            <a:pPr algn="ctr"/>
            <a:r>
              <a:rPr lang="en-US" sz="1600" b="1" dirty="0">
                <a:solidFill>
                  <a:schemeClr val="accent1"/>
                </a:solidFill>
                <a:latin typeface="Prometo Medium" panose="020B0704030203060203" pitchFamily="34" charset="0"/>
              </a:rPr>
              <a:t>Moderator  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  <a:latin typeface="Prometo Medium" panose="020B0704030203060203" pitchFamily="34" charset="0"/>
              </a:rPr>
              <a:t>Co-Chair PCHAlliance Aging &amp; Tech Task Force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94F055-986A-4556-A6E7-5159E05105E0}"/>
              </a:ext>
            </a:extLst>
          </p:cNvPr>
          <p:cNvSpPr txBox="1"/>
          <p:nvPr/>
        </p:nvSpPr>
        <p:spPr>
          <a:xfrm>
            <a:off x="9265598" y="4210864"/>
            <a:ext cx="271627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i="1" dirty="0"/>
              <a:t>Founder and CEO</a:t>
            </a:r>
            <a:br>
              <a:rPr lang="en-US" sz="1200" i="1" dirty="0"/>
            </a:br>
            <a:r>
              <a:rPr lang="en-US" sz="1200" i="1" dirty="0"/>
              <a:t>The Greystone Group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D335A5-BE62-481C-A96C-E3D1EA241678}"/>
              </a:ext>
            </a:extLst>
          </p:cNvPr>
          <p:cNvSpPr txBox="1"/>
          <p:nvPr/>
        </p:nvSpPr>
        <p:spPr>
          <a:xfrm>
            <a:off x="3406997" y="4272178"/>
            <a:ext cx="2464190" cy="5143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i="1" dirty="0"/>
              <a:t>Head of Population Health Worldwide Healthcare, HP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8C4F2F-8303-4D9B-9899-32C151D27E9B}"/>
              </a:ext>
            </a:extLst>
          </p:cNvPr>
          <p:cNvSpPr txBox="1"/>
          <p:nvPr/>
        </p:nvSpPr>
        <p:spPr>
          <a:xfrm>
            <a:off x="606030" y="4399723"/>
            <a:ext cx="2057399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i="1" dirty="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</a:rPr>
              <a:t>President</a:t>
            </a:r>
          </a:p>
          <a:p>
            <a:pPr algn="ctr">
              <a:lnSpc>
                <a:spcPct val="120000"/>
              </a:lnSpc>
            </a:pPr>
            <a:r>
              <a:rPr lang="en-US" sz="1200" i="1" dirty="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</a:rPr>
              <a:t>The SAA Group</a:t>
            </a:r>
          </a:p>
          <a:p>
            <a:pPr algn="ctr">
              <a:lnSpc>
                <a:spcPct val="120000"/>
              </a:lnSpc>
            </a:pPr>
            <a:endParaRPr lang="en-US" sz="1200" i="1" dirty="0">
              <a:solidFill>
                <a:schemeClr val="tx1">
                  <a:alpha val="7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en-US" sz="1200" i="1" dirty="0">
              <a:solidFill>
                <a:schemeClr val="tx1">
                  <a:alpha val="7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en-US" sz="1200" i="1" dirty="0">
              <a:solidFill>
                <a:schemeClr val="tx1">
                  <a:alpha val="7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Placeholder 28"/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" b="1156"/>
          <a:stretch>
            <a:fillRect/>
          </a:stretch>
        </p:blipFill>
        <p:spPr>
          <a:xfrm>
            <a:off x="9521454" y="1142463"/>
            <a:ext cx="2190989" cy="2216106"/>
          </a:xfrm>
        </p:spPr>
      </p:pic>
      <p:sp>
        <p:nvSpPr>
          <p:cNvPr id="27" name="TextBox 26"/>
          <p:cNvSpPr txBox="1"/>
          <p:nvPr/>
        </p:nvSpPr>
        <p:spPr>
          <a:xfrm>
            <a:off x="5929313" y="3404123"/>
            <a:ext cx="2968085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/>
                </a:solidFill>
                <a:latin typeface="Prometo Medium" panose="020B0704030203060203" pitchFamily="34" charset="0"/>
              </a:rPr>
              <a:t>Sheri Rose</a:t>
            </a:r>
          </a:p>
        </p:txBody>
      </p:sp>
      <p:pic>
        <p:nvPicPr>
          <p:cNvPr id="28" name="Picture Placeholder 6">
            <a:extLst>
              <a:ext uri="{FF2B5EF4-FFF2-40B4-BE49-F238E27FC236}">
                <a16:creationId xmlns:a16="http://schemas.microsoft.com/office/drawing/2014/main" id="{7B73C2CF-0D16-41DE-9E59-7EB698F69D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1874" r="18184" b="35843"/>
          <a:stretch/>
        </p:blipFill>
        <p:spPr>
          <a:xfrm rot="19800000">
            <a:off x="6187172" y="852860"/>
            <a:ext cx="2614625" cy="261582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" name="Picture Placeholder 17"/>
          <p:cNvPicPr>
            <a:picLocks noGrp="1" noChangeAspect="1"/>
          </p:cNvPicPr>
          <p:nvPr>
            <p:ph type="pic" sz="quarter" idx="1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2162" y="1127740"/>
            <a:ext cx="2056187" cy="2143735"/>
          </a:xfr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4DAF99CA-48C9-2942-96FD-52DD3C8813F8}"/>
              </a:ext>
            </a:extLst>
          </p:cNvPr>
          <p:cNvSpPr txBox="1">
            <a:spLocks/>
          </p:cNvSpPr>
          <p:nvPr/>
        </p:nvSpPr>
        <p:spPr>
          <a:xfrm>
            <a:off x="783520" y="5511055"/>
            <a:ext cx="9833429" cy="1028700"/>
          </a:xfrm>
          <a:prstGeom prst="rect">
            <a:avLst/>
          </a:prstGeom>
        </p:spPr>
        <p:txBody>
          <a:bodyPr wrap="square" lIns="0"/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3600" b="0" i="1" kern="1200" spc="0" baseline="0">
                <a:solidFill>
                  <a:srgbClr val="1E22AA"/>
                </a:solidFill>
                <a:latin typeface="Prometo Medium" panose="020B0604030203060203" pitchFamily="34" charset="77"/>
                <a:ea typeface="+mj-ea"/>
                <a:cs typeface="+mj-cs"/>
              </a:defRPr>
            </a:lvl1pPr>
          </a:lstStyle>
          <a:p>
            <a:r>
              <a:rPr lang="en-US" sz="2800" b="1" dirty="0"/>
              <a:t>Guests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53506" y="5689049"/>
            <a:ext cx="2714464" cy="5355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i="1" dirty="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</a:rPr>
              <a:t>Senior Director</a:t>
            </a:r>
          </a:p>
          <a:p>
            <a:pPr algn="ctr">
              <a:lnSpc>
                <a:spcPct val="120000"/>
              </a:lnSpc>
            </a:pPr>
            <a:r>
              <a:rPr lang="en-US" sz="1200" i="1" dirty="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</a:rPr>
              <a:t>HIMSS </a:t>
            </a:r>
          </a:p>
        </p:txBody>
      </p:sp>
      <p:pic>
        <p:nvPicPr>
          <p:cNvPr id="33" name="Picture Placeholder 6">
            <a:extLst>
              <a:ext uri="{FF2B5EF4-FFF2-40B4-BE49-F238E27FC236}">
                <a16:creationId xmlns:a16="http://schemas.microsoft.com/office/drawing/2014/main" id="{503CF70D-2C3F-4160-8BC8-10EE8435B0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1874" r="18184" b="35843"/>
          <a:stretch/>
        </p:blipFill>
        <p:spPr>
          <a:xfrm rot="19800000">
            <a:off x="5945297" y="5172481"/>
            <a:ext cx="1645166" cy="164592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8087" y="5317518"/>
            <a:ext cx="1399586" cy="139958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BFC6EBD-D2A0-4393-A1BD-048DF536EBF0}"/>
              </a:ext>
            </a:extLst>
          </p:cNvPr>
          <p:cNvSpPr txBox="1"/>
          <p:nvPr/>
        </p:nvSpPr>
        <p:spPr>
          <a:xfrm>
            <a:off x="7301919" y="5274064"/>
            <a:ext cx="2968085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/>
                </a:solidFill>
                <a:latin typeface="Prometo Medium" panose="020B0704030203060203" pitchFamily="34" charset="0"/>
              </a:rPr>
              <a:t>Stuart Patterson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28729" y="5677125"/>
            <a:ext cx="2714464" cy="5355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i="1" dirty="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</a:rPr>
              <a:t>CEO &amp; Co-Founder</a:t>
            </a:r>
          </a:p>
          <a:p>
            <a:pPr algn="ctr">
              <a:lnSpc>
                <a:spcPct val="120000"/>
              </a:lnSpc>
            </a:pPr>
            <a:r>
              <a:rPr lang="en-US" sz="1200" i="1" dirty="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</a:rPr>
              <a:t>LifePod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99" y="5363693"/>
            <a:ext cx="997420" cy="1165311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4140267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334A82-5156-4ED7-9A1E-D5836F9D60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180" y="3260721"/>
            <a:ext cx="5246755" cy="2762129"/>
          </a:xfrm>
          <a:prstGeom prst="rect">
            <a:avLst/>
          </a:prstGeom>
          <a:noFill/>
          <a:ln w="12700">
            <a:solidFill>
              <a:schemeClr val="accent1">
                <a:alpha val="63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56034" y="956090"/>
            <a:ext cx="1069069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1E22AA"/>
                </a:solidFill>
                <a:latin typeface="prometo"/>
              </a:rPr>
              <a:t>Social Determinants of Health Tech Challenge</a:t>
            </a:r>
          </a:p>
          <a:p>
            <a:r>
              <a:rPr lang="en-US" dirty="0">
                <a:solidFill>
                  <a:srgbClr val="55C1E9"/>
                </a:solidFill>
                <a:latin typeface="Trebuchet MS" panose="020B0603020202020204" pitchFamily="34" charset="0"/>
              </a:rPr>
              <a:t>Presented by HIMSS and Accenture</a:t>
            </a:r>
          </a:p>
          <a:p>
            <a:endParaRPr lang="en-US" dirty="0">
              <a:solidFill>
                <a:srgbClr val="55C1E9"/>
              </a:solidFill>
              <a:latin typeface="Verlag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rebuchet MS" panose="020B0603020202020204" pitchFamily="34" charset="0"/>
              </a:rPr>
              <a:t>Tech Solutions to Improve Healthy Aging in Rural Communities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870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icture containing indoor, wall&#10;&#10;Description generated with very high confidence">
            <a:extLst>
              <a:ext uri="{FF2B5EF4-FFF2-40B4-BE49-F238E27FC236}">
                <a16:creationId xmlns:a16="http://schemas.microsoft.com/office/drawing/2014/main" id="{630CFB6C-2C8C-5944-95A5-9EF5B0A340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900" y="-2301"/>
            <a:ext cx="8906257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20F9632-1363-40D5-B2E0-8E2444983AFC}"/>
              </a:ext>
            </a:extLst>
          </p:cNvPr>
          <p:cNvGrpSpPr/>
          <p:nvPr/>
        </p:nvGrpSpPr>
        <p:grpSpPr>
          <a:xfrm>
            <a:off x="6120065" y="706299"/>
            <a:ext cx="6096000" cy="5159799"/>
            <a:chOff x="6022856" y="437739"/>
            <a:chExt cx="7085239" cy="5997114"/>
          </a:xfrm>
        </p:grpSpPr>
        <p:pic>
          <p:nvPicPr>
            <p:cNvPr id="39" name="Picture 3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2D6B6DE-D8B0-448D-9544-F5A033382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618" b="25429"/>
            <a:stretch/>
          </p:blipFill>
          <p:spPr>
            <a:xfrm>
              <a:off x="7997799" y="1277126"/>
              <a:ext cx="5110295" cy="4237486"/>
            </a:xfrm>
            <a:prstGeom prst="rect">
              <a:avLst/>
            </a:prstGeom>
          </p:spPr>
        </p:pic>
        <p:pic>
          <p:nvPicPr>
            <p:cNvPr id="40" name="Picture 39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73E60ED1-E4C4-4335-AFAB-3334FBB66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895"/>
            <a:stretch/>
          </p:blipFill>
          <p:spPr>
            <a:xfrm>
              <a:off x="6022856" y="437739"/>
              <a:ext cx="7085239" cy="599711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0A33FF-CA0E-DA46-A1DE-EC1EB7A3210A}"/>
              </a:ext>
            </a:extLst>
          </p:cNvPr>
          <p:cNvGrpSpPr/>
          <p:nvPr/>
        </p:nvGrpSpPr>
        <p:grpSpPr>
          <a:xfrm>
            <a:off x="227562" y="6500255"/>
            <a:ext cx="11801681" cy="261610"/>
            <a:chOff x="227562" y="6500255"/>
            <a:chExt cx="11801681" cy="26161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7A6CB03-9EA2-404E-9529-633AED227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7562" y="6579811"/>
              <a:ext cx="802640" cy="102707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369719-4EE8-D64D-A043-F3B4740DE3F1}"/>
                </a:ext>
              </a:extLst>
            </p:cNvPr>
            <p:cNvCxnSpPr>
              <a:cxnSpLocks/>
            </p:cNvCxnSpPr>
            <p:nvPr/>
          </p:nvCxnSpPr>
          <p:spPr>
            <a:xfrm>
              <a:off x="1132294" y="6631060"/>
              <a:ext cx="9263457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5F4867E-55AF-7F42-B244-E02F6A0F12DC}"/>
                </a:ext>
              </a:extLst>
            </p:cNvPr>
            <p:cNvSpPr/>
            <p:nvPr/>
          </p:nvSpPr>
          <p:spPr>
            <a:xfrm>
              <a:off x="9684444" y="6500255"/>
              <a:ext cx="234479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Lato Light" charset="0"/>
                  <a:cs typeface="Lato Light" charset="0"/>
                </a:rPr>
                <a:t>Proprietary &amp; Confidential</a:t>
              </a:r>
            </a:p>
          </p:txBody>
        </p:sp>
      </p:grpSp>
      <p:pic>
        <p:nvPicPr>
          <p:cNvPr id="62" name="Picture 61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134BC2-A5CD-CD4A-8DBC-B0DDAE46CF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256" y="3070125"/>
            <a:ext cx="1321678" cy="2602897"/>
          </a:xfrm>
          <a:prstGeom prst="rect">
            <a:avLst/>
          </a:prstGeom>
        </p:spPr>
      </p:pic>
      <p:pic>
        <p:nvPicPr>
          <p:cNvPr id="63" name="Picture 62" descr="A close up of a screen&#10;&#10;Description automatically generated">
            <a:extLst>
              <a:ext uri="{FF2B5EF4-FFF2-40B4-BE49-F238E27FC236}">
                <a16:creationId xmlns:a16="http://schemas.microsoft.com/office/drawing/2014/main" id="{75F7A585-D58D-AF46-AE24-B3DA27860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33" y="4554347"/>
            <a:ext cx="2625482" cy="107406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2540D3AA-1D87-43F5-9CBA-5C8F453E68CD}"/>
              </a:ext>
            </a:extLst>
          </p:cNvPr>
          <p:cNvSpPr/>
          <p:nvPr/>
        </p:nvSpPr>
        <p:spPr>
          <a:xfrm>
            <a:off x="609601" y="1880277"/>
            <a:ext cx="5355241" cy="19035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181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first, proactive-voice caregiving service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5181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81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enhances personalized, virtual care through dialogs, spoken aloud by LifePod, that interact with and support your members and loved ones.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195637B-B357-470B-BC00-D39BA30C6321}"/>
              </a:ext>
            </a:extLst>
          </p:cNvPr>
          <p:cNvSpPr/>
          <p:nvPr/>
        </p:nvSpPr>
        <p:spPr>
          <a:xfrm>
            <a:off x="1640537" y="3749552"/>
            <a:ext cx="14580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5181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Lato" charset="0"/>
                <a:cs typeface="Lato" charset="0"/>
              </a:rPr>
              <a:t>Proactive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51819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8C97DCC-A166-4393-904A-68D444045348}"/>
              </a:ext>
            </a:extLst>
          </p:cNvPr>
          <p:cNvSpPr/>
          <p:nvPr/>
        </p:nvSpPr>
        <p:spPr>
          <a:xfrm>
            <a:off x="3952802" y="3731579"/>
            <a:ext cx="19022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5181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Lato" charset="0"/>
                <a:cs typeface="Lato" charset="0"/>
              </a:rPr>
              <a:t>Always-On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8B1CCDE-1BB9-4662-94E2-DB8BE4177DB2}"/>
              </a:ext>
            </a:extLst>
          </p:cNvPr>
          <p:cNvSpPr/>
          <p:nvPr/>
        </p:nvSpPr>
        <p:spPr>
          <a:xfrm>
            <a:off x="1640536" y="4498357"/>
            <a:ext cx="14580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5181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Personalized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0117201-0E09-44B1-898D-62EDA11FD9DF}"/>
              </a:ext>
            </a:extLst>
          </p:cNvPr>
          <p:cNvSpPr/>
          <p:nvPr/>
        </p:nvSpPr>
        <p:spPr>
          <a:xfrm>
            <a:off x="3948912" y="4512128"/>
            <a:ext cx="19022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5181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Data/AI-Driven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56962C-76CA-4722-8AE7-2C6FDCDDF636}"/>
              </a:ext>
            </a:extLst>
          </p:cNvPr>
          <p:cNvSpPr/>
          <p:nvPr/>
        </p:nvSpPr>
        <p:spPr>
          <a:xfrm>
            <a:off x="1640535" y="5293423"/>
            <a:ext cx="14580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5181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Holistic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272BFA4-3405-42D5-AA26-53C9E9EE93BF}"/>
              </a:ext>
            </a:extLst>
          </p:cNvPr>
          <p:cNvSpPr/>
          <p:nvPr/>
        </p:nvSpPr>
        <p:spPr>
          <a:xfrm>
            <a:off x="4001094" y="5326383"/>
            <a:ext cx="19022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5181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Affordable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EA3533-B967-4276-BFD9-F897B312F25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2590" y="3550988"/>
            <a:ext cx="657211" cy="597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FD155D-1558-4FFA-A0CC-E7E4971AC94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0395" y="4458654"/>
            <a:ext cx="485518" cy="492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83B22E-FB0C-4D45-9EC4-29741F1B620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0395" y="5245512"/>
            <a:ext cx="494395" cy="473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ACE370-0F42-4A8C-9553-178EE961F58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80375" y="3688606"/>
            <a:ext cx="492169" cy="492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8C8E19-EEF7-4677-971D-964BBA4F962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76553" y="4434905"/>
            <a:ext cx="465198" cy="5042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802795-1A14-4B9A-A0E2-EC942565991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80375" y="5235998"/>
            <a:ext cx="505580" cy="487127"/>
          </a:xfrm>
          <a:prstGeom prst="rect">
            <a:avLst/>
          </a:prstGeom>
        </p:spPr>
      </p:pic>
      <p:pic>
        <p:nvPicPr>
          <p:cNvPr id="3" name="Picture 2" descr="A picture containing dark, sitting, computer, clock&#10;&#10;Description automatically generated">
            <a:extLst>
              <a:ext uri="{FF2B5EF4-FFF2-40B4-BE49-F238E27FC236}">
                <a16:creationId xmlns:a16="http://schemas.microsoft.com/office/drawing/2014/main" id="{4417C8A0-30FC-4729-A99F-DDC5CE4F634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7"/>
          <a:stretch/>
        </p:blipFill>
        <p:spPr>
          <a:xfrm>
            <a:off x="525090" y="654334"/>
            <a:ext cx="4424282" cy="1220046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C6C5B06-2B60-40FC-8B6D-F2E9488464A3}"/>
              </a:ext>
            </a:extLst>
          </p:cNvPr>
          <p:cNvSpPr/>
          <p:nvPr/>
        </p:nvSpPr>
        <p:spPr>
          <a:xfrm>
            <a:off x="6004365" y="2544418"/>
            <a:ext cx="3239247" cy="1537393"/>
          </a:xfrm>
          <a:prstGeom prst="roundRect">
            <a:avLst>
              <a:gd name="adj" fmla="val 4834"/>
            </a:avLst>
          </a:prstGeom>
          <a:solidFill>
            <a:schemeClr val="bg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CE9E04-81CB-489B-9335-9FE257F20FAB}"/>
              </a:ext>
            </a:extLst>
          </p:cNvPr>
          <p:cNvSpPr/>
          <p:nvPr/>
        </p:nvSpPr>
        <p:spPr>
          <a:xfrm>
            <a:off x="5964842" y="2624478"/>
            <a:ext cx="33461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morning, Jackie!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Sarah wanted to see if you’re experiencing any of the following symptoms: fever, cough, shortness of breath, sore throat or body aches?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BB9EE80-40F9-41DD-BFF4-D702D882831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6200000">
            <a:off x="7480410" y="3754890"/>
            <a:ext cx="384067" cy="86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5071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334A82-5156-4ED7-9A1E-D5836F9D60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1BA45-4C4C-43EB-A5C7-5A5A0F83D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46" y="1263189"/>
            <a:ext cx="10383001" cy="461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6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334A82-5156-4ED7-9A1E-D5836F9D60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984" y="1027282"/>
            <a:ext cx="9092944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43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96" y="424590"/>
            <a:ext cx="3005567" cy="388955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365" y="982710"/>
            <a:ext cx="9833429" cy="1028700"/>
          </a:xfrm>
        </p:spPr>
        <p:txBody>
          <a:bodyPr>
            <a:normAutofit/>
          </a:bodyPr>
          <a:lstStyle/>
          <a:p>
            <a:r>
              <a:rPr lang="en-US" sz="4000" b="1" i="0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WHAT WE ARE LEARNING FROM COVID-19</a:t>
            </a:r>
            <a:endParaRPr lang="en-US" b="1" cap="all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srose\AppData\Local\Microsoft\Windows\INetCache\IE\STF5WCHJ\assisted_living_facility390X260_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365" y="3228770"/>
            <a:ext cx="4199069" cy="279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rose\AppData\Local\Microsoft\Windows\INetCache\IE\UPZIACOH\1184968_10151829312789540_404160116_n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323" y="3228770"/>
            <a:ext cx="3954618" cy="280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5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296" y="126655"/>
            <a:ext cx="1588699" cy="205596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826294"/>
            <a:ext cx="11248417" cy="1028700"/>
          </a:xfrm>
        </p:spPr>
        <p:txBody>
          <a:bodyPr>
            <a:normAutofit/>
          </a:bodyPr>
          <a:lstStyle/>
          <a:p>
            <a:pPr algn="ctr"/>
            <a:r>
              <a:rPr lang="en-US" sz="4000" b="1" i="0" cap="all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The Importance of </a:t>
            </a:r>
            <a:br>
              <a:rPr lang="en-US" sz="4000" b="1" i="0" cap="all" dirty="0">
                <a:solidFill>
                  <a:srgbClr val="9BBB59">
                    <a:lumMod val="50000"/>
                  </a:srgbClr>
                </a:solidFill>
                <a:latin typeface="Calibri"/>
              </a:rPr>
            </a:br>
            <a:r>
              <a:rPr lang="en-US" sz="4000" b="1" i="0" cap="all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Human Centered Design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695054"/>
            <a:ext cx="5386917" cy="639762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EXPOSING THE VULNERABILITIES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09600" y="2182618"/>
            <a:ext cx="4171406" cy="3017520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Congregate Living – Our most vulnerable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Impacts of loneliness and isolation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               Separation from family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Lack of Infrastructure &amp; technology adoption</a:t>
            </a:r>
          </a:p>
          <a:p>
            <a:pPr lvl="1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705217" y="1707223"/>
            <a:ext cx="5389033" cy="639762"/>
          </a:xfrm>
        </p:spPr>
        <p:txBody>
          <a:bodyPr/>
          <a:lstStyle/>
          <a:p>
            <a:r>
              <a:rPr lang="en-US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DESIGNING FOR THE FUTURE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705217" y="2182618"/>
            <a:ext cx="5389033" cy="3951288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Home as the healthcare hub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Remote Patient Monitoring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                    Wearable technologies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                     Ambient Sensors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Voice Assistants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Telehealth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Social Engagement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Virtual Reality</a:t>
            </a:r>
          </a:p>
        </p:txBody>
      </p:sp>
    </p:spTree>
    <p:extLst>
      <p:ext uri="{BB962C8B-B14F-4D97-AF65-F5344CB8AC3E}">
        <p14:creationId xmlns:p14="http://schemas.microsoft.com/office/powerpoint/2010/main" val="2973555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66C991-322F-4E11-AFF0-79EC413A0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17" y="681038"/>
            <a:ext cx="9900353" cy="5568950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27334A82-5156-4ED7-9A1E-D5836F9D601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0517" y="6390178"/>
            <a:ext cx="513735" cy="227164"/>
          </a:xfrm>
        </p:spPr>
        <p:txBody>
          <a:bodyPr/>
          <a:lstStyle/>
          <a:p>
            <a:pPr>
              <a:spcAft>
                <a:spcPts val="600"/>
              </a:spcAft>
            </a:pPr>
            <a:fld id="{D8D877B3-D348-4611-9BDB-C5374591D951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4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avi Powerpoint Template">
  <a:themeElements>
    <a:clrScheme name="Custom 1">
      <a:dk1>
        <a:srgbClr val="000000"/>
      </a:dk1>
      <a:lt1>
        <a:srgbClr val="FFFFFF"/>
      </a:lt1>
      <a:dk2>
        <a:srgbClr val="777777"/>
      </a:dk2>
      <a:lt2>
        <a:srgbClr val="FEFCFF"/>
      </a:lt2>
      <a:accent1>
        <a:srgbClr val="1E22AA"/>
      </a:accent1>
      <a:accent2>
        <a:srgbClr val="55C1E9"/>
      </a:accent2>
      <a:accent3>
        <a:srgbClr val="FF5959"/>
      </a:accent3>
      <a:accent4>
        <a:srgbClr val="3CD5AF"/>
      </a:accent4>
      <a:accent5>
        <a:srgbClr val="FFC72C"/>
      </a:accent5>
      <a:accent6>
        <a:srgbClr val="D064CE"/>
      </a:accent6>
      <a:hlink>
        <a:srgbClr val="5352F5"/>
      </a:hlink>
      <a:folHlink>
        <a:srgbClr val="BFBFB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IMSS_Powerpoint" id="{02F49452-A24F-E947-B927-5A8A0C6DACE2}" vid="{22F9A577-ABF8-6944-901B-C9DA339A83D1}"/>
    </a:ext>
  </a:extLst>
</a:theme>
</file>

<file path=ppt/theme/theme2.xml><?xml version="1.0" encoding="utf-8"?>
<a:theme xmlns:a="http://schemas.openxmlformats.org/drawingml/2006/main" name="Office Theme">
  <a:themeElements>
    <a:clrScheme name="LifePo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6B9EB"/>
      </a:accent1>
      <a:accent2>
        <a:srgbClr val="359DD7"/>
      </a:accent2>
      <a:accent3>
        <a:srgbClr val="0D3759"/>
      </a:accent3>
      <a:accent4>
        <a:srgbClr val="EB2027"/>
      </a:accent4>
      <a:accent5>
        <a:srgbClr val="717B81"/>
      </a:accent5>
      <a:accent6>
        <a:srgbClr val="1518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SlideCustomerData xmlns:xsi="http://www.w3.org/2001/XMLSchema-instance" xmlns:xsd="http://www.w3.org/2001/XMLSchema">
  <IsGroupedWithPreviues>false</IsGroupedWithPreviues>
  <IteratorID xsi:nil="true"/>
</SlideCustomerData>
</file>

<file path=customXml/item2.xml><?xml version="1.0" encoding="utf-8"?>
<SlideCustomerData xmlns:xsi="http://www.w3.org/2001/XMLSchema-instance" xmlns:xsd="http://www.w3.org/2001/XMLSchema">
  <IsGroupedWithPreviues>false</IsGroupedWithPreviues>
  <IteratorID xsi:nil="true"/>
</SlideCustomerData>
</file>

<file path=customXml/item3.xml><?xml version="1.0" encoding="utf-8"?>
<SlideCustomerData xmlns:xsi="http://www.w3.org/2001/XMLSchema-instance" xmlns:xsd="http://www.w3.org/2001/XMLSchema">
  <IsGroupedWithPreviues>false</IsGroupedWithPreviues>
  <IteratorID xsi:nil="true"/>
</SlideCustomerData>
</file>

<file path=customXml/item4.xml><?xml version="1.0" encoding="utf-8"?>
<SlideCustomerData xmlns:xsi="http://www.w3.org/2001/XMLSchema-instance" xmlns:xsd="http://www.w3.org/2001/XMLSchema">
  <IsGroupedWithPreviues>false</IsGroupedWithPreviues>
  <IteratorID xsi:nil="true"/>
</SlideCustomerData>
</file>

<file path=customXml/item5.xml><?xml version="1.0" encoding="utf-8"?>
<PresentationCustomerData xmlns:xsi="http://www.w3.org/2001/XMLSchema-instance" xmlns:xsd="http://www.w3.org/2001/XMLSchema">
  <ClientID xsi:nil="true"/>
  <ProjectID xsi:nil="true"/>
  <PresentationID xsi:nil="true"/>
  <DatasetID xsi:nil="true"/>
  <NeedChangeDatasource>false</NeedChangeDatasource>
  <IsTemplate>false</IsTemplate>
  <VariableMappings/>
  <VirtualVariables/>
</PresentationCustomerData>
</file>

<file path=customXml/item6.xml><?xml version="1.0" encoding="utf-8"?>
<SlideCustomerData xmlns:xsi="http://www.w3.org/2001/XMLSchema-instance" xmlns:xsd="http://www.w3.org/2001/XMLSchema">
  <IsGroupedWithPreviues>false</IsGroupedWithPreviues>
  <IteratorID xsi:nil="true"/>
</SlideCustomerData>
</file>

<file path=customXml/item7.xml><?xml version="1.0" encoding="utf-8"?>
<SlideCustomerData xmlns:xsi="http://www.w3.org/2001/XMLSchema-instance" xmlns:xsd="http://www.w3.org/2001/XMLSchema">
  <IsGroupedWithPreviues>false</IsGroupedWithPreviues>
  <IteratorID xsi:nil="true"/>
</SlideCustomerData>
</file>

<file path=customXml/item8.xml><?xml version="1.0" encoding="utf-8"?>
<SlideCustomerData xmlns:xsi="http://www.w3.org/2001/XMLSchema-instance" xmlns:xsd="http://www.w3.org/2001/XMLSchema">
  <IsGroupedWithPreviues>false</IsGroupedWithPreviues>
  <IteratorID xsi:nil="true"/>
</SlideCustomerData>
</file>

<file path=customXml/itemProps1.xml><?xml version="1.0" encoding="utf-8"?>
<ds:datastoreItem xmlns:ds="http://schemas.openxmlformats.org/officeDocument/2006/customXml" ds:itemID="{A9AC1340-318F-48FB-865E-97F191F473F0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9134C3E-1FA8-4475-A72D-F7D9EAD363EE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D4913B4-F45D-445E-B506-076E3D450F03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C1FB2D40-71CC-4CE6-B0FD-71060D6E02B8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07199559-03EB-4168-9165-4D6E6833851A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5851A7E8-4F39-42EA-8C42-181C428ACE92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F9649DD5-894C-41D4-8470-644223C460CB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CA750ACE-D929-4260-8754-9238F478D047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628</Words>
  <Application>Microsoft Office PowerPoint</Application>
  <PresentationFormat>Widescreen</PresentationFormat>
  <Paragraphs>123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prometo</vt:lpstr>
      <vt:lpstr>Prometo Medium</vt:lpstr>
      <vt:lpstr>Trebuchet MS</vt:lpstr>
      <vt:lpstr>Verlag</vt:lpstr>
      <vt:lpstr>Wingdings</vt:lpstr>
      <vt:lpstr>Ravi Powerpoint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 ARE LEARNING FROM COVID-19</vt:lpstr>
      <vt:lpstr>The Importance of  Human Centered Design</vt:lpstr>
      <vt:lpstr>PowerPoint Presentation</vt:lpstr>
      <vt:lpstr>PowerPoint Presentation</vt:lpstr>
      <vt:lpstr>PowerPoint Presentation</vt:lpstr>
      <vt:lpstr>PowerPoint Presentation</vt:lpstr>
      <vt:lpstr>Questions</vt:lpstr>
      <vt:lpstr>PowerPoint Presentation</vt:lpstr>
      <vt:lpstr>Resources</vt:lpstr>
      <vt:lpstr>Invitation: Topic Development and Call for Panelists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Green</dc:creator>
  <cp:lastModifiedBy>Nancy Green</cp:lastModifiedBy>
  <cp:revision>1</cp:revision>
  <dcterms:created xsi:type="dcterms:W3CDTF">2020-04-20T14:22:49Z</dcterms:created>
  <dcterms:modified xsi:type="dcterms:W3CDTF">2020-04-20T14:23:13Z</dcterms:modified>
</cp:coreProperties>
</file>