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1"/>
  </p:sldMasterIdLst>
  <p:notesMasterIdLst>
    <p:notesMasterId r:id="rId20"/>
  </p:notesMasterIdLst>
  <p:sldIdLst>
    <p:sldId id="257" r:id="rId2"/>
    <p:sldId id="340" r:id="rId3"/>
    <p:sldId id="299" r:id="rId4"/>
    <p:sldId id="374" r:id="rId5"/>
    <p:sldId id="382" r:id="rId6"/>
    <p:sldId id="377" r:id="rId7"/>
    <p:sldId id="380" r:id="rId8"/>
    <p:sldId id="381" r:id="rId9"/>
    <p:sldId id="259" r:id="rId10"/>
    <p:sldId id="372" r:id="rId11"/>
    <p:sldId id="368" r:id="rId12"/>
    <p:sldId id="369" r:id="rId13"/>
    <p:sldId id="373" r:id="rId14"/>
    <p:sldId id="348" r:id="rId15"/>
    <p:sldId id="353" r:id="rId16"/>
    <p:sldId id="383" r:id="rId17"/>
    <p:sldId id="384" r:id="rId18"/>
    <p:sldId id="385" r:id="rId19"/>
  </p:sldIdLst>
  <p:sldSz cx="12192000" cy="6858000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Prometo Medium" panose="020B060402020202020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lano, Chris" initials="VC" lastIdx="70" clrIdx="0">
    <p:extLst>
      <p:ext uri="{19B8F6BF-5375-455C-9EA6-DF929625EA0E}">
        <p15:presenceInfo xmlns:p15="http://schemas.microsoft.com/office/powerpoint/2012/main" userId="S::cvillano@himss.org::8a6140e9-0020-4fcb-84f3-9c920b9e87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6ED"/>
    <a:srgbClr val="A8D5E4"/>
    <a:srgbClr val="BFE2EC"/>
    <a:srgbClr val="EF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6" autoAdjust="0"/>
    <p:restoredTop sz="74607" autoAdjust="0"/>
  </p:normalViewPr>
  <p:slideViewPr>
    <p:cSldViewPr snapToGrid="0">
      <p:cViewPr varScale="1">
        <p:scale>
          <a:sx n="51" d="100"/>
          <a:sy n="51" d="100"/>
        </p:scale>
        <p:origin x="119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14AB680-645A-4C41-AF99-A6C070810F36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F7DF604D-C3B7-41B7-992A-9AD867AC1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7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84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contact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10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YP add contact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97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2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8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71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80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33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– Abby Abelson rheum patient after hours consultation, ED consultation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85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31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837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33" y="233998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9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00" y="2307034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40735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77272" y="1629074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0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22502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2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96572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00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55598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57059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5852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998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7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883284" y="1060173"/>
            <a:ext cx="7261609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55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46506" y="2506570"/>
            <a:ext cx="2222106" cy="222210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29094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610912" y="-340575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2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26AAE-1113-4B4E-915B-C360D35D8537}"/>
              </a:ext>
            </a:extLst>
          </p:cNvPr>
          <p:cNvSpPr/>
          <p:nvPr userDrawn="1"/>
        </p:nvSpPr>
        <p:spPr>
          <a:xfrm>
            <a:off x="712381" y="361507"/>
            <a:ext cx="2574516" cy="46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675390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4972" y="1355682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9093" y="606879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61288" y="392492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19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4697" y="229879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 spc="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500097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8A8D22-515C-AA4A-B312-CDAD2323D2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49844E0-98A1-1D44-87EC-127C1B229E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9369" y="1285774"/>
            <a:ext cx="4370387" cy="428645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30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95BB23AD-A3FC-0744-B471-3A03C4FF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23095" r="27906" b="13962"/>
          <a:stretch/>
        </p:blipFill>
        <p:spPr>
          <a:xfrm>
            <a:off x="10284984" y="512060"/>
            <a:ext cx="2716679" cy="266639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882" y="2335945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3440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8848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2C5D15-A821-3B44-86EC-A97D6D637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34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9B09EF-B7CF-7B40-BCCF-4D3D95697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AAD6EEF9-E311-244B-B02A-B96F631DA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2270" r="25074" b="731"/>
          <a:stretch/>
        </p:blipFill>
        <p:spPr>
          <a:xfrm rot="6494833">
            <a:off x="5655107" y="4394355"/>
            <a:ext cx="3369983" cy="337479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85AF8291-D8AA-4E49-9676-7FAE8A997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5" t="8701" r="13093" b="66296"/>
          <a:stretch/>
        </p:blipFill>
        <p:spPr>
          <a:xfrm>
            <a:off x="4101399" y="354496"/>
            <a:ext cx="1714398" cy="171684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9F89A836-C596-8C45-ACEE-24B7F5A51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2" t="13974" r="16054" b="35931"/>
          <a:stretch/>
        </p:blipFill>
        <p:spPr>
          <a:xfrm rot="5400000">
            <a:off x="7088050" y="-1544331"/>
            <a:ext cx="2612092" cy="2615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" name="Picture Placeholder 6">
            <a:extLst>
              <a:ext uri="{FF2B5EF4-FFF2-40B4-BE49-F238E27FC236}">
                <a16:creationId xmlns:a16="http://schemas.microsoft.com/office/drawing/2014/main" id="{AD8883EE-92E5-7F4D-8E79-60436087C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r="20875"/>
          <a:stretch/>
        </p:blipFill>
        <p:spPr>
          <a:xfrm rot="2700000">
            <a:off x="-1290358" y="-1242955"/>
            <a:ext cx="3878838" cy="388437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F1E3399B-E354-5A4A-B609-586F0639F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28178"/>
          <a:stretch/>
        </p:blipFill>
        <p:spPr>
          <a:xfrm rot="20179082">
            <a:off x="10124394" y="835410"/>
            <a:ext cx="3878838" cy="388438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060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9B09EF-B7CF-7B40-BCCF-4D3D95697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77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91D1851B-4A72-D147-AC0E-C10A50EF8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t="25172" r="-1321" b="3006"/>
          <a:stretch/>
        </p:blipFill>
        <p:spPr>
          <a:xfrm rot="20179082">
            <a:off x="1663253" y="1709168"/>
            <a:ext cx="3878838" cy="38843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504116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2001636" y="1427057"/>
            <a:ext cx="3887718" cy="3887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meto Medium" panose="020B0704030203060203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26712" y="3141041"/>
            <a:ext cx="3406166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800" b="0" i="1" u="none">
                <a:solidFill>
                  <a:srgbClr val="1E22AA"/>
                </a:solidFill>
                <a:latin typeface="Prometo Medium" panose="020B0704030203060203" pitchFamily="34" charset="0"/>
                <a:ea typeface="Prometo Medium" panose="020B0704030203060203" pitchFamily="34" charset="0"/>
                <a:cs typeface="Prometo Medium" panose="020B070403020306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11796" y="4299112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0" i="1" dirty="0">
                <a:solidFill>
                  <a:schemeClr val="accent3"/>
                </a:solidFill>
                <a:latin typeface="Prometo Medium" panose="020B0704030203060203" pitchFamily="34" charset="0"/>
              </a:rPr>
              <a:t>“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9B09EF-B7CF-7B40-BCCF-4D3D95697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24E9FB1-80D9-E24B-8D32-3AB86CC50E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00544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7053BB-1F93-3F4C-8EB7-1D03DFC395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09636" y="1427057"/>
            <a:ext cx="3970625" cy="38877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83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48068" y="-1924878"/>
            <a:ext cx="10707756" cy="1070775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517" y="238941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086156-E11E-AF46-8F88-7B60B00053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24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117702" y="-203888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63324" y="2142277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A3D5D4-954C-9140-83B8-C4B4857889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30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46312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152190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58068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763946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846312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152190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458068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763946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8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79" y="4388424"/>
            <a:ext cx="9833429" cy="1028700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6824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97077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04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0496" y="3429000"/>
            <a:ext cx="7191504" cy="3429000"/>
          </a:xfrm>
          <a:custGeom>
            <a:avLst/>
            <a:gdLst>
              <a:gd name="connsiteX0" fmla="*/ 4106744 w 7191504"/>
              <a:gd name="connsiteY0" fmla="*/ 0 h 3429000"/>
              <a:gd name="connsiteX1" fmla="*/ 7058515 w 7191504"/>
              <a:gd name="connsiteY1" fmla="*/ 1222664 h 3429000"/>
              <a:gd name="connsiteX2" fmla="*/ 7191504 w 7191504"/>
              <a:gd name="connsiteY2" fmla="*/ 1368988 h 3429000"/>
              <a:gd name="connsiteX3" fmla="*/ 7191504 w 7191504"/>
              <a:gd name="connsiteY3" fmla="*/ 3429000 h 3429000"/>
              <a:gd name="connsiteX4" fmla="*/ 0 w 7191504"/>
              <a:gd name="connsiteY4" fmla="*/ 3429000 h 3429000"/>
              <a:gd name="connsiteX5" fmla="*/ 17119 w 7191504"/>
              <a:gd name="connsiteY5" fmla="*/ 3333141 h 3429000"/>
              <a:gd name="connsiteX6" fmla="*/ 4106744 w 7191504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504" h="3429000">
                <a:moveTo>
                  <a:pt x="4106744" y="0"/>
                </a:moveTo>
                <a:cubicBezTo>
                  <a:pt x="5259482" y="0"/>
                  <a:pt x="6303091" y="467240"/>
                  <a:pt x="7058515" y="1222664"/>
                </a:cubicBezTo>
                <a:lnTo>
                  <a:pt x="7191504" y="1368988"/>
                </a:lnTo>
                <a:lnTo>
                  <a:pt x="7191504" y="3429000"/>
                </a:lnTo>
                <a:lnTo>
                  <a:pt x="0" y="3429000"/>
                </a:lnTo>
                <a:lnTo>
                  <a:pt x="17119" y="3333141"/>
                </a:lnTo>
                <a:cubicBezTo>
                  <a:pt x="406370" y="1430921"/>
                  <a:pt x="2089452" y="0"/>
                  <a:pt x="41067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94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8" y="2230840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0" y="524535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2553237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6000" y="4581940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78157" y="-188843"/>
            <a:ext cx="7235686" cy="723568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B709-FAB3-FC4D-8C28-31CDE807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99" y="1162796"/>
            <a:ext cx="9833429" cy="1028700"/>
          </a:xfrm>
        </p:spPr>
        <p:txBody>
          <a:bodyPr/>
          <a:lstStyle>
            <a:lvl1pPr>
              <a:defRPr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D4806-3DB5-6142-AB3F-0CFC82A34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9" y="2017946"/>
            <a:ext cx="9833429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 b="1"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283B-E040-3A45-A872-FBF3D45B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F8AF2E6-64A8-0F46-AF27-0A96D82A03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09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2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9468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2365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85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9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57207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2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9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4600" y="-412387"/>
            <a:ext cx="5359399" cy="9161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02" y="1633719"/>
            <a:ext cx="2064897" cy="4209756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368800" y="2171700"/>
            <a:ext cx="1790700" cy="31623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2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7" y="465318"/>
            <a:ext cx="2915798" cy="5944509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96591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41391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918893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64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23" y="-7716539"/>
            <a:ext cx="2935516" cy="2253236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83531" y="2389412"/>
            <a:ext cx="1829708" cy="228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27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79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64" y="1551026"/>
            <a:ext cx="5189635" cy="4363312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84154" y="1805212"/>
            <a:ext cx="4809245" cy="2703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24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40" y="1277828"/>
            <a:ext cx="7470157" cy="4386036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00072" y="1602012"/>
            <a:ext cx="5641445" cy="353711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C6E2F5-516F-A44D-B464-9D7A0957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3670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54" y="913305"/>
            <a:ext cx="5343632" cy="750871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53954" y="1690912"/>
            <a:ext cx="4453646" cy="59417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AC0103-C813-EA42-943D-A7EB9354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5272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39" y="1106866"/>
            <a:ext cx="2408238" cy="4909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61" y="1106866"/>
            <a:ext cx="2408238" cy="4909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683" y="1106866"/>
            <a:ext cx="2408238" cy="4909739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098854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90919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290984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E815C3-EA89-EF43-83E5-6BC3E05D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49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F3037B-1C48-8541-B535-58A0D8408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0" y="6188662"/>
            <a:ext cx="1378271" cy="64345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1BC835E-1FDE-6041-8926-84031BDA9C3E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BB676755-0E40-6F4B-AD9C-FFCD5A442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02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3434" y="0"/>
            <a:ext cx="4023933" cy="685800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39" y="1271626"/>
            <a:ext cx="2408238" cy="4909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83" y="1271626"/>
            <a:ext cx="2408238" cy="4909739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411681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88384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101771" y="1171169"/>
            <a:ext cx="5401129" cy="1028700"/>
          </a:xfrm>
        </p:spPr>
        <p:txBody>
          <a:bodyPr/>
          <a:lstStyle>
            <a:lvl1pPr>
              <a:lnSpc>
                <a:spcPct val="100000"/>
              </a:lnSpc>
              <a:defRPr sz="32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81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44619" y="3316697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95619" y="2313211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833919" y="136052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473840" y="4051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959945" y="39103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056893" y="-24302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1C6300-5826-004E-AE7F-E062A3C4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8693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id="{BD80ABFB-92CE-9A48-ABAC-163856957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D354AA-690E-A840-BB35-89E92223E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223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9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631FDD3D-8ED8-CE46-BAA2-72A8866A9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2409957" y="4437954"/>
            <a:ext cx="2331719" cy="21793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1CD14E-4A4D-B744-99A0-27C09CA41F71}"/>
              </a:ext>
            </a:extLst>
          </p:cNvPr>
          <p:cNvSpPr/>
          <p:nvPr userDrawn="1"/>
        </p:nvSpPr>
        <p:spPr>
          <a:xfrm>
            <a:off x="-370703" y="985696"/>
            <a:ext cx="4795509" cy="4795509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D03C6C9-AEF7-7D4A-A337-2DA1DC1A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76" y="2389412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>
                <a:latin typeface="Prometo Medium" panose="020B0704030203060203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1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F71052-DA50-4B4B-8DFB-1DABC7DF992D}"/>
              </a:ext>
            </a:extLst>
          </p:cNvPr>
          <p:cNvSpPr/>
          <p:nvPr userDrawn="1"/>
        </p:nvSpPr>
        <p:spPr>
          <a:xfrm>
            <a:off x="10239153" y="382772"/>
            <a:ext cx="1743740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817CDA-7B77-AB40-BB83-5A74ECA3C43C}"/>
              </a:ext>
            </a:extLst>
          </p:cNvPr>
          <p:cNvSpPr/>
          <p:nvPr userDrawn="1"/>
        </p:nvSpPr>
        <p:spPr>
          <a:xfrm>
            <a:off x="9841783" y="325400"/>
            <a:ext cx="4700433" cy="470043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DF4CBD03-A70F-1748-A3E3-DA22AF751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4943790" y="4437954"/>
            <a:ext cx="2331719" cy="2179388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1C1B83B-3828-BC4C-8CF0-14A7E57C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75" y="2302071"/>
            <a:ext cx="4892958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9E5534A-D5FE-9440-AE5B-B141C578A7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9398" y="1432831"/>
            <a:ext cx="5687367" cy="4324874"/>
          </a:xfr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C581AF7-14F2-A444-B73B-0A2E5A89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74" y="1051047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63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074" y="1054736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3CB26DEB-9258-F842-8984-237859FC8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4087166"/>
            <a:ext cx="2331719" cy="2770834"/>
          </a:xfrm>
          <a:prstGeom prst="rect">
            <a:avLst/>
          </a:prstGeom>
          <a:noFill/>
        </p:spPr>
      </p:pic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85CAB737-5A33-3341-93BA-CB3E607FC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1334822"/>
            <a:ext cx="2331719" cy="2770834"/>
          </a:xfrm>
          <a:prstGeom prst="rect">
            <a:avLst/>
          </a:prstGeom>
          <a:noFill/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7E081F6A-6EBD-3D4A-9D66-E06E6CAC7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68147" r="37010"/>
          <a:stretch/>
        </p:blipFill>
        <p:spPr>
          <a:xfrm>
            <a:off x="6277809" y="0"/>
            <a:ext cx="2331719" cy="1349350"/>
          </a:xfrm>
          <a:prstGeom prst="rect">
            <a:avLst/>
          </a:prstGeom>
          <a:noFill/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7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040835" y="-626165"/>
            <a:ext cx="8110330" cy="811033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699" y="1153918"/>
            <a:ext cx="9833429" cy="1028700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4699" y="2343436"/>
            <a:ext cx="9833429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3F8FBF-0CA9-7D44-9C23-E0C23578A643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0" y="6188662"/>
            <a:ext cx="1378271" cy="64345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CEF597-DB9C-6745-9BD8-58F51E22A892}"/>
              </a:ext>
            </a:extLst>
          </p:cNvPr>
          <p:cNvSpPr txBox="1">
            <a:spLocks/>
          </p:cNvSpPr>
          <p:nvPr userDrawn="1"/>
        </p:nvSpPr>
        <p:spPr>
          <a:xfrm>
            <a:off x="854699" y="589281"/>
            <a:ext cx="4187371" cy="579120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0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r>
              <a:rPr lang="en-US" sz="1000" b="0" i="0" baseline="0" dirty="0">
                <a:latin typeface="Century Gothic" panose="020B0502020202020204" pitchFamily="34" charset="0"/>
              </a:rPr>
              <a:t>Enterprise Imaging: A Conversation with our Clinical Colleagues</a:t>
            </a:r>
            <a:endParaRPr lang="en-US" sz="1000" b="0" i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89" r:id="rId18"/>
    <p:sldLayoutId id="2147483694" r:id="rId19"/>
    <p:sldLayoutId id="2147483690" r:id="rId20"/>
    <p:sldLayoutId id="2147483696" r:id="rId21"/>
    <p:sldLayoutId id="2147483695" r:id="rId22"/>
    <p:sldLayoutId id="2147483691" r:id="rId23"/>
    <p:sldLayoutId id="2147483692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</p:sldLayoutIdLst>
  <p:hf hdr="0" ftr="0"/>
  <p:txStyles>
    <p:titleStyle>
      <a:lvl1pPr algn="l" defTabSz="914318" rtl="0" eaLnBrk="1" latinLnBrk="0" hangingPunct="1">
        <a:lnSpc>
          <a:spcPct val="75000"/>
        </a:lnSpc>
        <a:spcBef>
          <a:spcPct val="0"/>
        </a:spcBef>
        <a:buNone/>
        <a:defRPr sz="3600" b="0" i="1" kern="1200" spc="0" baseline="0">
          <a:solidFill>
            <a:srgbClr val="1E22AA"/>
          </a:solidFill>
          <a:latin typeface="Prometo Medium" panose="020B0704030203060203" pitchFamily="34" charset="0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FF5A5A"/>
          </a:solidFill>
          <a:latin typeface="Century Gothic" panose="020B0502020202020204" pitchFamily="34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6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4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b="0" i="0" kern="1200" baseline="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9" pos="7200">
          <p15:clr>
            <a:srgbClr val="F26B43"/>
          </p15:clr>
        </p15:guide>
        <p15:guide id="48" pos="1005">
          <p15:clr>
            <a:srgbClr val="F26B43"/>
          </p15:clr>
        </p15:guide>
        <p15:guide id="51" orient="horz" pos="1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0.svg"/><Relationship Id="rId3" Type="http://schemas.openxmlformats.org/officeDocument/2006/relationships/image" Target="../media/image19.png"/><Relationship Id="rId7" Type="http://schemas.openxmlformats.org/officeDocument/2006/relationships/image" Target="../media/image24.sv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26.svg"/><Relationship Id="rId14" Type="http://schemas.openxmlformats.org/officeDocument/2006/relationships/hyperlink" Target="http://www.himss.org/membership-participation/physician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7.png"/><Relationship Id="rId7" Type="http://schemas.openxmlformats.org/officeDocument/2006/relationships/hyperlink" Target="https://www.himss.org/enterprise-imag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svg"/><Relationship Id="rId5" Type="http://schemas.openxmlformats.org/officeDocument/2006/relationships/image" Target="../media/image38.png"/><Relationship Id="rId10" Type="http://schemas.openxmlformats.org/officeDocument/2006/relationships/image" Target="../media/image24.svg"/><Relationship Id="rId4" Type="http://schemas.openxmlformats.org/officeDocument/2006/relationships/image" Target="../media/image320.sv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hyperlink" Target="mailto:tpongco@himss.org" TargetMode="External"/><Relationship Id="rId4" Type="http://schemas.openxmlformats.org/officeDocument/2006/relationships/hyperlink" Target="mailto:ypatrick@hims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0517" y="6390178"/>
            <a:ext cx="513735" cy="227164"/>
          </a:xfrm>
          <a:noFill/>
          <a:ln>
            <a:noFill/>
          </a:ln>
        </p:spPr>
        <p:txBody>
          <a:bodyPr>
            <a:normAutofit/>
          </a:bodyPr>
          <a:lstStyle/>
          <a:p>
            <a:fld id="{2F8AF2E6-64A8-0F46-AF27-0A96D82A033B}" type="slidenum">
              <a:rPr lang="en-US" smtClean="0"/>
              <a:t>1</a:t>
            </a:fld>
            <a:endParaRPr lang="en-US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3178E4C-1259-1943-8CB4-C222AF264339}"/>
              </a:ext>
            </a:extLst>
          </p:cNvPr>
          <p:cNvSpPr txBox="1">
            <a:spLocks/>
          </p:cNvSpPr>
          <p:nvPr/>
        </p:nvSpPr>
        <p:spPr>
          <a:xfrm>
            <a:off x="810883" y="2389412"/>
            <a:ext cx="10948726" cy="1783443"/>
          </a:xfrm>
          <a:prstGeom prst="rect">
            <a:avLst/>
          </a:prstGeom>
        </p:spPr>
        <p:txBody>
          <a:bodyPr wrap="square" lIns="0" r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FFFF"/>
                </a:solidFill>
                <a:latin typeface="Prometo Medium" panose="020B0704030203060203" pitchFamily="34" charset="0"/>
              </a:rPr>
              <a:t>Enterprise Imaging: A Conversation with our Clinical Colleagues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noFill/>
          <a:ln>
            <a:noFill/>
          </a:ln>
        </p:spPr>
        <p:txBody>
          <a:bodyPr>
            <a:normAutofit/>
          </a:bodyPr>
          <a:lstStyle/>
          <a:p>
            <a:fld id="{2F8AF2E6-64A8-0F46-AF27-0A96D82A033B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0335" y="4786560"/>
            <a:ext cx="3811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Prometo Medium" panose="020B0704030203060203" pitchFamily="34" charset="0"/>
              </a:rPr>
              <a:t>September 09, </a:t>
            </a:r>
            <a:r>
              <a:rPr lang="en-US" sz="2000" dirty="0">
                <a:solidFill>
                  <a:schemeClr val="accent2"/>
                </a:solidFill>
                <a:latin typeface="Prometo Medium" panose="020B0704030203060203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9841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36EF16-AE0B-9B47-8FFF-4C7ACE37A4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9"/>
          <a:stretch/>
        </p:blipFill>
        <p:spPr>
          <a:xfrm>
            <a:off x="8523925" y="4847213"/>
            <a:ext cx="2648485" cy="1589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697EFE-C364-994B-8BE2-4ECDC5C5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5EAAA-A4CF-9847-99D7-B0CBCA1D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8" y="1714500"/>
            <a:ext cx="9833429" cy="3429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Tell us about your organizations Enterprise Imaging program:</a:t>
            </a:r>
          </a:p>
          <a:p>
            <a:pPr marL="692150" lvl="1" indent="-342900">
              <a:buFont typeface="+mj-lt"/>
              <a:buAutoNum type="alphaUcPeriod"/>
            </a:pPr>
            <a:r>
              <a:rPr lang="en-US" dirty="0"/>
              <a:t>We have a well-developed program (Full digital image management in at least ten service areas, multiple types of images managed (photo, POCUS, </a:t>
            </a:r>
            <a:r>
              <a:rPr lang="en-US" dirty="0" err="1"/>
              <a:t>etc</a:t>
            </a:r>
            <a:r>
              <a:rPr lang="en-US" dirty="0" smtClean="0"/>
              <a:t>).</a:t>
            </a:r>
            <a:br>
              <a:rPr lang="en-US" dirty="0" smtClean="0"/>
            </a:br>
            <a:endParaRPr lang="en-US" dirty="0"/>
          </a:p>
          <a:p>
            <a:pPr marL="692150" lvl="1" indent="-342900">
              <a:buFont typeface="+mj-lt"/>
              <a:buAutoNum type="alphaUcPeriod"/>
            </a:pPr>
            <a:r>
              <a:rPr lang="en-US" dirty="0"/>
              <a:t>We are actively building a program (Full digital management in at least four service areas, multiple type of images managed (photo, POCUS, etc.) </a:t>
            </a:r>
          </a:p>
          <a:p>
            <a:pPr marL="692150" lvl="1" indent="-342900">
              <a:buFont typeface="+mj-lt"/>
              <a:buAutoNum type="alphaUcPeriod"/>
            </a:pPr>
            <a:endParaRPr lang="en-US" dirty="0"/>
          </a:p>
          <a:p>
            <a:pPr marL="692150" lvl="1" indent="-342900">
              <a:buFont typeface="+mj-lt"/>
              <a:buAutoNum type="alphaUcPeriod"/>
            </a:pPr>
            <a:r>
              <a:rPr lang="en-US" dirty="0"/>
              <a:t>We are in the early stages of development (Full digital management in at least two service areas).</a:t>
            </a:r>
          </a:p>
          <a:p>
            <a:pPr marL="692150" lvl="1" indent="-342900">
              <a:buFont typeface="+mj-lt"/>
              <a:buAutoNum type="alphaUcPeriod"/>
            </a:pPr>
            <a:endParaRPr lang="en-US" dirty="0"/>
          </a:p>
          <a:p>
            <a:pPr marL="692150" lvl="1" indent="-342900">
              <a:buFont typeface="+mj-lt"/>
              <a:buAutoNum type="alphaUcPeriod"/>
            </a:pPr>
            <a:r>
              <a:rPr lang="en-US" dirty="0"/>
              <a:t>We have not yet begun</a:t>
            </a:r>
          </a:p>
          <a:p>
            <a:pPr marL="692150" lvl="1" indent="-342900">
              <a:buFont typeface="+mj-lt"/>
              <a:buAutoNum type="alphaUcPeriod"/>
            </a:pPr>
            <a:endParaRPr lang="en-US" dirty="0"/>
          </a:p>
          <a:p>
            <a:pPr marL="692150" lvl="1" indent="-342900">
              <a:buFont typeface="+mj-lt"/>
              <a:buAutoNum type="alphaUcPeriod"/>
            </a:pPr>
            <a:r>
              <a:rPr lang="en-US" dirty="0"/>
              <a:t>We have decided not to create a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863B1-3FD6-F04B-B15E-3875036DD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DFA494C-E5E5-6641-865A-FFDE6B7563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r="6626" b="7046"/>
          <a:stretch/>
        </p:blipFill>
        <p:spPr>
          <a:xfrm>
            <a:off x="7672263" y="2351824"/>
            <a:ext cx="3688254" cy="27546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697EFE-C364-994B-8BE2-4ECDC5C5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5EAAA-A4CF-9847-99D7-B0CBCA1D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8" y="1837837"/>
            <a:ext cx="9833429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Who should be responsible for Enterprise Imaging?</a:t>
            </a:r>
          </a:p>
          <a:p>
            <a:pPr marL="457200" indent="-457200">
              <a:buAutoNum type="arabicPeriod"/>
            </a:pPr>
            <a:r>
              <a:rPr lang="en-US" b="0" dirty="0"/>
              <a:t>CIO</a:t>
            </a:r>
          </a:p>
          <a:p>
            <a:pPr marL="457200" indent="-457200">
              <a:buAutoNum type="arabicPeriod"/>
            </a:pPr>
            <a:r>
              <a:rPr lang="en-US" b="0" dirty="0"/>
              <a:t>CMIO</a:t>
            </a:r>
          </a:p>
          <a:p>
            <a:pPr marL="457200" indent="-457200">
              <a:buAutoNum type="arabicPeriod"/>
            </a:pPr>
            <a:r>
              <a:rPr lang="en-US" b="0" dirty="0"/>
              <a:t>IT medical director</a:t>
            </a:r>
          </a:p>
          <a:p>
            <a:pPr marL="457200" indent="-457200">
              <a:buAutoNum type="arabicPeriod"/>
            </a:pPr>
            <a:r>
              <a:rPr lang="en-US" b="0" dirty="0"/>
              <a:t>Chair of Radiology</a:t>
            </a:r>
          </a:p>
          <a:p>
            <a:pPr marL="457200" indent="-457200">
              <a:buAutoNum type="arabicPeriod"/>
            </a:pPr>
            <a:r>
              <a:rPr lang="en-US" b="0" dirty="0"/>
              <a:t>Other, respond in chat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863B1-3FD6-F04B-B15E-3875036DD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7EFE-C364-994B-8BE2-4ECDC5C5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5EAAA-A4CF-9847-99D7-B0CBCA1D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9" y="1823981"/>
            <a:ext cx="9833429" cy="44568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dirty="0"/>
              <a:t>Does a lack of access to medical images hamper your care of the patient?  </a:t>
            </a:r>
          </a:p>
          <a:p>
            <a:pPr marL="0" indent="0">
              <a:buNone/>
            </a:pPr>
            <a:r>
              <a:rPr lang="en-US" sz="2100" dirty="0"/>
              <a:t>Examples:  </a:t>
            </a:r>
          </a:p>
          <a:p>
            <a:r>
              <a:rPr lang="en-US" sz="2100" dirty="0"/>
              <a:t>By location</a:t>
            </a:r>
          </a:p>
          <a:p>
            <a:pPr lvl="1"/>
            <a:r>
              <a:rPr lang="en-US" sz="2100" dirty="0"/>
              <a:t>Lack of mobile access to images</a:t>
            </a:r>
          </a:p>
          <a:p>
            <a:pPr lvl="1"/>
            <a:r>
              <a:rPr lang="en-US" sz="2100" dirty="0"/>
              <a:t>Lack of access in the exam room</a:t>
            </a:r>
          </a:p>
          <a:p>
            <a:r>
              <a:rPr lang="en-US" sz="2100" dirty="0"/>
              <a:t>By image type</a:t>
            </a:r>
          </a:p>
          <a:p>
            <a:pPr lvl="1"/>
            <a:r>
              <a:rPr lang="en-US" sz="2100" dirty="0"/>
              <a:t>Lack of access to photographs or other </a:t>
            </a:r>
            <a:r>
              <a:rPr lang="en-US" sz="2100" dirty="0" smtClean="0"/>
              <a:t>images</a:t>
            </a:r>
            <a:endParaRPr lang="en-US" sz="2100" dirty="0"/>
          </a:p>
          <a:p>
            <a:pPr marL="1028700" lvl="3" indent="-457200">
              <a:buAutoNum type="arabicPeriod"/>
            </a:pPr>
            <a:r>
              <a:rPr lang="en-US" sz="1900" b="0" dirty="0"/>
              <a:t>Often</a:t>
            </a:r>
          </a:p>
          <a:p>
            <a:pPr marL="1028700" lvl="3" indent="-457200">
              <a:buAutoNum type="arabicPeriod"/>
            </a:pPr>
            <a:r>
              <a:rPr lang="en-US" sz="1900" b="0" dirty="0"/>
              <a:t>Sometimes</a:t>
            </a:r>
          </a:p>
          <a:p>
            <a:pPr marL="1028700" lvl="3" indent="-457200">
              <a:buAutoNum type="arabicPeriod"/>
            </a:pPr>
            <a:r>
              <a:rPr lang="en-US" sz="1900" b="0" dirty="0"/>
              <a:t>Not really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863B1-3FD6-F04B-B15E-3875036DD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82986494-EF3F-7744-A3AC-1745C9B743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" t="23434" b="8143"/>
          <a:stretch/>
        </p:blipFill>
        <p:spPr>
          <a:xfrm>
            <a:off x="7090348" y="2727865"/>
            <a:ext cx="4783904" cy="218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7EFE-C364-994B-8BE2-4ECDC5C5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5EAAA-A4CF-9847-99D7-B0CBCA1DF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 you share images with the patient during a clinical visit?</a:t>
            </a:r>
          </a:p>
          <a:p>
            <a:pPr marL="457200" indent="-457200">
              <a:buAutoNum type="arabicPeriod"/>
            </a:pPr>
            <a:r>
              <a:rPr lang="en-US" b="0" dirty="0"/>
              <a:t>Always</a:t>
            </a:r>
          </a:p>
          <a:p>
            <a:pPr marL="457200" indent="-457200">
              <a:buAutoNum type="arabicPeriod"/>
            </a:pPr>
            <a:r>
              <a:rPr lang="en-US" b="0" dirty="0"/>
              <a:t>Sometimes</a:t>
            </a:r>
          </a:p>
          <a:p>
            <a:pPr marL="457200" indent="-457200">
              <a:buAutoNum type="arabicPeriod"/>
            </a:pPr>
            <a:r>
              <a:rPr lang="en-US" b="0" dirty="0"/>
              <a:t>Only if they ask</a:t>
            </a:r>
          </a:p>
          <a:p>
            <a:pPr marL="457200" indent="-457200">
              <a:buAutoNum type="arabicPeriod"/>
            </a:pPr>
            <a:r>
              <a:rPr lang="en-US" b="0" dirty="0"/>
              <a:t>Never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863B1-3FD6-F04B-B15E-3875036DD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A person sitting at a desk in front of a computer&#10;&#10;Description automatically generated">
            <a:extLst>
              <a:ext uri="{FF2B5EF4-FFF2-40B4-BE49-F238E27FC236}">
                <a16:creationId xmlns:a16="http://schemas.microsoft.com/office/drawing/2014/main" id="{81483066-6C83-8241-8041-47F85878F2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15" y="3160838"/>
            <a:ext cx="3610602" cy="240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626C039-8FCE-B245-86ED-54911FA05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3" y="927352"/>
            <a:ext cx="9833429" cy="1028700"/>
          </a:xfrm>
        </p:spPr>
        <p:txBody>
          <a:bodyPr/>
          <a:lstStyle/>
          <a:p>
            <a:r>
              <a:rPr lang="en-US" dirty="0"/>
              <a:t>Role of Population Imaging</a:t>
            </a:r>
            <a:br>
              <a:rPr lang="en-US" dirty="0"/>
            </a:br>
            <a:r>
              <a:rPr lang="en-US" sz="2000" i="0" dirty="0">
                <a:solidFill>
                  <a:schemeClr val="accent3"/>
                </a:solidFill>
                <a:latin typeface="Century Gothic" panose="020B0502020202020204" pitchFamily="34" charset="0"/>
              </a:rPr>
              <a:t/>
            </a:r>
            <a:br>
              <a:rPr lang="en-US" sz="2000" i="0" dirty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endParaRPr lang="en-US" sz="2000" i="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E7DC4BD-6DD7-C242-99A2-4D45007C7D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45" y="4747738"/>
            <a:ext cx="5656397" cy="19679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D9592B-099C-384D-AD77-83AA4013F7D4}"/>
              </a:ext>
            </a:extLst>
          </p:cNvPr>
          <p:cNvSpPr txBox="1"/>
          <p:nvPr/>
        </p:nvSpPr>
        <p:spPr>
          <a:xfrm>
            <a:off x="3533987" y="1549954"/>
            <a:ext cx="4635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Patient reported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Social determinants of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Patient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Activity based costing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Risk stratification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Care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Enterprise data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Enhanced clinical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Advanced analytics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687959-24E7-1C4A-8EF7-9CB35C77AA89}"/>
              </a:ext>
            </a:extLst>
          </p:cNvPr>
          <p:cNvGrpSpPr/>
          <p:nvPr/>
        </p:nvGrpSpPr>
        <p:grpSpPr>
          <a:xfrm>
            <a:off x="6346460" y="2023653"/>
            <a:ext cx="1341432" cy="1491588"/>
            <a:chOff x="6354618" y="2191496"/>
            <a:chExt cx="1341432" cy="1491588"/>
          </a:xfrm>
        </p:grpSpPr>
        <p:pic>
          <p:nvPicPr>
            <p:cNvPr id="12" name="Graphic 11" descr="Checkmark">
              <a:extLst>
                <a:ext uri="{FF2B5EF4-FFF2-40B4-BE49-F238E27FC236}">
                  <a16:creationId xmlns:a16="http://schemas.microsoft.com/office/drawing/2014/main" id="{4D2D9840-793A-3046-87E9-C9B663DD6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08618" y="2191496"/>
              <a:ext cx="406401" cy="457200"/>
            </a:xfrm>
            <a:prstGeom prst="rect">
              <a:avLst/>
            </a:prstGeom>
          </p:spPr>
        </p:pic>
        <p:pic>
          <p:nvPicPr>
            <p:cNvPr id="14" name="Graphic 13" descr="Checkmark">
              <a:extLst>
                <a:ext uri="{FF2B5EF4-FFF2-40B4-BE49-F238E27FC236}">
                  <a16:creationId xmlns:a16="http://schemas.microsoft.com/office/drawing/2014/main" id="{6ADF22D0-EAE3-1243-8434-4A267723D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89649" y="3248891"/>
              <a:ext cx="406401" cy="434193"/>
            </a:xfrm>
            <a:prstGeom prst="rect">
              <a:avLst/>
            </a:prstGeom>
          </p:spPr>
        </p:pic>
        <p:pic>
          <p:nvPicPr>
            <p:cNvPr id="15" name="Graphic 14" descr="Checkmark">
              <a:extLst>
                <a:ext uri="{FF2B5EF4-FFF2-40B4-BE49-F238E27FC236}">
                  <a16:creationId xmlns:a16="http://schemas.microsoft.com/office/drawing/2014/main" id="{FDBEDBD3-8D8A-1047-8523-EE03EB625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54618" y="2971800"/>
              <a:ext cx="406401" cy="4572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6897C7-50F4-3946-8306-C27C659905F5}"/>
              </a:ext>
            </a:extLst>
          </p:cNvPr>
          <p:cNvGrpSpPr/>
          <p:nvPr/>
        </p:nvGrpSpPr>
        <p:grpSpPr>
          <a:xfrm>
            <a:off x="6142214" y="2598490"/>
            <a:ext cx="2500228" cy="1371599"/>
            <a:chOff x="6139720" y="2589211"/>
            <a:chExt cx="2500228" cy="137159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F72D274-1949-2E41-B2B5-70093EC5FD1D}"/>
                </a:ext>
              </a:extLst>
            </p:cNvPr>
            <p:cNvGrpSpPr/>
            <p:nvPr/>
          </p:nvGrpSpPr>
          <p:grpSpPr>
            <a:xfrm>
              <a:off x="6139720" y="2589211"/>
              <a:ext cx="2500228" cy="1052946"/>
              <a:chOff x="4474305" y="2773389"/>
              <a:chExt cx="2500228" cy="1052946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B49E0F66-4F2B-B549-B597-E72ED092F144}"/>
                  </a:ext>
                </a:extLst>
              </p:cNvPr>
              <p:cNvCxnSpPr/>
              <p:nvPr/>
            </p:nvCxnSpPr>
            <p:spPr>
              <a:xfrm flipH="1">
                <a:off x="4872580" y="2773389"/>
                <a:ext cx="731831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B3B4088-4683-EC4E-BC46-A27A92A381ED}"/>
                  </a:ext>
                </a:extLst>
              </p:cNvPr>
              <p:cNvCxnSpPr/>
              <p:nvPr/>
            </p:nvCxnSpPr>
            <p:spPr>
              <a:xfrm flipH="1">
                <a:off x="4474305" y="3018230"/>
                <a:ext cx="731831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EDBFDE57-24C1-3348-8ECE-DC5542824C0F}"/>
                  </a:ext>
                </a:extLst>
              </p:cNvPr>
              <p:cNvCxnSpPr/>
              <p:nvPr/>
            </p:nvCxnSpPr>
            <p:spPr>
              <a:xfrm flipH="1">
                <a:off x="6242702" y="3826335"/>
                <a:ext cx="731831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F0EE205-EB7B-D947-BB7A-55AE33809659}"/>
                </a:ext>
              </a:extLst>
            </p:cNvPr>
            <p:cNvCxnSpPr/>
            <p:nvPr/>
          </p:nvCxnSpPr>
          <p:spPr>
            <a:xfrm flipH="1">
              <a:off x="6324445" y="3960810"/>
              <a:ext cx="731831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46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B91C91-F1C8-434E-9F3B-B15A99D4B278}"/>
              </a:ext>
            </a:extLst>
          </p:cNvPr>
          <p:cNvSpPr/>
          <p:nvPr/>
        </p:nvSpPr>
        <p:spPr>
          <a:xfrm>
            <a:off x="287079" y="6220047"/>
            <a:ext cx="1669312" cy="54226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872682-DA14-D041-A064-D9EB293A4BE3}"/>
              </a:ext>
            </a:extLst>
          </p:cNvPr>
          <p:cNvSpPr/>
          <p:nvPr/>
        </p:nvSpPr>
        <p:spPr>
          <a:xfrm>
            <a:off x="10451804" y="6220047"/>
            <a:ext cx="1669312" cy="54226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5ED1B1-E5A8-FA4E-B990-987BD713B384}"/>
              </a:ext>
            </a:extLst>
          </p:cNvPr>
          <p:cNvGrpSpPr/>
          <p:nvPr/>
        </p:nvGrpSpPr>
        <p:grpSpPr>
          <a:xfrm>
            <a:off x="10752013" y="10633"/>
            <a:ext cx="1439987" cy="6858000"/>
            <a:chOff x="1650797" y="10633"/>
            <a:chExt cx="1439987" cy="6858000"/>
          </a:xfrm>
        </p:grpSpPr>
        <p:pic>
          <p:nvPicPr>
            <p:cNvPr id="21" name="Picture Placeholder 4">
              <a:extLst>
                <a:ext uri="{FF2B5EF4-FFF2-40B4-BE49-F238E27FC236}">
                  <a16:creationId xmlns:a16="http://schemas.microsoft.com/office/drawing/2014/main" id="{299D73CA-A2E6-7A44-A68F-3D064F9FC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58597"/>
            <a:stretch/>
          </p:blipFill>
          <p:spPr>
            <a:xfrm>
              <a:off x="1650797" y="4097799"/>
              <a:ext cx="1418909" cy="2770834"/>
            </a:xfrm>
            <a:prstGeom prst="rect">
              <a:avLst/>
            </a:prstGeom>
            <a:noFill/>
          </p:spPr>
        </p:pic>
        <p:pic>
          <p:nvPicPr>
            <p:cNvPr id="22" name="Picture Placeholder 4">
              <a:extLst>
                <a:ext uri="{FF2B5EF4-FFF2-40B4-BE49-F238E27FC236}">
                  <a16:creationId xmlns:a16="http://schemas.microsoft.com/office/drawing/2014/main" id="{A71C2BC1-4156-8E43-B54E-90999A9E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58098"/>
            <a:stretch/>
          </p:blipFill>
          <p:spPr>
            <a:xfrm>
              <a:off x="1650797" y="1345455"/>
              <a:ext cx="1439987" cy="2770834"/>
            </a:xfrm>
            <a:prstGeom prst="rect">
              <a:avLst/>
            </a:prstGeom>
            <a:noFill/>
          </p:spPr>
        </p:pic>
        <p:pic>
          <p:nvPicPr>
            <p:cNvPr id="23" name="Picture Placeholder 4">
              <a:extLst>
                <a:ext uri="{FF2B5EF4-FFF2-40B4-BE49-F238E27FC236}">
                  <a16:creationId xmlns:a16="http://schemas.microsoft.com/office/drawing/2014/main" id="{22CF91D4-4B2D-574B-92FC-60E3600F5C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68147" r="58098"/>
            <a:stretch/>
          </p:blipFill>
          <p:spPr>
            <a:xfrm>
              <a:off x="1650797" y="10633"/>
              <a:ext cx="1439987" cy="1349350"/>
            </a:xfrm>
            <a:prstGeom prst="rect">
              <a:avLst/>
            </a:prstGeom>
            <a:noFill/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29878DD-B768-934C-AA5A-46893C2EA9E1}"/>
              </a:ext>
            </a:extLst>
          </p:cNvPr>
          <p:cNvGrpSpPr/>
          <p:nvPr/>
        </p:nvGrpSpPr>
        <p:grpSpPr>
          <a:xfrm>
            <a:off x="8391839" y="10633"/>
            <a:ext cx="2331719" cy="6858000"/>
            <a:chOff x="1650797" y="10633"/>
            <a:chExt cx="2331719" cy="6858000"/>
          </a:xfrm>
        </p:grpSpPr>
        <p:pic>
          <p:nvPicPr>
            <p:cNvPr id="25" name="Picture Placeholder 4">
              <a:extLst>
                <a:ext uri="{FF2B5EF4-FFF2-40B4-BE49-F238E27FC236}">
                  <a16:creationId xmlns:a16="http://schemas.microsoft.com/office/drawing/2014/main" id="{1BAC1E0A-0907-1A4D-9422-90F2149911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37010"/>
            <a:stretch/>
          </p:blipFill>
          <p:spPr>
            <a:xfrm>
              <a:off x="1650797" y="4097799"/>
              <a:ext cx="2331719" cy="2770834"/>
            </a:xfrm>
            <a:prstGeom prst="rect">
              <a:avLst/>
            </a:prstGeom>
            <a:noFill/>
          </p:spPr>
        </p:pic>
        <p:pic>
          <p:nvPicPr>
            <p:cNvPr id="26" name="Picture Placeholder 4">
              <a:extLst>
                <a:ext uri="{FF2B5EF4-FFF2-40B4-BE49-F238E27FC236}">
                  <a16:creationId xmlns:a16="http://schemas.microsoft.com/office/drawing/2014/main" id="{E65B9CA3-2FDA-E442-915E-9C16ECDA1B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37010"/>
            <a:stretch/>
          </p:blipFill>
          <p:spPr>
            <a:xfrm>
              <a:off x="1650797" y="1345455"/>
              <a:ext cx="2331719" cy="2770834"/>
            </a:xfrm>
            <a:prstGeom prst="rect">
              <a:avLst/>
            </a:prstGeom>
            <a:noFill/>
          </p:spPr>
        </p:pic>
        <p:pic>
          <p:nvPicPr>
            <p:cNvPr id="27" name="Picture Placeholder 4">
              <a:extLst>
                <a:ext uri="{FF2B5EF4-FFF2-40B4-BE49-F238E27FC236}">
                  <a16:creationId xmlns:a16="http://schemas.microsoft.com/office/drawing/2014/main" id="{A524B5C4-0ADA-9345-9014-50D5F9DAAD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68147" r="37010"/>
            <a:stretch/>
          </p:blipFill>
          <p:spPr>
            <a:xfrm>
              <a:off x="1650797" y="10633"/>
              <a:ext cx="2331719" cy="1349350"/>
            </a:xfrm>
            <a:prstGeom prst="rect">
              <a:avLst/>
            </a:prstGeom>
            <a:noFill/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71D0EE8-6CA4-E442-8E7A-5149D9099E5E}"/>
              </a:ext>
            </a:extLst>
          </p:cNvPr>
          <p:cNvGrpSpPr/>
          <p:nvPr/>
        </p:nvGrpSpPr>
        <p:grpSpPr>
          <a:xfrm>
            <a:off x="1650797" y="10633"/>
            <a:ext cx="2331719" cy="6858000"/>
            <a:chOff x="1650797" y="10633"/>
            <a:chExt cx="2331719" cy="6858000"/>
          </a:xfrm>
        </p:grpSpPr>
        <p:pic>
          <p:nvPicPr>
            <p:cNvPr id="13" name="Picture Placeholder 4">
              <a:extLst>
                <a:ext uri="{FF2B5EF4-FFF2-40B4-BE49-F238E27FC236}">
                  <a16:creationId xmlns:a16="http://schemas.microsoft.com/office/drawing/2014/main" id="{E9D235FA-A84C-D646-9627-308AEFCB1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37010"/>
            <a:stretch/>
          </p:blipFill>
          <p:spPr>
            <a:xfrm>
              <a:off x="1650797" y="4097799"/>
              <a:ext cx="2331719" cy="2770834"/>
            </a:xfrm>
            <a:prstGeom prst="rect">
              <a:avLst/>
            </a:prstGeom>
            <a:noFill/>
          </p:spPr>
        </p:pic>
        <p:pic>
          <p:nvPicPr>
            <p:cNvPr id="14" name="Picture Placeholder 4">
              <a:extLst>
                <a:ext uri="{FF2B5EF4-FFF2-40B4-BE49-F238E27FC236}">
                  <a16:creationId xmlns:a16="http://schemas.microsoft.com/office/drawing/2014/main" id="{45222D79-89AF-EE42-BA83-7E6D13E00D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37010"/>
            <a:stretch/>
          </p:blipFill>
          <p:spPr>
            <a:xfrm>
              <a:off x="1650797" y="1345455"/>
              <a:ext cx="2331719" cy="2770834"/>
            </a:xfrm>
            <a:prstGeom prst="rect">
              <a:avLst/>
            </a:prstGeom>
            <a:noFill/>
          </p:spPr>
        </p:pic>
        <p:pic>
          <p:nvPicPr>
            <p:cNvPr id="15" name="Picture Placeholder 4">
              <a:extLst>
                <a:ext uri="{FF2B5EF4-FFF2-40B4-BE49-F238E27FC236}">
                  <a16:creationId xmlns:a16="http://schemas.microsoft.com/office/drawing/2014/main" id="{B207D0BE-F6D3-A740-B4E7-273D5B5513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68147" r="37010"/>
            <a:stretch/>
          </p:blipFill>
          <p:spPr>
            <a:xfrm>
              <a:off x="1650797" y="10633"/>
              <a:ext cx="2331719" cy="1349350"/>
            </a:xfrm>
            <a:prstGeom prst="rect">
              <a:avLst/>
            </a:prstGeom>
            <a:noFill/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5958384-DE00-AF43-9E00-9814BC223DB7}"/>
              </a:ext>
            </a:extLst>
          </p:cNvPr>
          <p:cNvSpPr/>
          <p:nvPr/>
        </p:nvSpPr>
        <p:spPr>
          <a:xfrm>
            <a:off x="1873016" y="-663864"/>
            <a:ext cx="8578788" cy="8578788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E13BDEFF-F01B-BA4B-B2E7-D1118058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016" y="2733809"/>
            <a:ext cx="8578788" cy="1783443"/>
          </a:xfrm>
        </p:spPr>
        <p:txBody>
          <a:bodyPr lIns="457200" tIns="0" rIns="457200" anchor="ctr"/>
          <a:lstStyle/>
          <a:p>
            <a:pPr algn="ctr"/>
            <a:r>
              <a:rPr lang="en-US" sz="7200" dirty="0"/>
              <a:t>Questions?</a:t>
            </a:r>
            <a:r>
              <a:rPr lang="en-US" sz="7200" dirty="0">
                <a:solidFill>
                  <a:srgbClr val="FFFFFF"/>
                </a:solidFill>
              </a:rPr>
              <a:t/>
            </a: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7200" dirty="0">
                <a:solidFill>
                  <a:srgbClr val="FFFFFF"/>
                </a:solidFill>
              </a:rPr>
              <a:t/>
            </a:r>
            <a:br>
              <a:rPr lang="en-US" sz="72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E6D081-9F02-644F-8A86-DDF3E5542BE8}"/>
              </a:ext>
            </a:extLst>
          </p:cNvPr>
          <p:cNvGrpSpPr/>
          <p:nvPr/>
        </p:nvGrpSpPr>
        <p:grpSpPr>
          <a:xfrm>
            <a:off x="0" y="10633"/>
            <a:ext cx="1611456" cy="6858000"/>
            <a:chOff x="2371060" y="10633"/>
            <a:chExt cx="1611456" cy="6858000"/>
          </a:xfrm>
        </p:grpSpPr>
        <p:pic>
          <p:nvPicPr>
            <p:cNvPr id="17" name="Picture Placeholder 4">
              <a:extLst>
                <a:ext uri="{FF2B5EF4-FFF2-40B4-BE49-F238E27FC236}">
                  <a16:creationId xmlns:a16="http://schemas.microsoft.com/office/drawing/2014/main" id="{97CF828B-39D8-7942-A5E0-C908A6D010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81" t="34591" r="37010"/>
            <a:stretch/>
          </p:blipFill>
          <p:spPr>
            <a:xfrm>
              <a:off x="2371060" y="4097799"/>
              <a:ext cx="1611456" cy="2770834"/>
            </a:xfrm>
            <a:prstGeom prst="rect">
              <a:avLst/>
            </a:prstGeom>
            <a:noFill/>
          </p:spPr>
        </p:pic>
        <p:pic>
          <p:nvPicPr>
            <p:cNvPr id="18" name="Picture Placeholder 4">
              <a:extLst>
                <a:ext uri="{FF2B5EF4-FFF2-40B4-BE49-F238E27FC236}">
                  <a16:creationId xmlns:a16="http://schemas.microsoft.com/office/drawing/2014/main" id="{187C1FE0-F7A4-E242-BB3D-D9E897C27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81" t="34591" r="37010"/>
            <a:stretch/>
          </p:blipFill>
          <p:spPr>
            <a:xfrm>
              <a:off x="2371060" y="1345455"/>
              <a:ext cx="1611456" cy="2770834"/>
            </a:xfrm>
            <a:prstGeom prst="rect">
              <a:avLst/>
            </a:prstGeom>
            <a:noFill/>
          </p:spPr>
        </p:pic>
        <p:pic>
          <p:nvPicPr>
            <p:cNvPr id="19" name="Picture Placeholder 4">
              <a:extLst>
                <a:ext uri="{FF2B5EF4-FFF2-40B4-BE49-F238E27FC236}">
                  <a16:creationId xmlns:a16="http://schemas.microsoft.com/office/drawing/2014/main" id="{63EB2BD3-B093-7845-9673-F03B3F187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81" t="68147" r="37010"/>
            <a:stretch/>
          </p:blipFill>
          <p:spPr>
            <a:xfrm>
              <a:off x="2371060" y="10633"/>
              <a:ext cx="1611456" cy="1349350"/>
            </a:xfrm>
            <a:prstGeom prst="rect">
              <a:avLst/>
            </a:prstGeom>
            <a:noFill/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4C3A8D3-5F65-0E41-9074-0D4007937608}"/>
              </a:ext>
            </a:extLst>
          </p:cNvPr>
          <p:cNvGrpSpPr/>
          <p:nvPr/>
        </p:nvGrpSpPr>
        <p:grpSpPr>
          <a:xfrm>
            <a:off x="5294450" y="6188662"/>
            <a:ext cx="1378271" cy="643459"/>
            <a:chOff x="261430" y="6188662"/>
            <a:chExt cx="1378271" cy="64345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74D111D-BA7B-0F45-9B47-555311211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30" y="6188662"/>
              <a:ext cx="1378271" cy="64345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EA4F826-00C4-B24B-B263-74F66AF78E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66"/>
            <a:stretch/>
          </p:blipFill>
          <p:spPr>
            <a:xfrm>
              <a:off x="810883" y="6188663"/>
              <a:ext cx="828818" cy="643457"/>
            </a:xfrm>
            <a:prstGeom prst="rect">
              <a:avLst/>
            </a:prstGeom>
          </p:spPr>
        </p:pic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78615911-F4EE-8B4F-9188-C4BDD198939A}"/>
              </a:ext>
            </a:extLst>
          </p:cNvPr>
          <p:cNvSpPr/>
          <p:nvPr/>
        </p:nvSpPr>
        <p:spPr>
          <a:xfrm>
            <a:off x="11425930" y="6321878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noFill/>
          <a:ln>
            <a:noFill/>
          </a:ln>
        </p:spPr>
        <p:txBody>
          <a:bodyPr>
            <a:normAutofit/>
          </a:bodyPr>
          <a:lstStyle/>
          <a:p>
            <a:fld id="{2F8AF2E6-64A8-0F46-AF27-0A96D82A033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28278" y="1379524"/>
            <a:ext cx="4346094" cy="4346092"/>
          </a:xfrm>
          <a:prstGeom prst="ellipse">
            <a:avLst/>
          </a:prstGeom>
          <a:noFill/>
          <a:ln w="12700">
            <a:solidFill>
              <a:schemeClr val="tx1">
                <a:alpha val="2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606434" y="1398573"/>
            <a:ext cx="701268" cy="7012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813855" y="1407832"/>
            <a:ext cx="701268" cy="7012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59546" y="4182179"/>
            <a:ext cx="701268" cy="7012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77082" y="5439560"/>
            <a:ext cx="701268" cy="7012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Placeholder 6">
            <a:extLst>
              <a:ext uri="{FF2B5EF4-FFF2-40B4-BE49-F238E27FC236}">
                <a16:creationId xmlns:a16="http://schemas.microsoft.com/office/drawing/2014/main" id="{A65900B5-2917-164E-A95C-5B21E09BC2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 t="27080" r="19947" b="34162"/>
          <a:stretch/>
        </p:blipFill>
        <p:spPr>
          <a:xfrm rot="19800000">
            <a:off x="4695853" y="1793681"/>
            <a:ext cx="2662142" cy="343277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16230" y="1643772"/>
            <a:ext cx="339388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Present webinars on telehealth, medical informatics, clinical decision support and best use of EHR systems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1474" y="4875999"/>
            <a:ext cx="290250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Career profiles, education, articles, blogs </a:t>
            </a:r>
          </a:p>
        </p:txBody>
      </p:sp>
      <p:sp>
        <p:nvSpPr>
          <p:cNvPr id="45" name="Freeform 85"/>
          <p:cNvSpPr>
            <a:spLocks noEditPoints="1"/>
          </p:cNvSpPr>
          <p:nvPr/>
        </p:nvSpPr>
        <p:spPr bwMode="auto">
          <a:xfrm>
            <a:off x="4026860" y="4392308"/>
            <a:ext cx="338138" cy="338138"/>
          </a:xfrm>
          <a:custGeom>
            <a:avLst/>
            <a:gdLst>
              <a:gd name="T0" fmla="*/ 95 w 97"/>
              <a:gd name="T1" fmla="*/ 22 h 96"/>
              <a:gd name="T2" fmla="*/ 79 w 97"/>
              <a:gd name="T3" fmla="*/ 2 h 96"/>
              <a:gd name="T4" fmla="*/ 76 w 97"/>
              <a:gd name="T5" fmla="*/ 0 h 96"/>
              <a:gd name="T6" fmla="*/ 4 w 97"/>
              <a:gd name="T7" fmla="*/ 0 h 96"/>
              <a:gd name="T8" fmla="*/ 1 w 97"/>
              <a:gd name="T9" fmla="*/ 2 h 96"/>
              <a:gd name="T10" fmla="*/ 1 w 97"/>
              <a:gd name="T11" fmla="*/ 6 h 96"/>
              <a:gd name="T12" fmla="*/ 11 w 97"/>
              <a:gd name="T13" fmla="*/ 24 h 96"/>
              <a:gd name="T14" fmla="*/ 1 w 97"/>
              <a:gd name="T15" fmla="*/ 42 h 96"/>
              <a:gd name="T16" fmla="*/ 1 w 97"/>
              <a:gd name="T17" fmla="*/ 46 h 96"/>
              <a:gd name="T18" fmla="*/ 4 w 97"/>
              <a:gd name="T19" fmla="*/ 48 h 96"/>
              <a:gd name="T20" fmla="*/ 36 w 97"/>
              <a:gd name="T21" fmla="*/ 48 h 96"/>
              <a:gd name="T22" fmla="*/ 36 w 97"/>
              <a:gd name="T23" fmla="*/ 92 h 96"/>
              <a:gd name="T24" fmla="*/ 40 w 97"/>
              <a:gd name="T25" fmla="*/ 96 h 96"/>
              <a:gd name="T26" fmla="*/ 52 w 97"/>
              <a:gd name="T27" fmla="*/ 96 h 96"/>
              <a:gd name="T28" fmla="*/ 56 w 97"/>
              <a:gd name="T29" fmla="*/ 92 h 96"/>
              <a:gd name="T30" fmla="*/ 56 w 97"/>
              <a:gd name="T31" fmla="*/ 48 h 96"/>
              <a:gd name="T32" fmla="*/ 76 w 97"/>
              <a:gd name="T33" fmla="*/ 48 h 96"/>
              <a:gd name="T34" fmla="*/ 79 w 97"/>
              <a:gd name="T35" fmla="*/ 46 h 96"/>
              <a:gd name="T36" fmla="*/ 95 w 97"/>
              <a:gd name="T37" fmla="*/ 26 h 96"/>
              <a:gd name="T38" fmla="*/ 95 w 97"/>
              <a:gd name="T39" fmla="*/ 22 h 96"/>
              <a:gd name="T40" fmla="*/ 48 w 97"/>
              <a:gd name="T41" fmla="*/ 88 h 96"/>
              <a:gd name="T42" fmla="*/ 44 w 97"/>
              <a:gd name="T43" fmla="*/ 88 h 96"/>
              <a:gd name="T44" fmla="*/ 44 w 97"/>
              <a:gd name="T45" fmla="*/ 48 h 96"/>
              <a:gd name="T46" fmla="*/ 48 w 97"/>
              <a:gd name="T47" fmla="*/ 48 h 96"/>
              <a:gd name="T48" fmla="*/ 48 w 97"/>
              <a:gd name="T49" fmla="*/ 88 h 96"/>
              <a:gd name="T50" fmla="*/ 75 w 97"/>
              <a:gd name="T51" fmla="*/ 40 h 96"/>
              <a:gd name="T52" fmla="*/ 52 w 97"/>
              <a:gd name="T53" fmla="*/ 40 h 96"/>
              <a:gd name="T54" fmla="*/ 40 w 97"/>
              <a:gd name="T55" fmla="*/ 40 h 96"/>
              <a:gd name="T56" fmla="*/ 11 w 97"/>
              <a:gd name="T57" fmla="*/ 40 h 96"/>
              <a:gd name="T58" fmla="*/ 20 w 97"/>
              <a:gd name="T59" fmla="*/ 26 h 96"/>
              <a:gd name="T60" fmla="*/ 20 w 97"/>
              <a:gd name="T61" fmla="*/ 22 h 96"/>
              <a:gd name="T62" fmla="*/ 11 w 97"/>
              <a:gd name="T63" fmla="*/ 8 h 96"/>
              <a:gd name="T64" fmla="*/ 75 w 97"/>
              <a:gd name="T65" fmla="*/ 8 h 96"/>
              <a:gd name="T66" fmla="*/ 87 w 97"/>
              <a:gd name="T67" fmla="*/ 24 h 96"/>
              <a:gd name="T68" fmla="*/ 75 w 97"/>
              <a:gd name="T69" fmla="*/ 4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7" h="96">
                <a:moveTo>
                  <a:pt x="95" y="22"/>
                </a:moveTo>
                <a:cubicBezTo>
                  <a:pt x="79" y="2"/>
                  <a:pt x="79" y="2"/>
                  <a:pt x="79" y="2"/>
                </a:cubicBezTo>
                <a:cubicBezTo>
                  <a:pt x="79" y="0"/>
                  <a:pt x="77" y="0"/>
                  <a:pt x="76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1" y="1"/>
                  <a:pt x="1" y="2"/>
                </a:cubicBezTo>
                <a:cubicBezTo>
                  <a:pt x="0" y="3"/>
                  <a:pt x="0" y="5"/>
                  <a:pt x="1" y="6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43"/>
                  <a:pt x="0" y="45"/>
                  <a:pt x="1" y="46"/>
                </a:cubicBezTo>
                <a:cubicBezTo>
                  <a:pt x="1" y="47"/>
                  <a:pt x="3" y="48"/>
                  <a:pt x="4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4"/>
                  <a:pt x="38" y="96"/>
                  <a:pt x="40" y="96"/>
                </a:cubicBezTo>
                <a:cubicBezTo>
                  <a:pt x="52" y="96"/>
                  <a:pt x="52" y="96"/>
                  <a:pt x="52" y="96"/>
                </a:cubicBezTo>
                <a:cubicBezTo>
                  <a:pt x="55" y="96"/>
                  <a:pt x="56" y="94"/>
                  <a:pt x="56" y="92"/>
                </a:cubicBezTo>
                <a:cubicBezTo>
                  <a:pt x="56" y="48"/>
                  <a:pt x="56" y="48"/>
                  <a:pt x="5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7" y="48"/>
                  <a:pt x="79" y="48"/>
                  <a:pt x="79" y="46"/>
                </a:cubicBezTo>
                <a:cubicBezTo>
                  <a:pt x="95" y="26"/>
                  <a:pt x="95" y="26"/>
                  <a:pt x="95" y="26"/>
                </a:cubicBezTo>
                <a:cubicBezTo>
                  <a:pt x="97" y="25"/>
                  <a:pt x="97" y="23"/>
                  <a:pt x="95" y="22"/>
                </a:cubicBezTo>
                <a:close/>
                <a:moveTo>
                  <a:pt x="48" y="88"/>
                </a:moveTo>
                <a:cubicBezTo>
                  <a:pt x="44" y="88"/>
                  <a:pt x="44" y="88"/>
                  <a:pt x="44" y="88"/>
                </a:cubicBezTo>
                <a:cubicBezTo>
                  <a:pt x="44" y="48"/>
                  <a:pt x="44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lnTo>
                  <a:pt x="48" y="88"/>
                </a:lnTo>
                <a:close/>
                <a:moveTo>
                  <a:pt x="75" y="40"/>
                </a:moveTo>
                <a:cubicBezTo>
                  <a:pt x="52" y="40"/>
                  <a:pt x="52" y="40"/>
                  <a:pt x="52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20" y="26"/>
                  <a:pt x="20" y="26"/>
                  <a:pt x="20" y="26"/>
                </a:cubicBezTo>
                <a:cubicBezTo>
                  <a:pt x="21" y="25"/>
                  <a:pt x="21" y="23"/>
                  <a:pt x="20" y="22"/>
                </a:cubicBezTo>
                <a:cubicBezTo>
                  <a:pt x="11" y="8"/>
                  <a:pt x="11" y="8"/>
                  <a:pt x="11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87" y="24"/>
                  <a:pt x="87" y="24"/>
                  <a:pt x="87" y="24"/>
                </a:cubicBezTo>
                <a:lnTo>
                  <a:pt x="75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6" name="Freeform 104"/>
          <p:cNvSpPr>
            <a:spLocks noEditPoints="1"/>
          </p:cNvSpPr>
          <p:nvPr/>
        </p:nvSpPr>
        <p:spPr bwMode="auto">
          <a:xfrm>
            <a:off x="4844223" y="5447561"/>
            <a:ext cx="236511" cy="317868"/>
          </a:xfrm>
          <a:custGeom>
            <a:avLst/>
            <a:gdLst>
              <a:gd name="T0" fmla="*/ 84 w 88"/>
              <a:gd name="T1" fmla="*/ 39 h 97"/>
              <a:gd name="T2" fmla="*/ 72 w 88"/>
              <a:gd name="T3" fmla="*/ 33 h 97"/>
              <a:gd name="T4" fmla="*/ 71 w 88"/>
              <a:gd name="T5" fmla="*/ 33 h 97"/>
              <a:gd name="T6" fmla="*/ 45 w 88"/>
              <a:gd name="T7" fmla="*/ 36 h 97"/>
              <a:gd name="T8" fmla="*/ 45 w 88"/>
              <a:gd name="T9" fmla="*/ 34 h 97"/>
              <a:gd name="T10" fmla="*/ 26 w 88"/>
              <a:gd name="T11" fmla="*/ 1 h 97"/>
              <a:gd name="T12" fmla="*/ 22 w 88"/>
              <a:gd name="T13" fmla="*/ 2 h 97"/>
              <a:gd name="T14" fmla="*/ 20 w 88"/>
              <a:gd name="T15" fmla="*/ 5 h 97"/>
              <a:gd name="T16" fmla="*/ 20 w 88"/>
              <a:gd name="T17" fmla="*/ 33 h 97"/>
              <a:gd name="T18" fmla="*/ 4 w 88"/>
              <a:gd name="T19" fmla="*/ 33 h 97"/>
              <a:gd name="T20" fmla="*/ 0 w 88"/>
              <a:gd name="T21" fmla="*/ 37 h 97"/>
              <a:gd name="T22" fmla="*/ 0 w 88"/>
              <a:gd name="T23" fmla="*/ 93 h 97"/>
              <a:gd name="T24" fmla="*/ 4 w 88"/>
              <a:gd name="T25" fmla="*/ 97 h 97"/>
              <a:gd name="T26" fmla="*/ 24 w 88"/>
              <a:gd name="T27" fmla="*/ 97 h 97"/>
              <a:gd name="T28" fmla="*/ 28 w 88"/>
              <a:gd name="T29" fmla="*/ 93 h 97"/>
              <a:gd name="T30" fmla="*/ 28 w 88"/>
              <a:gd name="T31" fmla="*/ 92 h 97"/>
              <a:gd name="T32" fmla="*/ 35 w 88"/>
              <a:gd name="T33" fmla="*/ 94 h 97"/>
              <a:gd name="T34" fmla="*/ 69 w 88"/>
              <a:gd name="T35" fmla="*/ 97 h 97"/>
              <a:gd name="T36" fmla="*/ 70 w 88"/>
              <a:gd name="T37" fmla="*/ 97 h 97"/>
              <a:gd name="T38" fmla="*/ 86 w 88"/>
              <a:gd name="T39" fmla="*/ 82 h 97"/>
              <a:gd name="T40" fmla="*/ 88 w 88"/>
              <a:gd name="T41" fmla="*/ 52 h 97"/>
              <a:gd name="T42" fmla="*/ 84 w 88"/>
              <a:gd name="T43" fmla="*/ 39 h 97"/>
              <a:gd name="T44" fmla="*/ 20 w 88"/>
              <a:gd name="T45" fmla="*/ 89 h 97"/>
              <a:gd name="T46" fmla="*/ 8 w 88"/>
              <a:gd name="T47" fmla="*/ 89 h 97"/>
              <a:gd name="T48" fmla="*/ 8 w 88"/>
              <a:gd name="T49" fmla="*/ 41 h 97"/>
              <a:gd name="T50" fmla="*/ 20 w 88"/>
              <a:gd name="T51" fmla="*/ 41 h 97"/>
              <a:gd name="T52" fmla="*/ 20 w 88"/>
              <a:gd name="T53" fmla="*/ 78 h 97"/>
              <a:gd name="T54" fmla="*/ 20 w 88"/>
              <a:gd name="T55" fmla="*/ 89 h 97"/>
              <a:gd name="T56" fmla="*/ 78 w 88"/>
              <a:gd name="T57" fmla="*/ 81 h 97"/>
              <a:gd name="T58" fmla="*/ 70 w 88"/>
              <a:gd name="T59" fmla="*/ 89 h 97"/>
              <a:gd name="T60" fmla="*/ 69 w 88"/>
              <a:gd name="T61" fmla="*/ 89 h 97"/>
              <a:gd name="T62" fmla="*/ 35 w 88"/>
              <a:gd name="T63" fmla="*/ 86 h 97"/>
              <a:gd name="T64" fmla="*/ 28 w 88"/>
              <a:gd name="T65" fmla="*/ 78 h 97"/>
              <a:gd name="T66" fmla="*/ 28 w 88"/>
              <a:gd name="T67" fmla="*/ 37 h 97"/>
              <a:gd name="T68" fmla="*/ 28 w 88"/>
              <a:gd name="T69" fmla="*/ 12 h 97"/>
              <a:gd name="T70" fmla="*/ 37 w 88"/>
              <a:gd name="T71" fmla="*/ 34 h 97"/>
              <a:gd name="T72" fmla="*/ 36 w 88"/>
              <a:gd name="T73" fmla="*/ 41 h 97"/>
              <a:gd name="T74" fmla="*/ 37 w 88"/>
              <a:gd name="T75" fmla="*/ 44 h 97"/>
              <a:gd name="T76" fmla="*/ 40 w 88"/>
              <a:gd name="T77" fmla="*/ 45 h 97"/>
              <a:gd name="T78" fmla="*/ 71 w 88"/>
              <a:gd name="T79" fmla="*/ 43 h 97"/>
              <a:gd name="T80" fmla="*/ 78 w 88"/>
              <a:gd name="T81" fmla="*/ 45 h 97"/>
              <a:gd name="T82" fmla="*/ 80 w 88"/>
              <a:gd name="T83" fmla="*/ 51 h 97"/>
              <a:gd name="T84" fmla="*/ 78 w 88"/>
              <a:gd name="T85" fmla="*/ 81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8" h="97">
                <a:moveTo>
                  <a:pt x="84" y="39"/>
                </a:moveTo>
                <a:cubicBezTo>
                  <a:pt x="81" y="36"/>
                  <a:pt x="77" y="33"/>
                  <a:pt x="72" y="33"/>
                </a:cubicBezTo>
                <a:cubicBezTo>
                  <a:pt x="72" y="33"/>
                  <a:pt x="71" y="33"/>
                  <a:pt x="71" y="33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4"/>
                  <a:pt x="45" y="34"/>
                  <a:pt x="45" y="34"/>
                </a:cubicBezTo>
                <a:cubicBezTo>
                  <a:pt x="47" y="20"/>
                  <a:pt x="39" y="7"/>
                  <a:pt x="26" y="1"/>
                </a:cubicBezTo>
                <a:cubicBezTo>
                  <a:pt x="24" y="0"/>
                  <a:pt x="23" y="1"/>
                  <a:pt x="22" y="2"/>
                </a:cubicBezTo>
                <a:cubicBezTo>
                  <a:pt x="21" y="3"/>
                  <a:pt x="20" y="4"/>
                  <a:pt x="20" y="5"/>
                </a:cubicBezTo>
                <a:cubicBezTo>
                  <a:pt x="20" y="33"/>
                  <a:pt x="20" y="33"/>
                  <a:pt x="20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2" y="33"/>
                  <a:pt x="0" y="35"/>
                  <a:pt x="0" y="37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5"/>
                  <a:pt x="2" y="97"/>
                  <a:pt x="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6" y="97"/>
                  <a:pt x="28" y="95"/>
                  <a:pt x="28" y="93"/>
                </a:cubicBezTo>
                <a:cubicBezTo>
                  <a:pt x="28" y="92"/>
                  <a:pt x="28" y="92"/>
                  <a:pt x="28" y="92"/>
                </a:cubicBezTo>
                <a:cubicBezTo>
                  <a:pt x="30" y="93"/>
                  <a:pt x="32" y="94"/>
                  <a:pt x="35" y="94"/>
                </a:cubicBezTo>
                <a:cubicBezTo>
                  <a:pt x="69" y="97"/>
                  <a:pt x="69" y="97"/>
                  <a:pt x="69" y="97"/>
                </a:cubicBezTo>
                <a:cubicBezTo>
                  <a:pt x="69" y="97"/>
                  <a:pt x="70" y="97"/>
                  <a:pt x="70" y="97"/>
                </a:cubicBezTo>
                <a:cubicBezTo>
                  <a:pt x="78" y="97"/>
                  <a:pt x="85" y="90"/>
                  <a:pt x="86" y="82"/>
                </a:cubicBezTo>
                <a:cubicBezTo>
                  <a:pt x="88" y="52"/>
                  <a:pt x="88" y="52"/>
                  <a:pt x="88" y="52"/>
                </a:cubicBezTo>
                <a:cubicBezTo>
                  <a:pt x="88" y="47"/>
                  <a:pt x="87" y="42"/>
                  <a:pt x="84" y="39"/>
                </a:cubicBezTo>
                <a:close/>
                <a:moveTo>
                  <a:pt x="20" y="89"/>
                </a:moveTo>
                <a:cubicBezTo>
                  <a:pt x="8" y="89"/>
                  <a:pt x="8" y="89"/>
                  <a:pt x="8" y="89"/>
                </a:cubicBezTo>
                <a:cubicBezTo>
                  <a:pt x="8" y="41"/>
                  <a:pt x="8" y="41"/>
                  <a:pt x="8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78"/>
                  <a:pt x="20" y="78"/>
                  <a:pt x="20" y="78"/>
                </a:cubicBezTo>
                <a:lnTo>
                  <a:pt x="20" y="89"/>
                </a:lnTo>
                <a:close/>
                <a:moveTo>
                  <a:pt x="78" y="81"/>
                </a:moveTo>
                <a:cubicBezTo>
                  <a:pt x="78" y="85"/>
                  <a:pt x="74" y="89"/>
                  <a:pt x="70" y="89"/>
                </a:cubicBezTo>
                <a:cubicBezTo>
                  <a:pt x="70" y="89"/>
                  <a:pt x="70" y="89"/>
                  <a:pt x="69" y="89"/>
                </a:cubicBezTo>
                <a:cubicBezTo>
                  <a:pt x="35" y="86"/>
                  <a:pt x="35" y="86"/>
                  <a:pt x="35" y="86"/>
                </a:cubicBezTo>
                <a:cubicBezTo>
                  <a:pt x="31" y="86"/>
                  <a:pt x="28" y="82"/>
                  <a:pt x="28" y="78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12"/>
                  <a:pt x="28" y="12"/>
                  <a:pt x="28" y="12"/>
                </a:cubicBezTo>
                <a:cubicBezTo>
                  <a:pt x="35" y="17"/>
                  <a:pt x="38" y="25"/>
                  <a:pt x="37" y="34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2"/>
                  <a:pt x="36" y="43"/>
                  <a:pt x="37" y="44"/>
                </a:cubicBezTo>
                <a:cubicBezTo>
                  <a:pt x="38" y="45"/>
                  <a:pt x="39" y="45"/>
                  <a:pt x="40" y="45"/>
                </a:cubicBezTo>
                <a:cubicBezTo>
                  <a:pt x="71" y="43"/>
                  <a:pt x="71" y="43"/>
                  <a:pt x="71" y="43"/>
                </a:cubicBezTo>
                <a:cubicBezTo>
                  <a:pt x="74" y="42"/>
                  <a:pt x="76" y="43"/>
                  <a:pt x="78" y="45"/>
                </a:cubicBezTo>
                <a:cubicBezTo>
                  <a:pt x="80" y="47"/>
                  <a:pt x="80" y="49"/>
                  <a:pt x="80" y="51"/>
                </a:cubicBezTo>
                <a:lnTo>
                  <a:pt x="78" y="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6963" y="4356296"/>
            <a:ext cx="30999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Physician  Resources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97271" y="1209728"/>
            <a:ext cx="2728198" cy="46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Education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16973" y="5585983"/>
            <a:ext cx="4255106" cy="46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Strategic Partners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715980" y="1250001"/>
            <a:ext cx="2438710" cy="46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Community </a:t>
            </a:r>
          </a:p>
        </p:txBody>
      </p:sp>
      <p:sp>
        <p:nvSpPr>
          <p:cNvPr id="54" name="Oval 53"/>
          <p:cNvSpPr/>
          <p:nvPr/>
        </p:nvSpPr>
        <p:spPr>
          <a:xfrm>
            <a:off x="4986064" y="2344945"/>
            <a:ext cx="2268114" cy="22681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986065" y="3172394"/>
            <a:ext cx="226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Prometo Medium" panose="020B0704030203060203" pitchFamily="34" charset="0"/>
              </a:rPr>
              <a:t>Physician Community</a:t>
            </a:r>
          </a:p>
        </p:txBody>
      </p:sp>
      <p:sp>
        <p:nvSpPr>
          <p:cNvPr id="32" name="Oval 31"/>
          <p:cNvSpPr/>
          <p:nvPr/>
        </p:nvSpPr>
        <p:spPr>
          <a:xfrm>
            <a:off x="3654632" y="2734803"/>
            <a:ext cx="701268" cy="6687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61425" y="3196615"/>
            <a:ext cx="326639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Policy input, interviews with HIMSS Media; Pre-Con Symposium Planning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51474" y="2670688"/>
            <a:ext cx="2728198" cy="46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Thought Leadership</a:t>
            </a:r>
          </a:p>
        </p:txBody>
      </p:sp>
      <p:sp>
        <p:nvSpPr>
          <p:cNvPr id="56" name="Oval 55"/>
          <p:cNvSpPr/>
          <p:nvPr/>
        </p:nvSpPr>
        <p:spPr>
          <a:xfrm>
            <a:off x="7690816" y="2651457"/>
            <a:ext cx="701268" cy="7012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8652687" y="3002091"/>
            <a:ext cx="263373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Value of CMIO; CMIO Roundtable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548018" y="2566559"/>
            <a:ext cx="2087382" cy="46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CMIOs</a:t>
            </a:r>
          </a:p>
        </p:txBody>
      </p:sp>
      <p:sp>
        <p:nvSpPr>
          <p:cNvPr id="60" name="Oval 59"/>
          <p:cNvSpPr/>
          <p:nvPr/>
        </p:nvSpPr>
        <p:spPr>
          <a:xfrm>
            <a:off x="7715980" y="4174731"/>
            <a:ext cx="701268" cy="7012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36"/>
          <p:cNvSpPr>
            <a:spLocks noEditPoints="1"/>
          </p:cNvSpPr>
          <p:nvPr/>
        </p:nvSpPr>
        <p:spPr bwMode="auto">
          <a:xfrm>
            <a:off x="7898339" y="4356296"/>
            <a:ext cx="336550" cy="338138"/>
          </a:xfrm>
          <a:custGeom>
            <a:avLst/>
            <a:gdLst>
              <a:gd name="T0" fmla="*/ 88 w 96"/>
              <a:gd name="T1" fmla="*/ 73 h 96"/>
              <a:gd name="T2" fmla="*/ 88 w 96"/>
              <a:gd name="T3" fmla="*/ 56 h 96"/>
              <a:gd name="T4" fmla="*/ 76 w 96"/>
              <a:gd name="T5" fmla="*/ 44 h 96"/>
              <a:gd name="T6" fmla="*/ 52 w 96"/>
              <a:gd name="T7" fmla="*/ 44 h 96"/>
              <a:gd name="T8" fmla="*/ 52 w 96"/>
              <a:gd name="T9" fmla="*/ 23 h 96"/>
              <a:gd name="T10" fmla="*/ 60 w 96"/>
              <a:gd name="T11" fmla="*/ 12 h 96"/>
              <a:gd name="T12" fmla="*/ 48 w 96"/>
              <a:gd name="T13" fmla="*/ 0 h 96"/>
              <a:gd name="T14" fmla="*/ 36 w 96"/>
              <a:gd name="T15" fmla="*/ 12 h 96"/>
              <a:gd name="T16" fmla="*/ 44 w 96"/>
              <a:gd name="T17" fmla="*/ 23 h 96"/>
              <a:gd name="T18" fmla="*/ 44 w 96"/>
              <a:gd name="T19" fmla="*/ 44 h 96"/>
              <a:gd name="T20" fmla="*/ 20 w 96"/>
              <a:gd name="T21" fmla="*/ 44 h 96"/>
              <a:gd name="T22" fmla="*/ 8 w 96"/>
              <a:gd name="T23" fmla="*/ 56 h 96"/>
              <a:gd name="T24" fmla="*/ 8 w 96"/>
              <a:gd name="T25" fmla="*/ 73 h 96"/>
              <a:gd name="T26" fmla="*/ 0 w 96"/>
              <a:gd name="T27" fmla="*/ 84 h 96"/>
              <a:gd name="T28" fmla="*/ 12 w 96"/>
              <a:gd name="T29" fmla="*/ 96 h 96"/>
              <a:gd name="T30" fmla="*/ 24 w 96"/>
              <a:gd name="T31" fmla="*/ 84 h 96"/>
              <a:gd name="T32" fmla="*/ 16 w 96"/>
              <a:gd name="T33" fmla="*/ 73 h 96"/>
              <a:gd name="T34" fmla="*/ 16 w 96"/>
              <a:gd name="T35" fmla="*/ 56 h 96"/>
              <a:gd name="T36" fmla="*/ 20 w 96"/>
              <a:gd name="T37" fmla="*/ 52 h 96"/>
              <a:gd name="T38" fmla="*/ 44 w 96"/>
              <a:gd name="T39" fmla="*/ 52 h 96"/>
              <a:gd name="T40" fmla="*/ 44 w 96"/>
              <a:gd name="T41" fmla="*/ 73 h 96"/>
              <a:gd name="T42" fmla="*/ 36 w 96"/>
              <a:gd name="T43" fmla="*/ 84 h 96"/>
              <a:gd name="T44" fmla="*/ 48 w 96"/>
              <a:gd name="T45" fmla="*/ 96 h 96"/>
              <a:gd name="T46" fmla="*/ 60 w 96"/>
              <a:gd name="T47" fmla="*/ 84 h 96"/>
              <a:gd name="T48" fmla="*/ 52 w 96"/>
              <a:gd name="T49" fmla="*/ 73 h 96"/>
              <a:gd name="T50" fmla="*/ 52 w 96"/>
              <a:gd name="T51" fmla="*/ 52 h 96"/>
              <a:gd name="T52" fmla="*/ 76 w 96"/>
              <a:gd name="T53" fmla="*/ 52 h 96"/>
              <a:gd name="T54" fmla="*/ 80 w 96"/>
              <a:gd name="T55" fmla="*/ 56 h 96"/>
              <a:gd name="T56" fmla="*/ 80 w 96"/>
              <a:gd name="T57" fmla="*/ 73 h 96"/>
              <a:gd name="T58" fmla="*/ 72 w 96"/>
              <a:gd name="T59" fmla="*/ 84 h 96"/>
              <a:gd name="T60" fmla="*/ 84 w 96"/>
              <a:gd name="T61" fmla="*/ 96 h 96"/>
              <a:gd name="T62" fmla="*/ 96 w 96"/>
              <a:gd name="T63" fmla="*/ 84 h 96"/>
              <a:gd name="T64" fmla="*/ 88 w 96"/>
              <a:gd name="T65" fmla="*/ 73 h 96"/>
              <a:gd name="T66" fmla="*/ 12 w 96"/>
              <a:gd name="T67" fmla="*/ 88 h 96"/>
              <a:gd name="T68" fmla="*/ 8 w 96"/>
              <a:gd name="T69" fmla="*/ 84 h 96"/>
              <a:gd name="T70" fmla="*/ 12 w 96"/>
              <a:gd name="T71" fmla="*/ 80 h 96"/>
              <a:gd name="T72" fmla="*/ 16 w 96"/>
              <a:gd name="T73" fmla="*/ 84 h 96"/>
              <a:gd name="T74" fmla="*/ 12 w 96"/>
              <a:gd name="T75" fmla="*/ 88 h 96"/>
              <a:gd name="T76" fmla="*/ 48 w 96"/>
              <a:gd name="T77" fmla="*/ 8 h 96"/>
              <a:gd name="T78" fmla="*/ 52 w 96"/>
              <a:gd name="T79" fmla="*/ 12 h 96"/>
              <a:gd name="T80" fmla="*/ 48 w 96"/>
              <a:gd name="T81" fmla="*/ 16 h 96"/>
              <a:gd name="T82" fmla="*/ 44 w 96"/>
              <a:gd name="T83" fmla="*/ 12 h 96"/>
              <a:gd name="T84" fmla="*/ 48 w 96"/>
              <a:gd name="T85" fmla="*/ 8 h 96"/>
              <a:gd name="T86" fmla="*/ 48 w 96"/>
              <a:gd name="T87" fmla="*/ 88 h 96"/>
              <a:gd name="T88" fmla="*/ 44 w 96"/>
              <a:gd name="T89" fmla="*/ 84 h 96"/>
              <a:gd name="T90" fmla="*/ 48 w 96"/>
              <a:gd name="T91" fmla="*/ 80 h 96"/>
              <a:gd name="T92" fmla="*/ 52 w 96"/>
              <a:gd name="T93" fmla="*/ 84 h 96"/>
              <a:gd name="T94" fmla="*/ 48 w 96"/>
              <a:gd name="T95" fmla="*/ 88 h 96"/>
              <a:gd name="T96" fmla="*/ 84 w 96"/>
              <a:gd name="T97" fmla="*/ 88 h 96"/>
              <a:gd name="T98" fmla="*/ 80 w 96"/>
              <a:gd name="T99" fmla="*/ 84 h 96"/>
              <a:gd name="T100" fmla="*/ 84 w 96"/>
              <a:gd name="T101" fmla="*/ 80 h 96"/>
              <a:gd name="T102" fmla="*/ 88 w 96"/>
              <a:gd name="T103" fmla="*/ 84 h 96"/>
              <a:gd name="T104" fmla="*/ 84 w 96"/>
              <a:gd name="T105" fmla="*/ 8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6" h="96">
                <a:moveTo>
                  <a:pt x="88" y="73"/>
                </a:moveTo>
                <a:cubicBezTo>
                  <a:pt x="88" y="56"/>
                  <a:pt x="88" y="56"/>
                  <a:pt x="88" y="56"/>
                </a:cubicBezTo>
                <a:cubicBezTo>
                  <a:pt x="88" y="49"/>
                  <a:pt x="83" y="44"/>
                  <a:pt x="76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23"/>
                  <a:pt x="52" y="23"/>
                  <a:pt x="52" y="23"/>
                </a:cubicBezTo>
                <a:cubicBezTo>
                  <a:pt x="57" y="22"/>
                  <a:pt x="60" y="17"/>
                  <a:pt x="60" y="12"/>
                </a:cubicBezTo>
                <a:cubicBezTo>
                  <a:pt x="60" y="5"/>
                  <a:pt x="55" y="0"/>
                  <a:pt x="48" y="0"/>
                </a:cubicBezTo>
                <a:cubicBezTo>
                  <a:pt x="41" y="0"/>
                  <a:pt x="36" y="5"/>
                  <a:pt x="36" y="12"/>
                </a:cubicBezTo>
                <a:cubicBezTo>
                  <a:pt x="36" y="17"/>
                  <a:pt x="39" y="22"/>
                  <a:pt x="44" y="23"/>
                </a:cubicBezTo>
                <a:cubicBezTo>
                  <a:pt x="44" y="44"/>
                  <a:pt x="44" y="44"/>
                  <a:pt x="44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13" y="44"/>
                  <a:pt x="8" y="49"/>
                  <a:pt x="8" y="56"/>
                </a:cubicBezTo>
                <a:cubicBezTo>
                  <a:pt x="8" y="73"/>
                  <a:pt x="8" y="73"/>
                  <a:pt x="8" y="73"/>
                </a:cubicBezTo>
                <a:cubicBezTo>
                  <a:pt x="3" y="74"/>
                  <a:pt x="0" y="79"/>
                  <a:pt x="0" y="84"/>
                </a:cubicBezTo>
                <a:cubicBezTo>
                  <a:pt x="0" y="91"/>
                  <a:pt x="5" y="96"/>
                  <a:pt x="12" y="96"/>
                </a:cubicBezTo>
                <a:cubicBezTo>
                  <a:pt x="19" y="96"/>
                  <a:pt x="24" y="91"/>
                  <a:pt x="24" y="84"/>
                </a:cubicBezTo>
                <a:cubicBezTo>
                  <a:pt x="24" y="79"/>
                  <a:pt x="21" y="74"/>
                  <a:pt x="16" y="73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4"/>
                  <a:pt x="18" y="52"/>
                  <a:pt x="20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73"/>
                  <a:pt x="44" y="73"/>
                  <a:pt x="44" y="73"/>
                </a:cubicBezTo>
                <a:cubicBezTo>
                  <a:pt x="39" y="74"/>
                  <a:pt x="36" y="79"/>
                  <a:pt x="36" y="84"/>
                </a:cubicBezTo>
                <a:cubicBezTo>
                  <a:pt x="36" y="91"/>
                  <a:pt x="41" y="96"/>
                  <a:pt x="48" y="96"/>
                </a:cubicBezTo>
                <a:cubicBezTo>
                  <a:pt x="55" y="96"/>
                  <a:pt x="60" y="91"/>
                  <a:pt x="60" y="84"/>
                </a:cubicBezTo>
                <a:cubicBezTo>
                  <a:pt x="60" y="79"/>
                  <a:pt x="57" y="74"/>
                  <a:pt x="52" y="73"/>
                </a:cubicBezTo>
                <a:cubicBezTo>
                  <a:pt x="52" y="52"/>
                  <a:pt x="52" y="52"/>
                  <a:pt x="52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8" y="52"/>
                  <a:pt x="80" y="54"/>
                  <a:pt x="80" y="56"/>
                </a:cubicBezTo>
                <a:cubicBezTo>
                  <a:pt x="80" y="73"/>
                  <a:pt x="80" y="73"/>
                  <a:pt x="80" y="73"/>
                </a:cubicBezTo>
                <a:cubicBezTo>
                  <a:pt x="75" y="74"/>
                  <a:pt x="72" y="79"/>
                  <a:pt x="72" y="84"/>
                </a:cubicBezTo>
                <a:cubicBezTo>
                  <a:pt x="72" y="91"/>
                  <a:pt x="77" y="96"/>
                  <a:pt x="84" y="96"/>
                </a:cubicBezTo>
                <a:cubicBezTo>
                  <a:pt x="91" y="96"/>
                  <a:pt x="96" y="91"/>
                  <a:pt x="96" y="84"/>
                </a:cubicBezTo>
                <a:cubicBezTo>
                  <a:pt x="96" y="79"/>
                  <a:pt x="93" y="74"/>
                  <a:pt x="88" y="73"/>
                </a:cubicBezTo>
                <a:close/>
                <a:moveTo>
                  <a:pt x="12" y="88"/>
                </a:moveTo>
                <a:cubicBezTo>
                  <a:pt x="10" y="88"/>
                  <a:pt x="8" y="86"/>
                  <a:pt x="8" y="84"/>
                </a:cubicBezTo>
                <a:cubicBezTo>
                  <a:pt x="8" y="82"/>
                  <a:pt x="10" y="80"/>
                  <a:pt x="12" y="80"/>
                </a:cubicBezTo>
                <a:cubicBezTo>
                  <a:pt x="14" y="80"/>
                  <a:pt x="16" y="82"/>
                  <a:pt x="16" y="84"/>
                </a:cubicBezTo>
                <a:cubicBezTo>
                  <a:pt x="16" y="86"/>
                  <a:pt x="14" y="88"/>
                  <a:pt x="12" y="88"/>
                </a:cubicBezTo>
                <a:close/>
                <a:moveTo>
                  <a:pt x="48" y="8"/>
                </a:moveTo>
                <a:cubicBezTo>
                  <a:pt x="50" y="8"/>
                  <a:pt x="52" y="10"/>
                  <a:pt x="52" y="12"/>
                </a:cubicBezTo>
                <a:cubicBezTo>
                  <a:pt x="52" y="14"/>
                  <a:pt x="50" y="16"/>
                  <a:pt x="48" y="16"/>
                </a:cubicBezTo>
                <a:cubicBezTo>
                  <a:pt x="46" y="16"/>
                  <a:pt x="44" y="14"/>
                  <a:pt x="44" y="12"/>
                </a:cubicBezTo>
                <a:cubicBezTo>
                  <a:pt x="44" y="10"/>
                  <a:pt x="46" y="8"/>
                  <a:pt x="48" y="8"/>
                </a:cubicBezTo>
                <a:close/>
                <a:moveTo>
                  <a:pt x="48" y="88"/>
                </a:moveTo>
                <a:cubicBezTo>
                  <a:pt x="46" y="88"/>
                  <a:pt x="44" y="86"/>
                  <a:pt x="44" y="84"/>
                </a:cubicBezTo>
                <a:cubicBezTo>
                  <a:pt x="44" y="82"/>
                  <a:pt x="46" y="80"/>
                  <a:pt x="48" y="80"/>
                </a:cubicBezTo>
                <a:cubicBezTo>
                  <a:pt x="50" y="80"/>
                  <a:pt x="52" y="82"/>
                  <a:pt x="52" y="84"/>
                </a:cubicBezTo>
                <a:cubicBezTo>
                  <a:pt x="52" y="86"/>
                  <a:pt x="50" y="88"/>
                  <a:pt x="48" y="88"/>
                </a:cubicBezTo>
                <a:close/>
                <a:moveTo>
                  <a:pt x="84" y="88"/>
                </a:moveTo>
                <a:cubicBezTo>
                  <a:pt x="82" y="88"/>
                  <a:pt x="80" y="86"/>
                  <a:pt x="80" y="84"/>
                </a:cubicBezTo>
                <a:cubicBezTo>
                  <a:pt x="80" y="82"/>
                  <a:pt x="82" y="80"/>
                  <a:pt x="84" y="80"/>
                </a:cubicBezTo>
                <a:cubicBezTo>
                  <a:pt x="86" y="80"/>
                  <a:pt x="88" y="82"/>
                  <a:pt x="88" y="84"/>
                </a:cubicBezTo>
                <a:cubicBezTo>
                  <a:pt x="88" y="86"/>
                  <a:pt x="86" y="88"/>
                  <a:pt x="84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401182" y="4094273"/>
            <a:ext cx="34730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Education Task Force </a:t>
            </a:r>
            <a:r>
              <a:rPr lang="en-US" sz="1000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20429" y="6030785"/>
            <a:ext cx="319363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AMDIS, PEHRC with CMSS, AHA, Heart Rhythm Society, AMA</a:t>
            </a:r>
          </a:p>
        </p:txBody>
      </p:sp>
      <p:pic>
        <p:nvPicPr>
          <p:cNvPr id="68" name="Graphic 62">
            <a:extLst>
              <a:ext uri="{FF2B5EF4-FFF2-40B4-BE49-F238E27FC236}">
                <a16:creationId xmlns:a16="http://schemas.microsoft.com/office/drawing/2014/main" id="{7CDF8234-C98C-2B42-A5DB-98C6444A5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267397" y="1270242"/>
            <a:ext cx="427400" cy="427400"/>
          </a:xfrm>
          <a:prstGeom prst="rect">
            <a:avLst/>
          </a:prstGeom>
        </p:spPr>
      </p:pic>
      <p:pic>
        <p:nvPicPr>
          <p:cNvPr id="70" name="Graphic 129">
            <a:extLst>
              <a:ext uri="{FF2B5EF4-FFF2-40B4-BE49-F238E27FC236}">
                <a16:creationId xmlns:a16="http://schemas.microsoft.com/office/drawing/2014/main" id="{991A161E-A268-CF45-9837-B36DF4C983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42548" y="2952704"/>
            <a:ext cx="304003" cy="396125"/>
          </a:xfrm>
          <a:prstGeom prst="rect">
            <a:avLst/>
          </a:prstGeom>
        </p:spPr>
      </p:pic>
      <p:pic>
        <p:nvPicPr>
          <p:cNvPr id="71" name="Graphic 174">
            <a:extLst>
              <a:ext uri="{FF2B5EF4-FFF2-40B4-BE49-F238E27FC236}">
                <a16:creationId xmlns:a16="http://schemas.microsoft.com/office/drawing/2014/main" id="{4A52842A-158D-354C-B049-9166C9D3AA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934242" y="5602887"/>
            <a:ext cx="371757" cy="375802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7901740" y="1714375"/>
            <a:ext cx="294704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Volunteer efforts include –CMIO Roundtable &amp; Workgroups, Clinician Circle (ambassador)</a:t>
            </a:r>
          </a:p>
        </p:txBody>
      </p:sp>
      <p:pic>
        <p:nvPicPr>
          <p:cNvPr id="74" name="Graphic 81">
            <a:extLst>
              <a:ext uri="{FF2B5EF4-FFF2-40B4-BE49-F238E27FC236}">
                <a16:creationId xmlns:a16="http://schemas.microsoft.com/office/drawing/2014/main" id="{06513BD8-A7F8-444D-A15D-E163ABC84F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865676" y="2759535"/>
            <a:ext cx="470357" cy="391432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8524361" y="4505784"/>
            <a:ext cx="319363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Drive education and content for  Community</a:t>
            </a:r>
          </a:p>
        </p:txBody>
      </p:sp>
      <p:pic>
        <p:nvPicPr>
          <p:cNvPr id="58" name="Graphic 170">
            <a:extLst>
              <a:ext uri="{FF2B5EF4-FFF2-40B4-BE49-F238E27FC236}">
                <a16:creationId xmlns:a16="http://schemas.microsoft.com/office/drawing/2014/main" id="{D7525D57-A861-634B-80AF-6D903ADAEA5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936038" y="1483942"/>
            <a:ext cx="482600" cy="502910"/>
          </a:xfrm>
          <a:prstGeom prst="rect">
            <a:avLst/>
          </a:prstGeom>
        </p:spPr>
      </p:pic>
      <p:sp>
        <p:nvSpPr>
          <p:cNvPr id="66" name="Freeform 55"/>
          <p:cNvSpPr>
            <a:spLocks noEditPoints="1"/>
          </p:cNvSpPr>
          <p:nvPr/>
        </p:nvSpPr>
        <p:spPr bwMode="auto">
          <a:xfrm>
            <a:off x="4788793" y="1580138"/>
            <a:ext cx="336550" cy="338138"/>
          </a:xfrm>
          <a:custGeom>
            <a:avLst/>
            <a:gdLst>
              <a:gd name="T0" fmla="*/ 95 w 96"/>
              <a:gd name="T1" fmla="*/ 21 h 96"/>
              <a:gd name="T2" fmla="*/ 75 w 96"/>
              <a:gd name="T3" fmla="*/ 1 h 96"/>
              <a:gd name="T4" fmla="*/ 72 w 96"/>
              <a:gd name="T5" fmla="*/ 0 h 96"/>
              <a:gd name="T6" fmla="*/ 69 w 96"/>
              <a:gd name="T7" fmla="*/ 2 h 96"/>
              <a:gd name="T8" fmla="*/ 58 w 96"/>
              <a:gd name="T9" fmla="*/ 17 h 96"/>
              <a:gd name="T10" fmla="*/ 30 w 96"/>
              <a:gd name="T11" fmla="*/ 28 h 96"/>
              <a:gd name="T12" fmla="*/ 28 w 96"/>
              <a:gd name="T13" fmla="*/ 31 h 96"/>
              <a:gd name="T14" fmla="*/ 29 w 96"/>
              <a:gd name="T15" fmla="*/ 35 h 96"/>
              <a:gd name="T16" fmla="*/ 37 w 96"/>
              <a:gd name="T17" fmla="*/ 43 h 96"/>
              <a:gd name="T18" fmla="*/ 1 w 96"/>
              <a:gd name="T19" fmla="*/ 90 h 96"/>
              <a:gd name="T20" fmla="*/ 1 w 96"/>
              <a:gd name="T21" fmla="*/ 95 h 96"/>
              <a:gd name="T22" fmla="*/ 4 w 96"/>
              <a:gd name="T23" fmla="*/ 96 h 96"/>
              <a:gd name="T24" fmla="*/ 6 w 96"/>
              <a:gd name="T25" fmla="*/ 95 h 96"/>
              <a:gd name="T26" fmla="*/ 53 w 96"/>
              <a:gd name="T27" fmla="*/ 59 h 96"/>
              <a:gd name="T28" fmla="*/ 61 w 96"/>
              <a:gd name="T29" fmla="*/ 67 h 96"/>
              <a:gd name="T30" fmla="*/ 64 w 96"/>
              <a:gd name="T31" fmla="*/ 68 h 96"/>
              <a:gd name="T32" fmla="*/ 65 w 96"/>
              <a:gd name="T33" fmla="*/ 68 h 96"/>
              <a:gd name="T34" fmla="*/ 68 w 96"/>
              <a:gd name="T35" fmla="*/ 66 h 96"/>
              <a:gd name="T36" fmla="*/ 79 w 96"/>
              <a:gd name="T37" fmla="*/ 38 h 96"/>
              <a:gd name="T38" fmla="*/ 94 w 96"/>
              <a:gd name="T39" fmla="*/ 27 h 96"/>
              <a:gd name="T40" fmla="*/ 96 w 96"/>
              <a:gd name="T41" fmla="*/ 24 h 96"/>
              <a:gd name="T42" fmla="*/ 95 w 96"/>
              <a:gd name="T43" fmla="*/ 21 h 96"/>
              <a:gd name="T44" fmla="*/ 26 w 96"/>
              <a:gd name="T45" fmla="*/ 70 h 96"/>
              <a:gd name="T46" fmla="*/ 43 w 96"/>
              <a:gd name="T47" fmla="*/ 48 h 96"/>
              <a:gd name="T48" fmla="*/ 48 w 96"/>
              <a:gd name="T49" fmla="*/ 53 h 96"/>
              <a:gd name="T50" fmla="*/ 26 w 96"/>
              <a:gd name="T51" fmla="*/ 70 h 96"/>
              <a:gd name="T52" fmla="*/ 74 w 96"/>
              <a:gd name="T53" fmla="*/ 33 h 96"/>
              <a:gd name="T54" fmla="*/ 72 w 96"/>
              <a:gd name="T55" fmla="*/ 34 h 96"/>
              <a:gd name="T56" fmla="*/ 63 w 96"/>
              <a:gd name="T57" fmla="*/ 57 h 96"/>
              <a:gd name="T58" fmla="*/ 39 w 96"/>
              <a:gd name="T59" fmla="*/ 33 h 96"/>
              <a:gd name="T60" fmla="*/ 62 w 96"/>
              <a:gd name="T61" fmla="*/ 24 h 96"/>
              <a:gd name="T62" fmla="*/ 63 w 96"/>
              <a:gd name="T63" fmla="*/ 22 h 96"/>
              <a:gd name="T64" fmla="*/ 72 w 96"/>
              <a:gd name="T65" fmla="*/ 10 h 96"/>
              <a:gd name="T66" fmla="*/ 86 w 96"/>
              <a:gd name="T67" fmla="*/ 24 h 96"/>
              <a:gd name="T68" fmla="*/ 74 w 96"/>
              <a:gd name="T69" fmla="*/ 3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6" h="96">
                <a:moveTo>
                  <a:pt x="95" y="21"/>
                </a:move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2" y="0"/>
                </a:cubicBezTo>
                <a:cubicBezTo>
                  <a:pt x="70" y="0"/>
                  <a:pt x="70" y="1"/>
                  <a:pt x="69" y="2"/>
                </a:cubicBezTo>
                <a:cubicBezTo>
                  <a:pt x="58" y="17"/>
                  <a:pt x="58" y="17"/>
                  <a:pt x="58" y="17"/>
                </a:cubicBezTo>
                <a:cubicBezTo>
                  <a:pt x="30" y="28"/>
                  <a:pt x="30" y="28"/>
                  <a:pt x="30" y="28"/>
                </a:cubicBezTo>
                <a:cubicBezTo>
                  <a:pt x="29" y="29"/>
                  <a:pt x="28" y="30"/>
                  <a:pt x="28" y="31"/>
                </a:cubicBezTo>
                <a:cubicBezTo>
                  <a:pt x="28" y="32"/>
                  <a:pt x="28" y="34"/>
                  <a:pt x="29" y="35"/>
                </a:cubicBezTo>
                <a:cubicBezTo>
                  <a:pt x="37" y="43"/>
                  <a:pt x="37" y="43"/>
                  <a:pt x="37" y="43"/>
                </a:cubicBezTo>
                <a:cubicBezTo>
                  <a:pt x="1" y="90"/>
                  <a:pt x="1" y="90"/>
                  <a:pt x="1" y="90"/>
                </a:cubicBezTo>
                <a:cubicBezTo>
                  <a:pt x="0" y="91"/>
                  <a:pt x="0" y="93"/>
                  <a:pt x="1" y="95"/>
                </a:cubicBezTo>
                <a:cubicBezTo>
                  <a:pt x="2" y="96"/>
                  <a:pt x="3" y="96"/>
                  <a:pt x="4" y="96"/>
                </a:cubicBezTo>
                <a:cubicBezTo>
                  <a:pt x="5" y="96"/>
                  <a:pt x="6" y="96"/>
                  <a:pt x="6" y="95"/>
                </a:cubicBezTo>
                <a:cubicBezTo>
                  <a:pt x="53" y="59"/>
                  <a:pt x="53" y="59"/>
                  <a:pt x="53" y="59"/>
                </a:cubicBezTo>
                <a:cubicBezTo>
                  <a:pt x="61" y="67"/>
                  <a:pt x="61" y="67"/>
                  <a:pt x="61" y="67"/>
                </a:cubicBezTo>
                <a:cubicBezTo>
                  <a:pt x="62" y="68"/>
                  <a:pt x="63" y="68"/>
                  <a:pt x="64" y="68"/>
                </a:cubicBezTo>
                <a:cubicBezTo>
                  <a:pt x="64" y="68"/>
                  <a:pt x="64" y="68"/>
                  <a:pt x="65" y="68"/>
                </a:cubicBezTo>
                <a:cubicBezTo>
                  <a:pt x="66" y="68"/>
                  <a:pt x="67" y="67"/>
                  <a:pt x="68" y="66"/>
                </a:cubicBezTo>
                <a:cubicBezTo>
                  <a:pt x="79" y="38"/>
                  <a:pt x="79" y="38"/>
                  <a:pt x="79" y="38"/>
                </a:cubicBezTo>
                <a:cubicBezTo>
                  <a:pt x="94" y="27"/>
                  <a:pt x="94" y="27"/>
                  <a:pt x="94" y="27"/>
                </a:cubicBezTo>
                <a:cubicBezTo>
                  <a:pt x="95" y="27"/>
                  <a:pt x="96" y="26"/>
                  <a:pt x="96" y="24"/>
                </a:cubicBezTo>
                <a:cubicBezTo>
                  <a:pt x="96" y="23"/>
                  <a:pt x="96" y="22"/>
                  <a:pt x="95" y="21"/>
                </a:cubicBezTo>
                <a:close/>
                <a:moveTo>
                  <a:pt x="26" y="70"/>
                </a:moveTo>
                <a:cubicBezTo>
                  <a:pt x="43" y="48"/>
                  <a:pt x="43" y="48"/>
                  <a:pt x="43" y="48"/>
                </a:cubicBezTo>
                <a:cubicBezTo>
                  <a:pt x="48" y="53"/>
                  <a:pt x="48" y="53"/>
                  <a:pt x="48" y="53"/>
                </a:cubicBezTo>
                <a:lnTo>
                  <a:pt x="26" y="70"/>
                </a:lnTo>
                <a:close/>
                <a:moveTo>
                  <a:pt x="74" y="33"/>
                </a:moveTo>
                <a:cubicBezTo>
                  <a:pt x="73" y="33"/>
                  <a:pt x="73" y="34"/>
                  <a:pt x="72" y="34"/>
                </a:cubicBezTo>
                <a:cubicBezTo>
                  <a:pt x="63" y="57"/>
                  <a:pt x="63" y="57"/>
                  <a:pt x="63" y="57"/>
                </a:cubicBezTo>
                <a:cubicBezTo>
                  <a:pt x="39" y="33"/>
                  <a:pt x="39" y="33"/>
                  <a:pt x="39" y="33"/>
                </a:cubicBezTo>
                <a:cubicBezTo>
                  <a:pt x="62" y="24"/>
                  <a:pt x="62" y="24"/>
                  <a:pt x="62" y="24"/>
                </a:cubicBezTo>
                <a:cubicBezTo>
                  <a:pt x="62" y="24"/>
                  <a:pt x="63" y="23"/>
                  <a:pt x="63" y="22"/>
                </a:cubicBezTo>
                <a:cubicBezTo>
                  <a:pt x="72" y="10"/>
                  <a:pt x="72" y="10"/>
                  <a:pt x="72" y="10"/>
                </a:cubicBezTo>
                <a:cubicBezTo>
                  <a:pt x="86" y="24"/>
                  <a:pt x="86" y="24"/>
                  <a:pt x="86" y="24"/>
                </a:cubicBezTo>
                <a:lnTo>
                  <a:pt x="74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62" y="5692231"/>
            <a:ext cx="6476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bg1"/>
                </a:solidFill>
                <a:hlinkClick r:id="rId14"/>
              </a:rPr>
              <a:t>www.himss.org/membership-participation/physician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678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c 19"/>
          <p:cNvSpPr/>
          <p:nvPr/>
        </p:nvSpPr>
        <p:spPr>
          <a:xfrm rot="3570202">
            <a:off x="3731598" y="1164796"/>
            <a:ext cx="4774955" cy="4460211"/>
          </a:xfrm>
          <a:prstGeom prst="arc">
            <a:avLst>
              <a:gd name="adj1" fmla="val 15441344"/>
              <a:gd name="adj2" fmla="val 14090805"/>
            </a:avLst>
          </a:prstGeom>
          <a:ln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091467" y="1260180"/>
            <a:ext cx="731811" cy="6648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589243" y="2732073"/>
            <a:ext cx="701268" cy="7012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505394" y="1183941"/>
            <a:ext cx="701268" cy="70126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35854" y="4694287"/>
            <a:ext cx="701268" cy="7012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4" name="Freeform 36"/>
          <p:cNvSpPr>
            <a:spLocks noEditPoints="1"/>
          </p:cNvSpPr>
          <p:nvPr/>
        </p:nvSpPr>
        <p:spPr bwMode="auto">
          <a:xfrm>
            <a:off x="4283300" y="4875852"/>
            <a:ext cx="336550" cy="338138"/>
          </a:xfrm>
          <a:custGeom>
            <a:avLst/>
            <a:gdLst>
              <a:gd name="T0" fmla="*/ 88 w 96"/>
              <a:gd name="T1" fmla="*/ 73 h 96"/>
              <a:gd name="T2" fmla="*/ 88 w 96"/>
              <a:gd name="T3" fmla="*/ 56 h 96"/>
              <a:gd name="T4" fmla="*/ 76 w 96"/>
              <a:gd name="T5" fmla="*/ 44 h 96"/>
              <a:gd name="T6" fmla="*/ 52 w 96"/>
              <a:gd name="T7" fmla="*/ 44 h 96"/>
              <a:gd name="T8" fmla="*/ 52 w 96"/>
              <a:gd name="T9" fmla="*/ 23 h 96"/>
              <a:gd name="T10" fmla="*/ 60 w 96"/>
              <a:gd name="T11" fmla="*/ 12 h 96"/>
              <a:gd name="T12" fmla="*/ 48 w 96"/>
              <a:gd name="T13" fmla="*/ 0 h 96"/>
              <a:gd name="T14" fmla="*/ 36 w 96"/>
              <a:gd name="T15" fmla="*/ 12 h 96"/>
              <a:gd name="T16" fmla="*/ 44 w 96"/>
              <a:gd name="T17" fmla="*/ 23 h 96"/>
              <a:gd name="T18" fmla="*/ 44 w 96"/>
              <a:gd name="T19" fmla="*/ 44 h 96"/>
              <a:gd name="T20" fmla="*/ 20 w 96"/>
              <a:gd name="T21" fmla="*/ 44 h 96"/>
              <a:gd name="T22" fmla="*/ 8 w 96"/>
              <a:gd name="T23" fmla="*/ 56 h 96"/>
              <a:gd name="T24" fmla="*/ 8 w 96"/>
              <a:gd name="T25" fmla="*/ 73 h 96"/>
              <a:gd name="T26" fmla="*/ 0 w 96"/>
              <a:gd name="T27" fmla="*/ 84 h 96"/>
              <a:gd name="T28" fmla="*/ 12 w 96"/>
              <a:gd name="T29" fmla="*/ 96 h 96"/>
              <a:gd name="T30" fmla="*/ 24 w 96"/>
              <a:gd name="T31" fmla="*/ 84 h 96"/>
              <a:gd name="T32" fmla="*/ 16 w 96"/>
              <a:gd name="T33" fmla="*/ 73 h 96"/>
              <a:gd name="T34" fmla="*/ 16 w 96"/>
              <a:gd name="T35" fmla="*/ 56 h 96"/>
              <a:gd name="T36" fmla="*/ 20 w 96"/>
              <a:gd name="T37" fmla="*/ 52 h 96"/>
              <a:gd name="T38" fmla="*/ 44 w 96"/>
              <a:gd name="T39" fmla="*/ 52 h 96"/>
              <a:gd name="T40" fmla="*/ 44 w 96"/>
              <a:gd name="T41" fmla="*/ 73 h 96"/>
              <a:gd name="T42" fmla="*/ 36 w 96"/>
              <a:gd name="T43" fmla="*/ 84 h 96"/>
              <a:gd name="T44" fmla="*/ 48 w 96"/>
              <a:gd name="T45" fmla="*/ 96 h 96"/>
              <a:gd name="T46" fmla="*/ 60 w 96"/>
              <a:gd name="T47" fmla="*/ 84 h 96"/>
              <a:gd name="T48" fmla="*/ 52 w 96"/>
              <a:gd name="T49" fmla="*/ 73 h 96"/>
              <a:gd name="T50" fmla="*/ 52 w 96"/>
              <a:gd name="T51" fmla="*/ 52 h 96"/>
              <a:gd name="T52" fmla="*/ 76 w 96"/>
              <a:gd name="T53" fmla="*/ 52 h 96"/>
              <a:gd name="T54" fmla="*/ 80 w 96"/>
              <a:gd name="T55" fmla="*/ 56 h 96"/>
              <a:gd name="T56" fmla="*/ 80 w 96"/>
              <a:gd name="T57" fmla="*/ 73 h 96"/>
              <a:gd name="T58" fmla="*/ 72 w 96"/>
              <a:gd name="T59" fmla="*/ 84 h 96"/>
              <a:gd name="T60" fmla="*/ 84 w 96"/>
              <a:gd name="T61" fmla="*/ 96 h 96"/>
              <a:gd name="T62" fmla="*/ 96 w 96"/>
              <a:gd name="T63" fmla="*/ 84 h 96"/>
              <a:gd name="T64" fmla="*/ 88 w 96"/>
              <a:gd name="T65" fmla="*/ 73 h 96"/>
              <a:gd name="T66" fmla="*/ 12 w 96"/>
              <a:gd name="T67" fmla="*/ 88 h 96"/>
              <a:gd name="T68" fmla="*/ 8 w 96"/>
              <a:gd name="T69" fmla="*/ 84 h 96"/>
              <a:gd name="T70" fmla="*/ 12 w 96"/>
              <a:gd name="T71" fmla="*/ 80 h 96"/>
              <a:gd name="T72" fmla="*/ 16 w 96"/>
              <a:gd name="T73" fmla="*/ 84 h 96"/>
              <a:gd name="T74" fmla="*/ 12 w 96"/>
              <a:gd name="T75" fmla="*/ 88 h 96"/>
              <a:gd name="T76" fmla="*/ 48 w 96"/>
              <a:gd name="T77" fmla="*/ 8 h 96"/>
              <a:gd name="T78" fmla="*/ 52 w 96"/>
              <a:gd name="T79" fmla="*/ 12 h 96"/>
              <a:gd name="T80" fmla="*/ 48 w 96"/>
              <a:gd name="T81" fmla="*/ 16 h 96"/>
              <a:gd name="T82" fmla="*/ 44 w 96"/>
              <a:gd name="T83" fmla="*/ 12 h 96"/>
              <a:gd name="T84" fmla="*/ 48 w 96"/>
              <a:gd name="T85" fmla="*/ 8 h 96"/>
              <a:gd name="T86" fmla="*/ 48 w 96"/>
              <a:gd name="T87" fmla="*/ 88 h 96"/>
              <a:gd name="T88" fmla="*/ 44 w 96"/>
              <a:gd name="T89" fmla="*/ 84 h 96"/>
              <a:gd name="T90" fmla="*/ 48 w 96"/>
              <a:gd name="T91" fmla="*/ 80 h 96"/>
              <a:gd name="T92" fmla="*/ 52 w 96"/>
              <a:gd name="T93" fmla="*/ 84 h 96"/>
              <a:gd name="T94" fmla="*/ 48 w 96"/>
              <a:gd name="T95" fmla="*/ 88 h 96"/>
              <a:gd name="T96" fmla="*/ 84 w 96"/>
              <a:gd name="T97" fmla="*/ 88 h 96"/>
              <a:gd name="T98" fmla="*/ 80 w 96"/>
              <a:gd name="T99" fmla="*/ 84 h 96"/>
              <a:gd name="T100" fmla="*/ 84 w 96"/>
              <a:gd name="T101" fmla="*/ 80 h 96"/>
              <a:gd name="T102" fmla="*/ 88 w 96"/>
              <a:gd name="T103" fmla="*/ 84 h 96"/>
              <a:gd name="T104" fmla="*/ 84 w 96"/>
              <a:gd name="T105" fmla="*/ 8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6" h="96">
                <a:moveTo>
                  <a:pt x="88" y="73"/>
                </a:moveTo>
                <a:cubicBezTo>
                  <a:pt x="88" y="56"/>
                  <a:pt x="88" y="56"/>
                  <a:pt x="88" y="56"/>
                </a:cubicBezTo>
                <a:cubicBezTo>
                  <a:pt x="88" y="49"/>
                  <a:pt x="83" y="44"/>
                  <a:pt x="76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23"/>
                  <a:pt x="52" y="23"/>
                  <a:pt x="52" y="23"/>
                </a:cubicBezTo>
                <a:cubicBezTo>
                  <a:pt x="57" y="22"/>
                  <a:pt x="60" y="17"/>
                  <a:pt x="60" y="12"/>
                </a:cubicBezTo>
                <a:cubicBezTo>
                  <a:pt x="60" y="5"/>
                  <a:pt x="55" y="0"/>
                  <a:pt x="48" y="0"/>
                </a:cubicBezTo>
                <a:cubicBezTo>
                  <a:pt x="41" y="0"/>
                  <a:pt x="36" y="5"/>
                  <a:pt x="36" y="12"/>
                </a:cubicBezTo>
                <a:cubicBezTo>
                  <a:pt x="36" y="17"/>
                  <a:pt x="39" y="22"/>
                  <a:pt x="44" y="23"/>
                </a:cubicBezTo>
                <a:cubicBezTo>
                  <a:pt x="44" y="44"/>
                  <a:pt x="44" y="44"/>
                  <a:pt x="44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13" y="44"/>
                  <a:pt x="8" y="49"/>
                  <a:pt x="8" y="56"/>
                </a:cubicBezTo>
                <a:cubicBezTo>
                  <a:pt x="8" y="73"/>
                  <a:pt x="8" y="73"/>
                  <a:pt x="8" y="73"/>
                </a:cubicBezTo>
                <a:cubicBezTo>
                  <a:pt x="3" y="74"/>
                  <a:pt x="0" y="79"/>
                  <a:pt x="0" y="84"/>
                </a:cubicBezTo>
                <a:cubicBezTo>
                  <a:pt x="0" y="91"/>
                  <a:pt x="5" y="96"/>
                  <a:pt x="12" y="96"/>
                </a:cubicBezTo>
                <a:cubicBezTo>
                  <a:pt x="19" y="96"/>
                  <a:pt x="24" y="91"/>
                  <a:pt x="24" y="84"/>
                </a:cubicBezTo>
                <a:cubicBezTo>
                  <a:pt x="24" y="79"/>
                  <a:pt x="21" y="74"/>
                  <a:pt x="16" y="73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4"/>
                  <a:pt x="18" y="52"/>
                  <a:pt x="20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73"/>
                  <a:pt x="44" y="73"/>
                  <a:pt x="44" y="73"/>
                </a:cubicBezTo>
                <a:cubicBezTo>
                  <a:pt x="39" y="74"/>
                  <a:pt x="36" y="79"/>
                  <a:pt x="36" y="84"/>
                </a:cubicBezTo>
                <a:cubicBezTo>
                  <a:pt x="36" y="91"/>
                  <a:pt x="41" y="96"/>
                  <a:pt x="48" y="96"/>
                </a:cubicBezTo>
                <a:cubicBezTo>
                  <a:pt x="55" y="96"/>
                  <a:pt x="60" y="91"/>
                  <a:pt x="60" y="84"/>
                </a:cubicBezTo>
                <a:cubicBezTo>
                  <a:pt x="60" y="79"/>
                  <a:pt x="57" y="74"/>
                  <a:pt x="52" y="73"/>
                </a:cubicBezTo>
                <a:cubicBezTo>
                  <a:pt x="52" y="52"/>
                  <a:pt x="52" y="52"/>
                  <a:pt x="52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8" y="52"/>
                  <a:pt x="80" y="54"/>
                  <a:pt x="80" y="56"/>
                </a:cubicBezTo>
                <a:cubicBezTo>
                  <a:pt x="80" y="73"/>
                  <a:pt x="80" y="73"/>
                  <a:pt x="80" y="73"/>
                </a:cubicBezTo>
                <a:cubicBezTo>
                  <a:pt x="75" y="74"/>
                  <a:pt x="72" y="79"/>
                  <a:pt x="72" y="84"/>
                </a:cubicBezTo>
                <a:cubicBezTo>
                  <a:pt x="72" y="91"/>
                  <a:pt x="77" y="96"/>
                  <a:pt x="84" y="96"/>
                </a:cubicBezTo>
                <a:cubicBezTo>
                  <a:pt x="91" y="96"/>
                  <a:pt x="96" y="91"/>
                  <a:pt x="96" y="84"/>
                </a:cubicBezTo>
                <a:cubicBezTo>
                  <a:pt x="96" y="79"/>
                  <a:pt x="93" y="74"/>
                  <a:pt x="88" y="73"/>
                </a:cubicBezTo>
                <a:close/>
                <a:moveTo>
                  <a:pt x="12" y="88"/>
                </a:moveTo>
                <a:cubicBezTo>
                  <a:pt x="10" y="88"/>
                  <a:pt x="8" y="86"/>
                  <a:pt x="8" y="84"/>
                </a:cubicBezTo>
                <a:cubicBezTo>
                  <a:pt x="8" y="82"/>
                  <a:pt x="10" y="80"/>
                  <a:pt x="12" y="80"/>
                </a:cubicBezTo>
                <a:cubicBezTo>
                  <a:pt x="14" y="80"/>
                  <a:pt x="16" y="82"/>
                  <a:pt x="16" y="84"/>
                </a:cubicBezTo>
                <a:cubicBezTo>
                  <a:pt x="16" y="86"/>
                  <a:pt x="14" y="88"/>
                  <a:pt x="12" y="88"/>
                </a:cubicBezTo>
                <a:close/>
                <a:moveTo>
                  <a:pt x="48" y="8"/>
                </a:moveTo>
                <a:cubicBezTo>
                  <a:pt x="50" y="8"/>
                  <a:pt x="52" y="10"/>
                  <a:pt x="52" y="12"/>
                </a:cubicBezTo>
                <a:cubicBezTo>
                  <a:pt x="52" y="14"/>
                  <a:pt x="50" y="16"/>
                  <a:pt x="48" y="16"/>
                </a:cubicBezTo>
                <a:cubicBezTo>
                  <a:pt x="46" y="16"/>
                  <a:pt x="44" y="14"/>
                  <a:pt x="44" y="12"/>
                </a:cubicBezTo>
                <a:cubicBezTo>
                  <a:pt x="44" y="10"/>
                  <a:pt x="46" y="8"/>
                  <a:pt x="48" y="8"/>
                </a:cubicBezTo>
                <a:close/>
                <a:moveTo>
                  <a:pt x="48" y="88"/>
                </a:moveTo>
                <a:cubicBezTo>
                  <a:pt x="46" y="88"/>
                  <a:pt x="44" y="86"/>
                  <a:pt x="44" y="84"/>
                </a:cubicBezTo>
                <a:cubicBezTo>
                  <a:pt x="44" y="82"/>
                  <a:pt x="46" y="80"/>
                  <a:pt x="48" y="80"/>
                </a:cubicBezTo>
                <a:cubicBezTo>
                  <a:pt x="50" y="80"/>
                  <a:pt x="52" y="82"/>
                  <a:pt x="52" y="84"/>
                </a:cubicBezTo>
                <a:cubicBezTo>
                  <a:pt x="52" y="86"/>
                  <a:pt x="50" y="88"/>
                  <a:pt x="48" y="88"/>
                </a:cubicBezTo>
                <a:close/>
                <a:moveTo>
                  <a:pt x="84" y="88"/>
                </a:moveTo>
                <a:cubicBezTo>
                  <a:pt x="82" y="88"/>
                  <a:pt x="80" y="86"/>
                  <a:pt x="80" y="84"/>
                </a:cubicBezTo>
                <a:cubicBezTo>
                  <a:pt x="80" y="82"/>
                  <a:pt x="82" y="80"/>
                  <a:pt x="84" y="80"/>
                </a:cubicBezTo>
                <a:cubicBezTo>
                  <a:pt x="86" y="80"/>
                  <a:pt x="88" y="82"/>
                  <a:pt x="88" y="84"/>
                </a:cubicBezTo>
                <a:cubicBezTo>
                  <a:pt x="88" y="86"/>
                  <a:pt x="86" y="88"/>
                  <a:pt x="84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9" name="Freeform 85"/>
          <p:cNvSpPr>
            <a:spLocks noEditPoints="1"/>
          </p:cNvSpPr>
          <p:nvPr/>
        </p:nvSpPr>
        <p:spPr bwMode="auto">
          <a:xfrm>
            <a:off x="7330509" y="1460138"/>
            <a:ext cx="239148" cy="357934"/>
          </a:xfrm>
          <a:custGeom>
            <a:avLst/>
            <a:gdLst>
              <a:gd name="T0" fmla="*/ 95 w 97"/>
              <a:gd name="T1" fmla="*/ 22 h 96"/>
              <a:gd name="T2" fmla="*/ 79 w 97"/>
              <a:gd name="T3" fmla="*/ 2 h 96"/>
              <a:gd name="T4" fmla="*/ 76 w 97"/>
              <a:gd name="T5" fmla="*/ 0 h 96"/>
              <a:gd name="T6" fmla="*/ 4 w 97"/>
              <a:gd name="T7" fmla="*/ 0 h 96"/>
              <a:gd name="T8" fmla="*/ 1 w 97"/>
              <a:gd name="T9" fmla="*/ 2 h 96"/>
              <a:gd name="T10" fmla="*/ 1 w 97"/>
              <a:gd name="T11" fmla="*/ 6 h 96"/>
              <a:gd name="T12" fmla="*/ 11 w 97"/>
              <a:gd name="T13" fmla="*/ 24 h 96"/>
              <a:gd name="T14" fmla="*/ 1 w 97"/>
              <a:gd name="T15" fmla="*/ 42 h 96"/>
              <a:gd name="T16" fmla="*/ 1 w 97"/>
              <a:gd name="T17" fmla="*/ 46 h 96"/>
              <a:gd name="T18" fmla="*/ 4 w 97"/>
              <a:gd name="T19" fmla="*/ 48 h 96"/>
              <a:gd name="T20" fmla="*/ 36 w 97"/>
              <a:gd name="T21" fmla="*/ 48 h 96"/>
              <a:gd name="T22" fmla="*/ 36 w 97"/>
              <a:gd name="T23" fmla="*/ 92 h 96"/>
              <a:gd name="T24" fmla="*/ 40 w 97"/>
              <a:gd name="T25" fmla="*/ 96 h 96"/>
              <a:gd name="T26" fmla="*/ 52 w 97"/>
              <a:gd name="T27" fmla="*/ 96 h 96"/>
              <a:gd name="T28" fmla="*/ 56 w 97"/>
              <a:gd name="T29" fmla="*/ 92 h 96"/>
              <a:gd name="T30" fmla="*/ 56 w 97"/>
              <a:gd name="T31" fmla="*/ 48 h 96"/>
              <a:gd name="T32" fmla="*/ 76 w 97"/>
              <a:gd name="T33" fmla="*/ 48 h 96"/>
              <a:gd name="T34" fmla="*/ 79 w 97"/>
              <a:gd name="T35" fmla="*/ 46 h 96"/>
              <a:gd name="T36" fmla="*/ 95 w 97"/>
              <a:gd name="T37" fmla="*/ 26 h 96"/>
              <a:gd name="T38" fmla="*/ 95 w 97"/>
              <a:gd name="T39" fmla="*/ 22 h 96"/>
              <a:gd name="T40" fmla="*/ 48 w 97"/>
              <a:gd name="T41" fmla="*/ 88 h 96"/>
              <a:gd name="T42" fmla="*/ 44 w 97"/>
              <a:gd name="T43" fmla="*/ 88 h 96"/>
              <a:gd name="T44" fmla="*/ 44 w 97"/>
              <a:gd name="T45" fmla="*/ 48 h 96"/>
              <a:gd name="T46" fmla="*/ 48 w 97"/>
              <a:gd name="T47" fmla="*/ 48 h 96"/>
              <a:gd name="T48" fmla="*/ 48 w 97"/>
              <a:gd name="T49" fmla="*/ 88 h 96"/>
              <a:gd name="T50" fmla="*/ 75 w 97"/>
              <a:gd name="T51" fmla="*/ 40 h 96"/>
              <a:gd name="T52" fmla="*/ 52 w 97"/>
              <a:gd name="T53" fmla="*/ 40 h 96"/>
              <a:gd name="T54" fmla="*/ 40 w 97"/>
              <a:gd name="T55" fmla="*/ 40 h 96"/>
              <a:gd name="T56" fmla="*/ 11 w 97"/>
              <a:gd name="T57" fmla="*/ 40 h 96"/>
              <a:gd name="T58" fmla="*/ 20 w 97"/>
              <a:gd name="T59" fmla="*/ 26 h 96"/>
              <a:gd name="T60" fmla="*/ 20 w 97"/>
              <a:gd name="T61" fmla="*/ 22 h 96"/>
              <a:gd name="T62" fmla="*/ 11 w 97"/>
              <a:gd name="T63" fmla="*/ 8 h 96"/>
              <a:gd name="T64" fmla="*/ 75 w 97"/>
              <a:gd name="T65" fmla="*/ 8 h 96"/>
              <a:gd name="T66" fmla="*/ 87 w 97"/>
              <a:gd name="T67" fmla="*/ 24 h 96"/>
              <a:gd name="T68" fmla="*/ 75 w 97"/>
              <a:gd name="T69" fmla="*/ 4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7" h="96">
                <a:moveTo>
                  <a:pt x="95" y="22"/>
                </a:moveTo>
                <a:cubicBezTo>
                  <a:pt x="79" y="2"/>
                  <a:pt x="79" y="2"/>
                  <a:pt x="79" y="2"/>
                </a:cubicBezTo>
                <a:cubicBezTo>
                  <a:pt x="79" y="0"/>
                  <a:pt x="77" y="0"/>
                  <a:pt x="76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1" y="1"/>
                  <a:pt x="1" y="2"/>
                </a:cubicBezTo>
                <a:cubicBezTo>
                  <a:pt x="0" y="3"/>
                  <a:pt x="0" y="5"/>
                  <a:pt x="1" y="6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43"/>
                  <a:pt x="0" y="45"/>
                  <a:pt x="1" y="46"/>
                </a:cubicBezTo>
                <a:cubicBezTo>
                  <a:pt x="1" y="47"/>
                  <a:pt x="3" y="48"/>
                  <a:pt x="4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4"/>
                  <a:pt x="38" y="96"/>
                  <a:pt x="40" y="96"/>
                </a:cubicBezTo>
                <a:cubicBezTo>
                  <a:pt x="52" y="96"/>
                  <a:pt x="52" y="96"/>
                  <a:pt x="52" y="96"/>
                </a:cubicBezTo>
                <a:cubicBezTo>
                  <a:pt x="55" y="96"/>
                  <a:pt x="56" y="94"/>
                  <a:pt x="56" y="92"/>
                </a:cubicBezTo>
                <a:cubicBezTo>
                  <a:pt x="56" y="48"/>
                  <a:pt x="56" y="48"/>
                  <a:pt x="5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7" y="48"/>
                  <a:pt x="79" y="48"/>
                  <a:pt x="79" y="46"/>
                </a:cubicBezTo>
                <a:cubicBezTo>
                  <a:pt x="95" y="26"/>
                  <a:pt x="95" y="26"/>
                  <a:pt x="95" y="26"/>
                </a:cubicBezTo>
                <a:cubicBezTo>
                  <a:pt x="97" y="25"/>
                  <a:pt x="97" y="23"/>
                  <a:pt x="95" y="22"/>
                </a:cubicBezTo>
                <a:close/>
                <a:moveTo>
                  <a:pt x="48" y="88"/>
                </a:moveTo>
                <a:cubicBezTo>
                  <a:pt x="44" y="88"/>
                  <a:pt x="44" y="88"/>
                  <a:pt x="44" y="88"/>
                </a:cubicBezTo>
                <a:cubicBezTo>
                  <a:pt x="44" y="48"/>
                  <a:pt x="44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lnTo>
                  <a:pt x="48" y="88"/>
                </a:lnTo>
                <a:close/>
                <a:moveTo>
                  <a:pt x="75" y="40"/>
                </a:moveTo>
                <a:cubicBezTo>
                  <a:pt x="52" y="40"/>
                  <a:pt x="52" y="40"/>
                  <a:pt x="52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20" y="26"/>
                  <a:pt x="20" y="26"/>
                  <a:pt x="20" y="26"/>
                </a:cubicBezTo>
                <a:cubicBezTo>
                  <a:pt x="21" y="25"/>
                  <a:pt x="21" y="23"/>
                  <a:pt x="20" y="22"/>
                </a:cubicBezTo>
                <a:cubicBezTo>
                  <a:pt x="11" y="8"/>
                  <a:pt x="11" y="8"/>
                  <a:pt x="11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87" y="24"/>
                  <a:pt x="87" y="24"/>
                  <a:pt x="87" y="24"/>
                </a:cubicBezTo>
                <a:lnTo>
                  <a:pt x="75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91342" y="5241623"/>
            <a:ext cx="3603774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Analytics Digital Imaging Adoption Model – strategic roadmap to identify and adopt the right digital strategy and improve health outcomes for patients, developed with the leadership of community chair.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03268" y="5515521"/>
            <a:ext cx="276167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Standardization of Body Part Ontology for Enterprise Imaging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27105" y="1427589"/>
            <a:ext cx="288775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Very inter-professional, focus on measureable improvements and insights into enterprise imaging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92601" y="859137"/>
            <a:ext cx="2919605" cy="46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Networking</a:t>
            </a:r>
            <a:endParaRPr lang="en-US" sz="1200" i="1" dirty="0">
              <a:solidFill>
                <a:schemeClr val="accent1"/>
              </a:solidFill>
              <a:latin typeface="Prometo Medium" panose="020B070403020306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58588" y="4643837"/>
            <a:ext cx="2087382" cy="46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 err="1">
                <a:solidFill>
                  <a:schemeClr val="accent1"/>
                </a:solidFill>
                <a:latin typeface="Prometo Medium" panose="020B0704030203060203" pitchFamily="34" charset="0"/>
              </a:rPr>
              <a:t>DIAM</a:t>
            </a:r>
            <a:endParaRPr lang="en-US" i="1" dirty="0">
              <a:solidFill>
                <a:schemeClr val="accent1"/>
              </a:solidFill>
              <a:latin typeface="Prometo Medium" panose="020B070403020306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42179" y="5064290"/>
            <a:ext cx="2087382" cy="46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Ontology Summit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57657" y="906569"/>
            <a:ext cx="2087382" cy="46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Education</a:t>
            </a:r>
          </a:p>
        </p:txBody>
      </p:sp>
      <p:sp>
        <p:nvSpPr>
          <p:cNvPr id="21" name="Oval 20"/>
          <p:cNvSpPr/>
          <p:nvPr/>
        </p:nvSpPr>
        <p:spPr>
          <a:xfrm>
            <a:off x="7487092" y="4682339"/>
            <a:ext cx="701268" cy="70126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18127" y="2687096"/>
            <a:ext cx="26701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Thought Leadership</a:t>
            </a:r>
          </a:p>
        </p:txBody>
      </p:sp>
      <p:sp>
        <p:nvSpPr>
          <p:cNvPr id="38" name="Oval 37"/>
          <p:cNvSpPr/>
          <p:nvPr/>
        </p:nvSpPr>
        <p:spPr>
          <a:xfrm>
            <a:off x="7930622" y="2746477"/>
            <a:ext cx="701268" cy="7012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848433" y="3194927"/>
            <a:ext cx="329268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Joined forces in 2015 to tackle enterprise imaging challenges; grew via enterprise imaging workgroups and membership outreach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766592" y="2637417"/>
            <a:ext cx="2087382" cy="45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HIMSS + SIIM</a:t>
            </a:r>
          </a:p>
        </p:txBody>
      </p:sp>
      <p:pic>
        <p:nvPicPr>
          <p:cNvPr id="42" name="Graphic 48">
            <a:extLst>
              <a:ext uri="{FF2B5EF4-FFF2-40B4-BE49-F238E27FC236}">
                <a16:creationId xmlns:a16="http://schemas.microsoft.com/office/drawing/2014/main" id="{1A30EA4B-0AF4-9943-B79A-2C9EE220D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04597" y="2950141"/>
            <a:ext cx="365382" cy="356682"/>
          </a:xfrm>
          <a:prstGeom prst="rect">
            <a:avLst/>
          </a:prstGeom>
        </p:spPr>
      </p:pic>
      <p:pic>
        <p:nvPicPr>
          <p:cNvPr id="44" name="Graphic 180">
            <a:extLst>
              <a:ext uri="{FF2B5EF4-FFF2-40B4-BE49-F238E27FC236}">
                <a16:creationId xmlns:a16="http://schemas.microsoft.com/office/drawing/2014/main" id="{E4533CDD-ABFF-3F41-B063-3A0E42B70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58938" y="4833551"/>
            <a:ext cx="369091" cy="360507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83848" y="1542178"/>
            <a:ext cx="309340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Quarterly Roundtables; Annual webinar series; conference presentations @ HIMSS, SIIM, &amp; RSNA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4274" y="3233225"/>
            <a:ext cx="3335977" cy="16004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Workgroups published 9 whitepapers  on technical, foundational, workflow &amp; governance (n=50K downloads); Three new workgroups on Photodocumentation, Data Standards Evaluation &amp; Multimedia Interactive Content Reporting    </a:t>
            </a:r>
          </a:p>
        </p:txBody>
      </p:sp>
      <p:sp>
        <p:nvSpPr>
          <p:cNvPr id="47" name="Freeform 55"/>
          <p:cNvSpPr>
            <a:spLocks noEditPoints="1"/>
          </p:cNvSpPr>
          <p:nvPr/>
        </p:nvSpPr>
        <p:spPr bwMode="auto">
          <a:xfrm>
            <a:off x="4686280" y="1365506"/>
            <a:ext cx="336550" cy="338138"/>
          </a:xfrm>
          <a:custGeom>
            <a:avLst/>
            <a:gdLst>
              <a:gd name="T0" fmla="*/ 95 w 96"/>
              <a:gd name="T1" fmla="*/ 21 h 96"/>
              <a:gd name="T2" fmla="*/ 75 w 96"/>
              <a:gd name="T3" fmla="*/ 1 h 96"/>
              <a:gd name="T4" fmla="*/ 72 w 96"/>
              <a:gd name="T5" fmla="*/ 0 h 96"/>
              <a:gd name="T6" fmla="*/ 69 w 96"/>
              <a:gd name="T7" fmla="*/ 2 h 96"/>
              <a:gd name="T8" fmla="*/ 58 w 96"/>
              <a:gd name="T9" fmla="*/ 17 h 96"/>
              <a:gd name="T10" fmla="*/ 30 w 96"/>
              <a:gd name="T11" fmla="*/ 28 h 96"/>
              <a:gd name="T12" fmla="*/ 28 w 96"/>
              <a:gd name="T13" fmla="*/ 31 h 96"/>
              <a:gd name="T14" fmla="*/ 29 w 96"/>
              <a:gd name="T15" fmla="*/ 35 h 96"/>
              <a:gd name="T16" fmla="*/ 37 w 96"/>
              <a:gd name="T17" fmla="*/ 43 h 96"/>
              <a:gd name="T18" fmla="*/ 1 w 96"/>
              <a:gd name="T19" fmla="*/ 90 h 96"/>
              <a:gd name="T20" fmla="*/ 1 w 96"/>
              <a:gd name="T21" fmla="*/ 95 h 96"/>
              <a:gd name="T22" fmla="*/ 4 w 96"/>
              <a:gd name="T23" fmla="*/ 96 h 96"/>
              <a:gd name="T24" fmla="*/ 6 w 96"/>
              <a:gd name="T25" fmla="*/ 95 h 96"/>
              <a:gd name="T26" fmla="*/ 53 w 96"/>
              <a:gd name="T27" fmla="*/ 59 h 96"/>
              <a:gd name="T28" fmla="*/ 61 w 96"/>
              <a:gd name="T29" fmla="*/ 67 h 96"/>
              <a:gd name="T30" fmla="*/ 64 w 96"/>
              <a:gd name="T31" fmla="*/ 68 h 96"/>
              <a:gd name="T32" fmla="*/ 65 w 96"/>
              <a:gd name="T33" fmla="*/ 68 h 96"/>
              <a:gd name="T34" fmla="*/ 68 w 96"/>
              <a:gd name="T35" fmla="*/ 66 h 96"/>
              <a:gd name="T36" fmla="*/ 79 w 96"/>
              <a:gd name="T37" fmla="*/ 38 h 96"/>
              <a:gd name="T38" fmla="*/ 94 w 96"/>
              <a:gd name="T39" fmla="*/ 27 h 96"/>
              <a:gd name="T40" fmla="*/ 96 w 96"/>
              <a:gd name="T41" fmla="*/ 24 h 96"/>
              <a:gd name="T42" fmla="*/ 95 w 96"/>
              <a:gd name="T43" fmla="*/ 21 h 96"/>
              <a:gd name="T44" fmla="*/ 26 w 96"/>
              <a:gd name="T45" fmla="*/ 70 h 96"/>
              <a:gd name="T46" fmla="*/ 43 w 96"/>
              <a:gd name="T47" fmla="*/ 48 h 96"/>
              <a:gd name="T48" fmla="*/ 48 w 96"/>
              <a:gd name="T49" fmla="*/ 53 h 96"/>
              <a:gd name="T50" fmla="*/ 26 w 96"/>
              <a:gd name="T51" fmla="*/ 70 h 96"/>
              <a:gd name="T52" fmla="*/ 74 w 96"/>
              <a:gd name="T53" fmla="*/ 33 h 96"/>
              <a:gd name="T54" fmla="*/ 72 w 96"/>
              <a:gd name="T55" fmla="*/ 34 h 96"/>
              <a:gd name="T56" fmla="*/ 63 w 96"/>
              <a:gd name="T57" fmla="*/ 57 h 96"/>
              <a:gd name="T58" fmla="*/ 39 w 96"/>
              <a:gd name="T59" fmla="*/ 33 h 96"/>
              <a:gd name="T60" fmla="*/ 62 w 96"/>
              <a:gd name="T61" fmla="*/ 24 h 96"/>
              <a:gd name="T62" fmla="*/ 63 w 96"/>
              <a:gd name="T63" fmla="*/ 22 h 96"/>
              <a:gd name="T64" fmla="*/ 72 w 96"/>
              <a:gd name="T65" fmla="*/ 10 h 96"/>
              <a:gd name="T66" fmla="*/ 86 w 96"/>
              <a:gd name="T67" fmla="*/ 24 h 96"/>
              <a:gd name="T68" fmla="*/ 74 w 96"/>
              <a:gd name="T69" fmla="*/ 3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6" h="96">
                <a:moveTo>
                  <a:pt x="95" y="21"/>
                </a:move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2" y="0"/>
                </a:cubicBezTo>
                <a:cubicBezTo>
                  <a:pt x="70" y="0"/>
                  <a:pt x="70" y="1"/>
                  <a:pt x="69" y="2"/>
                </a:cubicBezTo>
                <a:cubicBezTo>
                  <a:pt x="58" y="17"/>
                  <a:pt x="58" y="17"/>
                  <a:pt x="58" y="17"/>
                </a:cubicBezTo>
                <a:cubicBezTo>
                  <a:pt x="30" y="28"/>
                  <a:pt x="30" y="28"/>
                  <a:pt x="30" y="28"/>
                </a:cubicBezTo>
                <a:cubicBezTo>
                  <a:pt x="29" y="29"/>
                  <a:pt x="28" y="30"/>
                  <a:pt x="28" y="31"/>
                </a:cubicBezTo>
                <a:cubicBezTo>
                  <a:pt x="28" y="32"/>
                  <a:pt x="28" y="34"/>
                  <a:pt x="29" y="35"/>
                </a:cubicBezTo>
                <a:cubicBezTo>
                  <a:pt x="37" y="43"/>
                  <a:pt x="37" y="43"/>
                  <a:pt x="37" y="43"/>
                </a:cubicBezTo>
                <a:cubicBezTo>
                  <a:pt x="1" y="90"/>
                  <a:pt x="1" y="90"/>
                  <a:pt x="1" y="90"/>
                </a:cubicBezTo>
                <a:cubicBezTo>
                  <a:pt x="0" y="91"/>
                  <a:pt x="0" y="93"/>
                  <a:pt x="1" y="95"/>
                </a:cubicBezTo>
                <a:cubicBezTo>
                  <a:pt x="2" y="96"/>
                  <a:pt x="3" y="96"/>
                  <a:pt x="4" y="96"/>
                </a:cubicBezTo>
                <a:cubicBezTo>
                  <a:pt x="5" y="96"/>
                  <a:pt x="6" y="96"/>
                  <a:pt x="6" y="95"/>
                </a:cubicBezTo>
                <a:cubicBezTo>
                  <a:pt x="53" y="59"/>
                  <a:pt x="53" y="59"/>
                  <a:pt x="53" y="59"/>
                </a:cubicBezTo>
                <a:cubicBezTo>
                  <a:pt x="61" y="67"/>
                  <a:pt x="61" y="67"/>
                  <a:pt x="61" y="67"/>
                </a:cubicBezTo>
                <a:cubicBezTo>
                  <a:pt x="62" y="68"/>
                  <a:pt x="63" y="68"/>
                  <a:pt x="64" y="68"/>
                </a:cubicBezTo>
                <a:cubicBezTo>
                  <a:pt x="64" y="68"/>
                  <a:pt x="64" y="68"/>
                  <a:pt x="65" y="68"/>
                </a:cubicBezTo>
                <a:cubicBezTo>
                  <a:pt x="66" y="68"/>
                  <a:pt x="67" y="67"/>
                  <a:pt x="68" y="66"/>
                </a:cubicBezTo>
                <a:cubicBezTo>
                  <a:pt x="79" y="38"/>
                  <a:pt x="79" y="38"/>
                  <a:pt x="79" y="38"/>
                </a:cubicBezTo>
                <a:cubicBezTo>
                  <a:pt x="94" y="27"/>
                  <a:pt x="94" y="27"/>
                  <a:pt x="94" y="27"/>
                </a:cubicBezTo>
                <a:cubicBezTo>
                  <a:pt x="95" y="27"/>
                  <a:pt x="96" y="26"/>
                  <a:pt x="96" y="24"/>
                </a:cubicBezTo>
                <a:cubicBezTo>
                  <a:pt x="96" y="23"/>
                  <a:pt x="96" y="22"/>
                  <a:pt x="95" y="21"/>
                </a:cubicBezTo>
                <a:close/>
                <a:moveTo>
                  <a:pt x="26" y="70"/>
                </a:moveTo>
                <a:cubicBezTo>
                  <a:pt x="43" y="48"/>
                  <a:pt x="43" y="48"/>
                  <a:pt x="43" y="48"/>
                </a:cubicBezTo>
                <a:cubicBezTo>
                  <a:pt x="48" y="53"/>
                  <a:pt x="48" y="53"/>
                  <a:pt x="48" y="53"/>
                </a:cubicBezTo>
                <a:lnTo>
                  <a:pt x="26" y="70"/>
                </a:lnTo>
                <a:close/>
                <a:moveTo>
                  <a:pt x="74" y="33"/>
                </a:moveTo>
                <a:cubicBezTo>
                  <a:pt x="73" y="33"/>
                  <a:pt x="73" y="34"/>
                  <a:pt x="72" y="34"/>
                </a:cubicBezTo>
                <a:cubicBezTo>
                  <a:pt x="63" y="57"/>
                  <a:pt x="63" y="57"/>
                  <a:pt x="63" y="57"/>
                </a:cubicBezTo>
                <a:cubicBezTo>
                  <a:pt x="39" y="33"/>
                  <a:pt x="39" y="33"/>
                  <a:pt x="39" y="33"/>
                </a:cubicBezTo>
                <a:cubicBezTo>
                  <a:pt x="62" y="24"/>
                  <a:pt x="62" y="24"/>
                  <a:pt x="62" y="24"/>
                </a:cubicBezTo>
                <a:cubicBezTo>
                  <a:pt x="62" y="24"/>
                  <a:pt x="63" y="23"/>
                  <a:pt x="63" y="22"/>
                </a:cubicBezTo>
                <a:cubicBezTo>
                  <a:pt x="72" y="10"/>
                  <a:pt x="72" y="10"/>
                  <a:pt x="72" y="10"/>
                </a:cubicBezTo>
                <a:cubicBezTo>
                  <a:pt x="86" y="24"/>
                  <a:pt x="86" y="24"/>
                  <a:pt x="86" y="24"/>
                </a:cubicBezTo>
                <a:lnTo>
                  <a:pt x="74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8104" y="6390178"/>
            <a:ext cx="3999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www.himss.org/enterprise-imaging</a:t>
            </a:r>
            <a:endParaRPr lang="en-US" sz="16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3" name="Picture Placeholder 6">
            <a:extLst>
              <a:ext uri="{FF2B5EF4-FFF2-40B4-BE49-F238E27FC236}">
                <a16:creationId xmlns:a16="http://schemas.microsoft.com/office/drawing/2014/main" id="{A65900B5-2917-164E-A95C-5B21E09BC2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 t="27080" r="19947" b="34162"/>
          <a:stretch/>
        </p:blipFill>
        <p:spPr>
          <a:xfrm rot="19800000">
            <a:off x="4454225" y="1980652"/>
            <a:ext cx="2404524" cy="2413437"/>
          </a:xfrm>
          <a:prstGeom prst="ellipse">
            <a:avLst/>
          </a:prstGeom>
          <a:noFill/>
          <a:ln>
            <a:noFill/>
          </a:ln>
        </p:spPr>
      </p:pic>
      <p:sp>
        <p:nvSpPr>
          <p:cNvPr id="41" name="Oval 40"/>
          <p:cNvSpPr/>
          <p:nvPr/>
        </p:nvSpPr>
        <p:spPr>
          <a:xfrm>
            <a:off x="4727843" y="2175321"/>
            <a:ext cx="2854909" cy="26007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Prometo Medium" panose="020B0604020202020204" charset="0"/>
              </a:rPr>
              <a:t>HIMSS-SIIM Enterprise Imaging Community</a:t>
            </a:r>
          </a:p>
        </p:txBody>
      </p:sp>
      <p:pic>
        <p:nvPicPr>
          <p:cNvPr id="48" name="Graphic 129">
            <a:extLst>
              <a:ext uri="{FF2B5EF4-FFF2-40B4-BE49-F238E27FC236}">
                <a16:creationId xmlns:a16="http://schemas.microsoft.com/office/drawing/2014/main" id="{991A161E-A268-CF45-9837-B36DF4C983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787875" y="2943570"/>
            <a:ext cx="304003" cy="3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4546327" y="-1996018"/>
            <a:ext cx="9089318" cy="908931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324" y="2142278"/>
            <a:ext cx="4187371" cy="1590274"/>
          </a:xfrm>
        </p:spPr>
        <p:txBody>
          <a:bodyPr/>
          <a:lstStyle/>
          <a:p>
            <a:r>
              <a:rPr lang="en-US" dirty="0"/>
              <a:t>Thank you.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Contact: </a:t>
            </a:r>
            <a:br>
              <a:rPr lang="en-US" sz="2400" dirty="0"/>
            </a:br>
            <a:r>
              <a:rPr lang="en-US" sz="2400" dirty="0"/>
              <a:t>Yvonne Patrick </a:t>
            </a:r>
            <a:r>
              <a:rPr lang="en-US" sz="2400" dirty="0">
                <a:hlinkClick r:id="rId4"/>
              </a:rPr>
              <a:t>ypatrick@himss.org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Trisha Pongco</a:t>
            </a:r>
            <a:br>
              <a:rPr lang="en-US" sz="2400" dirty="0"/>
            </a:br>
            <a:r>
              <a:rPr lang="en-US" sz="2400" dirty="0">
                <a:hlinkClick r:id="rId5"/>
              </a:rPr>
              <a:t>tpongco@himss.org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31877" y="3270095"/>
            <a:ext cx="3873458" cy="10308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2460"/>
              </a:lnSpc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Reform the global health ecosystem through the power of information and technology.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8869" y="2439098"/>
            <a:ext cx="2707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accent2"/>
                </a:solidFill>
                <a:latin typeface="Prometo Medium" panose="020B0604030203060203" pitchFamily="34" charset="77"/>
              </a:rPr>
              <a:t>Mission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41EF62-155E-9A4F-9D30-C7E6A55533B0}"/>
              </a:ext>
            </a:extLst>
          </p:cNvPr>
          <p:cNvSpPr txBox="1"/>
          <p:nvPr/>
        </p:nvSpPr>
        <p:spPr>
          <a:xfrm>
            <a:off x="2206367" y="3270095"/>
            <a:ext cx="3655893" cy="10251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2460"/>
              </a:lnSpc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To realize the full health </a:t>
            </a:r>
          </a:p>
          <a:p>
            <a:pPr>
              <a:lnSpc>
                <a:spcPts val="2460"/>
              </a:lnSpc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potential of every human, everywhere.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619561-3EDA-CC45-85A4-555951FEFFAB}"/>
              </a:ext>
            </a:extLst>
          </p:cNvPr>
          <p:cNvSpPr txBox="1"/>
          <p:nvPr/>
        </p:nvSpPr>
        <p:spPr>
          <a:xfrm>
            <a:off x="2088941" y="2439098"/>
            <a:ext cx="2707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accent2"/>
                </a:solidFill>
                <a:latin typeface="Prometo Medium" panose="020B0604030203060203" pitchFamily="34" charset="77"/>
              </a:rPr>
              <a:t>Vision</a:t>
            </a:r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58712663-A0A4-9A4C-BDB3-76025FFA4D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2270" r="25074" b="731"/>
          <a:stretch/>
        </p:blipFill>
        <p:spPr>
          <a:xfrm rot="6494833">
            <a:off x="6677625" y="4929943"/>
            <a:ext cx="3369983" cy="337479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id="{49D6DEE4-4407-D24B-BE27-73BD24EAF5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5" t="8701" r="13093" b="66296"/>
          <a:stretch/>
        </p:blipFill>
        <p:spPr>
          <a:xfrm>
            <a:off x="3708120" y="5535484"/>
            <a:ext cx="1393648" cy="139563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" name="Picture Placeholder 6">
            <a:extLst>
              <a:ext uri="{FF2B5EF4-FFF2-40B4-BE49-F238E27FC236}">
                <a16:creationId xmlns:a16="http://schemas.microsoft.com/office/drawing/2014/main" id="{19C60F75-50D2-9144-856A-5AE669C42E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2" t="13974" r="16054" b="35931"/>
          <a:stretch/>
        </p:blipFill>
        <p:spPr>
          <a:xfrm rot="5400000">
            <a:off x="4173178" y="-1281920"/>
            <a:ext cx="2612092" cy="2615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36265AF8-15C8-5C46-842E-CAEC310FD6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r="20875"/>
          <a:stretch/>
        </p:blipFill>
        <p:spPr>
          <a:xfrm rot="2700000">
            <a:off x="-2102942" y="-738879"/>
            <a:ext cx="3878838" cy="388437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D24752E2-4E24-0649-9A56-B264D49C4E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28178"/>
          <a:stretch/>
        </p:blipFill>
        <p:spPr>
          <a:xfrm rot="20179082">
            <a:off x="10384498" y="317075"/>
            <a:ext cx="3878838" cy="388438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9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B91C91-F1C8-434E-9F3B-B15A99D4B278}"/>
              </a:ext>
            </a:extLst>
          </p:cNvPr>
          <p:cNvSpPr/>
          <p:nvPr/>
        </p:nvSpPr>
        <p:spPr>
          <a:xfrm>
            <a:off x="287079" y="6220047"/>
            <a:ext cx="1669312" cy="54226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872682-DA14-D041-A064-D9EB293A4BE3}"/>
              </a:ext>
            </a:extLst>
          </p:cNvPr>
          <p:cNvSpPr/>
          <p:nvPr/>
        </p:nvSpPr>
        <p:spPr>
          <a:xfrm>
            <a:off x="10451804" y="6220047"/>
            <a:ext cx="1669312" cy="54226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5ED1B1-E5A8-FA4E-B990-987BD713B384}"/>
              </a:ext>
            </a:extLst>
          </p:cNvPr>
          <p:cNvGrpSpPr/>
          <p:nvPr/>
        </p:nvGrpSpPr>
        <p:grpSpPr>
          <a:xfrm>
            <a:off x="10752013" y="10633"/>
            <a:ext cx="1439987" cy="6858000"/>
            <a:chOff x="1650797" y="10633"/>
            <a:chExt cx="1439987" cy="6858000"/>
          </a:xfrm>
        </p:grpSpPr>
        <p:pic>
          <p:nvPicPr>
            <p:cNvPr id="21" name="Picture Placeholder 4">
              <a:extLst>
                <a:ext uri="{FF2B5EF4-FFF2-40B4-BE49-F238E27FC236}">
                  <a16:creationId xmlns:a16="http://schemas.microsoft.com/office/drawing/2014/main" id="{299D73CA-A2E6-7A44-A68F-3D064F9FC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58597"/>
            <a:stretch/>
          </p:blipFill>
          <p:spPr>
            <a:xfrm>
              <a:off x="1650797" y="4097799"/>
              <a:ext cx="1418909" cy="2770834"/>
            </a:xfrm>
            <a:prstGeom prst="rect">
              <a:avLst/>
            </a:prstGeom>
            <a:noFill/>
          </p:spPr>
        </p:pic>
        <p:pic>
          <p:nvPicPr>
            <p:cNvPr id="22" name="Picture Placeholder 4">
              <a:extLst>
                <a:ext uri="{FF2B5EF4-FFF2-40B4-BE49-F238E27FC236}">
                  <a16:creationId xmlns:a16="http://schemas.microsoft.com/office/drawing/2014/main" id="{A71C2BC1-4156-8E43-B54E-90999A9E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58098"/>
            <a:stretch/>
          </p:blipFill>
          <p:spPr>
            <a:xfrm>
              <a:off x="1650797" y="1345455"/>
              <a:ext cx="1439987" cy="2770834"/>
            </a:xfrm>
            <a:prstGeom prst="rect">
              <a:avLst/>
            </a:prstGeom>
            <a:noFill/>
          </p:spPr>
        </p:pic>
        <p:pic>
          <p:nvPicPr>
            <p:cNvPr id="23" name="Picture Placeholder 4">
              <a:extLst>
                <a:ext uri="{FF2B5EF4-FFF2-40B4-BE49-F238E27FC236}">
                  <a16:creationId xmlns:a16="http://schemas.microsoft.com/office/drawing/2014/main" id="{22CF91D4-4B2D-574B-92FC-60E3600F5C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68147" r="58098"/>
            <a:stretch/>
          </p:blipFill>
          <p:spPr>
            <a:xfrm>
              <a:off x="1650797" y="10633"/>
              <a:ext cx="1439987" cy="1349350"/>
            </a:xfrm>
            <a:prstGeom prst="rect">
              <a:avLst/>
            </a:prstGeom>
            <a:noFill/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29878DD-B768-934C-AA5A-46893C2EA9E1}"/>
              </a:ext>
            </a:extLst>
          </p:cNvPr>
          <p:cNvGrpSpPr/>
          <p:nvPr/>
        </p:nvGrpSpPr>
        <p:grpSpPr>
          <a:xfrm>
            <a:off x="8391839" y="10633"/>
            <a:ext cx="2331719" cy="6858000"/>
            <a:chOff x="1650797" y="10633"/>
            <a:chExt cx="2331719" cy="6858000"/>
          </a:xfrm>
        </p:grpSpPr>
        <p:pic>
          <p:nvPicPr>
            <p:cNvPr id="25" name="Picture Placeholder 4">
              <a:extLst>
                <a:ext uri="{FF2B5EF4-FFF2-40B4-BE49-F238E27FC236}">
                  <a16:creationId xmlns:a16="http://schemas.microsoft.com/office/drawing/2014/main" id="{1BAC1E0A-0907-1A4D-9422-90F2149911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37010"/>
            <a:stretch/>
          </p:blipFill>
          <p:spPr>
            <a:xfrm>
              <a:off x="1650797" y="4097799"/>
              <a:ext cx="2331719" cy="2770834"/>
            </a:xfrm>
            <a:prstGeom prst="rect">
              <a:avLst/>
            </a:prstGeom>
            <a:noFill/>
          </p:spPr>
        </p:pic>
        <p:pic>
          <p:nvPicPr>
            <p:cNvPr id="26" name="Picture Placeholder 4">
              <a:extLst>
                <a:ext uri="{FF2B5EF4-FFF2-40B4-BE49-F238E27FC236}">
                  <a16:creationId xmlns:a16="http://schemas.microsoft.com/office/drawing/2014/main" id="{E65B9CA3-2FDA-E442-915E-9C16ECDA1B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37010"/>
            <a:stretch/>
          </p:blipFill>
          <p:spPr>
            <a:xfrm>
              <a:off x="1650797" y="1345455"/>
              <a:ext cx="2331719" cy="2770834"/>
            </a:xfrm>
            <a:prstGeom prst="rect">
              <a:avLst/>
            </a:prstGeom>
            <a:noFill/>
          </p:spPr>
        </p:pic>
        <p:pic>
          <p:nvPicPr>
            <p:cNvPr id="27" name="Picture Placeholder 4">
              <a:extLst>
                <a:ext uri="{FF2B5EF4-FFF2-40B4-BE49-F238E27FC236}">
                  <a16:creationId xmlns:a16="http://schemas.microsoft.com/office/drawing/2014/main" id="{A524B5C4-0ADA-9345-9014-50D5F9DAAD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68147" r="37010"/>
            <a:stretch/>
          </p:blipFill>
          <p:spPr>
            <a:xfrm>
              <a:off x="1650797" y="10633"/>
              <a:ext cx="2331719" cy="1349350"/>
            </a:xfrm>
            <a:prstGeom prst="rect">
              <a:avLst/>
            </a:prstGeom>
            <a:noFill/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71D0EE8-6CA4-E442-8E7A-5149D9099E5E}"/>
              </a:ext>
            </a:extLst>
          </p:cNvPr>
          <p:cNvGrpSpPr/>
          <p:nvPr/>
        </p:nvGrpSpPr>
        <p:grpSpPr>
          <a:xfrm>
            <a:off x="1650797" y="10633"/>
            <a:ext cx="2331719" cy="6858000"/>
            <a:chOff x="1650797" y="10633"/>
            <a:chExt cx="2331719" cy="6858000"/>
          </a:xfrm>
        </p:grpSpPr>
        <p:pic>
          <p:nvPicPr>
            <p:cNvPr id="13" name="Picture Placeholder 4">
              <a:extLst>
                <a:ext uri="{FF2B5EF4-FFF2-40B4-BE49-F238E27FC236}">
                  <a16:creationId xmlns:a16="http://schemas.microsoft.com/office/drawing/2014/main" id="{E9D235FA-A84C-D646-9627-308AEFCB1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37010"/>
            <a:stretch/>
          </p:blipFill>
          <p:spPr>
            <a:xfrm>
              <a:off x="1650797" y="4097799"/>
              <a:ext cx="2331719" cy="2770834"/>
            </a:xfrm>
            <a:prstGeom prst="rect">
              <a:avLst/>
            </a:prstGeom>
            <a:noFill/>
          </p:spPr>
        </p:pic>
        <p:pic>
          <p:nvPicPr>
            <p:cNvPr id="14" name="Picture Placeholder 4">
              <a:extLst>
                <a:ext uri="{FF2B5EF4-FFF2-40B4-BE49-F238E27FC236}">
                  <a16:creationId xmlns:a16="http://schemas.microsoft.com/office/drawing/2014/main" id="{45222D79-89AF-EE42-BA83-7E6D13E00D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37010"/>
            <a:stretch/>
          </p:blipFill>
          <p:spPr>
            <a:xfrm>
              <a:off x="1650797" y="1345455"/>
              <a:ext cx="2331719" cy="2770834"/>
            </a:xfrm>
            <a:prstGeom prst="rect">
              <a:avLst/>
            </a:prstGeom>
            <a:noFill/>
          </p:spPr>
        </p:pic>
        <p:pic>
          <p:nvPicPr>
            <p:cNvPr id="15" name="Picture Placeholder 4">
              <a:extLst>
                <a:ext uri="{FF2B5EF4-FFF2-40B4-BE49-F238E27FC236}">
                  <a16:creationId xmlns:a16="http://schemas.microsoft.com/office/drawing/2014/main" id="{B207D0BE-F6D3-A740-B4E7-273D5B5513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68147" r="37010"/>
            <a:stretch/>
          </p:blipFill>
          <p:spPr>
            <a:xfrm>
              <a:off x="1650797" y="10633"/>
              <a:ext cx="2331719" cy="1349350"/>
            </a:xfrm>
            <a:prstGeom prst="rect">
              <a:avLst/>
            </a:prstGeom>
            <a:noFill/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5958384-DE00-AF43-9E00-9814BC223DB7}"/>
              </a:ext>
            </a:extLst>
          </p:cNvPr>
          <p:cNvSpPr/>
          <p:nvPr/>
        </p:nvSpPr>
        <p:spPr>
          <a:xfrm>
            <a:off x="1873016" y="-663864"/>
            <a:ext cx="8578788" cy="8578788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E13BDEFF-F01B-BA4B-B2E7-D1118058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016" y="2733809"/>
            <a:ext cx="8578788" cy="1783443"/>
          </a:xfrm>
        </p:spPr>
        <p:txBody>
          <a:bodyPr lIns="457200" tIns="0" rIns="457200" anchor="ctr"/>
          <a:lstStyle/>
          <a:p>
            <a:pPr algn="ctr"/>
            <a:r>
              <a:rPr lang="en-US" sz="7200" dirty="0">
                <a:solidFill>
                  <a:srgbClr val="FFFFFF"/>
                </a:solidFill>
              </a:rPr>
              <a:t>Welcome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E6D081-9F02-644F-8A86-DDF3E5542BE8}"/>
              </a:ext>
            </a:extLst>
          </p:cNvPr>
          <p:cNvGrpSpPr/>
          <p:nvPr/>
        </p:nvGrpSpPr>
        <p:grpSpPr>
          <a:xfrm>
            <a:off x="0" y="10633"/>
            <a:ext cx="1611456" cy="6858000"/>
            <a:chOff x="2371060" y="10633"/>
            <a:chExt cx="1611456" cy="6858000"/>
          </a:xfrm>
        </p:grpSpPr>
        <p:pic>
          <p:nvPicPr>
            <p:cNvPr id="17" name="Picture Placeholder 4">
              <a:extLst>
                <a:ext uri="{FF2B5EF4-FFF2-40B4-BE49-F238E27FC236}">
                  <a16:creationId xmlns:a16="http://schemas.microsoft.com/office/drawing/2014/main" id="{97CF828B-39D8-7942-A5E0-C908A6D010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81" t="34591" r="37010"/>
            <a:stretch/>
          </p:blipFill>
          <p:spPr>
            <a:xfrm>
              <a:off x="2371060" y="4097799"/>
              <a:ext cx="1611456" cy="2770834"/>
            </a:xfrm>
            <a:prstGeom prst="rect">
              <a:avLst/>
            </a:prstGeom>
            <a:noFill/>
          </p:spPr>
        </p:pic>
        <p:pic>
          <p:nvPicPr>
            <p:cNvPr id="18" name="Picture Placeholder 4">
              <a:extLst>
                <a:ext uri="{FF2B5EF4-FFF2-40B4-BE49-F238E27FC236}">
                  <a16:creationId xmlns:a16="http://schemas.microsoft.com/office/drawing/2014/main" id="{187C1FE0-F7A4-E242-BB3D-D9E897C27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81" t="34591" r="37010"/>
            <a:stretch/>
          </p:blipFill>
          <p:spPr>
            <a:xfrm>
              <a:off x="2371060" y="1345455"/>
              <a:ext cx="1611456" cy="2770834"/>
            </a:xfrm>
            <a:prstGeom prst="rect">
              <a:avLst/>
            </a:prstGeom>
            <a:noFill/>
          </p:spPr>
        </p:pic>
        <p:pic>
          <p:nvPicPr>
            <p:cNvPr id="19" name="Picture Placeholder 4">
              <a:extLst>
                <a:ext uri="{FF2B5EF4-FFF2-40B4-BE49-F238E27FC236}">
                  <a16:creationId xmlns:a16="http://schemas.microsoft.com/office/drawing/2014/main" id="{63EB2BD3-B093-7845-9673-F03B3F187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81" t="68147" r="37010"/>
            <a:stretch/>
          </p:blipFill>
          <p:spPr>
            <a:xfrm>
              <a:off x="2371060" y="10633"/>
              <a:ext cx="1611456" cy="1349350"/>
            </a:xfrm>
            <a:prstGeom prst="rect">
              <a:avLst/>
            </a:prstGeom>
            <a:noFill/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4C3A8D3-5F65-0E41-9074-0D4007937608}"/>
              </a:ext>
            </a:extLst>
          </p:cNvPr>
          <p:cNvGrpSpPr/>
          <p:nvPr/>
        </p:nvGrpSpPr>
        <p:grpSpPr>
          <a:xfrm>
            <a:off x="5294450" y="6188662"/>
            <a:ext cx="1378271" cy="643459"/>
            <a:chOff x="261430" y="6188662"/>
            <a:chExt cx="1378271" cy="64345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74D111D-BA7B-0F45-9B47-555311211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30" y="6188662"/>
              <a:ext cx="1378271" cy="64345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EA4F826-00C4-B24B-B263-74F66AF78E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66"/>
            <a:stretch/>
          </p:blipFill>
          <p:spPr>
            <a:xfrm>
              <a:off x="810883" y="6188663"/>
              <a:ext cx="828818" cy="643457"/>
            </a:xfrm>
            <a:prstGeom prst="rect">
              <a:avLst/>
            </a:prstGeom>
          </p:spPr>
        </p:pic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78615911-F4EE-8B4F-9188-C4BDD198939A}"/>
              </a:ext>
            </a:extLst>
          </p:cNvPr>
          <p:cNvSpPr/>
          <p:nvPr/>
        </p:nvSpPr>
        <p:spPr>
          <a:xfrm>
            <a:off x="11425930" y="6321878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noFill/>
          <a:ln>
            <a:noFill/>
          </a:ln>
        </p:spPr>
        <p:txBody>
          <a:bodyPr>
            <a:normAutofit/>
          </a:bodyPr>
          <a:lstStyle/>
          <a:p>
            <a:fld id="{2F8AF2E6-64A8-0F46-AF27-0A96D82A03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636" y="1054736"/>
            <a:ext cx="5885366" cy="1028700"/>
          </a:xfrm>
        </p:spPr>
        <p:txBody>
          <a:bodyPr wrap="none"/>
          <a:lstStyle/>
          <a:p>
            <a:r>
              <a:rPr lang="en-US" dirty="0"/>
              <a:t>Cheryl Petersilge, MD, MBA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39" y="870319"/>
            <a:ext cx="5117361" cy="5117361"/>
          </a:xfrm>
        </p:spPr>
      </p:pic>
      <p:sp>
        <p:nvSpPr>
          <p:cNvPr id="7" name="TextBox 6"/>
          <p:cNvSpPr txBox="1"/>
          <p:nvPr/>
        </p:nvSpPr>
        <p:spPr>
          <a:xfrm>
            <a:off x="554636" y="1517210"/>
            <a:ext cx="5541364" cy="46166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/>
              <a:t> </a:t>
            </a:r>
          </a:p>
          <a:p>
            <a:r>
              <a:rPr lang="en-US" sz="1400" dirty="0"/>
              <a:t>Cheryl </a:t>
            </a:r>
            <a:r>
              <a:rPr lang="en-US" sz="1400" dirty="0" err="1"/>
              <a:t>Petersilge</a:t>
            </a:r>
            <a:r>
              <a:rPr lang="en-US" sz="1400" dirty="0"/>
              <a:t> is President and Founder of </a:t>
            </a:r>
            <a:r>
              <a:rPr lang="en-US" sz="1400" dirty="0" err="1"/>
              <a:t>Vidagos</a:t>
            </a:r>
            <a:r>
              <a:rPr lang="en-US" sz="1400" dirty="0"/>
              <a:t>, an enterprise imaging strategy firm.   A respected physician, imaging leader, and innovative engineer, Dr. </a:t>
            </a:r>
            <a:r>
              <a:rPr lang="en-US" sz="1400" dirty="0" err="1"/>
              <a:t>Petersilge</a:t>
            </a:r>
            <a:r>
              <a:rPr lang="en-US" sz="1400" dirty="0"/>
              <a:t> provides extensive expertise as a pioneer in enterprise imaging with deep knowledge in healthcare informatics. 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Dr. </a:t>
            </a:r>
            <a:r>
              <a:rPr lang="en-US" sz="1400" dirty="0" err="1"/>
              <a:t>Petersilge</a:t>
            </a:r>
            <a:r>
              <a:rPr lang="en-US" sz="1400" dirty="0"/>
              <a:t> held numerous Chair and Medical Director positions in radiology and information technology at the Cleveland Clinic. Dr. </a:t>
            </a:r>
            <a:r>
              <a:rPr lang="en-US" sz="1400" dirty="0" err="1"/>
              <a:t>Petersilge</a:t>
            </a:r>
            <a:r>
              <a:rPr lang="en-US" sz="1400" dirty="0"/>
              <a:t> was at the forefront of the movement to design best practices and establish cutting-edge systems that informed the Clinic’s rise to global leadership in enterprising imaging. 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She was selected as one of three U.S. representatives on the HIMSS International Center for Excellence for development of the Digital Imaging Adoption Model (DIAM).  She leads the HIMSS-SIIM Enterprise Imaging Community Photodocumentation Workgroup.  She is the past president of the Society of Skeletal Radiology and provides leadership for numerous professional organizations and advisory boards. </a:t>
            </a:r>
          </a:p>
        </p:txBody>
      </p:sp>
    </p:spTree>
    <p:extLst>
      <p:ext uri="{BB962C8B-B14F-4D97-AF65-F5344CB8AC3E}">
        <p14:creationId xmlns:p14="http://schemas.microsoft.com/office/powerpoint/2010/main" val="30212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636" y="1054736"/>
            <a:ext cx="5885366" cy="1028700"/>
          </a:xfrm>
        </p:spPr>
        <p:txBody>
          <a:bodyPr wrap="none"/>
          <a:lstStyle/>
          <a:p>
            <a:r>
              <a:rPr lang="en-US" dirty="0"/>
              <a:t>Kim Garriott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4636" y="1517210"/>
            <a:ext cx="5541364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/>
              <a:t> </a:t>
            </a:r>
          </a:p>
          <a:p>
            <a:pPr algn="l"/>
            <a:r>
              <a:rPr lang="en-US" sz="1400" b="0" i="0" u="none" strike="noStrike" baseline="0" dirty="0"/>
              <a:t>As Chief Innovation Officer, </a:t>
            </a:r>
            <a:r>
              <a:rPr lang="en-US" sz="1400" dirty="0"/>
              <a:t>Global Healthcare and Life Sciences at NetApp</a:t>
            </a:r>
            <a:r>
              <a:rPr lang="en-US" sz="1400" b="0" i="0" u="none" strike="noStrike" baseline="0" dirty="0"/>
              <a:t>, Kim works with private and public health</a:t>
            </a:r>
          </a:p>
          <a:p>
            <a:pPr algn="l"/>
            <a:r>
              <a:rPr lang="en-US" sz="1400" b="0" i="0" u="none" strike="noStrike" baseline="0" dirty="0"/>
              <a:t>sector clients to leverage NetApp technologies to drive innovative data management strategies.</a:t>
            </a:r>
            <a:endParaRPr lang="en-US" sz="1400" dirty="0"/>
          </a:p>
        </p:txBody>
      </p:sp>
      <p:pic>
        <p:nvPicPr>
          <p:cNvPr id="9" name="Picture Placeholder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8E27E2A-8AE7-4D06-A3F8-3CC750775C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r="8028"/>
          <a:stretch>
            <a:fillRect/>
          </a:stretch>
        </p:blipFill>
        <p:spPr>
          <a:xfrm>
            <a:off x="7959777" y="374754"/>
            <a:ext cx="4232222" cy="5546361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17D13C-E5B2-4C2D-9D91-08D618A1AE44}"/>
              </a:ext>
            </a:extLst>
          </p:cNvPr>
          <p:cNvSpPr txBox="1"/>
          <p:nvPr/>
        </p:nvSpPr>
        <p:spPr>
          <a:xfrm>
            <a:off x="448517" y="2705220"/>
            <a:ext cx="578865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Century Gothic" panose="020B0502020202020204" pitchFamily="34" charset="0"/>
              </a:rPr>
              <a:t>Prior to joining NetApp, Kim served as Data Portfolio Lead for Health &amp; Human Services (HHS), Office of the Chief Technology Officer, Immediate Office of the Secretary. In this role, Kim led the development of a first of its kind data platform &amp; governance model enabling data sharing across the 29 agencies and offices within HHS.</a:t>
            </a:r>
          </a:p>
          <a:p>
            <a:pPr algn="l"/>
            <a:endParaRPr lang="en-US" sz="1400" dirty="0">
              <a:latin typeface="Century Gothic" panose="020B0502020202020204" pitchFamily="34" charset="0"/>
            </a:endParaRPr>
          </a:p>
          <a:p>
            <a:pPr algn="l"/>
            <a:r>
              <a:rPr lang="en-US" sz="1400" dirty="0">
                <a:latin typeface="Century Gothic" panose="020B0502020202020204" pitchFamily="34" charset="0"/>
              </a:rPr>
              <a:t>As a consultant, Kim has helped many leading healthcare organizations develop and implement enterprise imaging strategies including the Cleveland Clinic, University of California Health and the University of Chicago Medical Center. </a:t>
            </a:r>
          </a:p>
          <a:p>
            <a:pPr algn="l"/>
            <a:endParaRPr lang="en-US" sz="1400" dirty="0">
              <a:latin typeface="Century Gothic" panose="020B0502020202020204" pitchFamily="34" charset="0"/>
            </a:endParaRPr>
          </a:p>
          <a:p>
            <a:pPr algn="l"/>
            <a:r>
              <a:rPr lang="en-US" sz="1400" dirty="0">
                <a:latin typeface="Century Gothic" panose="020B0502020202020204" pitchFamily="34" charset="0"/>
              </a:rPr>
              <a:t>She is a co-founder and current co-chair of the HIMSS-SIIM Enterprise Imaging Community, was chair for the HIMSS Digital Imaging Adoption Model Global Development Team and was named one of HIMSS20 Most Influential Women in Health IT.</a:t>
            </a:r>
          </a:p>
        </p:txBody>
      </p:sp>
    </p:spTree>
    <p:extLst>
      <p:ext uri="{BB962C8B-B14F-4D97-AF65-F5344CB8AC3E}">
        <p14:creationId xmlns:p14="http://schemas.microsoft.com/office/powerpoint/2010/main" val="1410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2E20B529-4F14-D14E-B5FA-4BF3A2FD63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t="11874" r="18184" b="35843"/>
          <a:stretch/>
        </p:blipFill>
        <p:spPr>
          <a:xfrm rot="19800000">
            <a:off x="4498355" y="2113698"/>
            <a:ext cx="2614625" cy="2615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0988E0D7-F692-1446-B1C3-1557D00FC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t="11874" r="18184" b="35843"/>
          <a:stretch/>
        </p:blipFill>
        <p:spPr>
          <a:xfrm rot="19800000">
            <a:off x="7689931" y="2150608"/>
            <a:ext cx="2614625" cy="2615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0F46950C-63F4-ED42-815F-C8163A797A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t="11874" r="18184" b="35843"/>
          <a:stretch/>
        </p:blipFill>
        <p:spPr>
          <a:xfrm rot="19800000">
            <a:off x="940095" y="2242380"/>
            <a:ext cx="2614625" cy="261582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1285" y="5429916"/>
            <a:ext cx="4452460" cy="58349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i="1" dirty="0">
                <a:solidFill>
                  <a:schemeClr val="bg2"/>
                </a:solidFill>
                <a:latin typeface="Century Gothic" panose="020B0502020202020204" pitchFamily="34" charset="0"/>
              </a:rPr>
              <a:t>Principal Consultant</a:t>
            </a:r>
            <a:br>
              <a:rPr lang="en-US" sz="1400" b="1" i="1" dirty="0">
                <a:solidFill>
                  <a:schemeClr val="bg2"/>
                </a:solidFill>
                <a:latin typeface="Century Gothic" panose="020B0502020202020204" pitchFamily="34" charset="0"/>
              </a:rPr>
            </a:br>
            <a:r>
              <a:rPr lang="en-US" sz="1400" b="1" i="1" dirty="0" err="1">
                <a:solidFill>
                  <a:schemeClr val="bg2"/>
                </a:solidFill>
                <a:latin typeface="Century Gothic" panose="020B0502020202020204" pitchFamily="34" charset="0"/>
              </a:rPr>
              <a:t>Lannum</a:t>
            </a:r>
            <a:r>
              <a:rPr lang="en-US" sz="1400" b="1" i="1" dirty="0">
                <a:solidFill>
                  <a:schemeClr val="bg2"/>
                </a:solidFill>
                <a:latin typeface="Century Gothic" panose="020B0502020202020204" pitchFamily="34" charset="0"/>
              </a:rPr>
              <a:t> &amp; Associates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6908" y="5429916"/>
            <a:ext cx="2398706" cy="8420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i="1" dirty="0">
                <a:solidFill>
                  <a:schemeClr val="bg2"/>
                </a:solidFill>
                <a:latin typeface="Century Gothic" panose="020B0502020202020204" pitchFamily="34" charset="0"/>
              </a:rPr>
              <a:t>CMIO &amp; Staff Radiologist</a:t>
            </a:r>
          </a:p>
          <a:p>
            <a:pPr algn="ctr">
              <a:lnSpc>
                <a:spcPct val="120000"/>
              </a:lnSpc>
            </a:pPr>
            <a:r>
              <a:rPr lang="en-US" sz="1400" b="1" i="1" dirty="0">
                <a:solidFill>
                  <a:schemeClr val="bg2"/>
                </a:solidFill>
                <a:latin typeface="Century Gothic" panose="020B0502020202020204" pitchFamily="34" charset="0"/>
              </a:rPr>
              <a:t>Naval Medical Center Camp Lejeune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59081" y="5429916"/>
            <a:ext cx="3112227" cy="11005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i="1" dirty="0">
                <a:solidFill>
                  <a:schemeClr val="bg2"/>
                </a:solidFill>
                <a:latin typeface="Century Gothic" panose="020B0502020202020204" pitchFamily="34" charset="0"/>
              </a:rPr>
              <a:t>Associate Chief, Clinical Operations </a:t>
            </a:r>
            <a:r>
              <a:rPr lang="en-US" sz="1400" b="1" i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and </a:t>
            </a:r>
            <a:r>
              <a:rPr lang="en-US" sz="1400" b="1" i="1" dirty="0">
                <a:solidFill>
                  <a:schemeClr val="bg2"/>
                </a:solidFill>
                <a:latin typeface="Century Gothic" panose="020B0502020202020204" pitchFamily="34" charset="0"/>
              </a:rPr>
              <a:t>Informatics</a:t>
            </a:r>
          </a:p>
          <a:p>
            <a:pPr algn="ctr">
              <a:lnSpc>
                <a:spcPct val="120000"/>
              </a:lnSpc>
            </a:pPr>
            <a:r>
              <a:rPr lang="en-US" sz="1400" b="1" i="1" dirty="0">
                <a:solidFill>
                  <a:schemeClr val="bg2"/>
                </a:solidFill>
                <a:latin typeface="Century Gothic" panose="020B0502020202020204" pitchFamily="34" charset="0"/>
              </a:rPr>
              <a:t>Cincinnati Children's Hospital Medical Center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DAF99CA-48C9-2942-96FD-52DD3C8813F8}"/>
              </a:ext>
            </a:extLst>
          </p:cNvPr>
          <p:cNvSpPr txBox="1">
            <a:spLocks/>
          </p:cNvSpPr>
          <p:nvPr/>
        </p:nvSpPr>
        <p:spPr>
          <a:xfrm>
            <a:off x="854583" y="1171169"/>
            <a:ext cx="9833429" cy="1028700"/>
          </a:xfrm>
          <a:prstGeom prst="rect">
            <a:avLst/>
          </a:prstGeom>
        </p:spPr>
        <p:txBody>
          <a:bodyPr wrap="square" l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Meet Our Panelists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80054" y="5059807"/>
            <a:ext cx="2968085" cy="46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  <a:latin typeface="Prometo Medium" panose="020B0704030203060203" pitchFamily="34" charset="0"/>
              </a:rPr>
              <a:t>Lou </a:t>
            </a:r>
            <a:r>
              <a:rPr lang="en-US" dirty="0" err="1">
                <a:solidFill>
                  <a:schemeClr val="accent1"/>
                </a:solidFill>
                <a:latin typeface="Prometo Medium" panose="020B0704030203060203" pitchFamily="34" charset="0"/>
              </a:rPr>
              <a:t>Lannum</a:t>
            </a:r>
            <a:endParaRPr lang="en-US" dirty="0">
              <a:solidFill>
                <a:schemeClr val="accent1"/>
              </a:solidFill>
              <a:latin typeface="Prometo Medium" panose="020B070403020306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7665" y="5059807"/>
            <a:ext cx="29680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  <a:latin typeface="Prometo Medium" panose="020B0704030203060203" pitchFamily="34" charset="0"/>
              </a:rPr>
              <a:t>Justin Taylor, MD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90475" y="5059807"/>
            <a:ext cx="34595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  <a:latin typeface="Prometo Medium" panose="020B0704030203060203" pitchFamily="34" charset="0"/>
              </a:rPr>
              <a:t>Alex </a:t>
            </a:r>
            <a:r>
              <a:rPr lang="en-US" smtClean="0">
                <a:solidFill>
                  <a:schemeClr val="accent1"/>
                </a:solidFill>
                <a:latin typeface="Prometo Medium" panose="020B0704030203060203" pitchFamily="34" charset="0"/>
              </a:rPr>
              <a:t>Towbin</a:t>
            </a:r>
            <a:r>
              <a:rPr lang="en-US" dirty="0">
                <a:solidFill>
                  <a:schemeClr val="accent1"/>
                </a:solidFill>
                <a:latin typeface="Prometo Medium" panose="020B0704030203060203" pitchFamily="34" charset="0"/>
              </a:rPr>
              <a:t>, MD </a:t>
            </a:r>
          </a:p>
        </p:txBody>
      </p:sp>
      <p:pic>
        <p:nvPicPr>
          <p:cNvPr id="23" name="Picture Placeholder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36" y="2199869"/>
            <a:ext cx="2072967" cy="233212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7285" y="2218518"/>
            <a:ext cx="2417651" cy="2417651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5618" y="2101842"/>
            <a:ext cx="2479154" cy="2479154"/>
          </a:xfrm>
        </p:spPr>
      </p:pic>
    </p:spTree>
    <p:extLst>
      <p:ext uri="{BB962C8B-B14F-4D97-AF65-F5344CB8AC3E}">
        <p14:creationId xmlns:p14="http://schemas.microsoft.com/office/powerpoint/2010/main" val="4148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626C039-8FCE-B245-86ED-54911FA0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Panelists request to participants </a:t>
            </a:r>
            <a:br>
              <a:rPr lang="en-US" dirty="0"/>
            </a:br>
            <a:r>
              <a:rPr lang="en-US" sz="3200" i="0" dirty="0">
                <a:latin typeface="Century Gothic" panose="020B0502020202020204" pitchFamily="34" charset="0"/>
              </a:rPr>
              <a:t/>
            </a:r>
            <a:br>
              <a:rPr lang="en-US" sz="3200" i="0" dirty="0">
                <a:latin typeface="Century Gothic" panose="020B0502020202020204" pitchFamily="34" charset="0"/>
              </a:rPr>
            </a:br>
            <a:r>
              <a:rPr lang="en-US" sz="2000" i="0" dirty="0">
                <a:solidFill>
                  <a:schemeClr val="accent3"/>
                </a:solidFill>
                <a:latin typeface="Century Gothic" panose="020B0502020202020204" pitchFamily="34" charset="0"/>
              </a:rPr>
              <a:t/>
            </a:r>
            <a:br>
              <a:rPr lang="en-US" sz="2000" i="0" dirty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endParaRPr lang="en-US" sz="2000" i="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0DEF4A-F5F0-7147-9A56-A53C7E2F6C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17" y="1883540"/>
            <a:ext cx="7640363" cy="4343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BC4F8B-629E-A54F-81B4-4F27A4052803}"/>
              </a:ext>
            </a:extLst>
          </p:cNvPr>
          <p:cNvSpPr txBox="1"/>
          <p:nvPr/>
        </p:nvSpPr>
        <p:spPr>
          <a:xfrm rot="20468931">
            <a:off x="3602182" y="3249225"/>
            <a:ext cx="1399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Respond to the polling questions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B0FA7D-6EA3-EB47-8170-827C65C1CC50}"/>
              </a:ext>
            </a:extLst>
          </p:cNvPr>
          <p:cNvSpPr txBox="1"/>
          <p:nvPr/>
        </p:nvSpPr>
        <p:spPr>
          <a:xfrm rot="813490">
            <a:off x="5396345" y="3578691"/>
            <a:ext cx="1399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Participate by asking to be unmuted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273533-137F-D04C-B726-49325F59EE64}"/>
              </a:ext>
            </a:extLst>
          </p:cNvPr>
          <p:cNvSpPr txBox="1"/>
          <p:nvPr/>
        </p:nvSpPr>
        <p:spPr>
          <a:xfrm>
            <a:off x="6990150" y="3209359"/>
            <a:ext cx="1399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Place questions in the </a:t>
            </a:r>
            <a:r>
              <a:rPr lang="en-US" sz="1400" dirty="0" smtClean="0"/>
              <a:t>Q&amp;A box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69EB55-E164-CD42-A3AB-531D980075D8}"/>
              </a:ext>
            </a:extLst>
          </p:cNvPr>
          <p:cNvSpPr txBox="1"/>
          <p:nvPr/>
        </p:nvSpPr>
        <p:spPr>
          <a:xfrm>
            <a:off x="3131127" y="2050473"/>
            <a:ext cx="595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Engage</a:t>
            </a:r>
            <a:r>
              <a:rPr lang="en-US" dirty="0"/>
              <a:t> in the conversation</a:t>
            </a:r>
          </a:p>
        </p:txBody>
      </p:sp>
    </p:spTree>
    <p:extLst>
      <p:ext uri="{BB962C8B-B14F-4D97-AF65-F5344CB8AC3E}">
        <p14:creationId xmlns:p14="http://schemas.microsoft.com/office/powerpoint/2010/main" val="14032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2A6-744B-EE4D-AEC8-F21D67EED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Imaging Value Proposition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161CC-EC46-D147-85CA-4DC3B4B42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E4DE838-8474-F344-8F30-85039B894C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503799"/>
              </p:ext>
            </p:extLst>
          </p:nvPr>
        </p:nvGraphicFramePr>
        <p:xfrm>
          <a:off x="854699" y="1579154"/>
          <a:ext cx="9834562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7281">
                  <a:extLst>
                    <a:ext uri="{9D8B030D-6E8A-4147-A177-3AD203B41FA5}">
                      <a16:colId xmlns:a16="http://schemas.microsoft.com/office/drawing/2014/main" val="1276903622"/>
                    </a:ext>
                  </a:extLst>
                </a:gridCol>
                <a:gridCol w="4917281">
                  <a:extLst>
                    <a:ext uri="{9D8B030D-6E8A-4147-A177-3AD203B41FA5}">
                      <a16:colId xmlns:a16="http://schemas.microsoft.com/office/drawing/2014/main" val="501180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803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Improved operational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Streamlines infrastructure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Improves provider access to information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Standardizes workflows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Consolidates teams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346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Improved data utilization &amp; analytics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Enables shared data governance &amp; data hygiene principles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Improves accuracy of diagnostic imaging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Increases operational insights leading to improved process efficiency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57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Telehealth &amp; mobile platform utilization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Supports optimized mobile platform deployment for image viewing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Enables mobile patient, provider photograph acquisition &amp; upload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Integrates telehealth platforms &amp; image archive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133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Health information exchange &amp; patient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Creates single point of image import &amp; export between enterprises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 foundation for patient access to images and for patient directed image sharing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Eliminates media such as CDs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643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Cybersecurity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Helps expose points of weakness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Raises awareness of risks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 opportunities for education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89001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C1453F1-776F-2545-A83D-E8CEE49BDDF5}"/>
              </a:ext>
            </a:extLst>
          </p:cNvPr>
          <p:cNvSpPr txBox="1"/>
          <p:nvPr/>
        </p:nvSpPr>
        <p:spPr>
          <a:xfrm>
            <a:off x="2731511" y="6371121"/>
            <a:ext cx="816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Petersilge</a:t>
            </a:r>
            <a:r>
              <a:rPr lang="en-US" sz="1000" dirty="0"/>
              <a:t> CA.  The Enterprise Imaging Value Proposition.  J Digit Imaging 2020;33:37-48 </a:t>
            </a:r>
          </a:p>
        </p:txBody>
      </p:sp>
    </p:spTree>
    <p:extLst>
      <p:ext uri="{BB962C8B-B14F-4D97-AF65-F5344CB8AC3E}">
        <p14:creationId xmlns:p14="http://schemas.microsoft.com/office/powerpoint/2010/main" val="19123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, water, sitting, bicycle&#10;&#10;Description automatically generated">
            <a:extLst>
              <a:ext uri="{FF2B5EF4-FFF2-40B4-BE49-F238E27FC236}">
                <a16:creationId xmlns:a16="http://schemas.microsoft.com/office/drawing/2014/main" id="{934B244B-BE31-9745-823C-191319B624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8" y="1592263"/>
            <a:ext cx="7664693" cy="495011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626C039-8FCE-B245-86ED-54911FA0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  <a:br>
              <a:rPr lang="en-US" dirty="0"/>
            </a:br>
            <a:r>
              <a:rPr lang="en-US" sz="2000" i="0" dirty="0">
                <a:solidFill>
                  <a:schemeClr val="accent3"/>
                </a:solidFill>
                <a:latin typeface="Century Gothic" panose="020B0502020202020204" pitchFamily="34" charset="0"/>
              </a:rPr>
              <a:t/>
            </a:r>
            <a:br>
              <a:rPr lang="en-US" sz="2000" i="0" dirty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endParaRPr lang="en-US" sz="2000" i="0" dirty="0">
              <a:latin typeface="Century Gothic" panose="020B0502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7A05ED7-2400-D14B-809C-0B0EC2A2D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571" y="2480510"/>
            <a:ext cx="9833429" cy="278522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Current State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Enterprise Imaging in the organization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Impact on providers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Role in patient engagement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Population health opportunities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vi Powerpoint Template">
  <a:themeElements>
    <a:clrScheme name="Body Copy">
      <a:dk1>
        <a:srgbClr val="000000"/>
      </a:dk1>
      <a:lt1>
        <a:srgbClr val="FFFFFF"/>
      </a:lt1>
      <a:dk2>
        <a:srgbClr val="777777"/>
      </a:dk2>
      <a:lt2>
        <a:srgbClr val="333333"/>
      </a:lt2>
      <a:accent1>
        <a:srgbClr val="1E22AA"/>
      </a:accent1>
      <a:accent2>
        <a:srgbClr val="55C1E9"/>
      </a:accent2>
      <a:accent3>
        <a:srgbClr val="FF5959"/>
      </a:accent3>
      <a:accent4>
        <a:srgbClr val="3CD5AF"/>
      </a:accent4>
      <a:accent5>
        <a:srgbClr val="FFC72C"/>
      </a:accent5>
      <a:accent6>
        <a:srgbClr val="D064CE"/>
      </a:accent6>
      <a:hlink>
        <a:srgbClr val="5352F5"/>
      </a:hlink>
      <a:folHlink>
        <a:srgbClr val="BFBFB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IMSS_Powerpoint" id="{02F49452-A24F-E947-B927-5A8A0C6DACE2}" vid="{22F9A577-ABF8-6944-901B-C9DA339A83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6328</TotalTime>
  <Words>1115</Words>
  <Application>Microsoft Office PowerPoint</Application>
  <PresentationFormat>Widescreen</PresentationFormat>
  <Paragraphs>179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Wingdings</vt:lpstr>
      <vt:lpstr>Prometo Medium</vt:lpstr>
      <vt:lpstr>Ravi Powerpoint Template</vt:lpstr>
      <vt:lpstr>PowerPoint Presentation</vt:lpstr>
      <vt:lpstr>PowerPoint Presentation</vt:lpstr>
      <vt:lpstr>Welcome</vt:lpstr>
      <vt:lpstr>Cheryl Petersilge, MD, MBA</vt:lpstr>
      <vt:lpstr>Kim Garriott</vt:lpstr>
      <vt:lpstr>PowerPoint Presentation</vt:lpstr>
      <vt:lpstr>Panelists request to participants    </vt:lpstr>
      <vt:lpstr>Enterprise Imaging Value Proposition</vt:lpstr>
      <vt:lpstr>Topics  </vt:lpstr>
      <vt:lpstr>Polling Question </vt:lpstr>
      <vt:lpstr>Polling Question </vt:lpstr>
      <vt:lpstr>Polling Question </vt:lpstr>
      <vt:lpstr>Polling Question </vt:lpstr>
      <vt:lpstr>Role of Population Imaging  </vt:lpstr>
      <vt:lpstr>Questions?  </vt:lpstr>
      <vt:lpstr>PowerPoint Presentation</vt:lpstr>
      <vt:lpstr>PowerPoint Presentation</vt:lpstr>
      <vt:lpstr>Thank you.  Contact:  Yvonne Patrick ypatrick@himss.org  Trisha Pongco tpongco@himss.org </vt:lpstr>
    </vt:vector>
  </TitlesOfParts>
  <Company>HIMSS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Villano, Chris</dc:creator>
  <cp:lastModifiedBy>Patrick, Yvonne</cp:lastModifiedBy>
  <cp:revision>124</cp:revision>
  <dcterms:created xsi:type="dcterms:W3CDTF">2019-10-16T19:16:43Z</dcterms:created>
  <dcterms:modified xsi:type="dcterms:W3CDTF">2020-09-09T20:26:35Z</dcterms:modified>
</cp:coreProperties>
</file>